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427EA-1135-4011-9A57-AEDA2988F37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188925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427EA-1135-4011-9A57-AEDA2988F37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237362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427EA-1135-4011-9A57-AEDA2988F37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406834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427EA-1135-4011-9A57-AEDA2988F37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114418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427EA-1135-4011-9A57-AEDA2988F37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501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427EA-1135-4011-9A57-AEDA2988F37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124907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427EA-1135-4011-9A57-AEDA2988F377}"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117283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427EA-1135-4011-9A57-AEDA2988F377}" type="datetimeFigureOut">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34010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427EA-1135-4011-9A57-AEDA2988F377}" type="datetimeFigureOut">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54790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427EA-1135-4011-9A57-AEDA2988F37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252998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427EA-1135-4011-9A57-AEDA2988F37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53A0-FB5B-44D8-BBAA-DFF2A874E34D}" type="slidenum">
              <a:rPr lang="en-US" smtClean="0"/>
              <a:t>‹#›</a:t>
            </a:fld>
            <a:endParaRPr lang="en-US"/>
          </a:p>
        </p:txBody>
      </p:sp>
    </p:spTree>
    <p:extLst>
      <p:ext uri="{BB962C8B-B14F-4D97-AF65-F5344CB8AC3E}">
        <p14:creationId xmlns:p14="http://schemas.microsoft.com/office/powerpoint/2010/main" val="28222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427EA-1135-4011-9A57-AEDA2988F377}" type="datetimeFigureOut">
              <a:rPr lang="en-US" smtClean="0"/>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553A0-FB5B-44D8-BBAA-DFF2A874E34D}" type="slidenum">
              <a:rPr lang="en-US" smtClean="0"/>
              <a:t>‹#›</a:t>
            </a:fld>
            <a:endParaRPr lang="en-US"/>
          </a:p>
        </p:txBody>
      </p:sp>
    </p:spTree>
    <p:extLst>
      <p:ext uri="{BB962C8B-B14F-4D97-AF65-F5344CB8AC3E}">
        <p14:creationId xmlns:p14="http://schemas.microsoft.com/office/powerpoint/2010/main" val="45505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Slide on Mathematical Problems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719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765" t="37500" r="20000" b="35417"/>
          <a:stretch/>
        </p:blipFill>
        <p:spPr>
          <a:xfrm>
            <a:off x="533400" y="381000"/>
            <a:ext cx="8077200" cy="2133600"/>
          </a:xfrm>
          <a:prstGeom prst="rect">
            <a:avLst/>
          </a:prstGeom>
        </p:spPr>
      </p:pic>
      <p:pic>
        <p:nvPicPr>
          <p:cNvPr id="5" name="Picture 4"/>
          <p:cNvPicPr/>
          <p:nvPr/>
        </p:nvPicPr>
        <p:blipFill rotWithShape="1">
          <a:blip r:embed="rId3"/>
          <a:srcRect l="37482" t="36248" r="32555" b="24834"/>
          <a:stretch/>
        </p:blipFill>
        <p:spPr bwMode="auto">
          <a:xfrm>
            <a:off x="1371600" y="2667000"/>
            <a:ext cx="5791200"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67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GB" sz="2400" b="1" dirty="0" smtClean="0">
                <a:latin typeface="Times New Roman" panose="02020603050405020304" pitchFamily="18" charset="0"/>
                <a:cs typeface="Times New Roman" panose="02020603050405020304" pitchFamily="18" charset="0"/>
              </a:rPr>
              <a:t>Example 3.1.  The maximum demand on a power station is 100 MW.  If the annual load factor is 40% , calculate the total energy generated in a year. </a:t>
            </a:r>
            <a:endParaRPr lang="en-GB"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Load Factor=</a:t>
                </a:r>
                <a14:m>
                  <m:oMath xmlns:m="http://schemas.openxmlformats.org/officeDocument/2006/math">
                    <m:f>
                      <m:fPr>
                        <m:ctrlPr>
                          <a:rPr lang="en-US" i="1">
                            <a:latin typeface="Cambria Math"/>
                          </a:rPr>
                        </m:ctrlPr>
                      </m:fPr>
                      <m:num>
                        <m:r>
                          <a:rPr lang="en-US" i="1">
                            <a:latin typeface="Cambria Math"/>
                          </a:rPr>
                          <m:t>𝑈𝑛𝑖𝑡</m:t>
                        </m:r>
                        <m:r>
                          <a:rPr lang="en-US" i="1">
                            <a:latin typeface="Cambria Math"/>
                          </a:rPr>
                          <m:t> </m:t>
                        </m:r>
                        <m:r>
                          <a:rPr lang="en-US" i="1">
                            <a:latin typeface="Cambria Math"/>
                          </a:rPr>
                          <m:t>𝐸𝑛𝑒𝑟𝑔𝑦</m:t>
                        </m:r>
                        <m:r>
                          <a:rPr lang="en-US" i="1">
                            <a:latin typeface="Cambria Math"/>
                          </a:rPr>
                          <m:t> </m:t>
                        </m:r>
                        <m:r>
                          <a:rPr lang="en-US" i="1">
                            <a:latin typeface="Cambria Math"/>
                          </a:rPr>
                          <m:t>𝐺𝑒𝑛𝑒𝑟𝑎𝑡𝑖𝑜𝑛</m:t>
                        </m:r>
                      </m:num>
                      <m:den>
                        <m:r>
                          <a:rPr lang="en-US" i="1">
                            <a:latin typeface="Cambria Math"/>
                          </a:rPr>
                          <m:t>𝑀𝑎𝑥</m:t>
                        </m:r>
                        <m:r>
                          <a:rPr lang="en-US" i="1">
                            <a:latin typeface="Cambria Math"/>
                          </a:rPr>
                          <m:t>. </m:t>
                        </m:r>
                        <m:r>
                          <a:rPr lang="en-US" i="1">
                            <a:latin typeface="Cambria Math"/>
                          </a:rPr>
                          <m:t>𝐷𝑒𝑚𝑎𝑛𝑑</m:t>
                        </m:r>
                        <m:r>
                          <a:rPr lang="en-US" i="1">
                            <a:latin typeface="Cambria Math"/>
                          </a:rPr>
                          <m:t> ∗</m:t>
                        </m:r>
                        <m:r>
                          <a:rPr lang="en-US" i="1">
                            <a:latin typeface="Cambria Math"/>
                          </a:rPr>
                          <m:t>𝑇𝑖𝑚𝑒</m:t>
                        </m:r>
                      </m:den>
                    </m:f>
                  </m:oMath>
                </a14:m>
                <a:endParaRPr lang="en-US" dirty="0" smtClean="0"/>
              </a:p>
              <a:p>
                <a:endParaRPr lang="en-US" dirty="0" smtClean="0"/>
              </a:p>
              <a:p>
                <a:r>
                  <a:rPr lang="en-US" dirty="0" smtClean="0"/>
                  <a:t>Or, 0.4=E.G/(100*8760)</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84242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GB" sz="2400" b="1" dirty="0" smtClean="0">
                <a:latin typeface="Times New Roman" panose="02020603050405020304" pitchFamily="18" charset="0"/>
                <a:cs typeface="Times New Roman" panose="02020603050405020304" pitchFamily="18" charset="0"/>
              </a:rPr>
              <a:t>Example 3.2.  A generating station has a connected load of 43MW and a maximum demand of 20 MW; the units generated being 61·5 × 10^6 per annum.  Calculate (</a:t>
            </a:r>
            <a:r>
              <a:rPr lang="en-GB" sz="2400" b="1" dirty="0" err="1" smtClean="0">
                <a:latin typeface="Times New Roman" panose="02020603050405020304" pitchFamily="18" charset="0"/>
                <a:cs typeface="Times New Roman" panose="02020603050405020304" pitchFamily="18" charset="0"/>
              </a:rPr>
              <a:t>i</a:t>
            </a:r>
            <a:r>
              <a:rPr lang="en-GB" sz="2400" b="1" dirty="0" smtClean="0">
                <a:latin typeface="Times New Roman" panose="02020603050405020304" pitchFamily="18" charset="0"/>
                <a:cs typeface="Times New Roman" panose="02020603050405020304" pitchFamily="18" charset="0"/>
              </a:rPr>
              <a:t>) the demand factor and (ii)  load factor. </a:t>
            </a:r>
            <a:endParaRPr lang="en-GB"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 Demand Factor= </a:t>
                </a:r>
                <a:r>
                  <a:rPr lang="en-US" dirty="0"/>
                  <a:t>Max. Demand/ Connected </a:t>
                </a:r>
                <a:r>
                  <a:rPr lang="en-US" dirty="0" smtClean="0"/>
                  <a:t>Load</a:t>
                </a:r>
              </a:p>
              <a:p>
                <a:pPr marL="0" indent="0">
                  <a:buNone/>
                </a:pPr>
                <a:endParaRPr lang="en-US" dirty="0"/>
              </a:p>
              <a:p>
                <a:pPr marL="0" indent="0">
                  <a:buNone/>
                </a:pPr>
                <a:endParaRPr lang="en-US" dirty="0"/>
              </a:p>
              <a:p>
                <a:r>
                  <a:rPr lang="en-US" dirty="0" smtClean="0"/>
                  <a:t>Load </a:t>
                </a:r>
                <a:r>
                  <a:rPr lang="en-US" dirty="0"/>
                  <a:t>Factor</a:t>
                </a:r>
                <a:r>
                  <a:rPr lang="en-US" dirty="0" smtClean="0"/>
                  <a:t>=</a:t>
                </a:r>
                <a14:m>
                  <m:oMath xmlns:m="http://schemas.openxmlformats.org/officeDocument/2006/math">
                    <m:f>
                      <m:fPr>
                        <m:ctrlPr>
                          <a:rPr lang="en-US" i="1">
                            <a:latin typeface="Cambria Math"/>
                          </a:rPr>
                        </m:ctrlPr>
                      </m:fPr>
                      <m:num>
                        <m:r>
                          <a:rPr lang="en-US" i="1">
                            <a:latin typeface="Cambria Math"/>
                          </a:rPr>
                          <m:t>𝑈𝑛𝑖𝑡</m:t>
                        </m:r>
                        <m:r>
                          <a:rPr lang="en-US" i="1">
                            <a:latin typeface="Cambria Math"/>
                          </a:rPr>
                          <m:t> </m:t>
                        </m:r>
                        <m:r>
                          <a:rPr lang="en-US" i="1">
                            <a:latin typeface="Cambria Math"/>
                          </a:rPr>
                          <m:t>𝐸𝑛𝑒𝑟𝑔𝑦</m:t>
                        </m:r>
                        <m:r>
                          <a:rPr lang="en-US" i="1">
                            <a:latin typeface="Cambria Math"/>
                          </a:rPr>
                          <m:t> </m:t>
                        </m:r>
                        <m:r>
                          <a:rPr lang="en-US" i="1">
                            <a:latin typeface="Cambria Math"/>
                          </a:rPr>
                          <m:t>𝐺𝑒𝑛𝑒𝑟𝑎𝑡𝑖𝑜𝑛</m:t>
                        </m:r>
                      </m:num>
                      <m:den>
                        <m:r>
                          <a:rPr lang="en-US" i="1">
                            <a:latin typeface="Cambria Math"/>
                          </a:rPr>
                          <m:t>𝑀𝑎𝑥</m:t>
                        </m:r>
                        <m:r>
                          <a:rPr lang="en-US" i="1">
                            <a:latin typeface="Cambria Math"/>
                          </a:rPr>
                          <m:t>. </m:t>
                        </m:r>
                        <m:r>
                          <a:rPr lang="en-US" i="1">
                            <a:latin typeface="Cambria Math"/>
                          </a:rPr>
                          <m:t>𝐷𝑒𝑚𝑎𝑛𝑑</m:t>
                        </m:r>
                        <m:r>
                          <a:rPr lang="en-US" i="1">
                            <a:latin typeface="Cambria Math"/>
                          </a:rPr>
                          <m:t> ∗</m:t>
                        </m:r>
                        <m:r>
                          <a:rPr lang="en-US" i="1">
                            <a:latin typeface="Cambria Math"/>
                          </a:rPr>
                          <m:t>𝑇𝑖𝑚𝑒</m:t>
                        </m:r>
                      </m:den>
                    </m:f>
                    <m:r>
                      <a:rPr lang="en-US" b="0" i="0" smtClean="0">
                        <a:latin typeface="Cambria Math"/>
                      </a:rPr>
                      <m:t>∗100%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96" t="-1541"/>
                </a:stretch>
              </a:blipFill>
            </p:spPr>
            <p:txBody>
              <a:bodyPr/>
              <a:lstStyle/>
              <a:p>
                <a:r>
                  <a:rPr lang="en-US">
                    <a:noFill/>
                  </a:rPr>
                  <a:t> </a:t>
                </a:r>
              </a:p>
            </p:txBody>
          </p:sp>
        </mc:Fallback>
      </mc:AlternateContent>
    </p:spTree>
    <p:extLst>
      <p:ext uri="{BB962C8B-B14F-4D97-AF65-F5344CB8AC3E}">
        <p14:creationId xmlns:p14="http://schemas.microsoft.com/office/powerpoint/2010/main" val="130945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3.3.  </a:t>
            </a:r>
            <a:r>
              <a:rPr lang="en-GB" sz="2700" dirty="0" smtClean="0">
                <a:latin typeface="Times New Roman" panose="02020603050405020304" pitchFamily="18" charset="0"/>
                <a:cs typeface="Times New Roman" panose="02020603050405020304" pitchFamily="18" charset="0"/>
              </a:rPr>
              <a:t>A 100 MW power station delivers 100 MW for 2 hours, 50 MW for 6 hours and is shut down for the rest of each day.  It is also shut down for maintenance for 45 days each year. Calculate its annual load factor</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438400"/>
                <a:ext cx="8229600" cy="4525963"/>
              </a:xfrm>
            </p:spPr>
            <p:txBody>
              <a:bodyPr/>
              <a:lstStyle/>
              <a:p>
                <a:r>
                  <a:rPr lang="en-US" dirty="0" smtClean="0"/>
                  <a:t>Total Energy=(100*2+50*6)*(365-45) </a:t>
                </a:r>
                <a:r>
                  <a:rPr lang="en-US" dirty="0" err="1" smtClean="0"/>
                  <a:t>Mwh</a:t>
                </a:r>
                <a:endParaRPr lang="en-US" dirty="0" smtClean="0"/>
              </a:p>
              <a:p>
                <a:r>
                  <a:rPr lang="en-US" dirty="0" smtClean="0"/>
                  <a:t>Total Time=(365-45)*24 h</a:t>
                </a:r>
                <a:endParaRPr lang="en-US" dirty="0"/>
              </a:p>
              <a:p>
                <a:r>
                  <a:rPr lang="en-US" dirty="0"/>
                  <a:t> Load Factor=</a:t>
                </a:r>
                <a14:m>
                  <m:oMath xmlns:m="http://schemas.openxmlformats.org/officeDocument/2006/math">
                    <m:f>
                      <m:fPr>
                        <m:ctrlPr>
                          <a:rPr lang="en-US" i="1">
                            <a:latin typeface="Cambria Math"/>
                          </a:rPr>
                        </m:ctrlPr>
                      </m:fPr>
                      <m:num>
                        <m:r>
                          <a:rPr lang="en-US" i="1">
                            <a:latin typeface="Cambria Math"/>
                          </a:rPr>
                          <m:t>𝑈𝑛𝑖𝑡</m:t>
                        </m:r>
                        <m:r>
                          <a:rPr lang="en-US" i="1">
                            <a:latin typeface="Cambria Math"/>
                          </a:rPr>
                          <m:t> </m:t>
                        </m:r>
                        <m:r>
                          <a:rPr lang="en-US" i="1">
                            <a:latin typeface="Cambria Math"/>
                          </a:rPr>
                          <m:t>𝐸𝑛𝑒𝑟𝑔𝑦</m:t>
                        </m:r>
                        <m:r>
                          <a:rPr lang="en-US" i="1">
                            <a:latin typeface="Cambria Math"/>
                          </a:rPr>
                          <m:t> </m:t>
                        </m:r>
                        <m:r>
                          <a:rPr lang="en-US" i="1">
                            <a:latin typeface="Cambria Math"/>
                          </a:rPr>
                          <m:t>𝐺𝑒𝑛𝑒𝑟𝑎𝑡𝑖𝑜𝑛</m:t>
                        </m:r>
                      </m:num>
                      <m:den>
                        <m:r>
                          <a:rPr lang="en-US" i="1">
                            <a:latin typeface="Cambria Math"/>
                          </a:rPr>
                          <m:t>𝑀𝑎𝑥</m:t>
                        </m:r>
                        <m:r>
                          <a:rPr lang="en-US" i="1">
                            <a:latin typeface="Cambria Math"/>
                          </a:rPr>
                          <m:t>. </m:t>
                        </m:r>
                        <m:r>
                          <a:rPr lang="en-US" i="1">
                            <a:latin typeface="Cambria Math"/>
                          </a:rPr>
                          <m:t>𝐷𝑒𝑚𝑎𝑛𝑑</m:t>
                        </m:r>
                        <m:r>
                          <a:rPr lang="en-US" i="1">
                            <a:latin typeface="Cambria Math"/>
                          </a:rPr>
                          <m:t> ∗</m:t>
                        </m:r>
                        <m:r>
                          <a:rPr lang="en-US" i="1">
                            <a:latin typeface="Cambria Math"/>
                          </a:rPr>
                          <m:t>𝑇𝑖𝑚𝑒</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438400"/>
                <a:ext cx="8229600" cy="4525963"/>
              </a:xfrm>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34601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2200" dirty="0" smtClean="0">
                <a:latin typeface="Times New Roman" panose="02020603050405020304" pitchFamily="18" charset="0"/>
                <a:cs typeface="Times New Roman" panose="02020603050405020304" pitchFamily="18" charset="0"/>
              </a:rPr>
              <a:t>Example 3.4.  A generating station has a maximum demand of 25MW, a load factor of 60%, a plant capacity factor of 50% and a plant use factor of 72%.  Find (</a:t>
            </a:r>
            <a:r>
              <a:rPr lang="en-GB" sz="2200" dirty="0" err="1" smtClean="0">
                <a:latin typeface="Times New Roman" panose="02020603050405020304" pitchFamily="18" charset="0"/>
                <a:cs typeface="Times New Roman" panose="02020603050405020304" pitchFamily="18" charset="0"/>
              </a:rPr>
              <a:t>i</a:t>
            </a:r>
            <a:r>
              <a:rPr lang="en-GB" sz="2200" dirty="0" smtClean="0">
                <a:latin typeface="Times New Roman" panose="02020603050405020304" pitchFamily="18" charset="0"/>
                <a:cs typeface="Times New Roman" panose="02020603050405020304" pitchFamily="18" charset="0"/>
              </a:rPr>
              <a:t>)  the reserve capacity of the plant (ii) the daily energy produced and (iii) maximum energy that could be produced daily if the plant while running as per schedule, were fully loaded. </a:t>
            </a:r>
            <a:endParaRPr lang="en-GB" sz="2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endParaRPr lang="en-US" dirty="0" smtClean="0"/>
              </a:p>
              <a:p>
                <a:pPr marL="0" indent="0">
                  <a:buNone/>
                </a:pPr>
                <a:r>
                  <a:rPr lang="en-US" dirty="0" smtClean="0"/>
                  <a:t>Reserve Capacity= Plant </a:t>
                </a:r>
                <a:r>
                  <a:rPr lang="en-US" dirty="0" err="1" smtClean="0"/>
                  <a:t>capc</a:t>
                </a:r>
                <a:r>
                  <a:rPr lang="en-US" dirty="0" smtClean="0"/>
                  <a:t>.- Max. D       PCF =</a:t>
                </a:r>
                <a14:m>
                  <m:oMath xmlns:m="http://schemas.openxmlformats.org/officeDocument/2006/math">
                    <m:f>
                      <m:fPr>
                        <m:ctrlPr>
                          <a:rPr lang="en-US" i="1" smtClean="0">
                            <a:latin typeface="Cambria Math"/>
                          </a:rPr>
                        </m:ctrlPr>
                      </m:fPr>
                      <m:num>
                        <m:r>
                          <m:rPr>
                            <m:nor/>
                          </m:rPr>
                          <a:rPr lang="en-US" dirty="0"/>
                          <m:t>Energy</m:t>
                        </m:r>
                        <m:r>
                          <m:rPr>
                            <m:nor/>
                          </m:rPr>
                          <a:rPr lang="en-US" dirty="0"/>
                          <m:t> </m:t>
                        </m:r>
                        <m:r>
                          <m:rPr>
                            <m:nor/>
                          </m:rPr>
                          <a:rPr lang="en-US" dirty="0"/>
                          <m:t>Generation</m:t>
                        </m:r>
                        <m:r>
                          <m:rPr>
                            <m:nor/>
                          </m:rPr>
                          <a:rPr lang="en-US" dirty="0"/>
                          <m:t> </m:t>
                        </m:r>
                      </m:num>
                      <m:den>
                        <m:r>
                          <a:rPr lang="en-US" b="0" i="1" smtClean="0">
                            <a:latin typeface="Cambria Math"/>
                          </a:rPr>
                          <m:t>𝑃𝑙𝑎𝑛𝑡</m:t>
                        </m:r>
                        <m:r>
                          <a:rPr lang="en-US" b="0" i="1" smtClean="0">
                            <a:latin typeface="Cambria Math"/>
                          </a:rPr>
                          <m:t> </m:t>
                        </m:r>
                        <m:r>
                          <a:rPr lang="en-US" b="0" i="1" smtClean="0">
                            <a:latin typeface="Cambria Math"/>
                          </a:rPr>
                          <m:t>𝐶𝑎𝑝𝑐</m:t>
                        </m:r>
                        <m:r>
                          <a:rPr lang="en-US" b="0" i="1" smtClean="0">
                            <a:latin typeface="Cambria Math"/>
                          </a:rPr>
                          <m:t>. ∗</m:t>
                        </m:r>
                        <m:r>
                          <a:rPr lang="en-US" b="0" i="1" smtClean="0">
                            <a:latin typeface="Cambria Math"/>
                          </a:rPr>
                          <m:t>𝑇𝑖𝑚𝑒</m:t>
                        </m:r>
                      </m:den>
                    </m:f>
                  </m:oMath>
                </a14:m>
                <a:endParaRPr lang="en-US" dirty="0" smtClean="0"/>
              </a:p>
              <a:p>
                <a:pPr marL="0" indent="0">
                  <a:buNone/>
                </a:pPr>
                <a:r>
                  <a:rPr lang="en-US" dirty="0" smtClean="0"/>
                  <a:t>                                                                         </a:t>
                </a:r>
                <a:r>
                  <a:rPr lang="en-US" dirty="0" smtClean="0"/>
                  <a:t>   or</a:t>
                </a:r>
                <a:r>
                  <a:rPr lang="en-US" dirty="0" smtClean="0"/>
                  <a:t>,.5=E.G/(P.C*8760)</a:t>
                </a:r>
              </a:p>
              <a:p>
                <a:endParaRPr lang="en-US" dirty="0" smtClean="0"/>
              </a:p>
              <a:p>
                <a:pPr marL="0" indent="0">
                  <a:buNone/>
                </a:pPr>
                <a:r>
                  <a:rPr lang="en-US" dirty="0" smtClean="0"/>
                  <a:t>                                                                         L.F</a:t>
                </a:r>
                <a:r>
                  <a:rPr lang="en-US" dirty="0"/>
                  <a:t>=</a:t>
                </a:r>
                <a14:m>
                  <m:oMath xmlns:m="http://schemas.openxmlformats.org/officeDocument/2006/math">
                    <m:f>
                      <m:fPr>
                        <m:ctrlPr>
                          <a:rPr lang="en-US" i="1">
                            <a:latin typeface="Cambria Math"/>
                          </a:rPr>
                        </m:ctrlPr>
                      </m:fPr>
                      <m:num>
                        <m:r>
                          <m:rPr>
                            <m:nor/>
                          </m:rPr>
                          <a:rPr lang="en-US" dirty="0"/>
                          <m:t>Energy</m:t>
                        </m:r>
                        <m:r>
                          <m:rPr>
                            <m:nor/>
                          </m:rPr>
                          <a:rPr lang="en-US" dirty="0"/>
                          <m:t> </m:t>
                        </m:r>
                        <m:r>
                          <m:rPr>
                            <m:nor/>
                          </m:rPr>
                          <a:rPr lang="en-US" dirty="0"/>
                          <m:t>Generation</m:t>
                        </m:r>
                        <m:r>
                          <m:rPr>
                            <m:nor/>
                          </m:rPr>
                          <a:rPr lang="en-US" dirty="0"/>
                          <m:t> </m:t>
                        </m:r>
                      </m:num>
                      <m:den>
                        <m:r>
                          <a:rPr lang="en-US" i="1" dirty="0">
                            <a:latin typeface="Cambria Math"/>
                          </a:rPr>
                          <m:t>𝑀𝑎𝑥</m:t>
                        </m:r>
                        <m:r>
                          <a:rPr lang="en-US" i="1" dirty="0">
                            <a:latin typeface="Cambria Math"/>
                          </a:rPr>
                          <m:t>.  </m:t>
                        </m:r>
                        <m:r>
                          <a:rPr lang="en-US" i="1" dirty="0">
                            <a:latin typeface="Cambria Math"/>
                          </a:rPr>
                          <m:t>𝐷𝑒𝑚𝑎𝑛𝑑</m:t>
                        </m:r>
                        <m:r>
                          <a:rPr lang="en-US" i="1">
                            <a:latin typeface="Cambria Math"/>
                          </a:rPr>
                          <m:t>∗</m:t>
                        </m:r>
                        <m:r>
                          <a:rPr lang="en-US" i="1">
                            <a:latin typeface="Cambria Math"/>
                          </a:rPr>
                          <m:t>𝑇𝑖𝑚𝑒</m:t>
                        </m:r>
                      </m:den>
                    </m:f>
                  </m:oMath>
                </a14:m>
                <a:endParaRPr lang="en-US" dirty="0" smtClean="0"/>
              </a:p>
              <a:p>
                <a:pPr marL="0" indent="0">
                  <a:buNone/>
                </a:pPr>
                <a:r>
                  <a:rPr lang="en-US" dirty="0"/>
                  <a:t> </a:t>
                </a:r>
                <a:r>
                  <a:rPr lang="en-US" dirty="0" smtClean="0"/>
                  <a:t>                                                                        or, .6=E.G/(25*8760</a:t>
                </a:r>
                <a:r>
                  <a:rPr lang="en-US" dirty="0" smtClean="0"/>
                  <a:t>)</a:t>
                </a:r>
              </a:p>
              <a:p>
                <a:endParaRPr lang="en-US" dirty="0" smtClean="0"/>
              </a:p>
              <a:p>
                <a:endParaRPr lang="en-US" dirty="0"/>
              </a:p>
              <a:p>
                <a:r>
                  <a:rPr lang="en-US" dirty="0" smtClean="0"/>
                  <a:t>Daily energy=(E.G/8760)*24</a:t>
                </a:r>
              </a:p>
              <a:p>
                <a:r>
                  <a:rPr lang="en-US" dirty="0" smtClean="0"/>
                  <a:t>Daily Maximum energy= (daily energy/PUF)</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a:stretch>
              </a:blipFill>
            </p:spPr>
            <p:txBody>
              <a:bodyPr/>
              <a:lstStyle/>
              <a:p>
                <a:r>
                  <a:rPr lang="en-US">
                    <a:noFill/>
                  </a:rPr>
                  <a:t> </a:t>
                </a:r>
              </a:p>
            </p:txBody>
          </p:sp>
        </mc:Fallback>
      </mc:AlternateContent>
      <p:cxnSp>
        <p:nvCxnSpPr>
          <p:cNvPr id="5" name="Straight Connector 4"/>
          <p:cNvCxnSpPr/>
          <p:nvPr/>
        </p:nvCxnSpPr>
        <p:spPr>
          <a:xfrm>
            <a:off x="4953000" y="2133600"/>
            <a:ext cx="76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40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Example 3.5. A diesel station supplies the following loads to various consumers : Industrial consumer = 1500 kW ; Commercial establishment = 750 kW Domestic power = 100 kW; Domestic light = 450 kW If the maximum demand on the station is 2500 kW and the number of kWh generated per year is 45 × </a:t>
            </a:r>
            <a:r>
              <a:rPr lang="en-US" sz="2000" b="1" dirty="0" smtClean="0"/>
              <a:t>10^5 </a:t>
            </a:r>
            <a:r>
              <a:rPr lang="en-US" sz="2000" b="1" dirty="0"/>
              <a:t>, determine (i) the diversity factor and (ii) annual load factor</a:t>
            </a:r>
            <a:r>
              <a:rPr lang="en-US" sz="2000" b="1" dirty="0" smtClean="0"/>
              <a:t>.</a:t>
            </a:r>
            <a:endParaRPr lang="en-US" sz="20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Diversity Factor=</a:t>
                </a:r>
                <a14:m>
                  <m:oMath xmlns:m="http://schemas.openxmlformats.org/officeDocument/2006/math">
                    <m:f>
                      <m:fPr>
                        <m:ctrlPr>
                          <a:rPr lang="en-US" i="1" smtClean="0">
                            <a:latin typeface="Cambria Math"/>
                          </a:rPr>
                        </m:ctrlPr>
                      </m:fPr>
                      <m:num>
                        <m:r>
                          <m:rPr>
                            <m:nor/>
                          </m:rPr>
                          <a:rPr lang="en-US" dirty="0"/>
                          <m:t>Sum</m:t>
                        </m:r>
                        <m:r>
                          <m:rPr>
                            <m:nor/>
                          </m:rPr>
                          <a:rPr lang="en-US" dirty="0"/>
                          <m:t> </m:t>
                        </m:r>
                        <m:r>
                          <m:rPr>
                            <m:nor/>
                          </m:rPr>
                          <a:rPr lang="en-US" dirty="0"/>
                          <m:t>of</m:t>
                        </m:r>
                        <m:r>
                          <m:rPr>
                            <m:nor/>
                          </m:rPr>
                          <a:rPr lang="en-US" dirty="0"/>
                          <m:t> </m:t>
                        </m:r>
                        <m:r>
                          <m:rPr>
                            <m:nor/>
                          </m:rPr>
                          <a:rPr lang="en-US" dirty="0"/>
                          <m:t>Individual</m:t>
                        </m:r>
                        <m:r>
                          <m:rPr>
                            <m:nor/>
                          </m:rPr>
                          <a:rPr lang="en-US" dirty="0"/>
                          <m:t> </m:t>
                        </m:r>
                        <m:r>
                          <m:rPr>
                            <m:nor/>
                          </m:rPr>
                          <a:rPr lang="en-US" dirty="0"/>
                          <m:t>Max</m:t>
                        </m:r>
                        <m:r>
                          <m:rPr>
                            <m:nor/>
                          </m:rPr>
                          <a:rPr lang="en-US" dirty="0"/>
                          <m:t>. </m:t>
                        </m:r>
                        <m:r>
                          <m:rPr>
                            <m:nor/>
                          </m:rPr>
                          <a:rPr lang="en-US" dirty="0"/>
                          <m:t>Demand</m:t>
                        </m:r>
                      </m:num>
                      <m:den>
                        <m:r>
                          <m:rPr>
                            <m:nor/>
                          </m:rPr>
                          <a:rPr lang="en-US" dirty="0"/>
                          <m:t>Max</m:t>
                        </m:r>
                        <m:r>
                          <m:rPr>
                            <m:nor/>
                          </m:rPr>
                          <a:rPr lang="en-US" dirty="0"/>
                          <m:t>. </m:t>
                        </m:r>
                        <m:r>
                          <m:rPr>
                            <m:nor/>
                          </m:rPr>
                          <a:rPr lang="en-US" dirty="0"/>
                          <m:t>Demand</m:t>
                        </m:r>
                        <m:r>
                          <m:rPr>
                            <m:nor/>
                          </m:rPr>
                          <a:rPr lang="en-US" dirty="0"/>
                          <m:t> </m:t>
                        </m:r>
                        <m:r>
                          <m:rPr>
                            <m:nor/>
                          </m:rPr>
                          <a:rPr lang="en-US" dirty="0"/>
                          <m:t>on</m:t>
                        </m:r>
                        <m:r>
                          <m:rPr>
                            <m:nor/>
                          </m:rPr>
                          <a:rPr lang="en-US" dirty="0"/>
                          <m:t> </m:t>
                        </m:r>
                        <m:r>
                          <m:rPr>
                            <m:nor/>
                          </m:rPr>
                          <a:rPr lang="en-US" dirty="0"/>
                          <m:t>power</m:t>
                        </m:r>
                        <m:r>
                          <m:rPr>
                            <m:nor/>
                          </m:rPr>
                          <a:rPr lang="en-US" dirty="0"/>
                          <m:t> </m:t>
                        </m:r>
                        <m:r>
                          <m:rPr>
                            <m:nor/>
                          </m:rPr>
                          <a:rPr lang="en-US" dirty="0"/>
                          <m:t>station</m:t>
                        </m:r>
                      </m:den>
                    </m:f>
                  </m:oMath>
                </a14:m>
                <a:endParaRPr lang="en-US" dirty="0" smtClean="0"/>
              </a:p>
              <a:p>
                <a:r>
                  <a:rPr lang="en-US" dirty="0"/>
                  <a:t> </a:t>
                </a:r>
                <a:r>
                  <a:rPr lang="en-US" dirty="0" smtClean="0"/>
                  <a:t>                         </a:t>
                </a:r>
                <a:r>
                  <a:rPr lang="en-US" dirty="0" smtClean="0"/>
                  <a:t> </a:t>
                </a:r>
                <a:r>
                  <a:rPr lang="en-US" dirty="0" smtClean="0"/>
                  <a:t>=(1500+750+450+100)/2500</a:t>
                </a:r>
              </a:p>
              <a:p>
                <a:endParaRPr lang="en-US" dirty="0"/>
              </a:p>
              <a:p>
                <a:r>
                  <a:rPr lang="en-US" dirty="0" smtClean="0"/>
                  <a:t>Load Factor=</a:t>
                </a:r>
                <a14:m>
                  <m:oMath xmlns:m="http://schemas.openxmlformats.org/officeDocument/2006/math">
                    <m:f>
                      <m:fPr>
                        <m:ctrlPr>
                          <a:rPr lang="en-US" i="1" smtClean="0">
                            <a:latin typeface="Cambria Math"/>
                          </a:rPr>
                        </m:ctrlPr>
                      </m:fPr>
                      <m:num>
                        <m:r>
                          <a:rPr lang="en-US" b="0" i="1" smtClean="0">
                            <a:latin typeface="Cambria Math"/>
                          </a:rPr>
                          <m:t>𝑈𝑛𝑖𝑡</m:t>
                        </m:r>
                        <m:r>
                          <a:rPr lang="en-US" b="0" i="1" smtClean="0">
                            <a:latin typeface="Cambria Math"/>
                          </a:rPr>
                          <m:t> </m:t>
                        </m:r>
                        <m:r>
                          <a:rPr lang="en-US" b="0" i="1" smtClean="0">
                            <a:latin typeface="Cambria Math"/>
                          </a:rPr>
                          <m:t>𝐸𝑛𝑒𝑟𝑔𝑦</m:t>
                        </m:r>
                        <m:r>
                          <a:rPr lang="en-US" b="0" i="1" smtClean="0">
                            <a:latin typeface="Cambria Math"/>
                          </a:rPr>
                          <m:t> </m:t>
                        </m:r>
                        <m:r>
                          <a:rPr lang="en-US" b="0" i="1" smtClean="0">
                            <a:latin typeface="Cambria Math"/>
                          </a:rPr>
                          <m:t>𝐺𝑒𝑛𝑒𝑟𝑎𝑡𝑖𝑜𝑛</m:t>
                        </m:r>
                      </m:num>
                      <m:den>
                        <m:r>
                          <a:rPr lang="en-US" b="0" i="1" smtClean="0">
                            <a:latin typeface="Cambria Math"/>
                          </a:rPr>
                          <m:t>𝑀𝑎𝑥</m:t>
                        </m:r>
                        <m:r>
                          <a:rPr lang="en-US" b="0" i="1" smtClean="0">
                            <a:latin typeface="Cambria Math"/>
                          </a:rPr>
                          <m:t>. </m:t>
                        </m:r>
                        <m:r>
                          <a:rPr lang="en-US" b="0" i="1" smtClean="0">
                            <a:latin typeface="Cambria Math"/>
                          </a:rPr>
                          <m:t>𝐷𝑒𝑚𝑎𝑛𝑑</m:t>
                        </m:r>
                        <m:r>
                          <a:rPr lang="en-US" b="0" i="1" smtClean="0">
                            <a:latin typeface="Cambria Math"/>
                          </a:rPr>
                          <m:t> ∗</m:t>
                        </m:r>
                        <m:r>
                          <a:rPr lang="en-US" b="0" i="1" smtClean="0">
                            <a:latin typeface="Cambria Math"/>
                          </a:rPr>
                          <m:t>𝑇𝑖𝑚𝑒</m:t>
                        </m:r>
                      </m:den>
                    </m:f>
                  </m:oMath>
                </a14:m>
                <a:r>
                  <a:rPr lang="en-US" dirty="0" smtClean="0"/>
                  <a:t>=45*10^5/(2500*8760)</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b="-1348"/>
                </a:stretch>
              </a:blipFill>
            </p:spPr>
            <p:txBody>
              <a:bodyPr/>
              <a:lstStyle/>
              <a:p>
                <a:r>
                  <a:rPr lang="en-US">
                    <a:noFill/>
                  </a:rPr>
                  <a:t> </a:t>
                </a:r>
              </a:p>
            </p:txBody>
          </p:sp>
        </mc:Fallback>
      </mc:AlternateContent>
    </p:spTree>
    <p:extLst>
      <p:ext uri="{BB962C8B-B14F-4D97-AF65-F5344CB8AC3E}">
        <p14:creationId xmlns:p14="http://schemas.microsoft.com/office/powerpoint/2010/main" val="398766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606674"/>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3.6.  A power station has a maximum demand of 15000 kW.  The annual load factor is 50% and plant capacity factor is 40%.  Determine the reserve capacity of the plant.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53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24993" t="27186" r="18417" b="41621"/>
          <a:stretch/>
        </p:blipFill>
        <p:spPr bwMode="auto">
          <a:xfrm>
            <a:off x="228600" y="457200"/>
            <a:ext cx="8763000" cy="251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608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41" t="29166" r="21765" b="39229"/>
          <a:stretch/>
        </p:blipFill>
        <p:spPr>
          <a:xfrm>
            <a:off x="457200" y="457200"/>
            <a:ext cx="8077200" cy="3505200"/>
          </a:xfrm>
          <a:prstGeom prst="rect">
            <a:avLst/>
          </a:prstGeom>
        </p:spPr>
      </p:pic>
    </p:spTree>
    <p:extLst>
      <p:ext uri="{BB962C8B-B14F-4D97-AF65-F5344CB8AC3E}">
        <p14:creationId xmlns:p14="http://schemas.microsoft.com/office/powerpoint/2010/main" val="2253326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489</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on Mathematical Problems</vt:lpstr>
      <vt:lpstr>Example 3.1.  The maximum demand on a power station is 100 MW.  If the annual load factor is 40% , calculate the total energy generated in a year. </vt:lpstr>
      <vt:lpstr>Example 3.2.  A generating station has a connected load of 43MW and a maximum demand of 20 MW; the units generated being 61·5 × 10^6 per annum.  Calculate (i) the demand factor and (ii)  load factor. </vt:lpstr>
      <vt:lpstr>Example 3.3.  A 100 MW power station delivers 100 MW for 2 hours, 50 MW for 6 hours and is shut down for the rest of each day.  It is also shut down for maintenance for 45 days each year. Calculate its annual load factor.</vt:lpstr>
      <vt:lpstr>Example 3.4.  A generating station has a maximum demand of 25MW, a load factor of 60%, a plant capacity factor of 50% and a plant use factor of 72%.  Find (i)  the reserve capacity of the plant (ii) the daily energy produced and (iii) maximum energy that could be produced daily if the plant while running as per schedule, were fully loaded. </vt:lpstr>
      <vt:lpstr>Example 3.5. A diesel station supplies the following loads to various consumers : Industrial consumer = 1500 kW ; Commercial establishment = 750 kW Domestic power = 100 kW; Domestic light = 450 kW If the maximum demand on the station is 2500 kW and the number of kWh generated per year is 45 × 10^5 , determine (i) the diversity factor and (ii) annual load factor.</vt:lpstr>
      <vt:lpstr>Example 3.6.  A power station has a maximum demand of 15000 kW.  The annual load factor is 50% and plant capacity factor is 40%.  Determine the reserve capacity of the plant.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on Mathematical Problems</dc:title>
  <dc:creator>Asus</dc:creator>
  <cp:lastModifiedBy>Asus</cp:lastModifiedBy>
  <cp:revision>3</cp:revision>
  <dcterms:created xsi:type="dcterms:W3CDTF">2020-08-13T04:26:08Z</dcterms:created>
  <dcterms:modified xsi:type="dcterms:W3CDTF">2020-08-13T05:29:40Z</dcterms:modified>
</cp:coreProperties>
</file>