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9" r:id="rId4"/>
    <p:sldId id="276" r:id="rId5"/>
    <p:sldId id="277" r:id="rId6"/>
    <p:sldId id="278" r:id="rId7"/>
    <p:sldId id="262" r:id="rId8"/>
    <p:sldId id="291" r:id="rId9"/>
    <p:sldId id="312" r:id="rId10"/>
    <p:sldId id="292" r:id="rId11"/>
    <p:sldId id="293" r:id="rId12"/>
    <p:sldId id="313" r:id="rId13"/>
    <p:sldId id="295" r:id="rId14"/>
    <p:sldId id="296" r:id="rId15"/>
    <p:sldId id="263" r:id="rId16"/>
    <p:sldId id="314" r:id="rId17"/>
    <p:sldId id="315" r:id="rId18"/>
    <p:sldId id="299" r:id="rId19"/>
    <p:sldId id="316" r:id="rId20"/>
    <p:sldId id="317" r:id="rId21"/>
    <p:sldId id="318" r:id="rId22"/>
    <p:sldId id="319" r:id="rId23"/>
    <p:sldId id="321" r:id="rId24"/>
    <p:sldId id="322" r:id="rId25"/>
    <p:sldId id="267" r:id="rId26"/>
    <p:sldId id="323" r:id="rId27"/>
    <p:sldId id="324" r:id="rId28"/>
    <p:sldId id="280" r:id="rId29"/>
    <p:sldId id="266" r:id="rId30"/>
    <p:sldId id="268" r:id="rId31"/>
    <p:sldId id="269" r:id="rId32"/>
    <p:sldId id="258" r:id="rId33"/>
    <p:sldId id="260" r:id="rId34"/>
    <p:sldId id="271" r:id="rId35"/>
    <p:sldId id="270" r:id="rId36"/>
    <p:sldId id="320" r:id="rId37"/>
    <p:sldId id="272" r:id="rId38"/>
    <p:sldId id="325" r:id="rId39"/>
    <p:sldId id="273" r:id="rId40"/>
    <p:sldId id="28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D9871-08C8-44C4-81B0-712DFFC494F1}" type="doc">
      <dgm:prSet loTypeId="urn:microsoft.com/office/officeart/2005/8/layout/process1" loCatId="process" qsTypeId="urn:microsoft.com/office/officeart/2005/8/quickstyle/simple1" qsCatId="simple" csTypeId="urn:microsoft.com/office/officeart/2005/8/colors/accent1_2" csCatId="accent1" phldr="1"/>
      <dgm:spPr/>
    </dgm:pt>
    <dgm:pt modelId="{ADC137EB-0880-4D99-845A-F7D5B5AF5F82}">
      <dgm:prSet phldrT="[Text]" custT="1"/>
      <dgm:spPr/>
      <dgm:t>
        <a:bodyPr/>
        <a:lstStyle/>
        <a:p>
          <a:r>
            <a:rPr lang="en-US" sz="2400" b="1" dirty="0">
              <a:solidFill>
                <a:srgbClr val="FF0000"/>
              </a:solidFill>
            </a:rPr>
            <a:t>Participation in Decision Making Process</a:t>
          </a:r>
        </a:p>
      </dgm:t>
    </dgm:pt>
    <dgm:pt modelId="{5DC36DCA-99E0-41D7-B8A8-577F5C3B4393}" type="parTrans" cxnId="{5B057D5D-CB71-4DEB-865F-E810C4632727}">
      <dgm:prSet/>
      <dgm:spPr/>
      <dgm:t>
        <a:bodyPr/>
        <a:lstStyle/>
        <a:p>
          <a:endParaRPr lang="en-US"/>
        </a:p>
      </dgm:t>
    </dgm:pt>
    <dgm:pt modelId="{49D7C059-0D98-4861-B1C9-10236D846319}" type="sibTrans" cxnId="{5B057D5D-CB71-4DEB-865F-E810C4632727}">
      <dgm:prSet/>
      <dgm:spPr/>
      <dgm:t>
        <a:bodyPr/>
        <a:lstStyle/>
        <a:p>
          <a:endParaRPr lang="en-US"/>
        </a:p>
      </dgm:t>
    </dgm:pt>
    <dgm:pt modelId="{DA24D678-21BB-4502-98C0-55746A28B8F6}">
      <dgm:prSet phldrT="[Text]" custT="1"/>
      <dgm:spPr/>
      <dgm:t>
        <a:bodyPr/>
        <a:lstStyle/>
        <a:p>
          <a:r>
            <a:rPr lang="en-US" sz="2400" b="1" dirty="0">
              <a:solidFill>
                <a:srgbClr val="FF0000"/>
              </a:solidFill>
            </a:rPr>
            <a:t>Gaining More Resources</a:t>
          </a:r>
        </a:p>
      </dgm:t>
    </dgm:pt>
    <dgm:pt modelId="{29934493-0C26-4418-B948-75BEC5B95193}" type="parTrans" cxnId="{A18C6218-875E-49BC-91D2-E2390D76C145}">
      <dgm:prSet/>
      <dgm:spPr/>
      <dgm:t>
        <a:bodyPr/>
        <a:lstStyle/>
        <a:p>
          <a:endParaRPr lang="en-US"/>
        </a:p>
      </dgm:t>
    </dgm:pt>
    <dgm:pt modelId="{777242C8-4F8A-4A37-8FE1-FC3C4DFCEEA4}" type="sibTrans" cxnId="{A18C6218-875E-49BC-91D2-E2390D76C145}">
      <dgm:prSet/>
      <dgm:spPr/>
      <dgm:t>
        <a:bodyPr/>
        <a:lstStyle/>
        <a:p>
          <a:endParaRPr lang="en-US"/>
        </a:p>
      </dgm:t>
    </dgm:pt>
    <dgm:pt modelId="{D04C1FAA-68B7-4077-B33C-F9B9C32CBAAA}">
      <dgm:prSet phldrT="[Text]" custT="1"/>
      <dgm:spPr/>
      <dgm:t>
        <a:bodyPr/>
        <a:lstStyle/>
        <a:p>
          <a:r>
            <a:rPr lang="en-US" sz="2400" b="1" dirty="0">
              <a:solidFill>
                <a:srgbClr val="FF0000"/>
              </a:solidFill>
            </a:rPr>
            <a:t>Becoming Empowered</a:t>
          </a:r>
        </a:p>
      </dgm:t>
    </dgm:pt>
    <dgm:pt modelId="{C2358B83-26B2-4B43-A1F7-CA75CD5BC2C7}" type="parTrans" cxnId="{3E829BD9-3ADD-4379-A43F-EB05B3B8D245}">
      <dgm:prSet/>
      <dgm:spPr/>
      <dgm:t>
        <a:bodyPr/>
        <a:lstStyle/>
        <a:p>
          <a:endParaRPr lang="en-US"/>
        </a:p>
      </dgm:t>
    </dgm:pt>
    <dgm:pt modelId="{06CED6B2-5005-48C3-8BFA-168F4C9A7E3F}" type="sibTrans" cxnId="{3E829BD9-3ADD-4379-A43F-EB05B3B8D245}">
      <dgm:prSet/>
      <dgm:spPr/>
      <dgm:t>
        <a:bodyPr/>
        <a:lstStyle/>
        <a:p>
          <a:endParaRPr lang="en-US"/>
        </a:p>
      </dgm:t>
    </dgm:pt>
    <dgm:pt modelId="{5FC1354E-D017-4EBC-9A3A-65F5B19CE54E}" type="pres">
      <dgm:prSet presAssocID="{A14D9871-08C8-44C4-81B0-712DFFC494F1}" presName="Name0" presStyleCnt="0">
        <dgm:presLayoutVars>
          <dgm:dir/>
          <dgm:resizeHandles val="exact"/>
        </dgm:presLayoutVars>
      </dgm:prSet>
      <dgm:spPr/>
    </dgm:pt>
    <dgm:pt modelId="{13314197-CA1D-4CFC-BFF2-BFF4B2A5D651}" type="pres">
      <dgm:prSet presAssocID="{ADC137EB-0880-4D99-845A-F7D5B5AF5F82}" presName="node" presStyleLbl="node1" presStyleIdx="0" presStyleCnt="3" custScaleX="126318">
        <dgm:presLayoutVars>
          <dgm:bulletEnabled val="1"/>
        </dgm:presLayoutVars>
      </dgm:prSet>
      <dgm:spPr/>
    </dgm:pt>
    <dgm:pt modelId="{6F977B54-7107-4441-A081-C9FC7D3F2F59}" type="pres">
      <dgm:prSet presAssocID="{49D7C059-0D98-4861-B1C9-10236D846319}" presName="sibTrans" presStyleLbl="sibTrans2D1" presStyleIdx="0" presStyleCnt="2"/>
      <dgm:spPr/>
    </dgm:pt>
    <dgm:pt modelId="{DABEE67C-DE49-4FC1-8C88-0A4135907A83}" type="pres">
      <dgm:prSet presAssocID="{49D7C059-0D98-4861-B1C9-10236D846319}" presName="connectorText" presStyleLbl="sibTrans2D1" presStyleIdx="0" presStyleCnt="2"/>
      <dgm:spPr/>
    </dgm:pt>
    <dgm:pt modelId="{DBABE9B6-E3A7-4DD9-8D33-023C617EF9B9}" type="pres">
      <dgm:prSet presAssocID="{DA24D678-21BB-4502-98C0-55746A28B8F6}" presName="node" presStyleLbl="node1" presStyleIdx="1" presStyleCnt="3">
        <dgm:presLayoutVars>
          <dgm:bulletEnabled val="1"/>
        </dgm:presLayoutVars>
      </dgm:prSet>
      <dgm:spPr/>
    </dgm:pt>
    <dgm:pt modelId="{93AB5E2F-4B16-4C93-B543-46A950B8FE7F}" type="pres">
      <dgm:prSet presAssocID="{777242C8-4F8A-4A37-8FE1-FC3C4DFCEEA4}" presName="sibTrans" presStyleLbl="sibTrans2D1" presStyleIdx="1" presStyleCnt="2"/>
      <dgm:spPr/>
    </dgm:pt>
    <dgm:pt modelId="{07B7D14D-B5DF-4091-9466-CF5E9F74DEAE}" type="pres">
      <dgm:prSet presAssocID="{777242C8-4F8A-4A37-8FE1-FC3C4DFCEEA4}" presName="connectorText" presStyleLbl="sibTrans2D1" presStyleIdx="1" presStyleCnt="2"/>
      <dgm:spPr/>
    </dgm:pt>
    <dgm:pt modelId="{EFAD8703-A404-4CC9-B900-4618A8DFDC2F}" type="pres">
      <dgm:prSet presAssocID="{D04C1FAA-68B7-4077-B33C-F9B9C32CBAAA}" presName="node" presStyleLbl="node1" presStyleIdx="2" presStyleCnt="3">
        <dgm:presLayoutVars>
          <dgm:bulletEnabled val="1"/>
        </dgm:presLayoutVars>
      </dgm:prSet>
      <dgm:spPr/>
    </dgm:pt>
  </dgm:ptLst>
  <dgm:cxnLst>
    <dgm:cxn modelId="{463E8E0E-36FA-44BE-8434-CBAE2D8A44CD}" type="presOf" srcId="{777242C8-4F8A-4A37-8FE1-FC3C4DFCEEA4}" destId="{07B7D14D-B5DF-4091-9466-CF5E9F74DEAE}" srcOrd="1" destOrd="0" presId="urn:microsoft.com/office/officeart/2005/8/layout/process1"/>
    <dgm:cxn modelId="{A18C6218-875E-49BC-91D2-E2390D76C145}" srcId="{A14D9871-08C8-44C4-81B0-712DFFC494F1}" destId="{DA24D678-21BB-4502-98C0-55746A28B8F6}" srcOrd="1" destOrd="0" parTransId="{29934493-0C26-4418-B948-75BEC5B95193}" sibTransId="{777242C8-4F8A-4A37-8FE1-FC3C4DFCEEA4}"/>
    <dgm:cxn modelId="{DA24BB23-61FB-40B5-92FB-D98A477A89A4}" type="presOf" srcId="{A14D9871-08C8-44C4-81B0-712DFFC494F1}" destId="{5FC1354E-D017-4EBC-9A3A-65F5B19CE54E}" srcOrd="0" destOrd="0" presId="urn:microsoft.com/office/officeart/2005/8/layout/process1"/>
    <dgm:cxn modelId="{CA438734-7DBB-481C-B6F5-443B0629F353}" type="presOf" srcId="{49D7C059-0D98-4861-B1C9-10236D846319}" destId="{6F977B54-7107-4441-A081-C9FC7D3F2F59}" srcOrd="0" destOrd="0" presId="urn:microsoft.com/office/officeart/2005/8/layout/process1"/>
    <dgm:cxn modelId="{F080AA34-24D9-4C74-A104-A2A537B5B239}" type="presOf" srcId="{D04C1FAA-68B7-4077-B33C-F9B9C32CBAAA}" destId="{EFAD8703-A404-4CC9-B900-4618A8DFDC2F}" srcOrd="0" destOrd="0" presId="urn:microsoft.com/office/officeart/2005/8/layout/process1"/>
    <dgm:cxn modelId="{5B057D5D-CB71-4DEB-865F-E810C4632727}" srcId="{A14D9871-08C8-44C4-81B0-712DFFC494F1}" destId="{ADC137EB-0880-4D99-845A-F7D5B5AF5F82}" srcOrd="0" destOrd="0" parTransId="{5DC36DCA-99E0-41D7-B8A8-577F5C3B4393}" sibTransId="{49D7C059-0D98-4861-B1C9-10236D846319}"/>
    <dgm:cxn modelId="{E3A6F24D-7E1D-4994-88C4-F80501E9995B}" type="presOf" srcId="{49D7C059-0D98-4861-B1C9-10236D846319}" destId="{DABEE67C-DE49-4FC1-8C88-0A4135907A83}" srcOrd="1" destOrd="0" presId="urn:microsoft.com/office/officeart/2005/8/layout/process1"/>
    <dgm:cxn modelId="{ED5CDA4E-A04A-40CB-878E-CC148B1758DF}" type="presOf" srcId="{DA24D678-21BB-4502-98C0-55746A28B8F6}" destId="{DBABE9B6-E3A7-4DD9-8D33-023C617EF9B9}" srcOrd="0" destOrd="0" presId="urn:microsoft.com/office/officeart/2005/8/layout/process1"/>
    <dgm:cxn modelId="{AD34BA59-6F5E-471A-B4D9-165464586C2B}" type="presOf" srcId="{777242C8-4F8A-4A37-8FE1-FC3C4DFCEEA4}" destId="{93AB5E2F-4B16-4C93-B543-46A950B8FE7F}" srcOrd="0" destOrd="0" presId="urn:microsoft.com/office/officeart/2005/8/layout/process1"/>
    <dgm:cxn modelId="{1615ACA4-8466-48B4-AED0-35E959A9F290}" type="presOf" srcId="{ADC137EB-0880-4D99-845A-F7D5B5AF5F82}" destId="{13314197-CA1D-4CFC-BFF2-BFF4B2A5D651}" srcOrd="0" destOrd="0" presId="urn:microsoft.com/office/officeart/2005/8/layout/process1"/>
    <dgm:cxn modelId="{3E829BD9-3ADD-4379-A43F-EB05B3B8D245}" srcId="{A14D9871-08C8-44C4-81B0-712DFFC494F1}" destId="{D04C1FAA-68B7-4077-B33C-F9B9C32CBAAA}" srcOrd="2" destOrd="0" parTransId="{C2358B83-26B2-4B43-A1F7-CA75CD5BC2C7}" sibTransId="{06CED6B2-5005-48C3-8BFA-168F4C9A7E3F}"/>
    <dgm:cxn modelId="{F3E6AC95-2F10-4345-A339-E0435B1BC932}" type="presParOf" srcId="{5FC1354E-D017-4EBC-9A3A-65F5B19CE54E}" destId="{13314197-CA1D-4CFC-BFF2-BFF4B2A5D651}" srcOrd="0" destOrd="0" presId="urn:microsoft.com/office/officeart/2005/8/layout/process1"/>
    <dgm:cxn modelId="{E97B40AC-D5C4-4FF8-8BF8-292D95C58394}" type="presParOf" srcId="{5FC1354E-D017-4EBC-9A3A-65F5B19CE54E}" destId="{6F977B54-7107-4441-A081-C9FC7D3F2F59}" srcOrd="1" destOrd="0" presId="urn:microsoft.com/office/officeart/2005/8/layout/process1"/>
    <dgm:cxn modelId="{509F7A08-EB28-4BCE-A196-449D105D2699}" type="presParOf" srcId="{6F977B54-7107-4441-A081-C9FC7D3F2F59}" destId="{DABEE67C-DE49-4FC1-8C88-0A4135907A83}" srcOrd="0" destOrd="0" presId="urn:microsoft.com/office/officeart/2005/8/layout/process1"/>
    <dgm:cxn modelId="{BA589074-95D9-4C83-96DA-FAA2F44E1A0C}" type="presParOf" srcId="{5FC1354E-D017-4EBC-9A3A-65F5B19CE54E}" destId="{DBABE9B6-E3A7-4DD9-8D33-023C617EF9B9}" srcOrd="2" destOrd="0" presId="urn:microsoft.com/office/officeart/2005/8/layout/process1"/>
    <dgm:cxn modelId="{613D2A75-7E59-4042-84D1-3D9581E7D57E}" type="presParOf" srcId="{5FC1354E-D017-4EBC-9A3A-65F5B19CE54E}" destId="{93AB5E2F-4B16-4C93-B543-46A950B8FE7F}" srcOrd="3" destOrd="0" presId="urn:microsoft.com/office/officeart/2005/8/layout/process1"/>
    <dgm:cxn modelId="{8DCFD16D-2E38-47AA-9B72-2E7C48B4520E}" type="presParOf" srcId="{93AB5E2F-4B16-4C93-B543-46A950B8FE7F}" destId="{07B7D14D-B5DF-4091-9466-CF5E9F74DEAE}" srcOrd="0" destOrd="0" presId="urn:microsoft.com/office/officeart/2005/8/layout/process1"/>
    <dgm:cxn modelId="{D217D6EF-DAE8-4900-BBC3-103AE0301570}" type="presParOf" srcId="{5FC1354E-D017-4EBC-9A3A-65F5B19CE54E}" destId="{EFAD8703-A404-4CC9-B900-4618A8DFDC2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8F431-947C-4FDF-A853-959CAA65A19B}" type="doc">
      <dgm:prSet loTypeId="urn:microsoft.com/office/officeart/2005/8/layout/matrix1" loCatId="matrix" qsTypeId="urn:microsoft.com/office/officeart/2005/8/quickstyle/3d1" qsCatId="3D" csTypeId="urn:microsoft.com/office/officeart/2005/8/colors/colorful1#1" csCatId="colorful" phldr="1"/>
      <dgm:spPr/>
      <dgm:t>
        <a:bodyPr/>
        <a:lstStyle/>
        <a:p>
          <a:endParaRPr lang="en-US"/>
        </a:p>
      </dgm:t>
    </dgm:pt>
    <dgm:pt modelId="{5206B790-D86E-4551-BA1C-DC8F1C008228}">
      <dgm:prSet phldrT="[Text]"/>
      <dgm:spPr/>
      <dgm:t>
        <a:bodyPr/>
        <a:lstStyle/>
        <a:p>
          <a:r>
            <a:rPr lang="en-US" dirty="0"/>
            <a:t>Women achieve economic power through microcredit</a:t>
          </a:r>
        </a:p>
      </dgm:t>
    </dgm:pt>
    <dgm:pt modelId="{BA9AD2A3-8983-4419-8DAB-925AECE42DBA}" type="parTrans" cxnId="{21827D70-83C9-4495-91D8-FACECD4A7495}">
      <dgm:prSet/>
      <dgm:spPr/>
      <dgm:t>
        <a:bodyPr/>
        <a:lstStyle/>
        <a:p>
          <a:endParaRPr lang="en-US"/>
        </a:p>
      </dgm:t>
    </dgm:pt>
    <dgm:pt modelId="{BB7CB23A-C2D6-4062-B27A-424EDA501EB5}" type="sibTrans" cxnId="{21827D70-83C9-4495-91D8-FACECD4A7495}">
      <dgm:prSet/>
      <dgm:spPr/>
      <dgm:t>
        <a:bodyPr/>
        <a:lstStyle/>
        <a:p>
          <a:endParaRPr lang="en-US"/>
        </a:p>
      </dgm:t>
    </dgm:pt>
    <dgm:pt modelId="{748A5DAB-065A-452F-83F5-48AC82D40A56}">
      <dgm:prSet phldrT="[Text]"/>
      <dgm:spPr/>
      <dgm:t>
        <a:bodyPr/>
        <a:lstStyle/>
        <a:p>
          <a:r>
            <a:rPr lang="en-US" dirty="0"/>
            <a:t>Women also possess the responsibility of family hygiene in rural areas</a:t>
          </a:r>
        </a:p>
      </dgm:t>
    </dgm:pt>
    <dgm:pt modelId="{62DC52DD-7767-4CED-8E09-4C3C65E2522C}" type="parTrans" cxnId="{F5A2F600-2B20-49AC-AD31-A8FA6566DFB7}">
      <dgm:prSet/>
      <dgm:spPr/>
      <dgm:t>
        <a:bodyPr/>
        <a:lstStyle/>
        <a:p>
          <a:endParaRPr lang="en-US"/>
        </a:p>
      </dgm:t>
    </dgm:pt>
    <dgm:pt modelId="{F5DEF07C-81A3-4477-B21C-34E607CFDEE0}" type="sibTrans" cxnId="{F5A2F600-2B20-49AC-AD31-A8FA6566DFB7}">
      <dgm:prSet/>
      <dgm:spPr/>
      <dgm:t>
        <a:bodyPr/>
        <a:lstStyle/>
        <a:p>
          <a:endParaRPr lang="en-US"/>
        </a:p>
      </dgm:t>
    </dgm:pt>
    <dgm:pt modelId="{DEF606C1-A47E-408F-81A5-D43C3B009C7C}">
      <dgm:prSet phldrT="[Text]"/>
      <dgm:spPr/>
      <dgm:t>
        <a:bodyPr/>
        <a:lstStyle/>
        <a:p>
          <a:r>
            <a:rPr lang="en-US" dirty="0"/>
            <a:t>Becoming empowered, women can take care of the sanitation system and family hygiene</a:t>
          </a:r>
        </a:p>
      </dgm:t>
    </dgm:pt>
    <dgm:pt modelId="{0CB9E5EE-6675-48ED-A0F5-29D268D14D87}" type="parTrans" cxnId="{CA3BB2CC-084E-4175-95EF-6C02743536B5}">
      <dgm:prSet/>
      <dgm:spPr/>
      <dgm:t>
        <a:bodyPr/>
        <a:lstStyle/>
        <a:p>
          <a:endParaRPr lang="en-US"/>
        </a:p>
      </dgm:t>
    </dgm:pt>
    <dgm:pt modelId="{78BC172A-35E6-482B-BBE5-EBF0B67B746B}" type="sibTrans" cxnId="{CA3BB2CC-084E-4175-95EF-6C02743536B5}">
      <dgm:prSet/>
      <dgm:spPr/>
      <dgm:t>
        <a:bodyPr/>
        <a:lstStyle/>
        <a:p>
          <a:endParaRPr lang="en-US"/>
        </a:p>
      </dgm:t>
    </dgm:pt>
    <dgm:pt modelId="{9A060BA5-CE0A-4666-9BF5-B08E9A233539}">
      <dgm:prSet phldrT="[Text]"/>
      <dgm:spPr/>
      <dgm:t>
        <a:bodyPr/>
        <a:lstStyle/>
        <a:p>
          <a:r>
            <a:rPr lang="en-US" dirty="0"/>
            <a:t>Thus better health and nutrition status can be achieved</a:t>
          </a:r>
        </a:p>
      </dgm:t>
    </dgm:pt>
    <dgm:pt modelId="{7F2E27A4-2A4E-4EEA-8345-E163E474776B}" type="parTrans" cxnId="{B79092A3-EDF5-4E6A-9DEA-16DD400A0626}">
      <dgm:prSet/>
      <dgm:spPr/>
      <dgm:t>
        <a:bodyPr/>
        <a:lstStyle/>
        <a:p>
          <a:endParaRPr lang="en-US"/>
        </a:p>
      </dgm:t>
    </dgm:pt>
    <dgm:pt modelId="{0D21067A-C646-4D58-A885-E6EE040FBF4E}" type="sibTrans" cxnId="{B79092A3-EDF5-4E6A-9DEA-16DD400A0626}">
      <dgm:prSet/>
      <dgm:spPr/>
      <dgm:t>
        <a:bodyPr/>
        <a:lstStyle/>
        <a:p>
          <a:endParaRPr lang="en-US"/>
        </a:p>
      </dgm:t>
    </dgm:pt>
    <dgm:pt modelId="{6B6B5E9A-C4CF-4FB4-AAD7-E1DC666EDB2F}">
      <dgm:prSet phldrT="[Text]"/>
      <dgm:spPr>
        <a:solidFill>
          <a:schemeClr val="accent5">
            <a:lumMod val="40000"/>
            <a:lumOff val="60000"/>
          </a:schemeClr>
        </a:solidFill>
      </dgm:spPr>
      <dgm:t>
        <a:bodyPr/>
        <a:lstStyle/>
        <a:p>
          <a:r>
            <a:rPr lang="en-US" dirty="0"/>
            <a:t>Achieving Better Health</a:t>
          </a:r>
        </a:p>
      </dgm:t>
    </dgm:pt>
    <dgm:pt modelId="{3D06216D-03F7-4C78-BBC5-A3642211E8BF}" type="sibTrans" cxnId="{E266E15E-BCC6-4881-8CBD-A9113395DBD3}">
      <dgm:prSet/>
      <dgm:spPr/>
      <dgm:t>
        <a:bodyPr/>
        <a:lstStyle/>
        <a:p>
          <a:endParaRPr lang="en-US"/>
        </a:p>
      </dgm:t>
    </dgm:pt>
    <dgm:pt modelId="{CA3F6C75-F966-4EF2-9CAB-AD16A5B32092}" type="parTrans" cxnId="{E266E15E-BCC6-4881-8CBD-A9113395DBD3}">
      <dgm:prSet/>
      <dgm:spPr/>
      <dgm:t>
        <a:bodyPr/>
        <a:lstStyle/>
        <a:p>
          <a:endParaRPr lang="en-US"/>
        </a:p>
      </dgm:t>
    </dgm:pt>
    <dgm:pt modelId="{D313EB68-6CD8-419D-870F-B76AD12448E1}" type="pres">
      <dgm:prSet presAssocID="{8EB8F431-947C-4FDF-A853-959CAA65A19B}" presName="diagram" presStyleCnt="0">
        <dgm:presLayoutVars>
          <dgm:chMax val="1"/>
          <dgm:dir/>
          <dgm:animLvl val="ctr"/>
          <dgm:resizeHandles val="exact"/>
        </dgm:presLayoutVars>
      </dgm:prSet>
      <dgm:spPr/>
    </dgm:pt>
    <dgm:pt modelId="{94BB6960-939C-4D71-8CF6-73A8F1DCBF62}" type="pres">
      <dgm:prSet presAssocID="{8EB8F431-947C-4FDF-A853-959CAA65A19B}" presName="matrix" presStyleCnt="0"/>
      <dgm:spPr/>
    </dgm:pt>
    <dgm:pt modelId="{BDA1FDFD-1FCF-45C2-85A5-5595E57E4BC1}" type="pres">
      <dgm:prSet presAssocID="{8EB8F431-947C-4FDF-A853-959CAA65A19B}" presName="tile1" presStyleLbl="node1" presStyleIdx="0" presStyleCnt="4"/>
      <dgm:spPr/>
    </dgm:pt>
    <dgm:pt modelId="{3AB76F69-92E1-423C-AE29-CF8FA95E53F9}" type="pres">
      <dgm:prSet presAssocID="{8EB8F431-947C-4FDF-A853-959CAA65A19B}" presName="tile1text" presStyleLbl="node1" presStyleIdx="0" presStyleCnt="4">
        <dgm:presLayoutVars>
          <dgm:chMax val="0"/>
          <dgm:chPref val="0"/>
          <dgm:bulletEnabled val="1"/>
        </dgm:presLayoutVars>
      </dgm:prSet>
      <dgm:spPr/>
    </dgm:pt>
    <dgm:pt modelId="{83AA8A1A-769F-4313-BA2D-D184EE6D8D16}" type="pres">
      <dgm:prSet presAssocID="{8EB8F431-947C-4FDF-A853-959CAA65A19B}" presName="tile2" presStyleLbl="node1" presStyleIdx="1" presStyleCnt="4"/>
      <dgm:spPr/>
    </dgm:pt>
    <dgm:pt modelId="{B4A91BDD-7632-4A88-9939-F40FAADD6D2B}" type="pres">
      <dgm:prSet presAssocID="{8EB8F431-947C-4FDF-A853-959CAA65A19B}" presName="tile2text" presStyleLbl="node1" presStyleIdx="1" presStyleCnt="4">
        <dgm:presLayoutVars>
          <dgm:chMax val="0"/>
          <dgm:chPref val="0"/>
          <dgm:bulletEnabled val="1"/>
        </dgm:presLayoutVars>
      </dgm:prSet>
      <dgm:spPr/>
    </dgm:pt>
    <dgm:pt modelId="{F6ADD3EC-EAA1-435E-A563-6CEE28E32C07}" type="pres">
      <dgm:prSet presAssocID="{8EB8F431-947C-4FDF-A853-959CAA65A19B}" presName="tile3" presStyleLbl="node1" presStyleIdx="2" presStyleCnt="4"/>
      <dgm:spPr/>
    </dgm:pt>
    <dgm:pt modelId="{AA75BE42-A44C-422B-AAFC-E69FC3ADD9F1}" type="pres">
      <dgm:prSet presAssocID="{8EB8F431-947C-4FDF-A853-959CAA65A19B}" presName="tile3text" presStyleLbl="node1" presStyleIdx="2" presStyleCnt="4">
        <dgm:presLayoutVars>
          <dgm:chMax val="0"/>
          <dgm:chPref val="0"/>
          <dgm:bulletEnabled val="1"/>
        </dgm:presLayoutVars>
      </dgm:prSet>
      <dgm:spPr/>
    </dgm:pt>
    <dgm:pt modelId="{9CE4EA22-C52F-4C18-BDE1-C0CAAA237CE2}" type="pres">
      <dgm:prSet presAssocID="{8EB8F431-947C-4FDF-A853-959CAA65A19B}" presName="tile4" presStyleLbl="node1" presStyleIdx="3" presStyleCnt="4"/>
      <dgm:spPr/>
    </dgm:pt>
    <dgm:pt modelId="{4525E8BD-C3F9-4C2C-94C8-E10FEECB0072}" type="pres">
      <dgm:prSet presAssocID="{8EB8F431-947C-4FDF-A853-959CAA65A19B}" presName="tile4text" presStyleLbl="node1" presStyleIdx="3" presStyleCnt="4">
        <dgm:presLayoutVars>
          <dgm:chMax val="0"/>
          <dgm:chPref val="0"/>
          <dgm:bulletEnabled val="1"/>
        </dgm:presLayoutVars>
      </dgm:prSet>
      <dgm:spPr/>
    </dgm:pt>
    <dgm:pt modelId="{6CDBC9C1-1F21-4861-B360-AA30A09BB1FA}" type="pres">
      <dgm:prSet presAssocID="{8EB8F431-947C-4FDF-A853-959CAA65A19B}" presName="centerTile" presStyleLbl="fgShp" presStyleIdx="0" presStyleCnt="1">
        <dgm:presLayoutVars>
          <dgm:chMax val="0"/>
          <dgm:chPref val="0"/>
        </dgm:presLayoutVars>
      </dgm:prSet>
      <dgm:spPr/>
    </dgm:pt>
  </dgm:ptLst>
  <dgm:cxnLst>
    <dgm:cxn modelId="{F5A2F600-2B20-49AC-AD31-A8FA6566DFB7}" srcId="{6B6B5E9A-C4CF-4FB4-AAD7-E1DC666EDB2F}" destId="{748A5DAB-065A-452F-83F5-48AC82D40A56}" srcOrd="1" destOrd="0" parTransId="{62DC52DD-7767-4CED-8E09-4C3C65E2522C}" sibTransId="{F5DEF07C-81A3-4477-B21C-34E607CFDEE0}"/>
    <dgm:cxn modelId="{7E783905-4387-46B8-B8B6-A0D8CCF9FEE8}" type="presOf" srcId="{9A060BA5-CE0A-4666-9BF5-B08E9A233539}" destId="{9CE4EA22-C52F-4C18-BDE1-C0CAAA237CE2}" srcOrd="0" destOrd="0" presId="urn:microsoft.com/office/officeart/2005/8/layout/matrix1"/>
    <dgm:cxn modelId="{DCB34E07-B002-41A2-9702-3E3F1B17A839}" type="presOf" srcId="{6B6B5E9A-C4CF-4FB4-AAD7-E1DC666EDB2F}" destId="{6CDBC9C1-1F21-4861-B360-AA30A09BB1FA}" srcOrd="0" destOrd="0" presId="urn:microsoft.com/office/officeart/2005/8/layout/matrix1"/>
    <dgm:cxn modelId="{2E26A613-9E99-47EE-A6FA-0F2856FA8726}" type="presOf" srcId="{DEF606C1-A47E-408F-81A5-D43C3B009C7C}" destId="{F6ADD3EC-EAA1-435E-A563-6CEE28E32C07}" srcOrd="0" destOrd="0" presId="urn:microsoft.com/office/officeart/2005/8/layout/matrix1"/>
    <dgm:cxn modelId="{E266E15E-BCC6-4881-8CBD-A9113395DBD3}" srcId="{8EB8F431-947C-4FDF-A853-959CAA65A19B}" destId="{6B6B5E9A-C4CF-4FB4-AAD7-E1DC666EDB2F}" srcOrd="0" destOrd="0" parTransId="{CA3F6C75-F966-4EF2-9CAB-AD16A5B32092}" sibTransId="{3D06216D-03F7-4C78-BBC5-A3642211E8BF}"/>
    <dgm:cxn modelId="{B929AD6F-5EA0-4814-B243-055261DD3CA9}" type="presOf" srcId="{5206B790-D86E-4551-BA1C-DC8F1C008228}" destId="{3AB76F69-92E1-423C-AE29-CF8FA95E53F9}" srcOrd="1" destOrd="0" presId="urn:microsoft.com/office/officeart/2005/8/layout/matrix1"/>
    <dgm:cxn modelId="{21827D70-83C9-4495-91D8-FACECD4A7495}" srcId="{6B6B5E9A-C4CF-4FB4-AAD7-E1DC666EDB2F}" destId="{5206B790-D86E-4551-BA1C-DC8F1C008228}" srcOrd="0" destOrd="0" parTransId="{BA9AD2A3-8983-4419-8DAB-925AECE42DBA}" sibTransId="{BB7CB23A-C2D6-4062-B27A-424EDA501EB5}"/>
    <dgm:cxn modelId="{FF55F172-38BB-401A-ADF0-84D444CD8463}" type="presOf" srcId="{DEF606C1-A47E-408F-81A5-D43C3B009C7C}" destId="{AA75BE42-A44C-422B-AAFC-E69FC3ADD9F1}" srcOrd="1" destOrd="0" presId="urn:microsoft.com/office/officeart/2005/8/layout/matrix1"/>
    <dgm:cxn modelId="{E080E1A0-137D-4C42-9AE1-092967224A29}" type="presOf" srcId="{5206B790-D86E-4551-BA1C-DC8F1C008228}" destId="{BDA1FDFD-1FCF-45C2-85A5-5595E57E4BC1}" srcOrd="0" destOrd="0" presId="urn:microsoft.com/office/officeart/2005/8/layout/matrix1"/>
    <dgm:cxn modelId="{B79092A3-EDF5-4E6A-9DEA-16DD400A0626}" srcId="{6B6B5E9A-C4CF-4FB4-AAD7-E1DC666EDB2F}" destId="{9A060BA5-CE0A-4666-9BF5-B08E9A233539}" srcOrd="3" destOrd="0" parTransId="{7F2E27A4-2A4E-4EEA-8345-E163E474776B}" sibTransId="{0D21067A-C646-4D58-A885-E6EE040FBF4E}"/>
    <dgm:cxn modelId="{EEF6FFB2-2BB7-46E1-B845-0DDC2D7DE6F2}" type="presOf" srcId="{8EB8F431-947C-4FDF-A853-959CAA65A19B}" destId="{D313EB68-6CD8-419D-870F-B76AD12448E1}" srcOrd="0" destOrd="0" presId="urn:microsoft.com/office/officeart/2005/8/layout/matrix1"/>
    <dgm:cxn modelId="{8AC645BA-DE34-47F2-91F2-99183E85DD01}" type="presOf" srcId="{748A5DAB-065A-452F-83F5-48AC82D40A56}" destId="{83AA8A1A-769F-4313-BA2D-D184EE6D8D16}" srcOrd="0" destOrd="0" presId="urn:microsoft.com/office/officeart/2005/8/layout/matrix1"/>
    <dgm:cxn modelId="{30530ABE-D383-47A3-AD46-93BFFDC57634}" type="presOf" srcId="{748A5DAB-065A-452F-83F5-48AC82D40A56}" destId="{B4A91BDD-7632-4A88-9939-F40FAADD6D2B}" srcOrd="1" destOrd="0" presId="urn:microsoft.com/office/officeart/2005/8/layout/matrix1"/>
    <dgm:cxn modelId="{CA3BB2CC-084E-4175-95EF-6C02743536B5}" srcId="{6B6B5E9A-C4CF-4FB4-AAD7-E1DC666EDB2F}" destId="{DEF606C1-A47E-408F-81A5-D43C3B009C7C}" srcOrd="2" destOrd="0" parTransId="{0CB9E5EE-6675-48ED-A0F5-29D268D14D87}" sibTransId="{78BC172A-35E6-482B-BBE5-EBF0B67B746B}"/>
    <dgm:cxn modelId="{0722E6E3-9F9E-40E6-A7B3-B164A5AF57BA}" type="presOf" srcId="{9A060BA5-CE0A-4666-9BF5-B08E9A233539}" destId="{4525E8BD-C3F9-4C2C-94C8-E10FEECB0072}" srcOrd="1" destOrd="0" presId="urn:microsoft.com/office/officeart/2005/8/layout/matrix1"/>
    <dgm:cxn modelId="{4DB78457-6022-451A-AB36-24CD9AC08115}" type="presParOf" srcId="{D313EB68-6CD8-419D-870F-B76AD12448E1}" destId="{94BB6960-939C-4D71-8CF6-73A8F1DCBF62}" srcOrd="0" destOrd="0" presId="urn:microsoft.com/office/officeart/2005/8/layout/matrix1"/>
    <dgm:cxn modelId="{44C2570B-485E-4F4B-86CA-50FED76CFBAD}" type="presParOf" srcId="{94BB6960-939C-4D71-8CF6-73A8F1DCBF62}" destId="{BDA1FDFD-1FCF-45C2-85A5-5595E57E4BC1}" srcOrd="0" destOrd="0" presId="urn:microsoft.com/office/officeart/2005/8/layout/matrix1"/>
    <dgm:cxn modelId="{3BC86639-4C10-47C6-B463-2BA8552E37D3}" type="presParOf" srcId="{94BB6960-939C-4D71-8CF6-73A8F1DCBF62}" destId="{3AB76F69-92E1-423C-AE29-CF8FA95E53F9}" srcOrd="1" destOrd="0" presId="urn:microsoft.com/office/officeart/2005/8/layout/matrix1"/>
    <dgm:cxn modelId="{1276E857-1199-407E-9A6B-47FBC6951FF5}" type="presParOf" srcId="{94BB6960-939C-4D71-8CF6-73A8F1DCBF62}" destId="{83AA8A1A-769F-4313-BA2D-D184EE6D8D16}" srcOrd="2" destOrd="0" presId="urn:microsoft.com/office/officeart/2005/8/layout/matrix1"/>
    <dgm:cxn modelId="{4F9A1100-92E3-4CF9-B9CF-D598C41D632E}" type="presParOf" srcId="{94BB6960-939C-4D71-8CF6-73A8F1DCBF62}" destId="{B4A91BDD-7632-4A88-9939-F40FAADD6D2B}" srcOrd="3" destOrd="0" presId="urn:microsoft.com/office/officeart/2005/8/layout/matrix1"/>
    <dgm:cxn modelId="{9ECC7EE5-1388-405E-A64E-13EB379AAAF3}" type="presParOf" srcId="{94BB6960-939C-4D71-8CF6-73A8F1DCBF62}" destId="{F6ADD3EC-EAA1-435E-A563-6CEE28E32C07}" srcOrd="4" destOrd="0" presId="urn:microsoft.com/office/officeart/2005/8/layout/matrix1"/>
    <dgm:cxn modelId="{24A44CDD-A0DE-4D26-9022-EE74B9CA7D2B}" type="presParOf" srcId="{94BB6960-939C-4D71-8CF6-73A8F1DCBF62}" destId="{AA75BE42-A44C-422B-AAFC-E69FC3ADD9F1}" srcOrd="5" destOrd="0" presId="urn:microsoft.com/office/officeart/2005/8/layout/matrix1"/>
    <dgm:cxn modelId="{D758958B-A185-47FC-B93A-C1C61496BE93}" type="presParOf" srcId="{94BB6960-939C-4D71-8CF6-73A8F1DCBF62}" destId="{9CE4EA22-C52F-4C18-BDE1-C0CAAA237CE2}" srcOrd="6" destOrd="0" presId="urn:microsoft.com/office/officeart/2005/8/layout/matrix1"/>
    <dgm:cxn modelId="{68D05DE5-66CE-4412-93C9-8A50BAA00596}" type="presParOf" srcId="{94BB6960-939C-4D71-8CF6-73A8F1DCBF62}" destId="{4525E8BD-C3F9-4C2C-94C8-E10FEECB0072}" srcOrd="7" destOrd="0" presId="urn:microsoft.com/office/officeart/2005/8/layout/matrix1"/>
    <dgm:cxn modelId="{F4881CBB-6FA9-4589-BD26-6CF5D0757ABC}" type="presParOf" srcId="{D313EB68-6CD8-419D-870F-B76AD12448E1}" destId="{6CDBC9C1-1F21-4861-B360-AA30A09BB1F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14197-CA1D-4CFC-BFF2-BFF4B2A5D651}">
      <dsp:nvSpPr>
        <dsp:cNvPr id="0" name=""/>
        <dsp:cNvSpPr/>
      </dsp:nvSpPr>
      <dsp:spPr>
        <a:xfrm>
          <a:off x="4454" y="146381"/>
          <a:ext cx="2626754" cy="1248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Participation in Decision Making Process</a:t>
          </a:r>
        </a:p>
      </dsp:txBody>
      <dsp:txXfrm>
        <a:off x="41033" y="182960"/>
        <a:ext cx="2553596" cy="1175748"/>
      </dsp:txXfrm>
    </dsp:sp>
    <dsp:sp modelId="{6F977B54-7107-4441-A081-C9FC7D3F2F59}">
      <dsp:nvSpPr>
        <dsp:cNvPr id="0" name=""/>
        <dsp:cNvSpPr/>
      </dsp:nvSpPr>
      <dsp:spPr>
        <a:xfrm>
          <a:off x="2839156" y="512979"/>
          <a:ext cx="440849" cy="5157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839156" y="616121"/>
        <a:ext cx="308594" cy="309426"/>
      </dsp:txXfrm>
    </dsp:sp>
    <dsp:sp modelId="{DBABE9B6-E3A7-4DD9-8D33-023C617EF9B9}">
      <dsp:nvSpPr>
        <dsp:cNvPr id="0" name=""/>
        <dsp:cNvSpPr/>
      </dsp:nvSpPr>
      <dsp:spPr>
        <a:xfrm>
          <a:off x="3462999" y="146381"/>
          <a:ext cx="2079477" cy="1248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Gaining More Resources</a:t>
          </a:r>
        </a:p>
      </dsp:txBody>
      <dsp:txXfrm>
        <a:off x="3499578" y="182960"/>
        <a:ext cx="2006319" cy="1175748"/>
      </dsp:txXfrm>
    </dsp:sp>
    <dsp:sp modelId="{93AB5E2F-4B16-4C93-B543-46A950B8FE7F}">
      <dsp:nvSpPr>
        <dsp:cNvPr id="0" name=""/>
        <dsp:cNvSpPr/>
      </dsp:nvSpPr>
      <dsp:spPr>
        <a:xfrm>
          <a:off x="5750424" y="512979"/>
          <a:ext cx="440849" cy="5157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750424" y="616121"/>
        <a:ext cx="308594" cy="309426"/>
      </dsp:txXfrm>
    </dsp:sp>
    <dsp:sp modelId="{EFAD8703-A404-4CC9-B900-4618A8DFDC2F}">
      <dsp:nvSpPr>
        <dsp:cNvPr id="0" name=""/>
        <dsp:cNvSpPr/>
      </dsp:nvSpPr>
      <dsp:spPr>
        <a:xfrm>
          <a:off x="6374268" y="146381"/>
          <a:ext cx="2079477" cy="1248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Becoming Empowered</a:t>
          </a:r>
        </a:p>
      </dsp:txBody>
      <dsp:txXfrm>
        <a:off x="6410847" y="182960"/>
        <a:ext cx="2006319" cy="1175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1FDFD-1FCF-45C2-85A5-5595E57E4BC1}">
      <dsp:nvSpPr>
        <dsp:cNvPr id="0" name=""/>
        <dsp:cNvSpPr/>
      </dsp:nvSpPr>
      <dsp:spPr>
        <a:xfrm rot="16200000">
          <a:off x="1209260" y="-1209260"/>
          <a:ext cx="2474844" cy="4893365"/>
        </a:xfrm>
        <a:prstGeom prst="round1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Women achieve economic power through microcredit</a:t>
          </a:r>
        </a:p>
      </dsp:txBody>
      <dsp:txXfrm rot="5400000">
        <a:off x="0" y="0"/>
        <a:ext cx="4893365" cy="1856133"/>
      </dsp:txXfrm>
    </dsp:sp>
    <dsp:sp modelId="{83AA8A1A-769F-4313-BA2D-D184EE6D8D16}">
      <dsp:nvSpPr>
        <dsp:cNvPr id="0" name=""/>
        <dsp:cNvSpPr/>
      </dsp:nvSpPr>
      <dsp:spPr>
        <a:xfrm>
          <a:off x="4893365" y="0"/>
          <a:ext cx="4893365" cy="2474844"/>
        </a:xfrm>
        <a:prstGeom prst="round1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Women also possess the responsibility of family hygiene in rural areas</a:t>
          </a:r>
        </a:p>
      </dsp:txBody>
      <dsp:txXfrm>
        <a:off x="4893365" y="0"/>
        <a:ext cx="4893365" cy="1856133"/>
      </dsp:txXfrm>
    </dsp:sp>
    <dsp:sp modelId="{F6ADD3EC-EAA1-435E-A563-6CEE28E32C07}">
      <dsp:nvSpPr>
        <dsp:cNvPr id="0" name=""/>
        <dsp:cNvSpPr/>
      </dsp:nvSpPr>
      <dsp:spPr>
        <a:xfrm rot="10800000">
          <a:off x="0" y="2474844"/>
          <a:ext cx="4893365" cy="2474844"/>
        </a:xfrm>
        <a:prstGeom prst="round1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Becoming empowered, women can take care of the sanitation system and family hygiene</a:t>
          </a:r>
        </a:p>
      </dsp:txBody>
      <dsp:txXfrm rot="10800000">
        <a:off x="0" y="3093554"/>
        <a:ext cx="4893365" cy="1856133"/>
      </dsp:txXfrm>
    </dsp:sp>
    <dsp:sp modelId="{9CE4EA22-C52F-4C18-BDE1-C0CAAA237CE2}">
      <dsp:nvSpPr>
        <dsp:cNvPr id="0" name=""/>
        <dsp:cNvSpPr/>
      </dsp:nvSpPr>
      <dsp:spPr>
        <a:xfrm rot="5400000">
          <a:off x="6102626" y="1265583"/>
          <a:ext cx="2474844" cy="4893365"/>
        </a:xfrm>
        <a:prstGeom prst="round1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Thus better health and nutrition status can be achieved</a:t>
          </a:r>
        </a:p>
      </dsp:txBody>
      <dsp:txXfrm rot="-5400000">
        <a:off x="4893365" y="3093554"/>
        <a:ext cx="4893365" cy="1856133"/>
      </dsp:txXfrm>
    </dsp:sp>
    <dsp:sp modelId="{6CDBC9C1-1F21-4861-B360-AA30A09BB1FA}">
      <dsp:nvSpPr>
        <dsp:cNvPr id="0" name=""/>
        <dsp:cNvSpPr/>
      </dsp:nvSpPr>
      <dsp:spPr>
        <a:xfrm>
          <a:off x="3425355" y="1856133"/>
          <a:ext cx="2936019" cy="1237422"/>
        </a:xfrm>
        <a:prstGeom prst="roundRect">
          <a:avLst/>
        </a:prstGeom>
        <a:solidFill>
          <a:schemeClr val="accent5">
            <a:lumMod val="40000"/>
            <a:lumOff val="60000"/>
          </a:schemeClr>
        </a:solidFill>
        <a:ln>
          <a:noFill/>
        </a:ln>
        <a:effectLst>
          <a:outerShdw blurRad="50800" dist="381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Achieving Better Health</a:t>
          </a:r>
        </a:p>
      </dsp:txBody>
      <dsp:txXfrm>
        <a:off x="3485761" y="1916539"/>
        <a:ext cx="2815207" cy="11166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06BF27-BE92-4F2F-A226-B4BFD72B2087}"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297160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06BF27-BE92-4F2F-A226-B4BFD72B2087}"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268844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06BF27-BE92-4F2F-A226-B4BFD72B2087}"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350F-84BA-428E-A0F5-180183C473A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0267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06BF27-BE92-4F2F-A226-B4BFD72B2087}"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1791263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06BF27-BE92-4F2F-A226-B4BFD72B2087}"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350F-84BA-428E-A0F5-180183C473A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0168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06BF27-BE92-4F2F-A226-B4BFD72B2087}"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1697400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06BF27-BE92-4F2F-A226-B4BFD72B2087}"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1435227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06BF27-BE92-4F2F-A226-B4BFD72B2087}"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281997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06BF27-BE92-4F2F-A226-B4BFD72B2087}"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224623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06BF27-BE92-4F2F-A226-B4BFD72B2087}"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25142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06BF27-BE92-4F2F-A226-B4BFD72B2087}"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10001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06BF27-BE92-4F2F-A226-B4BFD72B2087}"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407133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6BF27-BE92-4F2F-A226-B4BFD72B2087}"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14763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6BF27-BE92-4F2F-A226-B4BFD72B2087}"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87596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06BF27-BE92-4F2F-A226-B4BFD72B2087}"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121326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06BF27-BE92-4F2F-A226-B4BFD72B2087}"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7350F-84BA-428E-A0F5-180183C473A4}" type="slidenum">
              <a:rPr lang="en-US" smtClean="0"/>
              <a:t>‹#›</a:t>
            </a:fld>
            <a:endParaRPr lang="en-US"/>
          </a:p>
        </p:txBody>
      </p:sp>
    </p:spTree>
    <p:extLst>
      <p:ext uri="{BB962C8B-B14F-4D97-AF65-F5344CB8AC3E}">
        <p14:creationId xmlns:p14="http://schemas.microsoft.com/office/powerpoint/2010/main" val="33174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06BF27-BE92-4F2F-A226-B4BFD72B2087}" type="datetimeFigureOut">
              <a:rPr lang="en-US" smtClean="0"/>
              <a:t>9/22/2023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E7350F-84BA-428E-A0F5-180183C473A4}" type="slidenum">
              <a:rPr lang="en-US" smtClean="0"/>
              <a:t>‹#›</a:t>
            </a:fld>
            <a:endParaRPr lang="en-US"/>
          </a:p>
        </p:txBody>
      </p:sp>
    </p:spTree>
    <p:extLst>
      <p:ext uri="{BB962C8B-B14F-4D97-AF65-F5344CB8AC3E}">
        <p14:creationId xmlns:p14="http://schemas.microsoft.com/office/powerpoint/2010/main" val="3173370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9BC0-DB5B-1B5C-997F-50680C592024}"/>
              </a:ext>
            </a:extLst>
          </p:cNvPr>
          <p:cNvSpPr>
            <a:spLocks noGrp="1"/>
          </p:cNvSpPr>
          <p:nvPr>
            <p:ph type="ctrTitle"/>
          </p:nvPr>
        </p:nvSpPr>
        <p:spPr>
          <a:xfrm>
            <a:off x="890338" y="640080"/>
            <a:ext cx="6257714" cy="2487433"/>
          </a:xfrm>
        </p:spPr>
        <p:txBody>
          <a:bodyPr anchor="b">
            <a:normAutofit/>
          </a:bodyPr>
          <a:lstStyle/>
          <a:p>
            <a:r>
              <a:rPr lang="en-US" sz="5000" b="1" dirty="0"/>
              <a:t>Micro-credit &amp; Rural Development </a:t>
            </a:r>
          </a:p>
        </p:txBody>
      </p:sp>
      <p:sp>
        <p:nvSpPr>
          <p:cNvPr id="3" name="Subtitle 2">
            <a:extLst>
              <a:ext uri="{FF2B5EF4-FFF2-40B4-BE49-F238E27FC236}">
                <a16:creationId xmlns:a16="http://schemas.microsoft.com/office/drawing/2014/main" id="{9F0BDAC8-6123-C8F7-F374-6A9E546D4B8E}"/>
              </a:ext>
            </a:extLst>
          </p:cNvPr>
          <p:cNvSpPr>
            <a:spLocks noGrp="1"/>
          </p:cNvSpPr>
          <p:nvPr>
            <p:ph type="subTitle" idx="1"/>
          </p:nvPr>
        </p:nvSpPr>
        <p:spPr>
          <a:xfrm>
            <a:off x="890338" y="3995568"/>
            <a:ext cx="6946705" cy="1572768"/>
          </a:xfrm>
        </p:spPr>
        <p:txBody>
          <a:bodyPr>
            <a:normAutofit fontScale="92500" lnSpcReduction="20000"/>
          </a:bodyPr>
          <a:lstStyle/>
          <a:p>
            <a:r>
              <a:rPr lang="en-US" sz="3200" b="1" dirty="0">
                <a:solidFill>
                  <a:srgbClr val="0070C0"/>
                </a:solidFill>
              </a:rPr>
              <a:t>A/Prof. Md. Fouad Hossain Sarker</a:t>
            </a:r>
          </a:p>
          <a:p>
            <a:r>
              <a:rPr lang="en-US" sz="3200" dirty="0">
                <a:solidFill>
                  <a:srgbClr val="0070C0"/>
                </a:solidFill>
              </a:rPr>
              <a:t>Department of Development Studies</a:t>
            </a:r>
          </a:p>
          <a:p>
            <a:r>
              <a:rPr lang="en-US" sz="3200" dirty="0">
                <a:solidFill>
                  <a:srgbClr val="0070C0"/>
                </a:solidFill>
              </a:rPr>
              <a:t>Daffodil International University </a:t>
            </a:r>
          </a:p>
          <a:p>
            <a:endParaRPr lang="en-US" dirty="0"/>
          </a:p>
        </p:txBody>
      </p:sp>
      <p:pic>
        <p:nvPicPr>
          <p:cNvPr id="4" name="Picture 3">
            <a:extLst>
              <a:ext uri="{FF2B5EF4-FFF2-40B4-BE49-F238E27FC236}">
                <a16:creationId xmlns:a16="http://schemas.microsoft.com/office/drawing/2014/main" id="{F48FF8D1-3196-B01D-06DF-05683562C9EB}"/>
              </a:ext>
            </a:extLst>
          </p:cNvPr>
          <p:cNvPicPr>
            <a:picLocks noChangeAspect="1"/>
          </p:cNvPicPr>
          <p:nvPr/>
        </p:nvPicPr>
        <p:blipFill rotWithShape="1">
          <a:blip r:embed="rId2"/>
          <a:srcRect l="11678" r="19113" b="1"/>
          <a:stretch/>
        </p:blipFill>
        <p:spPr>
          <a:xfrm>
            <a:off x="8335282" y="1637477"/>
            <a:ext cx="3593905" cy="358304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00143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4649" y="1297393"/>
            <a:ext cx="7005155" cy="4917876"/>
          </a:xfrm>
        </p:spPr>
        <p:style>
          <a:lnRef idx="2">
            <a:schemeClr val="accent5"/>
          </a:lnRef>
          <a:fillRef idx="1">
            <a:schemeClr val="lt1"/>
          </a:fillRef>
          <a:effectRef idx="0">
            <a:schemeClr val="accent5"/>
          </a:effectRef>
          <a:fontRef idx="minor">
            <a:schemeClr val="dk1"/>
          </a:fontRef>
        </p:style>
        <p:txBody>
          <a:bodyPr>
            <a:noAutofit/>
          </a:bodyPr>
          <a:lstStyle/>
          <a:p>
            <a:pPr algn="just">
              <a:spcBef>
                <a:spcPts val="0"/>
              </a:spcBef>
              <a:buFont typeface="Wingdings" panose="05000000000000000000" pitchFamily="2" charset="2"/>
              <a:buChar char="§"/>
            </a:pPr>
            <a:r>
              <a:rPr lang="en-US" sz="2400" dirty="0">
                <a:ea typeface="Cambria" panose="02040503050406030204" pitchFamily="18" charset="0"/>
              </a:rPr>
              <a:t>Microfinance existed in this country in one form or another for a long time. </a:t>
            </a:r>
          </a:p>
          <a:p>
            <a:pPr algn="just">
              <a:spcBef>
                <a:spcPts val="0"/>
              </a:spcBef>
              <a:buFont typeface="Wingdings" panose="05000000000000000000" pitchFamily="2" charset="2"/>
              <a:buChar char="§"/>
            </a:pPr>
            <a:r>
              <a:rPr lang="en-US" sz="2400" dirty="0">
                <a:ea typeface="Cambria" panose="02040503050406030204" pitchFamily="18" charset="0"/>
              </a:rPr>
              <a:t>Prof. Muhammad </a:t>
            </a:r>
            <a:r>
              <a:rPr lang="en-US" sz="2400" dirty="0" err="1">
                <a:ea typeface="Cambria" panose="02040503050406030204" pitchFamily="18" charset="0"/>
              </a:rPr>
              <a:t>Yunus</a:t>
            </a:r>
            <a:r>
              <a:rPr lang="en-US" sz="2400" dirty="0">
                <a:ea typeface="Cambria" panose="02040503050406030204" pitchFamily="18" charset="0"/>
              </a:rPr>
              <a:t> made the breakthrough with his action research in </a:t>
            </a:r>
            <a:r>
              <a:rPr lang="en-US" sz="2400" i="1" dirty="0" err="1">
                <a:ea typeface="Cambria" panose="02040503050406030204" pitchFamily="18" charset="0"/>
              </a:rPr>
              <a:t>Jobra</a:t>
            </a:r>
            <a:r>
              <a:rPr lang="en-US" sz="2400" dirty="0">
                <a:ea typeface="Cambria" panose="02040503050406030204" pitchFamily="18" charset="0"/>
              </a:rPr>
              <a:t> village of Chittagong in 1976 and then in Tangail in 1979. </a:t>
            </a:r>
          </a:p>
          <a:p>
            <a:pPr algn="just">
              <a:spcBef>
                <a:spcPts val="0"/>
              </a:spcBef>
              <a:buFont typeface="Wingdings" panose="05000000000000000000" pitchFamily="2" charset="2"/>
              <a:buChar char="§"/>
            </a:pPr>
            <a:r>
              <a:rPr lang="en-US" sz="2400" dirty="0">
                <a:ea typeface="Cambria" panose="02040503050406030204" pitchFamily="18" charset="0"/>
              </a:rPr>
              <a:t>Established Grameen Bank in 1983.</a:t>
            </a:r>
          </a:p>
          <a:p>
            <a:pPr algn="just">
              <a:spcBef>
                <a:spcPts val="0"/>
              </a:spcBef>
              <a:buFont typeface="Wingdings" panose="05000000000000000000" pitchFamily="2" charset="2"/>
              <a:buChar char="§"/>
            </a:pPr>
            <a:r>
              <a:rPr lang="en-US" sz="2400" dirty="0">
                <a:ea typeface="Cambria" panose="02040503050406030204" pitchFamily="18" charset="0"/>
              </a:rPr>
              <a:t>“Grameen credit” is collateral-free, pro-women credit system.</a:t>
            </a:r>
          </a:p>
          <a:p>
            <a:pPr algn="just">
              <a:spcBef>
                <a:spcPts val="0"/>
              </a:spcBef>
              <a:buFont typeface="Wingdings" panose="05000000000000000000" pitchFamily="2" charset="2"/>
              <a:buChar char="§"/>
            </a:pPr>
            <a:r>
              <a:rPr lang="en-US" sz="2400" dirty="0">
                <a:ea typeface="Cambria" panose="02040503050406030204" pitchFamily="18" charset="0"/>
              </a:rPr>
              <a:t>Today Grameen Bank is predominantly (90%) owned by the rural poor whom it serves with 2,565 branches (July, 2011).</a:t>
            </a:r>
          </a:p>
          <a:p>
            <a:pPr algn="just">
              <a:spcBef>
                <a:spcPts val="0"/>
              </a:spcBef>
              <a:buFont typeface="Wingdings" panose="05000000000000000000" pitchFamily="2" charset="2"/>
              <a:buChar char="§"/>
            </a:pPr>
            <a:r>
              <a:rPr lang="en-US" sz="2400" dirty="0">
                <a:ea typeface="Cambria" panose="02040503050406030204" pitchFamily="18" charset="0"/>
              </a:rPr>
              <a:t>Yunus &amp; Grameen Bank received Nobel peace prize in 2006.</a:t>
            </a:r>
          </a:p>
          <a:p>
            <a:pPr algn="just">
              <a:spcBef>
                <a:spcPts val="0"/>
              </a:spcBef>
              <a:buFont typeface="Wingdings" panose="05000000000000000000" pitchFamily="2" charset="2"/>
              <a:buChar char="§"/>
            </a:pPr>
            <a:endParaRPr lang="en-US" sz="2500" dirty="0">
              <a:latin typeface="Cambria" panose="02040503050406030204" pitchFamily="18" charset="0"/>
              <a:ea typeface="Cambria" panose="02040503050406030204" pitchFamily="18" charset="0"/>
            </a:endParaRPr>
          </a:p>
        </p:txBody>
      </p:sp>
      <p:sp>
        <p:nvSpPr>
          <p:cNvPr id="6" name="Title 1">
            <a:extLst>
              <a:ext uri="{FF2B5EF4-FFF2-40B4-BE49-F238E27FC236}">
                <a16:creationId xmlns:a16="http://schemas.microsoft.com/office/drawing/2014/main" id="{B6DD166E-9D81-4BBE-B8CE-928C5481FD7D}"/>
              </a:ext>
            </a:extLst>
          </p:cNvPr>
          <p:cNvSpPr txBox="1">
            <a:spLocks/>
          </p:cNvSpPr>
          <p:nvPr/>
        </p:nvSpPr>
        <p:spPr>
          <a:xfrm>
            <a:off x="964649" y="357190"/>
            <a:ext cx="7005155"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600" b="1" dirty="0">
                <a:solidFill>
                  <a:schemeClr val="accent2"/>
                </a:solidFill>
                <a:effectLst>
                  <a:outerShdw blurRad="38100" dist="38100" dir="2700000" algn="tl">
                    <a:srgbClr val="000000">
                      <a:alpha val="43137"/>
                    </a:srgbClr>
                  </a:outerShdw>
                </a:effectLst>
                <a:latin typeface="+mj-lt"/>
                <a:ea typeface="Cambria" panose="02040503050406030204" pitchFamily="18" charset="0"/>
              </a:rPr>
              <a:t>Evolution &amp; Trends</a:t>
            </a:r>
          </a:p>
        </p:txBody>
      </p:sp>
      <p:sp>
        <p:nvSpPr>
          <p:cNvPr id="7" name="object 3">
            <a:extLst>
              <a:ext uri="{FF2B5EF4-FFF2-40B4-BE49-F238E27FC236}">
                <a16:creationId xmlns:a16="http://schemas.microsoft.com/office/drawing/2014/main" id="{128DEDD7-F74B-4273-BB4C-4AB85F306643}"/>
              </a:ext>
            </a:extLst>
          </p:cNvPr>
          <p:cNvSpPr/>
          <p:nvPr/>
        </p:nvSpPr>
        <p:spPr>
          <a:xfrm>
            <a:off x="8318501" y="1349875"/>
            <a:ext cx="3515690" cy="2678785"/>
          </a:xfrm>
          <a:prstGeom prst="rect">
            <a:avLst/>
          </a:prstGeom>
          <a:blipFill>
            <a:blip r:embed="rId2" cstate="print"/>
            <a:stretch>
              <a:fillRect/>
            </a:stretch>
          </a:blipFill>
        </p:spPr>
        <p:txBody>
          <a:bodyPr wrap="square" lIns="0" tIns="0" rIns="0" bIns="0" rtlCol="0"/>
          <a:lstStyle/>
          <a:p>
            <a:endParaRPr sz="1900"/>
          </a:p>
        </p:txBody>
      </p:sp>
      <p:sp>
        <p:nvSpPr>
          <p:cNvPr id="8" name="object 4">
            <a:extLst>
              <a:ext uri="{FF2B5EF4-FFF2-40B4-BE49-F238E27FC236}">
                <a16:creationId xmlns:a16="http://schemas.microsoft.com/office/drawing/2014/main" id="{F4ADC936-21E8-43CA-9DA9-78412AC07ACA}"/>
              </a:ext>
            </a:extLst>
          </p:cNvPr>
          <p:cNvSpPr txBox="1"/>
          <p:nvPr/>
        </p:nvSpPr>
        <p:spPr>
          <a:xfrm>
            <a:off x="8318501" y="4426770"/>
            <a:ext cx="2349500" cy="350524"/>
          </a:xfrm>
          <a:prstGeom prst="rect">
            <a:avLst/>
          </a:prstGeom>
        </p:spPr>
        <p:txBody>
          <a:bodyPr vert="horz" wrap="square" lIns="0" tIns="11854" rIns="0" bIns="0" rtlCol="0">
            <a:spAutoFit/>
          </a:bodyPr>
          <a:lstStyle/>
          <a:p>
            <a:pPr marL="331904" indent="-320643">
              <a:spcBef>
                <a:spcPts val="94"/>
              </a:spcBef>
              <a:buClr>
                <a:srgbClr val="666600"/>
              </a:buClr>
              <a:buSzPct val="75000"/>
              <a:buFont typeface="Wingdings"/>
              <a:buChar char=""/>
              <a:tabLst>
                <a:tab pos="331904" algn="l"/>
                <a:tab pos="332497" algn="l"/>
                <a:tab pos="3470172" algn="l"/>
                <a:tab pos="3883865" algn="l"/>
              </a:tabLst>
            </a:pPr>
            <a:endParaRPr sz="2200" dirty="0">
              <a:latin typeface="Verdana"/>
              <a:cs typeface="Verdana"/>
            </a:endParaRPr>
          </a:p>
        </p:txBody>
      </p:sp>
      <p:sp>
        <p:nvSpPr>
          <p:cNvPr id="9" name="Content Placeholder 2">
            <a:extLst>
              <a:ext uri="{FF2B5EF4-FFF2-40B4-BE49-F238E27FC236}">
                <a16:creationId xmlns:a16="http://schemas.microsoft.com/office/drawing/2014/main" id="{D725FCC3-8B91-44A6-8737-B5FE8B2BBE6E}"/>
              </a:ext>
            </a:extLst>
          </p:cNvPr>
          <p:cNvSpPr txBox="1">
            <a:spLocks/>
          </p:cNvSpPr>
          <p:nvPr/>
        </p:nvSpPr>
        <p:spPr>
          <a:xfrm>
            <a:off x="8136833" y="4301867"/>
            <a:ext cx="3803374" cy="1887609"/>
          </a:xfrm>
          <a:prstGeom prst="rect">
            <a:avLst/>
          </a:prstGeom>
        </p:spPr>
        <p:style>
          <a:lnRef idx="2">
            <a:schemeClr val="accent5"/>
          </a:lnRef>
          <a:fillRef idx="1">
            <a:schemeClr val="lt1"/>
          </a:fillRef>
          <a:effectRef idx="0">
            <a:schemeClr val="accent5"/>
          </a:effectRef>
          <a:fontRef idx="minor">
            <a:schemeClr val="dk1"/>
          </a:fontRef>
        </p:style>
        <p:txBody>
          <a:bodyPr vert="horz" lIns="80010" tIns="40005" rIns="80010" bIns="40005"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spcBef>
                <a:spcPts val="0"/>
              </a:spcBef>
              <a:buNone/>
            </a:pPr>
            <a:r>
              <a:rPr lang="en-US" sz="1800" dirty="0">
                <a:ea typeface="Cambria" panose="02040503050406030204" pitchFamily="18" charset="0"/>
              </a:rPr>
              <a:t>Mohammad</a:t>
            </a:r>
            <a:r>
              <a:rPr lang="en-US" sz="1800" spc="-107" dirty="0">
                <a:ea typeface="Cambria" panose="02040503050406030204" pitchFamily="18" charset="0"/>
              </a:rPr>
              <a:t> </a:t>
            </a:r>
            <a:r>
              <a:rPr lang="en-US" sz="1800" dirty="0" err="1">
                <a:ea typeface="Cambria" panose="02040503050406030204" pitchFamily="18" charset="0"/>
              </a:rPr>
              <a:t>Yunus</a:t>
            </a:r>
            <a:r>
              <a:rPr lang="en-US" sz="1800" dirty="0">
                <a:ea typeface="Cambria" panose="02040503050406030204" pitchFamily="18" charset="0"/>
              </a:rPr>
              <a:t>, Bangladeshi Social Entrepreneur, Banker, Economist who was awarded Noble Peace Prize for founding the Grameen Bank and pioneering the concept of  Microfinance.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329" y="1549677"/>
            <a:ext cx="7964558" cy="5165448"/>
          </a:xfrm>
          <a:ln/>
        </p:spPr>
        <p:style>
          <a:lnRef idx="2">
            <a:schemeClr val="accent1"/>
          </a:lnRef>
          <a:fillRef idx="1">
            <a:schemeClr val="lt1"/>
          </a:fillRef>
          <a:effectRef idx="0">
            <a:schemeClr val="accent1"/>
          </a:effectRef>
          <a:fontRef idx="minor">
            <a:schemeClr val="dk1"/>
          </a:fontRef>
        </p:style>
        <p:txBody>
          <a:bodyPr>
            <a:noAutofit/>
          </a:bodyPr>
          <a:lstStyle/>
          <a:p>
            <a:pPr algn="just">
              <a:buFont typeface="Wingdings" panose="05000000000000000000" pitchFamily="2" charset="2"/>
              <a:buChar char="§"/>
            </a:pPr>
            <a:r>
              <a:rPr lang="en-US" sz="2400" dirty="0">
                <a:ea typeface="Cambria" panose="02040503050406030204" pitchFamily="18" charset="0"/>
              </a:rPr>
              <a:t>Sir  </a:t>
            </a:r>
            <a:r>
              <a:rPr lang="en-US" sz="2400" dirty="0" err="1">
                <a:ea typeface="Cambria" panose="02040503050406030204" pitchFamily="18" charset="0"/>
              </a:rPr>
              <a:t>Fazle</a:t>
            </a:r>
            <a:r>
              <a:rPr lang="en-US" sz="2400" dirty="0">
                <a:ea typeface="Cambria" panose="02040503050406030204" pitchFamily="18" charset="0"/>
              </a:rPr>
              <a:t> </a:t>
            </a:r>
            <a:r>
              <a:rPr lang="en-US" sz="2400" dirty="0" err="1">
                <a:ea typeface="Cambria" panose="02040503050406030204" pitchFamily="18" charset="0"/>
              </a:rPr>
              <a:t>Hasan</a:t>
            </a:r>
            <a:r>
              <a:rPr lang="en-US" sz="2400" dirty="0">
                <a:ea typeface="Cambria" panose="02040503050406030204" pitchFamily="18" charset="0"/>
              </a:rPr>
              <a:t> Abed established BRAC in 1972 for relief &amp; rehabilitation operations following liberation war. It began community development in 1973 &amp; microfinance in 1974. BRAC has many “credit-plus” programs on health, education, legal services. </a:t>
            </a:r>
          </a:p>
          <a:p>
            <a:pPr algn="just">
              <a:buFont typeface="Wingdings" panose="05000000000000000000" pitchFamily="2" charset="2"/>
              <a:buChar char="§"/>
            </a:pPr>
            <a:r>
              <a:rPr lang="en-US" sz="2400" dirty="0">
                <a:ea typeface="Cambria" panose="02040503050406030204" pitchFamily="18" charset="0"/>
              </a:rPr>
              <a:t>ASA was founded by Md. </a:t>
            </a:r>
            <a:r>
              <a:rPr lang="en-US" sz="2400" dirty="0" err="1">
                <a:ea typeface="Cambria" panose="02040503050406030204" pitchFamily="18" charset="0"/>
              </a:rPr>
              <a:t>Shafiqual</a:t>
            </a:r>
            <a:r>
              <a:rPr lang="en-US" sz="2400" dirty="0">
                <a:ea typeface="Cambria" panose="02040503050406030204" pitchFamily="18" charset="0"/>
              </a:rPr>
              <a:t> Haque Choudhury in 1978 &amp; was registered in 1979. ASA is the most efficient in operation. </a:t>
            </a:r>
          </a:p>
          <a:p>
            <a:pPr algn="just">
              <a:buFont typeface="Wingdings" panose="05000000000000000000" pitchFamily="2" charset="2"/>
              <a:buChar char="§"/>
            </a:pPr>
            <a:r>
              <a:rPr lang="en-US" sz="2400" dirty="0">
                <a:ea typeface="Cambria" panose="02040503050406030204" pitchFamily="18" charset="0"/>
              </a:rPr>
              <a:t>All these 3 MFIs perform international operations and occupy three-fourth of the industry. Some other large MFIs are </a:t>
            </a:r>
            <a:r>
              <a:rPr lang="en-US" sz="2400" dirty="0" err="1">
                <a:ea typeface="Cambria" panose="02040503050406030204" pitchFamily="18" charset="0"/>
              </a:rPr>
              <a:t>Proshika</a:t>
            </a:r>
            <a:r>
              <a:rPr lang="en-US" sz="2400" dirty="0">
                <a:ea typeface="Cambria" panose="02040503050406030204" pitchFamily="18" charset="0"/>
              </a:rPr>
              <a:t>, BURO, TMSS, SSS, Shakti, </a:t>
            </a:r>
            <a:r>
              <a:rPr lang="en-US" sz="2400" dirty="0" err="1">
                <a:ea typeface="Cambria" panose="02040503050406030204" pitchFamily="18" charset="0"/>
              </a:rPr>
              <a:t>Uddipan</a:t>
            </a:r>
            <a:r>
              <a:rPr lang="en-US" sz="2400" dirty="0">
                <a:ea typeface="Cambria" panose="02040503050406030204" pitchFamily="18" charset="0"/>
              </a:rPr>
              <a:t>, PMUK, JCF. </a:t>
            </a:r>
          </a:p>
        </p:txBody>
      </p:sp>
      <p:sp>
        <p:nvSpPr>
          <p:cNvPr id="8" name="Title 1">
            <a:extLst>
              <a:ext uri="{FF2B5EF4-FFF2-40B4-BE49-F238E27FC236}">
                <a16:creationId xmlns:a16="http://schemas.microsoft.com/office/drawing/2014/main" id="{8B0B4E2C-23E0-4C2D-A1FE-EFB2BEA51A53}"/>
              </a:ext>
            </a:extLst>
          </p:cNvPr>
          <p:cNvSpPr txBox="1">
            <a:spLocks/>
          </p:cNvSpPr>
          <p:nvPr/>
        </p:nvSpPr>
        <p:spPr>
          <a:xfrm>
            <a:off x="530084" y="570067"/>
            <a:ext cx="9144000"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600" b="1" dirty="0">
                <a:solidFill>
                  <a:schemeClr val="accent2"/>
                </a:solidFill>
                <a:effectLst>
                  <a:outerShdw blurRad="38100" dist="38100" dir="2700000" algn="tl">
                    <a:srgbClr val="000000">
                      <a:alpha val="43137"/>
                    </a:srgbClr>
                  </a:outerShdw>
                </a:effectLst>
                <a:latin typeface="+mj-lt"/>
                <a:ea typeface="Cambria" panose="02040503050406030204" pitchFamily="18" charset="0"/>
              </a:rPr>
              <a:t>Evolution &amp; Trends (Cont.)</a:t>
            </a:r>
          </a:p>
        </p:txBody>
      </p:sp>
      <p:pic>
        <p:nvPicPr>
          <p:cNvPr id="9" name="Picture 8">
            <a:extLst>
              <a:ext uri="{FF2B5EF4-FFF2-40B4-BE49-F238E27FC236}">
                <a16:creationId xmlns:a16="http://schemas.microsoft.com/office/drawing/2014/main" id="{FF53A7B8-737C-4EA2-BAD9-B34B3F6EB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6299" y="1549677"/>
            <a:ext cx="3055371" cy="2322567"/>
          </a:xfrm>
          <a:prstGeom prst="rect">
            <a:avLst/>
          </a:prstGeom>
        </p:spPr>
      </p:pic>
      <p:pic>
        <p:nvPicPr>
          <p:cNvPr id="2050" name="Picture 2" descr="Gallery | Asa">
            <a:extLst>
              <a:ext uri="{FF2B5EF4-FFF2-40B4-BE49-F238E27FC236}">
                <a16:creationId xmlns:a16="http://schemas.microsoft.com/office/drawing/2014/main" id="{01564818-3A52-2CF8-06EB-0CD3C69F3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299" y="4264271"/>
            <a:ext cx="3055371" cy="203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4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328" y="1549677"/>
            <a:ext cx="10787271" cy="5165448"/>
          </a:xfrm>
          <a:ln/>
        </p:spPr>
        <p:style>
          <a:lnRef idx="2">
            <a:schemeClr val="accent1"/>
          </a:lnRef>
          <a:fillRef idx="1">
            <a:schemeClr val="lt1"/>
          </a:fillRef>
          <a:effectRef idx="0">
            <a:schemeClr val="accent1"/>
          </a:effectRef>
          <a:fontRef idx="minor">
            <a:schemeClr val="dk1"/>
          </a:fontRef>
        </p:style>
        <p:txBody>
          <a:bodyPr>
            <a:noAutofit/>
          </a:bodyPr>
          <a:lstStyle/>
          <a:p>
            <a:pPr algn="just">
              <a:buFont typeface="Wingdings" panose="05000000000000000000" pitchFamily="2" charset="2"/>
              <a:buChar char="§"/>
            </a:pPr>
            <a:r>
              <a:rPr lang="en-US" sz="2400" dirty="0">
                <a:ea typeface="Cambria" panose="02040503050406030204" pitchFamily="18" charset="0"/>
              </a:rPr>
              <a:t>Specialized institutions, Government &amp; commercial banks also retails microcredit. Major players in the field:</a:t>
            </a:r>
          </a:p>
          <a:p>
            <a:pPr lvl="1" algn="just">
              <a:buFont typeface="Wingdings" panose="05000000000000000000" pitchFamily="2" charset="2"/>
              <a:buChar char="ü"/>
            </a:pPr>
            <a:r>
              <a:rPr lang="en-US" sz="2400" dirty="0" err="1">
                <a:ea typeface="Cambria" panose="02040503050406030204" pitchFamily="18" charset="0"/>
              </a:rPr>
              <a:t>Palli</a:t>
            </a:r>
            <a:r>
              <a:rPr lang="en-US" sz="2400" dirty="0">
                <a:ea typeface="Cambria" panose="02040503050406030204" pitchFamily="18" charset="0"/>
              </a:rPr>
              <a:t> Karma-</a:t>
            </a:r>
            <a:r>
              <a:rPr lang="en-US" sz="2400" dirty="0" err="1">
                <a:ea typeface="Cambria" panose="02040503050406030204" pitchFamily="18" charset="0"/>
              </a:rPr>
              <a:t>Sahayak</a:t>
            </a:r>
            <a:r>
              <a:rPr lang="en-US" sz="2400" dirty="0">
                <a:ea typeface="Cambria" panose="02040503050406030204" pitchFamily="18" charset="0"/>
              </a:rPr>
              <a:t> Foundation (PKSF) was established in 1990. It implements its programs through its 250 member institutions with wholesale microfinance &amp; training.</a:t>
            </a:r>
          </a:p>
          <a:p>
            <a:pPr lvl="1" algn="just">
              <a:buFont typeface="Wingdings" panose="05000000000000000000" pitchFamily="2" charset="2"/>
              <a:buChar char="ü"/>
            </a:pPr>
            <a:r>
              <a:rPr lang="en-US" sz="2400" dirty="0">
                <a:ea typeface="Cambria" panose="02040503050406030204" pitchFamily="18" charset="0"/>
              </a:rPr>
              <a:t>Microcredit Regulatory Authority (MRA) was established in 2006 for licensing &amp; monitoring microfinance institutions. It has given licenses to about 550 MFIs so far. </a:t>
            </a:r>
          </a:p>
          <a:p>
            <a:pPr lvl="1" algn="just">
              <a:buFont typeface="Wingdings" panose="05000000000000000000" pitchFamily="2" charset="2"/>
              <a:buChar char="ü"/>
            </a:pPr>
            <a:r>
              <a:rPr lang="en-US" sz="2400" dirty="0">
                <a:ea typeface="Cambria" panose="02040503050406030204" pitchFamily="18" charset="0"/>
              </a:rPr>
              <a:t>Institute of Microfinance (</a:t>
            </a:r>
            <a:r>
              <a:rPr lang="en-US" sz="2400" dirty="0" err="1">
                <a:ea typeface="Cambria" panose="02040503050406030204" pitchFamily="18" charset="0"/>
              </a:rPr>
              <a:t>InM</a:t>
            </a:r>
            <a:r>
              <a:rPr lang="en-US" sz="2400" dirty="0">
                <a:ea typeface="Cambria" panose="02040503050406030204" pitchFamily="18" charset="0"/>
              </a:rPr>
              <a:t>) was also established in 2006 as an independent research &amp; training organization. It does not have a microfinance program.</a:t>
            </a:r>
          </a:p>
        </p:txBody>
      </p:sp>
      <p:sp>
        <p:nvSpPr>
          <p:cNvPr id="8" name="Title 1">
            <a:extLst>
              <a:ext uri="{FF2B5EF4-FFF2-40B4-BE49-F238E27FC236}">
                <a16:creationId xmlns:a16="http://schemas.microsoft.com/office/drawing/2014/main" id="{8B0B4E2C-23E0-4C2D-A1FE-EFB2BEA51A53}"/>
              </a:ext>
            </a:extLst>
          </p:cNvPr>
          <p:cNvSpPr txBox="1">
            <a:spLocks/>
          </p:cNvSpPr>
          <p:nvPr/>
        </p:nvSpPr>
        <p:spPr>
          <a:xfrm>
            <a:off x="530084" y="570067"/>
            <a:ext cx="10787270"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600" b="1" dirty="0">
                <a:solidFill>
                  <a:schemeClr val="accent2"/>
                </a:solidFill>
                <a:effectLst>
                  <a:outerShdw blurRad="38100" dist="38100" dir="2700000" algn="tl">
                    <a:srgbClr val="000000">
                      <a:alpha val="43137"/>
                    </a:srgbClr>
                  </a:outerShdw>
                </a:effectLst>
                <a:latin typeface="+mj-lt"/>
                <a:ea typeface="Cambria" panose="02040503050406030204" pitchFamily="18" charset="0"/>
              </a:rPr>
              <a:t>Evolution &amp; Trends (Cont.)</a:t>
            </a:r>
          </a:p>
        </p:txBody>
      </p:sp>
    </p:spTree>
    <p:extLst>
      <p:ext uri="{BB962C8B-B14F-4D97-AF65-F5344CB8AC3E}">
        <p14:creationId xmlns:p14="http://schemas.microsoft.com/office/powerpoint/2010/main" val="210305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C43598-A4D5-4287-9793-4FE80E59D533}"/>
              </a:ext>
            </a:extLst>
          </p:cNvPr>
          <p:cNvSpPr txBox="1">
            <a:spLocks/>
          </p:cNvSpPr>
          <p:nvPr/>
        </p:nvSpPr>
        <p:spPr>
          <a:xfrm>
            <a:off x="781877" y="298683"/>
            <a:ext cx="10959547"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4400" b="1" dirty="0">
                <a:solidFill>
                  <a:schemeClr val="accent2"/>
                </a:solidFill>
                <a:latin typeface="+mj-lt"/>
                <a:ea typeface="Cambria" panose="02040503050406030204" pitchFamily="18" charset="0"/>
              </a:rPr>
              <a:t>Suppliers of Microcredit </a:t>
            </a:r>
            <a:endParaRPr lang="en-US" sz="4400" b="1" dirty="0">
              <a:solidFill>
                <a:schemeClr val="accent2"/>
              </a:solidFill>
              <a:effectLst>
                <a:outerShdw blurRad="38100" dist="38100" dir="2700000" algn="tl">
                  <a:srgbClr val="000000">
                    <a:alpha val="43137"/>
                  </a:srgbClr>
                </a:outerShdw>
              </a:effectLst>
              <a:latin typeface="+mj-lt"/>
              <a:ea typeface="Cambria" panose="02040503050406030204" pitchFamily="18" charset="0"/>
            </a:endParaRPr>
          </a:p>
        </p:txBody>
      </p:sp>
      <p:sp>
        <p:nvSpPr>
          <p:cNvPr id="5" name="Content Placeholder 2">
            <a:extLst>
              <a:ext uri="{FF2B5EF4-FFF2-40B4-BE49-F238E27FC236}">
                <a16:creationId xmlns:a16="http://schemas.microsoft.com/office/drawing/2014/main" id="{CCA37822-2558-4A98-8B59-23205CE81FD4}"/>
              </a:ext>
            </a:extLst>
          </p:cNvPr>
          <p:cNvSpPr>
            <a:spLocks noGrp="1"/>
          </p:cNvSpPr>
          <p:nvPr>
            <p:ph idx="1"/>
          </p:nvPr>
        </p:nvSpPr>
        <p:spPr>
          <a:xfrm>
            <a:off x="781878" y="1245704"/>
            <a:ext cx="10959548" cy="5260604"/>
          </a:xfrm>
          <a:ln/>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n-US" sz="2400" dirty="0">
                <a:ea typeface="Cambria" panose="02040503050406030204" pitchFamily="18" charset="0"/>
              </a:rPr>
              <a:t>The principal microcredit service providers in Bangladesh are usually categorized into four major groups: </a:t>
            </a:r>
          </a:p>
          <a:p>
            <a:pPr lvl="1" algn="just">
              <a:buFont typeface="Wingdings" panose="05000000000000000000" pitchFamily="2" charset="2"/>
              <a:buChar char="q"/>
            </a:pPr>
            <a:r>
              <a:rPr lang="en-US" sz="2400" dirty="0">
                <a:ea typeface="Cambria" panose="02040503050406030204" pitchFamily="18" charset="0"/>
              </a:rPr>
              <a:t>NGOs</a:t>
            </a:r>
          </a:p>
          <a:p>
            <a:pPr lvl="1" algn="just">
              <a:buFont typeface="Wingdings" panose="05000000000000000000" pitchFamily="2" charset="2"/>
              <a:buChar char="q"/>
            </a:pPr>
            <a:r>
              <a:rPr lang="en-US" sz="2400" dirty="0">
                <a:ea typeface="Cambria" panose="02040503050406030204" pitchFamily="18" charset="0"/>
              </a:rPr>
              <a:t>Specialized Institutions</a:t>
            </a:r>
          </a:p>
          <a:p>
            <a:pPr lvl="1" algn="just">
              <a:buFont typeface="Wingdings" panose="05000000000000000000" pitchFamily="2" charset="2"/>
              <a:buChar char="q"/>
            </a:pPr>
            <a:r>
              <a:rPr lang="en-US" sz="2400" dirty="0">
                <a:ea typeface="Cambria" panose="02040503050406030204" pitchFamily="18" charset="0"/>
              </a:rPr>
              <a:t>Commercial Banks with microcredit programs </a:t>
            </a:r>
          </a:p>
          <a:p>
            <a:pPr lvl="1" algn="just">
              <a:buFont typeface="Wingdings" panose="05000000000000000000" pitchFamily="2" charset="2"/>
              <a:buChar char="q"/>
            </a:pPr>
            <a:r>
              <a:rPr lang="en-US" sz="2400" dirty="0">
                <a:ea typeface="Cambria" panose="02040503050406030204" pitchFamily="18" charset="0"/>
              </a:rPr>
              <a:t>Administrative ministries or divisions</a:t>
            </a:r>
          </a:p>
          <a:p>
            <a:pPr marL="0" indent="0" algn="just">
              <a:buNone/>
            </a:pPr>
            <a:r>
              <a:rPr lang="en-US" sz="2400" dirty="0">
                <a:ea typeface="Cambria" panose="02040503050406030204" pitchFamily="18" charset="0"/>
              </a:rPr>
              <a:t>Although there are thousands of NGOs throughout the country offering micro credits, many of them are very small in loan portfolio or number of borrowers, and the majority of micro credit clients are being served by four huge Microcredit institutions, namely Grameen Bank, BRAC, ASA and Govt. agencies &amp; BRDB. The World Bank estimates that in 2005 the four institutions combined account for 86% of all active borrowers and over 90% of all outstanding loans in the Bangladesh Microcredit sector.</a:t>
            </a:r>
          </a:p>
        </p:txBody>
      </p:sp>
    </p:spTree>
    <p:extLst>
      <p:ext uri="{BB962C8B-B14F-4D97-AF65-F5344CB8AC3E}">
        <p14:creationId xmlns:p14="http://schemas.microsoft.com/office/powerpoint/2010/main" val="367676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C43598-A4D5-4287-9793-4FE80E59D533}"/>
              </a:ext>
            </a:extLst>
          </p:cNvPr>
          <p:cNvSpPr txBox="1">
            <a:spLocks/>
          </p:cNvSpPr>
          <p:nvPr/>
        </p:nvSpPr>
        <p:spPr>
          <a:xfrm>
            <a:off x="642730" y="583096"/>
            <a:ext cx="10906539"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600" b="1" dirty="0">
                <a:solidFill>
                  <a:schemeClr val="accent2"/>
                </a:solidFill>
              </a:rPr>
              <a:t>Clients of Microcredit</a:t>
            </a:r>
            <a:endParaRPr lang="en-US" sz="3600" b="1" dirty="0">
              <a:solidFill>
                <a:schemeClr val="accent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id="{CCA37822-2558-4A98-8B59-23205CE81FD4}"/>
              </a:ext>
            </a:extLst>
          </p:cNvPr>
          <p:cNvSpPr>
            <a:spLocks noGrp="1"/>
          </p:cNvSpPr>
          <p:nvPr>
            <p:ph idx="1"/>
          </p:nvPr>
        </p:nvSpPr>
        <p:spPr>
          <a:xfrm>
            <a:off x="642730" y="1482381"/>
            <a:ext cx="10906539" cy="5072063"/>
          </a:xfrm>
          <a:ln/>
        </p:spPr>
        <p:style>
          <a:lnRef idx="2">
            <a:schemeClr val="accent1"/>
          </a:lnRef>
          <a:fillRef idx="1">
            <a:schemeClr val="lt1"/>
          </a:fillRef>
          <a:effectRef idx="0">
            <a:schemeClr val="accent1"/>
          </a:effectRef>
          <a:fontRef idx="minor">
            <a:schemeClr val="dk1"/>
          </a:fontRef>
        </p:style>
        <p:txBody>
          <a:bodyPr>
            <a:noAutofit/>
          </a:bodyPr>
          <a:lstStyle/>
          <a:p>
            <a:pPr algn="just">
              <a:spcBef>
                <a:spcPts val="0"/>
              </a:spcBef>
              <a:buFont typeface="Wingdings" panose="05000000000000000000" pitchFamily="2" charset="2"/>
              <a:buChar char="§"/>
            </a:pPr>
            <a:r>
              <a:rPr lang="en-US" sz="2400" dirty="0">
                <a:ea typeface="Cambria" panose="02040503050406030204" pitchFamily="18" charset="0"/>
              </a:rPr>
              <a:t>Typical microcredit clients are </a:t>
            </a:r>
            <a:r>
              <a:rPr lang="en-US" sz="2400" b="1" dirty="0">
                <a:ea typeface="Cambria" panose="02040503050406030204" pitchFamily="18" charset="0"/>
              </a:rPr>
              <a:t>poor and low-income</a:t>
            </a:r>
            <a:r>
              <a:rPr lang="en-US" sz="2400" dirty="0">
                <a:ea typeface="Cambria" panose="02040503050406030204" pitchFamily="18" charset="0"/>
              </a:rPr>
              <a:t> people that do not have access to other formal financial institutions. </a:t>
            </a:r>
          </a:p>
          <a:p>
            <a:pPr algn="just">
              <a:spcBef>
                <a:spcPts val="0"/>
              </a:spcBef>
              <a:buFont typeface="Wingdings" panose="05000000000000000000" pitchFamily="2" charset="2"/>
              <a:buChar char="§"/>
            </a:pPr>
            <a:r>
              <a:rPr lang="en-US" sz="2400" dirty="0">
                <a:ea typeface="Cambria" panose="02040503050406030204" pitchFamily="18" charset="0"/>
              </a:rPr>
              <a:t>Microcredit clients are often </a:t>
            </a:r>
            <a:r>
              <a:rPr lang="en-US" sz="2400" b="1" dirty="0">
                <a:ea typeface="Cambria" panose="02040503050406030204" pitchFamily="18" charset="0"/>
              </a:rPr>
              <a:t>self-employed, household-based entrepreneurs. </a:t>
            </a:r>
          </a:p>
          <a:p>
            <a:pPr algn="just">
              <a:spcBef>
                <a:spcPts val="0"/>
              </a:spcBef>
              <a:buFont typeface="Wingdings" panose="05000000000000000000" pitchFamily="2" charset="2"/>
              <a:buChar char="§"/>
            </a:pPr>
            <a:r>
              <a:rPr lang="en-US" sz="2400" dirty="0">
                <a:ea typeface="Cambria" panose="02040503050406030204" pitchFamily="18" charset="0"/>
              </a:rPr>
              <a:t>Their diverse “microenterprises” include </a:t>
            </a:r>
            <a:r>
              <a:rPr lang="en-US" sz="2400" b="1" dirty="0">
                <a:ea typeface="Cambria" panose="02040503050406030204" pitchFamily="18" charset="0"/>
              </a:rPr>
              <a:t>small retail shops, street vending, artisanal manufacture, and service provision. </a:t>
            </a:r>
          </a:p>
          <a:p>
            <a:pPr algn="just">
              <a:spcBef>
                <a:spcPts val="0"/>
              </a:spcBef>
              <a:buFont typeface="Wingdings" panose="05000000000000000000" pitchFamily="2" charset="2"/>
              <a:buChar char="§"/>
            </a:pPr>
            <a:r>
              <a:rPr lang="en-US" sz="2400" dirty="0">
                <a:ea typeface="Cambria" panose="02040503050406030204" pitchFamily="18" charset="0"/>
              </a:rPr>
              <a:t>In rural areas, micro entrepreneurs often have small income-generating activities such as food processing and trade; some but far from </a:t>
            </a:r>
            <a:r>
              <a:rPr lang="en-US" sz="2400" b="1" dirty="0">
                <a:ea typeface="Cambria" panose="02040503050406030204" pitchFamily="18" charset="0"/>
              </a:rPr>
              <a:t>all are farmers. </a:t>
            </a:r>
          </a:p>
          <a:p>
            <a:pPr algn="just">
              <a:spcBef>
                <a:spcPts val="0"/>
              </a:spcBef>
              <a:buFont typeface="Wingdings" panose="05000000000000000000" pitchFamily="2" charset="2"/>
              <a:buChar char="§"/>
            </a:pPr>
            <a:r>
              <a:rPr lang="en-US" sz="2400" dirty="0">
                <a:ea typeface="Cambria" panose="02040503050406030204" pitchFamily="18" charset="0"/>
              </a:rPr>
              <a:t>Most clients below the poverty line are in the </a:t>
            </a:r>
            <a:r>
              <a:rPr lang="en-US" sz="2400" b="1" dirty="0">
                <a:ea typeface="Cambria" panose="02040503050406030204" pitchFamily="18" charset="0"/>
              </a:rPr>
              <a:t>upper half of the poor</a:t>
            </a:r>
            <a:r>
              <a:rPr lang="en-US" sz="2400" dirty="0">
                <a:ea typeface="Cambria" panose="02040503050406030204" pitchFamily="18" charset="0"/>
              </a:rPr>
              <a:t>. It is clear, however, that some MFIs can serve clients at the higher end of the bottom half. </a:t>
            </a:r>
          </a:p>
          <a:p>
            <a:pPr algn="just">
              <a:spcBef>
                <a:spcPts val="0"/>
              </a:spcBef>
              <a:buFont typeface="Wingdings" panose="05000000000000000000" pitchFamily="2" charset="2"/>
              <a:buChar char="§"/>
            </a:pPr>
            <a:r>
              <a:rPr lang="en-US" sz="2400" b="1" dirty="0">
                <a:ea typeface="Cambria" panose="02040503050406030204" pitchFamily="18" charset="0"/>
              </a:rPr>
              <a:t>Women </a:t>
            </a:r>
            <a:r>
              <a:rPr lang="en-US" sz="2400" dirty="0">
                <a:ea typeface="Cambria" panose="02040503050406030204" pitchFamily="18" charset="0"/>
              </a:rPr>
              <a:t>often comprise the majority of clients.</a:t>
            </a:r>
          </a:p>
        </p:txBody>
      </p:sp>
    </p:spTree>
    <p:extLst>
      <p:ext uri="{BB962C8B-B14F-4D97-AF65-F5344CB8AC3E}">
        <p14:creationId xmlns:p14="http://schemas.microsoft.com/office/powerpoint/2010/main" val="287920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8D12-453A-5CB4-BC81-D1668A4ADE52}"/>
              </a:ext>
            </a:extLst>
          </p:cNvPr>
          <p:cNvSpPr>
            <a:spLocks noGrp="1"/>
          </p:cNvSpPr>
          <p:nvPr>
            <p:ph type="title"/>
          </p:nvPr>
        </p:nvSpPr>
        <p:spPr>
          <a:xfrm>
            <a:off x="783352" y="1126434"/>
            <a:ext cx="10388231" cy="660400"/>
          </a:xfrm>
        </p:spPr>
        <p:txBody>
          <a:bodyPr/>
          <a:lstStyle/>
          <a:p>
            <a:r>
              <a:rPr lang="en-US" b="1" u="sng" dirty="0"/>
              <a:t>Role of Microfinance in Rural Development </a:t>
            </a:r>
          </a:p>
        </p:txBody>
      </p:sp>
      <p:sp>
        <p:nvSpPr>
          <p:cNvPr id="3" name="Content Placeholder 2">
            <a:extLst>
              <a:ext uri="{FF2B5EF4-FFF2-40B4-BE49-F238E27FC236}">
                <a16:creationId xmlns:a16="http://schemas.microsoft.com/office/drawing/2014/main" id="{B7FCA030-3868-F2A1-B3D8-A9653B9508EB}"/>
              </a:ext>
            </a:extLst>
          </p:cNvPr>
          <p:cNvSpPr>
            <a:spLocks noGrp="1"/>
          </p:cNvSpPr>
          <p:nvPr>
            <p:ph idx="1"/>
          </p:nvPr>
        </p:nvSpPr>
        <p:spPr>
          <a:xfrm>
            <a:off x="783352" y="1985617"/>
            <a:ext cx="8596668" cy="3880773"/>
          </a:xfrm>
        </p:spPr>
        <p:txBody>
          <a:bodyPr/>
          <a:lstStyle/>
          <a:p>
            <a:r>
              <a:rPr lang="en-US" sz="2400" dirty="0"/>
              <a:t> </a:t>
            </a:r>
            <a:r>
              <a:rPr lang="en-US" sz="2400" dirty="0">
                <a:solidFill>
                  <a:schemeClr val="tx1"/>
                </a:solidFill>
              </a:rPr>
              <a:t>Poverty reduction</a:t>
            </a:r>
          </a:p>
          <a:p>
            <a:r>
              <a:rPr lang="en-US" sz="2400" dirty="0">
                <a:solidFill>
                  <a:schemeClr val="tx1"/>
                </a:solidFill>
              </a:rPr>
              <a:t> Women Empowerment </a:t>
            </a:r>
          </a:p>
          <a:p>
            <a:r>
              <a:rPr lang="en-US" sz="2400" dirty="0">
                <a:solidFill>
                  <a:schemeClr val="tx1"/>
                </a:solidFill>
              </a:rPr>
              <a:t> Credit to rural poor</a:t>
            </a:r>
          </a:p>
          <a:p>
            <a:r>
              <a:rPr lang="en-US" sz="2400" dirty="0">
                <a:solidFill>
                  <a:schemeClr val="tx1"/>
                </a:solidFill>
              </a:rPr>
              <a:t> Mobilization of Resources</a:t>
            </a:r>
          </a:p>
          <a:p>
            <a:r>
              <a:rPr lang="en-US" sz="2400" dirty="0">
                <a:solidFill>
                  <a:schemeClr val="tx1"/>
                </a:solidFill>
              </a:rPr>
              <a:t> Promotes Savings and banking habits</a:t>
            </a:r>
          </a:p>
          <a:p>
            <a:r>
              <a:rPr lang="en-US" sz="2400" dirty="0">
                <a:solidFill>
                  <a:schemeClr val="tx1"/>
                </a:solidFill>
              </a:rPr>
              <a:t> Economic Growth</a:t>
            </a:r>
          </a:p>
          <a:p>
            <a:r>
              <a:rPr lang="en-US" sz="2400" dirty="0">
                <a:solidFill>
                  <a:schemeClr val="tx1"/>
                </a:solidFill>
              </a:rPr>
              <a:t> Social and Economic Justice</a:t>
            </a:r>
          </a:p>
          <a:p>
            <a:pPr marL="0" indent="0">
              <a:buNone/>
            </a:pPr>
            <a:endParaRPr lang="en-US" dirty="0"/>
          </a:p>
        </p:txBody>
      </p:sp>
    </p:spTree>
    <p:extLst>
      <p:ext uri="{BB962C8B-B14F-4D97-AF65-F5344CB8AC3E}">
        <p14:creationId xmlns:p14="http://schemas.microsoft.com/office/powerpoint/2010/main" val="254563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8D12-453A-5CB4-BC81-D1668A4ADE52}"/>
              </a:ext>
            </a:extLst>
          </p:cNvPr>
          <p:cNvSpPr>
            <a:spLocks noGrp="1"/>
          </p:cNvSpPr>
          <p:nvPr>
            <p:ph type="title"/>
          </p:nvPr>
        </p:nvSpPr>
        <p:spPr>
          <a:xfrm>
            <a:off x="901884" y="702365"/>
            <a:ext cx="10388231" cy="660400"/>
          </a:xfrm>
        </p:spPr>
        <p:txBody>
          <a:bodyPr/>
          <a:lstStyle/>
          <a:p>
            <a:r>
              <a:rPr lang="en-US" b="1" dirty="0"/>
              <a:t>Prior Research Works</a:t>
            </a:r>
          </a:p>
        </p:txBody>
      </p:sp>
      <p:sp>
        <p:nvSpPr>
          <p:cNvPr id="3" name="Content Placeholder 2">
            <a:extLst>
              <a:ext uri="{FF2B5EF4-FFF2-40B4-BE49-F238E27FC236}">
                <a16:creationId xmlns:a16="http://schemas.microsoft.com/office/drawing/2014/main" id="{B7FCA030-3868-F2A1-B3D8-A9653B9508EB}"/>
              </a:ext>
            </a:extLst>
          </p:cNvPr>
          <p:cNvSpPr>
            <a:spLocks noGrp="1"/>
          </p:cNvSpPr>
          <p:nvPr>
            <p:ph idx="1"/>
          </p:nvPr>
        </p:nvSpPr>
        <p:spPr>
          <a:xfrm>
            <a:off x="901884" y="1488613"/>
            <a:ext cx="11170846" cy="5097717"/>
          </a:xfrm>
        </p:spPr>
        <p:txBody>
          <a:bodyPr>
            <a:normAutofit/>
          </a:bodyPr>
          <a:lstStyle/>
          <a:p>
            <a:pPr>
              <a:buFont typeface="Wingdings" panose="05000000000000000000" pitchFamily="2" charset="2"/>
              <a:buChar char="q"/>
            </a:pPr>
            <a:r>
              <a:rPr lang="en-US" b="0" i="0" dirty="0" err="1">
                <a:solidFill>
                  <a:schemeClr val="tx1"/>
                </a:solidFill>
                <a:effectLst/>
              </a:rPr>
              <a:t>Dowla</a:t>
            </a:r>
            <a:r>
              <a:rPr lang="en-US" b="0" i="0" dirty="0">
                <a:solidFill>
                  <a:schemeClr val="tx1"/>
                </a:solidFill>
                <a:effectLst/>
              </a:rPr>
              <a:t>, A., &amp; Alamgir, D. (2003). From microcredit to microfinance: evolution of savings products by MFIs in Bangladesh. Journal of international Development, 15(8), 969-988.</a:t>
            </a:r>
          </a:p>
          <a:p>
            <a:pPr>
              <a:buFont typeface="Wingdings" panose="05000000000000000000" pitchFamily="2" charset="2"/>
              <a:buChar char="q"/>
            </a:pPr>
            <a:r>
              <a:rPr lang="en-US" b="0" i="0" dirty="0">
                <a:solidFill>
                  <a:schemeClr val="tx1"/>
                </a:solidFill>
                <a:effectLst/>
              </a:rPr>
              <a:t>Bakhtiari, S. (2006). </a:t>
            </a:r>
            <a:r>
              <a:rPr lang="en-US" b="1" i="0" dirty="0">
                <a:solidFill>
                  <a:schemeClr val="tx1"/>
                </a:solidFill>
                <a:effectLst/>
              </a:rPr>
              <a:t>Microfinance and poverty reduction</a:t>
            </a:r>
            <a:r>
              <a:rPr lang="en-US" b="0" i="0" dirty="0">
                <a:solidFill>
                  <a:schemeClr val="tx1"/>
                </a:solidFill>
                <a:effectLst/>
              </a:rPr>
              <a:t>: some international  evidence. </a:t>
            </a:r>
            <a:r>
              <a:rPr lang="en-US" b="0" i="1" dirty="0">
                <a:solidFill>
                  <a:schemeClr val="tx1"/>
                </a:solidFill>
                <a:effectLst/>
              </a:rPr>
              <a:t>International </a:t>
            </a:r>
            <a:r>
              <a:rPr lang="en-US" b="0" i="0" dirty="0">
                <a:solidFill>
                  <a:schemeClr val="tx1"/>
                </a:solidFill>
                <a:effectLst/>
              </a:rPr>
              <a:t>                        </a:t>
            </a:r>
            <a:r>
              <a:rPr lang="en-US" b="0" i="1" dirty="0">
                <a:solidFill>
                  <a:schemeClr val="tx1"/>
                </a:solidFill>
                <a:effectLst/>
              </a:rPr>
              <a:t>Business &amp; Economics Research Journal (IBER)</a:t>
            </a:r>
            <a:r>
              <a:rPr lang="en-US" b="0" i="0" dirty="0">
                <a:solidFill>
                  <a:schemeClr val="tx1"/>
                </a:solidFill>
                <a:effectLst/>
              </a:rPr>
              <a:t>, </a:t>
            </a:r>
            <a:r>
              <a:rPr lang="en-US" b="0" i="1" dirty="0">
                <a:solidFill>
                  <a:schemeClr val="tx1"/>
                </a:solidFill>
                <a:effectLst/>
              </a:rPr>
              <a:t>5</a:t>
            </a:r>
            <a:r>
              <a:rPr lang="en-US" b="0" i="0" dirty="0">
                <a:solidFill>
                  <a:schemeClr val="tx1"/>
                </a:solidFill>
                <a:effectLst/>
              </a:rPr>
              <a:t>(12).</a:t>
            </a:r>
          </a:p>
          <a:p>
            <a:pPr>
              <a:buFont typeface="Wingdings" panose="05000000000000000000" pitchFamily="2" charset="2"/>
              <a:buChar char="q"/>
            </a:pPr>
            <a:r>
              <a:rPr lang="en-US" b="0" i="0" dirty="0">
                <a:solidFill>
                  <a:schemeClr val="tx1"/>
                </a:solidFill>
                <a:effectLst/>
              </a:rPr>
              <a:t>Altay, A. (2007). The challenge for global women poverty: Microfinance (or microcredit) as a solution for women poverty in Turkey. In International Conference on Globalization and Its Discontents (pp. 4-21).</a:t>
            </a:r>
          </a:p>
          <a:p>
            <a:pPr>
              <a:buFont typeface="Wingdings" panose="05000000000000000000" pitchFamily="2" charset="2"/>
              <a:buChar char="q"/>
            </a:pPr>
            <a:r>
              <a:rPr lang="en-US" dirty="0">
                <a:solidFill>
                  <a:schemeClr val="tx1"/>
                </a:solidFill>
              </a:rPr>
              <a:t>Hulme, D. (2009). The story of the Grameen bank: From subsidized microcredit to market based microfinance. In Microfinance (pp. 163-170). Routledge.</a:t>
            </a:r>
          </a:p>
          <a:p>
            <a:pPr>
              <a:buFont typeface="Wingdings" panose="05000000000000000000" pitchFamily="2" charset="2"/>
              <a:buChar char="q"/>
            </a:pPr>
            <a:r>
              <a:rPr lang="en-US" dirty="0">
                <a:solidFill>
                  <a:schemeClr val="tx1"/>
                </a:solidFill>
              </a:rPr>
              <a:t>Chowdhury, A. (2009). Microfinance as a poverty reduction tool: a critical assessment.</a:t>
            </a:r>
          </a:p>
          <a:p>
            <a:pPr>
              <a:buFont typeface="Wingdings" panose="05000000000000000000" pitchFamily="2" charset="2"/>
              <a:buChar char="q"/>
            </a:pPr>
            <a:r>
              <a:rPr lang="en-US" dirty="0" err="1">
                <a:solidFill>
                  <a:schemeClr val="tx1"/>
                </a:solidFill>
              </a:rPr>
              <a:t>Duvendack</a:t>
            </a:r>
            <a:r>
              <a:rPr lang="en-US" dirty="0">
                <a:solidFill>
                  <a:schemeClr val="tx1"/>
                </a:solidFill>
              </a:rPr>
              <a:t>, M., Palmer-Jones, R., </a:t>
            </a:r>
            <a:r>
              <a:rPr lang="en-US" dirty="0" err="1">
                <a:solidFill>
                  <a:schemeClr val="tx1"/>
                </a:solidFill>
              </a:rPr>
              <a:t>Copestake</a:t>
            </a:r>
            <a:r>
              <a:rPr lang="en-US" dirty="0">
                <a:solidFill>
                  <a:schemeClr val="tx1"/>
                </a:solidFill>
              </a:rPr>
              <a:t>, J. G., Hooper, L., Loke, Y., &amp; Rao, N. (2011). What is the evidence of the impact of microfinance on the well-being of poor people?</a:t>
            </a:r>
          </a:p>
          <a:p>
            <a:pPr>
              <a:buFont typeface="Wingdings" panose="05000000000000000000" pitchFamily="2" charset="2"/>
              <a:buChar char="q"/>
            </a:pPr>
            <a:r>
              <a:rPr lang="en-US" dirty="0">
                <a:solidFill>
                  <a:schemeClr val="tx1"/>
                </a:solidFill>
              </a:rPr>
              <a:t>Nawaz, N., </a:t>
            </a:r>
            <a:r>
              <a:rPr lang="en-US" dirty="0" err="1">
                <a:solidFill>
                  <a:schemeClr val="tx1"/>
                </a:solidFill>
              </a:rPr>
              <a:t>Jahanian</a:t>
            </a:r>
            <a:r>
              <a:rPr lang="en-US" dirty="0">
                <a:solidFill>
                  <a:schemeClr val="tx1"/>
                </a:solidFill>
              </a:rPr>
              <a:t>, A., &amp; Manzoor, S. W. (2012). Empowering women through microcredit: A case study of Tameer microfinance bank, Bahawalpur. Journal of Economics and Sustainable Development, 3(6), 17-21.</a:t>
            </a:r>
          </a:p>
        </p:txBody>
      </p:sp>
    </p:spTree>
    <p:extLst>
      <p:ext uri="{BB962C8B-B14F-4D97-AF65-F5344CB8AC3E}">
        <p14:creationId xmlns:p14="http://schemas.microsoft.com/office/powerpoint/2010/main" val="23436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8D12-453A-5CB4-BC81-D1668A4ADE52}"/>
              </a:ext>
            </a:extLst>
          </p:cNvPr>
          <p:cNvSpPr>
            <a:spLocks noGrp="1"/>
          </p:cNvSpPr>
          <p:nvPr>
            <p:ph type="title"/>
          </p:nvPr>
        </p:nvSpPr>
        <p:spPr>
          <a:xfrm>
            <a:off x="901884" y="702365"/>
            <a:ext cx="10388231" cy="660400"/>
          </a:xfrm>
        </p:spPr>
        <p:txBody>
          <a:bodyPr/>
          <a:lstStyle/>
          <a:p>
            <a:r>
              <a:rPr lang="en-US" b="1" dirty="0"/>
              <a:t>Prior Research Works</a:t>
            </a:r>
          </a:p>
        </p:txBody>
      </p:sp>
      <p:sp>
        <p:nvSpPr>
          <p:cNvPr id="3" name="Content Placeholder 2">
            <a:extLst>
              <a:ext uri="{FF2B5EF4-FFF2-40B4-BE49-F238E27FC236}">
                <a16:creationId xmlns:a16="http://schemas.microsoft.com/office/drawing/2014/main" id="{B7FCA030-3868-F2A1-B3D8-A9653B9508EB}"/>
              </a:ext>
            </a:extLst>
          </p:cNvPr>
          <p:cNvSpPr>
            <a:spLocks noGrp="1"/>
          </p:cNvSpPr>
          <p:nvPr>
            <p:ph idx="1"/>
          </p:nvPr>
        </p:nvSpPr>
        <p:spPr>
          <a:xfrm>
            <a:off x="901884" y="1488613"/>
            <a:ext cx="11170846" cy="5097717"/>
          </a:xfrm>
        </p:spPr>
        <p:txBody>
          <a:bodyPr>
            <a:normAutofit/>
          </a:bodyPr>
          <a:lstStyle/>
          <a:p>
            <a:pPr>
              <a:buFont typeface="Wingdings" panose="05000000000000000000" pitchFamily="2" charset="2"/>
              <a:buChar char="q"/>
            </a:pPr>
            <a:r>
              <a:rPr lang="en-US" b="0" i="0" dirty="0">
                <a:solidFill>
                  <a:schemeClr val="tx1"/>
                </a:solidFill>
                <a:effectLst/>
              </a:rPr>
              <a:t>Ayodele, A. E., &amp; </a:t>
            </a:r>
            <a:r>
              <a:rPr lang="en-US" b="0" i="0" dirty="0" err="1">
                <a:solidFill>
                  <a:schemeClr val="tx1"/>
                </a:solidFill>
                <a:effectLst/>
              </a:rPr>
              <a:t>Arogundade</a:t>
            </a:r>
            <a:r>
              <a:rPr lang="en-US" b="0" i="0" dirty="0">
                <a:solidFill>
                  <a:schemeClr val="tx1"/>
                </a:solidFill>
                <a:effectLst/>
              </a:rPr>
              <a:t>, K. (2014). The impact of microfinance on economic growth in Nigeria. Journal of Emerging Trends in Economics and Management Sciences, 5(5), 397-405.</a:t>
            </a:r>
          </a:p>
          <a:p>
            <a:pPr>
              <a:buFont typeface="Wingdings" panose="05000000000000000000" pitchFamily="2" charset="2"/>
              <a:buChar char="q"/>
            </a:pPr>
            <a:r>
              <a:rPr lang="en-US" b="0" i="0" dirty="0">
                <a:solidFill>
                  <a:schemeClr val="tx1"/>
                </a:solidFill>
                <a:effectLst/>
              </a:rPr>
              <a:t>Ullah, I., &amp; Khan, M. (2017). Microfinance as a tool for developing resilience in vulnerable communities. Journal of Enterprising Communities: People and Places in the Global Economy, 11(2), 237-257.</a:t>
            </a:r>
          </a:p>
          <a:p>
            <a:pPr>
              <a:buFont typeface="Wingdings" panose="05000000000000000000" pitchFamily="2" charset="2"/>
              <a:buChar char="q"/>
            </a:pPr>
            <a:r>
              <a:rPr lang="en-US" b="0" i="0" dirty="0">
                <a:solidFill>
                  <a:schemeClr val="tx1"/>
                </a:solidFill>
                <a:effectLst/>
              </a:rPr>
              <a:t>Asad, A., Hameed, W. U., Irfan, M., Jiang, J., &amp; Naveed, R. T. (2020). The contribution of microfinance institutes in women-empowerment and role of vulnerability. Rev. Argent. </a:t>
            </a:r>
            <a:r>
              <a:rPr lang="en-US" b="0" i="0" dirty="0" err="1">
                <a:solidFill>
                  <a:schemeClr val="tx1"/>
                </a:solidFill>
                <a:effectLst/>
              </a:rPr>
              <a:t>Clín</a:t>
            </a:r>
            <a:r>
              <a:rPr lang="en-US" b="0" i="0" dirty="0">
                <a:solidFill>
                  <a:schemeClr val="tx1"/>
                </a:solidFill>
                <a:effectLst/>
              </a:rPr>
              <a:t>. </a:t>
            </a:r>
            <a:r>
              <a:rPr lang="en-US" b="0" i="0" dirty="0" err="1">
                <a:solidFill>
                  <a:schemeClr val="tx1"/>
                </a:solidFill>
                <a:effectLst/>
              </a:rPr>
              <a:t>Psicol</a:t>
            </a:r>
            <a:r>
              <a:rPr lang="en-US" b="0" i="0" dirty="0">
                <a:solidFill>
                  <a:schemeClr val="tx1"/>
                </a:solidFill>
                <a:effectLst/>
              </a:rPr>
              <a:t>, 29, 223-238.</a:t>
            </a:r>
          </a:p>
          <a:p>
            <a:pPr>
              <a:buFont typeface="Wingdings" panose="05000000000000000000" pitchFamily="2" charset="2"/>
              <a:buChar char="q"/>
            </a:pPr>
            <a:r>
              <a:rPr lang="en-US" b="0" i="0" dirty="0">
                <a:solidFill>
                  <a:schemeClr val="tx1"/>
                </a:solidFill>
                <a:effectLst/>
              </a:rPr>
              <a:t>Shafique, O., &amp; Siddique, N. (2020). The impact of microcredit financing on poverty alleviation and women empowerment: An empirical study on </a:t>
            </a:r>
            <a:r>
              <a:rPr lang="en-US" b="0" i="0" dirty="0" err="1">
                <a:solidFill>
                  <a:schemeClr val="tx1"/>
                </a:solidFill>
                <a:effectLst/>
              </a:rPr>
              <a:t>Akhuwat</a:t>
            </a:r>
            <a:r>
              <a:rPr lang="en-US" b="0" i="0" dirty="0">
                <a:solidFill>
                  <a:schemeClr val="tx1"/>
                </a:solidFill>
                <a:effectLst/>
              </a:rPr>
              <a:t> Islamic microfinance. </a:t>
            </a:r>
            <a:r>
              <a:rPr lang="en-US" b="0" i="0" dirty="0" err="1">
                <a:solidFill>
                  <a:schemeClr val="tx1"/>
                </a:solidFill>
                <a:effectLst/>
              </a:rPr>
              <a:t>PalArch's</a:t>
            </a:r>
            <a:r>
              <a:rPr lang="en-US" b="0" i="0" dirty="0">
                <a:solidFill>
                  <a:schemeClr val="tx1"/>
                </a:solidFill>
                <a:effectLst/>
              </a:rPr>
              <a:t> Journal of Archaeology of Egypt/Egyptology, 17(8), 548-562.</a:t>
            </a:r>
          </a:p>
          <a:p>
            <a:pPr>
              <a:buFont typeface="Wingdings" panose="05000000000000000000" pitchFamily="2" charset="2"/>
              <a:buChar char="q"/>
            </a:pPr>
            <a:r>
              <a:rPr lang="en-US" b="0" i="0" dirty="0" err="1">
                <a:solidFill>
                  <a:schemeClr val="tx1"/>
                </a:solidFill>
                <a:effectLst/>
              </a:rPr>
              <a:t>Kandie</a:t>
            </a:r>
            <a:r>
              <a:rPr lang="en-US" b="0" i="0" dirty="0">
                <a:solidFill>
                  <a:schemeClr val="tx1"/>
                </a:solidFill>
                <a:effectLst/>
              </a:rPr>
              <a:t>, D., &amp; Islam, K. J. (2022). A new era of microfinance: The digital microcredit and its impact on poverty. Journal of International Development, 34(3), 469-492.</a:t>
            </a:r>
          </a:p>
          <a:p>
            <a:pPr>
              <a:buFont typeface="Wingdings" panose="05000000000000000000" pitchFamily="2" charset="2"/>
              <a:buChar char="q"/>
            </a:pPr>
            <a:r>
              <a:rPr lang="en-US" b="0" i="0" dirty="0">
                <a:solidFill>
                  <a:schemeClr val="tx1"/>
                </a:solidFill>
                <a:effectLst/>
              </a:rPr>
              <a:t>Wu, B., Cui, Y., &amp; Jiang, Y. (2022). The role of microfinance in China’s rural public health: Evidence from the anti-poverty microcredit program. International Journal of Environmental Research and Public Health, 19(17), 10872.</a:t>
            </a:r>
          </a:p>
        </p:txBody>
      </p:sp>
    </p:spTree>
    <p:extLst>
      <p:ext uri="{BB962C8B-B14F-4D97-AF65-F5344CB8AC3E}">
        <p14:creationId xmlns:p14="http://schemas.microsoft.com/office/powerpoint/2010/main" val="211346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622710-6251-4CA2-AA1F-4B59C8EAF8BE}"/>
              </a:ext>
            </a:extLst>
          </p:cNvPr>
          <p:cNvSpPr txBox="1">
            <a:spLocks/>
          </p:cNvSpPr>
          <p:nvPr/>
        </p:nvSpPr>
        <p:spPr>
          <a:xfrm>
            <a:off x="1369945" y="768628"/>
            <a:ext cx="9629360"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Impact </a:t>
            </a:r>
            <a:r>
              <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of </a:t>
            </a: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Microfinance in rural areas-1 </a:t>
            </a:r>
            <a:endPar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endParaRPr>
          </a:p>
        </p:txBody>
      </p:sp>
      <p:sp>
        <p:nvSpPr>
          <p:cNvPr id="5" name="Content Placeholder 2">
            <a:extLst>
              <a:ext uri="{FF2B5EF4-FFF2-40B4-BE49-F238E27FC236}">
                <a16:creationId xmlns:a16="http://schemas.microsoft.com/office/drawing/2014/main" id="{F1D44590-59D8-4187-B100-74693EF98F08}"/>
              </a:ext>
            </a:extLst>
          </p:cNvPr>
          <p:cNvSpPr>
            <a:spLocks noGrp="1"/>
          </p:cNvSpPr>
          <p:nvPr>
            <p:ph idx="1"/>
          </p:nvPr>
        </p:nvSpPr>
        <p:spPr>
          <a:xfrm>
            <a:off x="1369945" y="1604549"/>
            <a:ext cx="9629360" cy="4938713"/>
          </a:xfrm>
          <a:ln/>
        </p:spPr>
        <p:style>
          <a:lnRef idx="2">
            <a:schemeClr val="accent1"/>
          </a:lnRef>
          <a:fillRef idx="1">
            <a:schemeClr val="lt1"/>
          </a:fillRef>
          <a:effectRef idx="0">
            <a:schemeClr val="accent1"/>
          </a:effectRef>
          <a:fontRef idx="minor">
            <a:schemeClr val="dk1"/>
          </a:fontRef>
        </p:style>
        <p:txBody>
          <a:bodyPr>
            <a:noAutofit/>
          </a:bodyPr>
          <a:lstStyle/>
          <a:p>
            <a:pPr marL="240030" indent="-240030" algn="just">
              <a:spcBef>
                <a:spcPts val="0"/>
              </a:spcBef>
              <a:buFont typeface="Wingdings" panose="05000000000000000000" pitchFamily="2" charset="2"/>
              <a:buChar char="§"/>
            </a:pPr>
            <a:r>
              <a:rPr lang="en-US" sz="2400" dirty="0">
                <a:ea typeface="Cambria" panose="02040503050406030204" pitchFamily="18" charset="0"/>
              </a:rPr>
              <a:t>The World Bank's 2008 Poverty Assessment has two findings in this context-</a:t>
            </a:r>
          </a:p>
          <a:p>
            <a:pPr marL="240030" indent="-240030" algn="just">
              <a:spcBef>
                <a:spcPts val="0"/>
              </a:spcBef>
              <a:buNone/>
            </a:pPr>
            <a:r>
              <a:rPr lang="en-US" sz="2400" dirty="0">
                <a:ea typeface="Cambria" panose="02040503050406030204" pitchFamily="18" charset="0"/>
              </a:rPr>
              <a:t>	</a:t>
            </a:r>
            <a:r>
              <a:rPr lang="en-US" sz="2400" b="1" dirty="0">
                <a:ea typeface="Cambria" panose="02040503050406030204" pitchFamily="18" charset="0"/>
              </a:rPr>
              <a:t>First,</a:t>
            </a:r>
            <a:r>
              <a:rPr lang="en-US" sz="2400" dirty="0">
                <a:ea typeface="Cambria" panose="02040503050406030204" pitchFamily="18" charset="0"/>
              </a:rPr>
              <a:t> Microfinance has expanded more in areas that were poorer, presumably because the better-off geographical areas were covered in the previous decade.</a:t>
            </a:r>
          </a:p>
          <a:p>
            <a:pPr marL="240030" indent="-240030" algn="just">
              <a:spcBef>
                <a:spcPts val="0"/>
              </a:spcBef>
              <a:buNone/>
            </a:pPr>
            <a:r>
              <a:rPr lang="en-US" sz="2400" dirty="0">
                <a:ea typeface="Cambria" panose="02040503050406030204" pitchFamily="18" charset="0"/>
              </a:rPr>
              <a:t>	</a:t>
            </a:r>
            <a:r>
              <a:rPr lang="en-US" sz="2400" b="1" dirty="0">
                <a:ea typeface="Cambria" panose="02040503050406030204" pitchFamily="18" charset="0"/>
              </a:rPr>
              <a:t>Second</a:t>
            </a:r>
            <a:r>
              <a:rPr lang="en-US" sz="2400" dirty="0">
                <a:ea typeface="Cambria" panose="02040503050406030204" pitchFamily="18" charset="0"/>
              </a:rPr>
              <a:t>, the reduction in poverty in rural Bangladesh has been much more in </a:t>
            </a:r>
            <a:r>
              <a:rPr lang="en-US" sz="2400" dirty="0" err="1">
                <a:ea typeface="Cambria" panose="02040503050406030204" pitchFamily="18" charset="0"/>
              </a:rPr>
              <a:t>upazilas</a:t>
            </a:r>
            <a:r>
              <a:rPr lang="en-US" sz="2400" dirty="0">
                <a:ea typeface="Cambria" panose="02040503050406030204" pitchFamily="18" charset="0"/>
              </a:rPr>
              <a:t> where microfinance membership increased more rapidly. </a:t>
            </a:r>
          </a:p>
          <a:p>
            <a:pPr marL="240030" indent="-240030" algn="just">
              <a:spcBef>
                <a:spcPts val="0"/>
              </a:spcBef>
              <a:buNone/>
            </a:pPr>
            <a:endParaRPr lang="en-US" sz="2400" dirty="0">
              <a:ea typeface="Cambria" panose="02040503050406030204" pitchFamily="18" charset="0"/>
            </a:endParaRPr>
          </a:p>
          <a:p>
            <a:pPr algn="just">
              <a:spcBef>
                <a:spcPts val="0"/>
              </a:spcBef>
              <a:buFont typeface="Wingdings" panose="05000000000000000000" pitchFamily="2" charset="2"/>
              <a:buChar char="§"/>
            </a:pPr>
            <a:r>
              <a:rPr lang="en-US" sz="2400" dirty="0"/>
              <a:t>Microfinance has positive impact on Women Empowerment, Consumption Smoothing, and to some extent, in Building Assets. </a:t>
            </a:r>
          </a:p>
          <a:p>
            <a:pPr marL="240030" indent="-240030" algn="just">
              <a:spcBef>
                <a:spcPts val="0"/>
              </a:spcBef>
              <a:buNone/>
            </a:pPr>
            <a:endParaRPr lang="en-US" sz="2400" dirty="0">
              <a:latin typeface="Cambria" pitchFamily="18" charset="0"/>
              <a:ea typeface="Cambria" panose="02040503050406030204" pitchFamily="18" charset="0"/>
            </a:endParaRPr>
          </a:p>
          <a:p>
            <a:pPr marL="240030" indent="-240030" algn="just">
              <a:spcBef>
                <a:spcPts val="0"/>
              </a:spcBef>
              <a:buNone/>
            </a:pPr>
            <a:endParaRPr lang="en-US" sz="2400" dirty="0">
              <a:latin typeface="Cambria" pitchFamily="18" charset="0"/>
              <a:ea typeface="Cambria" panose="02040503050406030204" pitchFamily="18" charset="0"/>
            </a:endParaRPr>
          </a:p>
          <a:p>
            <a:pPr marL="240030" indent="-240030" algn="just">
              <a:spcBef>
                <a:spcPts val="0"/>
              </a:spcBef>
              <a:buNone/>
            </a:pPr>
            <a:endParaRPr lang="en-US" sz="2400" dirty="0">
              <a:latin typeface="Cambria" pitchFamily="18" charset="0"/>
              <a:ea typeface="Cambria" panose="02040503050406030204" pitchFamily="18" charset="0"/>
            </a:endParaRPr>
          </a:p>
        </p:txBody>
      </p:sp>
    </p:spTree>
    <p:extLst>
      <p:ext uri="{BB962C8B-B14F-4D97-AF65-F5344CB8AC3E}">
        <p14:creationId xmlns:p14="http://schemas.microsoft.com/office/powerpoint/2010/main" val="70402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622710-6251-4CA2-AA1F-4B59C8EAF8BE}"/>
              </a:ext>
            </a:extLst>
          </p:cNvPr>
          <p:cNvSpPr txBox="1">
            <a:spLocks/>
          </p:cNvSpPr>
          <p:nvPr/>
        </p:nvSpPr>
        <p:spPr>
          <a:xfrm>
            <a:off x="1369945" y="768628"/>
            <a:ext cx="9629360"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Impact </a:t>
            </a:r>
            <a:r>
              <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of </a:t>
            </a: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Microfinance in rural areas-2 </a:t>
            </a:r>
            <a:endPar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endParaRPr>
          </a:p>
        </p:txBody>
      </p:sp>
      <p:sp>
        <p:nvSpPr>
          <p:cNvPr id="5" name="Content Placeholder 2">
            <a:extLst>
              <a:ext uri="{FF2B5EF4-FFF2-40B4-BE49-F238E27FC236}">
                <a16:creationId xmlns:a16="http://schemas.microsoft.com/office/drawing/2014/main" id="{F1D44590-59D8-4187-B100-74693EF98F08}"/>
              </a:ext>
            </a:extLst>
          </p:cNvPr>
          <p:cNvSpPr>
            <a:spLocks noGrp="1"/>
          </p:cNvSpPr>
          <p:nvPr>
            <p:ph idx="1"/>
          </p:nvPr>
        </p:nvSpPr>
        <p:spPr>
          <a:xfrm>
            <a:off x="1369945" y="1604549"/>
            <a:ext cx="10278716" cy="4938713"/>
          </a:xfrm>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0"/>
              </a:spcBef>
              <a:buNone/>
            </a:pPr>
            <a:r>
              <a:rPr lang="en-US" sz="2800" b="1" dirty="0">
                <a:solidFill>
                  <a:srgbClr val="0070C0"/>
                </a:solidFill>
                <a:ea typeface="Cambria" panose="02040503050406030204" pitchFamily="18" charset="0"/>
              </a:rPr>
              <a:t>1. Socio-economic Development</a:t>
            </a:r>
          </a:p>
          <a:p>
            <a:pPr marL="0" indent="0" algn="just">
              <a:spcBef>
                <a:spcPts val="0"/>
              </a:spcBef>
              <a:buNone/>
            </a:pPr>
            <a:endParaRPr lang="en-US" sz="1050" dirty="0">
              <a:ea typeface="Cambria" panose="02040503050406030204" pitchFamily="18" charset="0"/>
            </a:endParaRPr>
          </a:p>
          <a:p>
            <a:pPr marL="240030" indent="-240030" algn="just">
              <a:spcBef>
                <a:spcPts val="0"/>
              </a:spcBef>
              <a:buFont typeface="Wingdings" panose="05000000000000000000" pitchFamily="2" charset="2"/>
              <a:buChar char="§"/>
            </a:pPr>
            <a:r>
              <a:rPr lang="en-US" sz="2400" dirty="0">
                <a:ea typeface="Cambria" panose="02040503050406030204" pitchFamily="18" charset="0"/>
              </a:rPr>
              <a:t>Access to finance &amp; breaking </a:t>
            </a:r>
            <a:r>
              <a:rPr lang="en-US" sz="2400" dirty="0" err="1">
                <a:ea typeface="Cambria" panose="02040503050406030204" pitchFamily="18" charset="0"/>
              </a:rPr>
              <a:t>Mahajans</a:t>
            </a:r>
            <a:r>
              <a:rPr lang="en-US" sz="2400" dirty="0">
                <a:ea typeface="Cambria" panose="02040503050406030204" pitchFamily="18" charset="0"/>
              </a:rPr>
              <a:t>’ circles </a:t>
            </a:r>
          </a:p>
          <a:p>
            <a:pPr marL="240030" indent="-240030" algn="just">
              <a:spcBef>
                <a:spcPts val="0"/>
              </a:spcBef>
              <a:buFont typeface="Wingdings" panose="05000000000000000000" pitchFamily="2" charset="2"/>
              <a:buChar char="§"/>
            </a:pPr>
            <a:r>
              <a:rPr lang="en-US" sz="2400" dirty="0">
                <a:ea typeface="Cambria" panose="02040503050406030204" pitchFamily="18" charset="0"/>
              </a:rPr>
              <a:t>Helps mitigating seasonal hunger &amp; shocks </a:t>
            </a:r>
          </a:p>
          <a:p>
            <a:pPr marL="240030" indent="-240030" algn="just">
              <a:spcBef>
                <a:spcPts val="0"/>
              </a:spcBef>
              <a:buFont typeface="Wingdings" panose="05000000000000000000" pitchFamily="2" charset="2"/>
              <a:buChar char="§"/>
            </a:pPr>
            <a:r>
              <a:rPr lang="en-US" sz="2400" dirty="0">
                <a:ea typeface="Cambria" panose="02040503050406030204" pitchFamily="18" charset="0"/>
              </a:rPr>
              <a:t>Promotes employment &amp; productivity</a:t>
            </a:r>
          </a:p>
          <a:p>
            <a:pPr marL="240030" indent="-240030" algn="just">
              <a:spcBef>
                <a:spcPts val="0"/>
              </a:spcBef>
              <a:buFont typeface="Wingdings" panose="05000000000000000000" pitchFamily="2" charset="2"/>
              <a:buChar char="§"/>
            </a:pPr>
            <a:r>
              <a:rPr lang="en-US" sz="2400" dirty="0">
                <a:ea typeface="Cambria" panose="02040503050406030204" pitchFamily="18" charset="0"/>
              </a:rPr>
              <a:t>Facilitates savings &amp; builds up asset </a:t>
            </a:r>
          </a:p>
          <a:p>
            <a:pPr marL="240030" indent="-240030" algn="just">
              <a:spcBef>
                <a:spcPts val="0"/>
              </a:spcBef>
              <a:buFont typeface="Wingdings" panose="05000000000000000000" pitchFamily="2" charset="2"/>
              <a:buChar char="§"/>
            </a:pPr>
            <a:r>
              <a:rPr lang="en-US" sz="2400" dirty="0">
                <a:ea typeface="Cambria" panose="02040503050406030204" pitchFamily="18" charset="0"/>
              </a:rPr>
              <a:t>Empowers women </a:t>
            </a:r>
          </a:p>
          <a:p>
            <a:pPr marL="240030" indent="-240030" algn="just">
              <a:spcBef>
                <a:spcPts val="0"/>
              </a:spcBef>
              <a:buFont typeface="Wingdings" panose="05000000000000000000" pitchFamily="2" charset="2"/>
              <a:buChar char="§"/>
            </a:pPr>
            <a:r>
              <a:rPr lang="en-US" sz="2400" dirty="0">
                <a:ea typeface="Cambria" panose="02040503050406030204" pitchFamily="18" charset="0"/>
              </a:rPr>
              <a:t>Fertility transition  &amp; contraceptive use</a:t>
            </a:r>
          </a:p>
          <a:p>
            <a:pPr marL="240030" indent="-240030" algn="just">
              <a:spcBef>
                <a:spcPts val="0"/>
              </a:spcBef>
              <a:buFont typeface="Wingdings" panose="05000000000000000000" pitchFamily="2" charset="2"/>
              <a:buChar char="§"/>
            </a:pPr>
            <a:r>
              <a:rPr lang="en-US" sz="2400" dirty="0">
                <a:ea typeface="Cambria" panose="02040503050406030204" pitchFamily="18" charset="0"/>
              </a:rPr>
              <a:t>Self-employment, favorable agricultural contract </a:t>
            </a:r>
          </a:p>
          <a:p>
            <a:pPr marL="240030" indent="-240030" algn="just">
              <a:spcBef>
                <a:spcPts val="0"/>
              </a:spcBef>
              <a:buFont typeface="Wingdings" panose="05000000000000000000" pitchFamily="2" charset="2"/>
              <a:buChar char="§"/>
            </a:pPr>
            <a:r>
              <a:rPr lang="en-US" sz="2400" dirty="0">
                <a:ea typeface="Cambria" panose="02040503050406030204" pitchFamily="18" charset="0"/>
              </a:rPr>
              <a:t>Migration</a:t>
            </a:r>
          </a:p>
          <a:p>
            <a:pPr marL="240030" indent="-240030" algn="just">
              <a:spcBef>
                <a:spcPts val="0"/>
              </a:spcBef>
              <a:buFont typeface="Wingdings" panose="05000000000000000000" pitchFamily="2" charset="2"/>
              <a:buChar char="§"/>
            </a:pPr>
            <a:r>
              <a:rPr lang="en-US" sz="2400" dirty="0">
                <a:ea typeface="Cambria" panose="02040503050406030204" pitchFamily="18" charset="0"/>
              </a:rPr>
              <a:t>Rural power structure</a:t>
            </a:r>
          </a:p>
          <a:p>
            <a:pPr marL="240030" indent="-240030" algn="just">
              <a:spcBef>
                <a:spcPts val="0"/>
              </a:spcBef>
              <a:buNone/>
            </a:pPr>
            <a:endParaRPr lang="en-US" sz="2400" dirty="0">
              <a:latin typeface="Cambria" pitchFamily="18" charset="0"/>
              <a:ea typeface="Cambria" panose="02040503050406030204" pitchFamily="18" charset="0"/>
            </a:endParaRPr>
          </a:p>
        </p:txBody>
      </p:sp>
    </p:spTree>
    <p:extLst>
      <p:ext uri="{BB962C8B-B14F-4D97-AF65-F5344CB8AC3E}">
        <p14:creationId xmlns:p14="http://schemas.microsoft.com/office/powerpoint/2010/main" val="282482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193E-9E6A-3A25-D07E-29D460860D2C}"/>
              </a:ext>
            </a:extLst>
          </p:cNvPr>
          <p:cNvSpPr>
            <a:spLocks noGrp="1"/>
          </p:cNvSpPr>
          <p:nvPr>
            <p:ph type="title"/>
          </p:nvPr>
        </p:nvSpPr>
        <p:spPr>
          <a:xfrm>
            <a:off x="796603" y="1046827"/>
            <a:ext cx="8596668" cy="861391"/>
          </a:xfrm>
        </p:spPr>
        <p:txBody>
          <a:bodyPr/>
          <a:lstStyle/>
          <a:p>
            <a:r>
              <a:rPr lang="en-US" b="1" dirty="0"/>
              <a:t>Learning Objectives and Outcomes </a:t>
            </a:r>
          </a:p>
        </p:txBody>
      </p:sp>
      <p:sp>
        <p:nvSpPr>
          <p:cNvPr id="3" name="Content Placeholder 2">
            <a:extLst>
              <a:ext uri="{FF2B5EF4-FFF2-40B4-BE49-F238E27FC236}">
                <a16:creationId xmlns:a16="http://schemas.microsoft.com/office/drawing/2014/main" id="{F3D8B6F6-8680-6A57-E236-DE864E51D358}"/>
              </a:ext>
            </a:extLst>
          </p:cNvPr>
          <p:cNvSpPr>
            <a:spLocks noGrp="1"/>
          </p:cNvSpPr>
          <p:nvPr>
            <p:ph idx="1"/>
          </p:nvPr>
        </p:nvSpPr>
        <p:spPr>
          <a:xfrm>
            <a:off x="677333" y="1930400"/>
            <a:ext cx="11408650" cy="3880773"/>
          </a:xfrm>
        </p:spPr>
        <p:txBody>
          <a:bodyPr>
            <a:normAutofit/>
          </a:bodyPr>
          <a:lstStyle/>
          <a:p>
            <a:r>
              <a:rPr lang="en-US" sz="2000" b="1" dirty="0">
                <a:solidFill>
                  <a:schemeClr val="tx1"/>
                </a:solidFill>
              </a:rPr>
              <a:t>Make a conceptual understanding of micro-credit, Microfinance, and rural development </a:t>
            </a:r>
          </a:p>
          <a:p>
            <a:r>
              <a:rPr lang="en-US" sz="2000" b="1" dirty="0">
                <a:solidFill>
                  <a:schemeClr val="tx1"/>
                </a:solidFill>
              </a:rPr>
              <a:t>Share the success stories and features of microfinance </a:t>
            </a:r>
          </a:p>
          <a:p>
            <a:r>
              <a:rPr lang="en-US" sz="2000" b="1" dirty="0">
                <a:solidFill>
                  <a:schemeClr val="tx1"/>
                </a:solidFill>
              </a:rPr>
              <a:t>Identify the aims of microcredit and how it works </a:t>
            </a:r>
          </a:p>
          <a:p>
            <a:r>
              <a:rPr lang="en-US" sz="2000" b="1" dirty="0">
                <a:solidFill>
                  <a:schemeClr val="tx1"/>
                </a:solidFill>
              </a:rPr>
              <a:t>Understand the historical background, </a:t>
            </a:r>
            <a:r>
              <a:rPr lang="en-US" sz="2000" b="1" dirty="0">
                <a:solidFill>
                  <a:schemeClr val="tx1"/>
                </a:solidFill>
                <a:ea typeface="Cambria" panose="02040503050406030204" pitchFamily="18" charset="0"/>
              </a:rPr>
              <a:t>suppliers, and clients of it</a:t>
            </a:r>
          </a:p>
          <a:p>
            <a:r>
              <a:rPr lang="en-US" sz="2000" b="1" dirty="0">
                <a:solidFill>
                  <a:schemeClr val="tx1"/>
                </a:solidFill>
                <a:ea typeface="Cambria" panose="02040503050406030204" pitchFamily="18" charset="0"/>
              </a:rPr>
              <a:t>Identify the key roles and prior research of this field for a comprehensive understanding </a:t>
            </a:r>
          </a:p>
          <a:p>
            <a:r>
              <a:rPr lang="en-US" sz="2000" b="1" dirty="0">
                <a:solidFill>
                  <a:schemeClr val="tx1"/>
                </a:solidFill>
                <a:ea typeface="Cambria" panose="02040503050406030204" pitchFamily="18" charset="0"/>
              </a:rPr>
              <a:t>Sharing some pieces of evidence for understanding the impact/role of it.</a:t>
            </a:r>
          </a:p>
          <a:p>
            <a:r>
              <a:rPr lang="en-US" sz="2000" b="1" dirty="0">
                <a:solidFill>
                  <a:schemeClr val="tx1"/>
                </a:solidFill>
                <a:ea typeface="Cambria" panose="02040503050406030204" pitchFamily="18" charset="0"/>
              </a:rPr>
              <a:t>Find out the key problems and challenges that need to be addressed immediately</a:t>
            </a:r>
          </a:p>
          <a:p>
            <a:r>
              <a:rPr lang="en-US" sz="2000" b="1" dirty="0">
                <a:solidFill>
                  <a:schemeClr val="tx1"/>
                </a:solidFill>
                <a:ea typeface="Cambria" panose="02040503050406030204" pitchFamily="18" charset="0"/>
              </a:rPr>
              <a:t>Make a debate for future directions and sustainable development   </a:t>
            </a:r>
          </a:p>
          <a:p>
            <a:endParaRPr lang="en-US" sz="2000" b="1" dirty="0">
              <a:solidFill>
                <a:schemeClr val="tx1"/>
              </a:solidFill>
              <a:ea typeface="Cambria" panose="02040503050406030204" pitchFamily="18" charset="0"/>
            </a:endParaRPr>
          </a:p>
          <a:p>
            <a:endParaRPr lang="en-US" sz="2000" b="1" dirty="0">
              <a:solidFill>
                <a:schemeClr val="tx1"/>
              </a:solidFill>
            </a:endParaRPr>
          </a:p>
        </p:txBody>
      </p:sp>
    </p:spTree>
    <p:extLst>
      <p:ext uri="{BB962C8B-B14F-4D97-AF65-F5344CB8AC3E}">
        <p14:creationId xmlns:p14="http://schemas.microsoft.com/office/powerpoint/2010/main" val="272172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622710-6251-4CA2-AA1F-4B59C8EAF8BE}"/>
              </a:ext>
            </a:extLst>
          </p:cNvPr>
          <p:cNvSpPr txBox="1">
            <a:spLocks/>
          </p:cNvSpPr>
          <p:nvPr/>
        </p:nvSpPr>
        <p:spPr>
          <a:xfrm>
            <a:off x="574815" y="728871"/>
            <a:ext cx="9629360"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Impact </a:t>
            </a:r>
            <a:r>
              <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of </a:t>
            </a: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Microfinance in rural areas-3 </a:t>
            </a:r>
            <a:endPar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endParaRPr>
          </a:p>
        </p:txBody>
      </p:sp>
      <p:sp>
        <p:nvSpPr>
          <p:cNvPr id="5" name="Content Placeholder 2">
            <a:extLst>
              <a:ext uri="{FF2B5EF4-FFF2-40B4-BE49-F238E27FC236}">
                <a16:creationId xmlns:a16="http://schemas.microsoft.com/office/drawing/2014/main" id="{F1D44590-59D8-4187-B100-74693EF98F08}"/>
              </a:ext>
            </a:extLst>
          </p:cNvPr>
          <p:cNvSpPr>
            <a:spLocks noGrp="1"/>
          </p:cNvSpPr>
          <p:nvPr>
            <p:ph idx="1"/>
          </p:nvPr>
        </p:nvSpPr>
        <p:spPr>
          <a:xfrm>
            <a:off x="574815" y="1604549"/>
            <a:ext cx="9629359" cy="4938713"/>
          </a:xfrm>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0"/>
              </a:spcBef>
              <a:buNone/>
            </a:pPr>
            <a:r>
              <a:rPr lang="en-US" sz="2800" b="1" dirty="0">
                <a:solidFill>
                  <a:srgbClr val="0070C0"/>
                </a:solidFill>
                <a:ea typeface="Cambria" panose="02040503050406030204" pitchFamily="18" charset="0"/>
              </a:rPr>
              <a:t>2. Poverty Alleviation</a:t>
            </a:r>
          </a:p>
          <a:p>
            <a:pPr algn="just">
              <a:spcBef>
                <a:spcPts val="0"/>
              </a:spcBef>
              <a:buFont typeface="Wingdings" panose="05000000000000000000" pitchFamily="2" charset="2"/>
              <a:buChar char="q"/>
            </a:pPr>
            <a:r>
              <a:rPr lang="en-US" sz="2400" dirty="0">
                <a:ea typeface="Cambria" panose="02040503050406030204" pitchFamily="18" charset="0"/>
              </a:rPr>
              <a:t>Improved access and efficient provision of savings, credit and insurance facilities. In particular, can enable the poor to smooth their consumption. </a:t>
            </a:r>
          </a:p>
          <a:p>
            <a:pPr algn="just">
              <a:spcBef>
                <a:spcPts val="0"/>
              </a:spcBef>
              <a:buFont typeface="Wingdings" panose="05000000000000000000" pitchFamily="2" charset="2"/>
              <a:buChar char="q"/>
            </a:pPr>
            <a:r>
              <a:rPr lang="en-US" sz="2400" dirty="0">
                <a:ea typeface="Cambria" panose="02040503050406030204" pitchFamily="18" charset="0"/>
              </a:rPr>
              <a:t>Government, NGOs and other financial institutions have introduced to reduce poverty.</a:t>
            </a:r>
          </a:p>
          <a:p>
            <a:pPr algn="just">
              <a:spcBef>
                <a:spcPts val="0"/>
              </a:spcBef>
              <a:buFont typeface="Wingdings" panose="05000000000000000000" pitchFamily="2" charset="2"/>
              <a:buChar char="q"/>
            </a:pPr>
            <a:r>
              <a:rPr lang="en-US" sz="2400" dirty="0">
                <a:ea typeface="Cambria" panose="02040503050406030204" pitchFamily="18" charset="0"/>
              </a:rPr>
              <a:t>Microfinance by provident small loans and savings facilities to those who are excluded from commercial financial services has been developed as a key strategy for  reducing poverty throughout the world.</a:t>
            </a:r>
          </a:p>
          <a:p>
            <a:pPr algn="just">
              <a:spcBef>
                <a:spcPts val="0"/>
              </a:spcBef>
              <a:buFont typeface="Wingdings" panose="05000000000000000000" pitchFamily="2" charset="2"/>
              <a:buChar char="q"/>
            </a:pPr>
            <a:r>
              <a:rPr lang="en-US" sz="2400" dirty="0">
                <a:ea typeface="Cambria" panose="02040503050406030204" pitchFamily="18" charset="0"/>
              </a:rPr>
              <a:t> Empowers individuals to start small businesses, increasing income.</a:t>
            </a:r>
          </a:p>
          <a:p>
            <a:pPr algn="just">
              <a:spcBef>
                <a:spcPts val="0"/>
              </a:spcBef>
              <a:buFont typeface="Wingdings" panose="05000000000000000000" pitchFamily="2" charset="2"/>
              <a:buChar char="q"/>
            </a:pPr>
            <a:r>
              <a:rPr lang="en-US" sz="2400" dirty="0">
                <a:ea typeface="Cambria" panose="02040503050406030204" pitchFamily="18" charset="0"/>
              </a:rPr>
              <a:t>Reduces reliance on subsistence farming.</a:t>
            </a:r>
          </a:p>
          <a:p>
            <a:pPr marL="240030" indent="-240030" algn="just">
              <a:spcBef>
                <a:spcPts val="0"/>
              </a:spcBef>
              <a:buNone/>
            </a:pPr>
            <a:endParaRPr lang="en-US" sz="2400" dirty="0">
              <a:latin typeface="Cambria" pitchFamily="18" charset="0"/>
              <a:ea typeface="Cambria" panose="02040503050406030204" pitchFamily="18" charset="0"/>
            </a:endParaRPr>
          </a:p>
        </p:txBody>
      </p:sp>
      <p:pic>
        <p:nvPicPr>
          <p:cNvPr id="2" name="Picture 1">
            <a:extLst>
              <a:ext uri="{FF2B5EF4-FFF2-40B4-BE49-F238E27FC236}">
                <a16:creationId xmlns:a16="http://schemas.microsoft.com/office/drawing/2014/main" id="{C8E6C2F5-9578-1BE4-6711-429506FF19AB}"/>
              </a:ext>
            </a:extLst>
          </p:cNvPr>
          <p:cNvPicPr>
            <a:picLocks noChangeAspect="1"/>
          </p:cNvPicPr>
          <p:nvPr/>
        </p:nvPicPr>
        <p:blipFill>
          <a:blip r:embed="rId2"/>
          <a:stretch>
            <a:fillRect/>
          </a:stretch>
        </p:blipFill>
        <p:spPr>
          <a:xfrm>
            <a:off x="10381331" y="2868221"/>
            <a:ext cx="1810669" cy="1810669"/>
          </a:xfrm>
          <a:prstGeom prst="rect">
            <a:avLst/>
          </a:prstGeom>
        </p:spPr>
      </p:pic>
    </p:spTree>
    <p:extLst>
      <p:ext uri="{BB962C8B-B14F-4D97-AF65-F5344CB8AC3E}">
        <p14:creationId xmlns:p14="http://schemas.microsoft.com/office/powerpoint/2010/main" val="404959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622710-6251-4CA2-AA1F-4B59C8EAF8BE}"/>
              </a:ext>
            </a:extLst>
          </p:cNvPr>
          <p:cNvSpPr txBox="1">
            <a:spLocks/>
          </p:cNvSpPr>
          <p:nvPr/>
        </p:nvSpPr>
        <p:spPr>
          <a:xfrm>
            <a:off x="720590" y="516837"/>
            <a:ext cx="9629360"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Impact </a:t>
            </a:r>
            <a:r>
              <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of </a:t>
            </a: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Microfinance in rural areas-4 </a:t>
            </a:r>
            <a:endPar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endParaRPr>
          </a:p>
        </p:txBody>
      </p:sp>
      <p:sp>
        <p:nvSpPr>
          <p:cNvPr id="5" name="Content Placeholder 2">
            <a:extLst>
              <a:ext uri="{FF2B5EF4-FFF2-40B4-BE49-F238E27FC236}">
                <a16:creationId xmlns:a16="http://schemas.microsoft.com/office/drawing/2014/main" id="{F1D44590-59D8-4187-B100-74693EF98F08}"/>
              </a:ext>
            </a:extLst>
          </p:cNvPr>
          <p:cNvSpPr>
            <a:spLocks noGrp="1"/>
          </p:cNvSpPr>
          <p:nvPr>
            <p:ph idx="1"/>
          </p:nvPr>
        </p:nvSpPr>
        <p:spPr>
          <a:xfrm>
            <a:off x="720590" y="1366010"/>
            <a:ext cx="9483585" cy="5253451"/>
          </a:xfrm>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0"/>
              </a:spcBef>
              <a:buNone/>
            </a:pPr>
            <a:r>
              <a:rPr lang="en-US" sz="2800" b="1" dirty="0">
                <a:solidFill>
                  <a:srgbClr val="0070C0"/>
                </a:solidFill>
                <a:ea typeface="Cambria" panose="02040503050406030204" pitchFamily="18" charset="0"/>
              </a:rPr>
              <a:t>3. Women Empowerment</a:t>
            </a:r>
          </a:p>
          <a:p>
            <a:pPr marL="0" indent="0" algn="just">
              <a:spcBef>
                <a:spcPts val="0"/>
              </a:spcBef>
              <a:buNone/>
            </a:pPr>
            <a:endParaRPr lang="en-US" sz="2400" b="1" u="sng" dirty="0">
              <a:ea typeface="Cambria" panose="02040503050406030204" pitchFamily="18" charset="0"/>
            </a:endParaRPr>
          </a:p>
          <a:p>
            <a:pPr algn="just">
              <a:spcBef>
                <a:spcPts val="0"/>
              </a:spcBef>
              <a:buFont typeface="Wingdings" panose="05000000000000000000" pitchFamily="2" charset="2"/>
              <a:buChar char="q"/>
            </a:pPr>
            <a:r>
              <a:rPr lang="en-US" sz="2400" dirty="0">
                <a:ea typeface="Cambria" panose="02040503050406030204" pitchFamily="18" charset="0"/>
              </a:rPr>
              <a:t>In rural areas women living below the poverty line are unable to realize their potential. Microfinance programs are currently being promoted as a key strategy for simultaneously addressing both poverty alleviation and women’s empowerment. The self-help groups (SHGs) of women as source of microfinance have helped them to take part in development activities.</a:t>
            </a:r>
          </a:p>
          <a:p>
            <a:pPr algn="just">
              <a:spcBef>
                <a:spcPts val="0"/>
              </a:spcBef>
              <a:buFont typeface="Wingdings" panose="05000000000000000000" pitchFamily="2" charset="2"/>
              <a:buChar char="q"/>
            </a:pPr>
            <a:endParaRPr lang="en-US" sz="2400" dirty="0">
              <a:ea typeface="Cambria" panose="02040503050406030204" pitchFamily="18" charset="0"/>
            </a:endParaRPr>
          </a:p>
          <a:p>
            <a:pPr algn="just">
              <a:spcBef>
                <a:spcPts val="0"/>
              </a:spcBef>
              <a:buFont typeface="Wingdings" panose="05000000000000000000" pitchFamily="2" charset="2"/>
              <a:buChar char="q"/>
            </a:pPr>
            <a:r>
              <a:rPr lang="en-US" sz="2400" dirty="0">
                <a:ea typeface="Cambria" panose="02040503050406030204" pitchFamily="18" charset="0"/>
              </a:rPr>
              <a:t>Enhances financial inclusion for rural women.</a:t>
            </a:r>
          </a:p>
          <a:p>
            <a:pPr algn="just">
              <a:spcBef>
                <a:spcPts val="0"/>
              </a:spcBef>
              <a:buFont typeface="Wingdings" panose="05000000000000000000" pitchFamily="2" charset="2"/>
              <a:buChar char="q"/>
            </a:pPr>
            <a:r>
              <a:rPr lang="en-US" sz="2400" dirty="0">
                <a:ea typeface="Cambria" panose="02040503050406030204" pitchFamily="18" charset="0"/>
              </a:rPr>
              <a:t>Fosters economic independence.</a:t>
            </a:r>
          </a:p>
          <a:p>
            <a:pPr algn="just">
              <a:spcBef>
                <a:spcPts val="0"/>
              </a:spcBef>
              <a:buFont typeface="Wingdings" panose="05000000000000000000" pitchFamily="2" charset="2"/>
              <a:buChar char="q"/>
            </a:pPr>
            <a:endParaRPr lang="en-US" sz="2400" dirty="0">
              <a:ea typeface="Cambria" panose="02040503050406030204" pitchFamily="18" charset="0"/>
            </a:endParaRPr>
          </a:p>
          <a:p>
            <a:pPr algn="just">
              <a:spcBef>
                <a:spcPts val="0"/>
              </a:spcBef>
              <a:buFont typeface="Wingdings" panose="05000000000000000000" pitchFamily="2" charset="2"/>
              <a:buChar char="q"/>
            </a:pPr>
            <a:r>
              <a:rPr lang="en-US" sz="2400" b="1" i="1" dirty="0">
                <a:solidFill>
                  <a:srgbClr val="7030A0"/>
                </a:solidFill>
              </a:rPr>
              <a:t>https://www.youtube.com/watch?v=9OPY5U0CWwI&amp;ab_channel=UNDPBangladesh</a:t>
            </a:r>
          </a:p>
          <a:p>
            <a:pPr algn="just">
              <a:spcBef>
                <a:spcPts val="0"/>
              </a:spcBef>
              <a:buFont typeface="Wingdings" panose="05000000000000000000" pitchFamily="2" charset="2"/>
              <a:buChar char="q"/>
            </a:pPr>
            <a:endParaRPr lang="en-US" sz="2400" dirty="0">
              <a:ea typeface="Cambria" panose="02040503050406030204" pitchFamily="18" charset="0"/>
            </a:endParaRPr>
          </a:p>
          <a:p>
            <a:pPr marL="240030" indent="-240030" algn="just">
              <a:spcBef>
                <a:spcPts val="0"/>
              </a:spcBef>
              <a:buNone/>
            </a:pPr>
            <a:endParaRPr lang="en-US" sz="2400" dirty="0">
              <a:latin typeface="Cambria" pitchFamily="18" charset="0"/>
              <a:ea typeface="Cambria" panose="02040503050406030204" pitchFamily="18" charset="0"/>
            </a:endParaRPr>
          </a:p>
        </p:txBody>
      </p:sp>
      <p:pic>
        <p:nvPicPr>
          <p:cNvPr id="3" name="Picture 2">
            <a:extLst>
              <a:ext uri="{FF2B5EF4-FFF2-40B4-BE49-F238E27FC236}">
                <a16:creationId xmlns:a16="http://schemas.microsoft.com/office/drawing/2014/main" id="{0B8B9AE0-557C-AFE2-2942-739233D77858}"/>
              </a:ext>
            </a:extLst>
          </p:cNvPr>
          <p:cNvPicPr>
            <a:picLocks noChangeAspect="1"/>
          </p:cNvPicPr>
          <p:nvPr/>
        </p:nvPicPr>
        <p:blipFill rotWithShape="1">
          <a:blip r:embed="rId2"/>
          <a:srcRect b="7387"/>
          <a:stretch/>
        </p:blipFill>
        <p:spPr>
          <a:xfrm>
            <a:off x="10349950" y="3040461"/>
            <a:ext cx="1723572" cy="1904548"/>
          </a:xfrm>
          <a:prstGeom prst="rect">
            <a:avLst/>
          </a:prstGeom>
        </p:spPr>
      </p:pic>
    </p:spTree>
    <p:extLst>
      <p:ext uri="{BB962C8B-B14F-4D97-AF65-F5344CB8AC3E}">
        <p14:creationId xmlns:p14="http://schemas.microsoft.com/office/powerpoint/2010/main" val="8482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Women in Social Structure </a:t>
            </a:r>
          </a:p>
        </p:txBody>
      </p:sp>
      <p:sp>
        <p:nvSpPr>
          <p:cNvPr id="5" name="Oval 4"/>
          <p:cNvSpPr/>
          <p:nvPr/>
        </p:nvSpPr>
        <p:spPr>
          <a:xfrm>
            <a:off x="1757569" y="1600200"/>
            <a:ext cx="2961861"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a:t>Social Structure</a:t>
            </a:r>
          </a:p>
        </p:txBody>
      </p:sp>
      <p:sp>
        <p:nvSpPr>
          <p:cNvPr id="6" name="Right Arrow 5"/>
          <p:cNvSpPr/>
          <p:nvPr/>
        </p:nvSpPr>
        <p:spPr>
          <a:xfrm>
            <a:off x="4800600" y="1752600"/>
            <a:ext cx="2590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ounded Rectangle 6"/>
          <p:cNvSpPr/>
          <p:nvPr/>
        </p:nvSpPr>
        <p:spPr>
          <a:xfrm>
            <a:off x="7543800" y="1447800"/>
            <a:ext cx="25908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3200" b="1" i="1" dirty="0">
                <a:solidFill>
                  <a:srgbClr val="FF0000"/>
                </a:solidFill>
              </a:rPr>
              <a:t>Men</a:t>
            </a:r>
            <a:r>
              <a:rPr lang="en-US" sz="3200" b="1" i="1" u="sng" dirty="0">
                <a:solidFill>
                  <a:srgbClr val="FF0000"/>
                </a:solidFill>
              </a:rPr>
              <a:t> </a:t>
            </a:r>
          </a:p>
        </p:txBody>
      </p:sp>
      <p:sp>
        <p:nvSpPr>
          <p:cNvPr id="8" name="Down Arrow 7"/>
          <p:cNvSpPr/>
          <p:nvPr/>
        </p:nvSpPr>
        <p:spPr>
          <a:xfrm>
            <a:off x="2743200" y="2971800"/>
            <a:ext cx="8382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9" name="Rounded Rectangle 8"/>
          <p:cNvSpPr/>
          <p:nvPr/>
        </p:nvSpPr>
        <p:spPr>
          <a:xfrm>
            <a:off x="1981200" y="4572000"/>
            <a:ext cx="2514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3200" b="1" i="1" dirty="0">
                <a:solidFill>
                  <a:srgbClr val="FF0000"/>
                </a:solidFill>
              </a:rPr>
              <a:t>Women</a:t>
            </a:r>
            <a:r>
              <a:rPr lang="en-US" sz="3200" b="1" i="1" u="sng" dirty="0">
                <a:solidFill>
                  <a:srgbClr val="FF0000"/>
                </a:solidFill>
              </a:rPr>
              <a:t> </a:t>
            </a:r>
          </a:p>
        </p:txBody>
      </p:sp>
      <p:sp>
        <p:nvSpPr>
          <p:cNvPr id="12" name="Left-Up Arrow 11"/>
          <p:cNvSpPr/>
          <p:nvPr/>
        </p:nvSpPr>
        <p:spPr>
          <a:xfrm>
            <a:off x="4572000" y="2971800"/>
            <a:ext cx="4800600" cy="2819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3" name="Oval 2"/>
          <p:cNvSpPr/>
          <p:nvPr/>
        </p:nvSpPr>
        <p:spPr>
          <a:xfrm>
            <a:off x="5552661" y="3073400"/>
            <a:ext cx="2398643" cy="111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000" b="1" dirty="0"/>
              <a:t>The Difference</a:t>
            </a:r>
          </a:p>
        </p:txBody>
      </p:sp>
    </p:spTree>
    <p:extLst>
      <p:ext uri="{BB962C8B-B14F-4D97-AF65-F5344CB8AC3E}">
        <p14:creationId xmlns:p14="http://schemas.microsoft.com/office/powerpoint/2010/main" val="336877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612" y="1245704"/>
            <a:ext cx="8596668" cy="1320800"/>
          </a:xfrm>
        </p:spPr>
        <p:txBody>
          <a:bodyPr>
            <a:normAutofit/>
          </a:bodyPr>
          <a:lstStyle/>
          <a:p>
            <a:r>
              <a:rPr lang="en-US" b="1" dirty="0"/>
              <a:t>Women: The Victims of Social Injustice</a:t>
            </a:r>
          </a:p>
        </p:txBody>
      </p:sp>
      <p:sp>
        <p:nvSpPr>
          <p:cNvPr id="3" name="Content Placeholder 2"/>
          <p:cNvSpPr>
            <a:spLocks noGrp="1"/>
          </p:cNvSpPr>
          <p:nvPr>
            <p:ph idx="1"/>
          </p:nvPr>
        </p:nvSpPr>
        <p:spPr>
          <a:xfrm>
            <a:off x="849612" y="2157848"/>
            <a:ext cx="9473831" cy="4090552"/>
          </a:xfrm>
        </p:spPr>
        <p:txBody>
          <a:bodyPr>
            <a:normAutofit/>
          </a:bodyPr>
          <a:lstStyle/>
          <a:p>
            <a:pPr algn="just"/>
            <a:r>
              <a:rPr lang="en-US" sz="2400" dirty="0"/>
              <a:t>Empowerment of women has always been a puzzling scenario for the development experts. </a:t>
            </a:r>
          </a:p>
          <a:p>
            <a:pPr algn="just"/>
            <a:r>
              <a:rPr lang="en-US" sz="2400" dirty="0"/>
              <a:t>Although women constitute half of the world population, social injustice creates considerable hurdles for them to come to an equal level with men. </a:t>
            </a:r>
          </a:p>
          <a:p>
            <a:pPr algn="just"/>
            <a:r>
              <a:rPr lang="en-US" sz="2400" dirty="0"/>
              <a:t>In Bangladesh, like many other developing countries, women’s access to positions of influence and power is limited.  </a:t>
            </a:r>
          </a:p>
        </p:txBody>
      </p:sp>
    </p:spTree>
    <p:extLst>
      <p:ext uri="{BB962C8B-B14F-4D97-AF65-F5344CB8AC3E}">
        <p14:creationId xmlns:p14="http://schemas.microsoft.com/office/powerpoint/2010/main" val="2380204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245704"/>
            <a:ext cx="10348475" cy="742122"/>
          </a:xfrm>
        </p:spPr>
        <p:txBody>
          <a:bodyPr>
            <a:normAutofit/>
          </a:bodyPr>
          <a:lstStyle/>
          <a:p>
            <a:r>
              <a:rPr lang="en-US" b="1" dirty="0"/>
              <a:t>Women: The Silent Partner of Development </a:t>
            </a:r>
          </a:p>
        </p:txBody>
      </p:sp>
      <p:sp>
        <p:nvSpPr>
          <p:cNvPr id="3" name="Content Placeholder 2"/>
          <p:cNvSpPr>
            <a:spLocks noGrp="1"/>
          </p:cNvSpPr>
          <p:nvPr>
            <p:ph idx="1"/>
          </p:nvPr>
        </p:nvSpPr>
        <p:spPr>
          <a:xfrm>
            <a:off x="795130" y="1987826"/>
            <a:ext cx="10601740" cy="4393096"/>
          </a:xfrm>
        </p:spPr>
        <p:txBody>
          <a:bodyPr>
            <a:normAutofit/>
          </a:bodyPr>
          <a:lstStyle/>
          <a:p>
            <a:pPr algn="just"/>
            <a:r>
              <a:rPr lang="en-US" sz="2400" dirty="0"/>
              <a:t>Most of the women live in rural areas of Bangladesh, where majority of them play a major role in the areas of </a:t>
            </a:r>
            <a:r>
              <a:rPr lang="en-US" sz="2400" dirty="0">
                <a:solidFill>
                  <a:srgbClr val="FF0000"/>
                </a:solidFill>
              </a:rPr>
              <a:t>management of crops, livestock, fisheries, biological diversity, energy and family</a:t>
            </a:r>
            <a:r>
              <a:rPr lang="en-US" sz="2400" dirty="0"/>
              <a:t>. </a:t>
            </a:r>
          </a:p>
          <a:p>
            <a:pPr algn="just"/>
            <a:r>
              <a:rPr lang="en-US" sz="2400" dirty="0"/>
              <a:t>Even though the economic contribution of rural women is substantial, it is </a:t>
            </a:r>
            <a:r>
              <a:rPr lang="en-US" sz="2400" b="1" u="sng" dirty="0">
                <a:solidFill>
                  <a:schemeClr val="accent5">
                    <a:lumMod val="50000"/>
                  </a:schemeClr>
                </a:solidFill>
              </a:rPr>
              <a:t>largely unacknowledged</a:t>
            </a:r>
            <a:r>
              <a:rPr lang="en-US" sz="2400" dirty="0"/>
              <a:t>. </a:t>
            </a:r>
          </a:p>
          <a:p>
            <a:pPr algn="just"/>
            <a:r>
              <a:rPr lang="en-US" sz="2400" dirty="0"/>
              <a:t>In addition to their productive work, the traditional division of labor gives women </a:t>
            </a:r>
            <a:r>
              <a:rPr lang="en-US" sz="2400" dirty="0">
                <a:solidFill>
                  <a:srgbClr val="FF0000"/>
                </a:solidFill>
              </a:rPr>
              <a:t>the primary responsibility for such domestic chores</a:t>
            </a:r>
            <a:r>
              <a:rPr lang="en-US" sz="2400" dirty="0"/>
              <a:t> as cleaning, cooking, childcare, fetching water and so on. </a:t>
            </a:r>
          </a:p>
        </p:txBody>
      </p:sp>
    </p:spTree>
    <p:extLst>
      <p:ext uri="{BB962C8B-B14F-4D97-AF65-F5344CB8AC3E}">
        <p14:creationId xmlns:p14="http://schemas.microsoft.com/office/powerpoint/2010/main" val="109628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618" y="728600"/>
            <a:ext cx="10215953" cy="723898"/>
          </a:xfrm>
        </p:spPr>
        <p:txBody>
          <a:bodyPr>
            <a:normAutofit/>
          </a:bodyPr>
          <a:lstStyle/>
          <a:p>
            <a:r>
              <a:rPr lang="en-US" b="1" dirty="0"/>
              <a:t>Microcredit and Rural Women Empowerment</a:t>
            </a:r>
          </a:p>
        </p:txBody>
      </p:sp>
      <p:sp>
        <p:nvSpPr>
          <p:cNvPr id="5" name="Rounded Rectangle 4"/>
          <p:cNvSpPr/>
          <p:nvPr/>
        </p:nvSpPr>
        <p:spPr>
          <a:xfrm>
            <a:off x="2319403" y="1795397"/>
            <a:ext cx="2590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400" b="1" dirty="0">
                <a:solidFill>
                  <a:srgbClr val="FF0000"/>
                </a:solidFill>
              </a:rPr>
              <a:t>Microcredit</a:t>
            </a:r>
          </a:p>
        </p:txBody>
      </p:sp>
      <p:sp>
        <p:nvSpPr>
          <p:cNvPr id="6" name="Rounded Rectangle 5"/>
          <p:cNvSpPr/>
          <p:nvPr/>
        </p:nvSpPr>
        <p:spPr>
          <a:xfrm>
            <a:off x="7010401" y="1981198"/>
            <a:ext cx="2743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400" b="1" dirty="0">
                <a:solidFill>
                  <a:srgbClr val="FF0000"/>
                </a:solidFill>
              </a:rPr>
              <a:t>Independent Income</a:t>
            </a:r>
          </a:p>
        </p:txBody>
      </p:sp>
      <p:cxnSp>
        <p:nvCxnSpPr>
          <p:cNvPr id="8" name="Straight Arrow Connector 7"/>
          <p:cNvCxnSpPr>
            <a:stCxn id="6" idx="2"/>
          </p:cNvCxnSpPr>
          <p:nvPr/>
        </p:nvCxnSpPr>
        <p:spPr>
          <a:xfrm>
            <a:off x="8382001" y="3124198"/>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652595" y="3733798"/>
            <a:ext cx="3458812" cy="1066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400" b="1" dirty="0">
                <a:solidFill>
                  <a:srgbClr val="FF0000"/>
                </a:solidFill>
              </a:rPr>
              <a:t>Greater Control on household economy</a:t>
            </a:r>
          </a:p>
        </p:txBody>
      </p:sp>
      <p:sp>
        <p:nvSpPr>
          <p:cNvPr id="10" name="Rounded Rectangle 9"/>
          <p:cNvSpPr/>
          <p:nvPr/>
        </p:nvSpPr>
        <p:spPr>
          <a:xfrm>
            <a:off x="7010401" y="5410198"/>
            <a:ext cx="2875719"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400" b="1" dirty="0">
                <a:solidFill>
                  <a:srgbClr val="FF0000"/>
                </a:solidFill>
              </a:rPr>
              <a:t>Economic Empowerment</a:t>
            </a:r>
          </a:p>
        </p:txBody>
      </p:sp>
      <p:cxnSp>
        <p:nvCxnSpPr>
          <p:cNvPr id="12" name="Straight Arrow Connector 11"/>
          <p:cNvCxnSpPr>
            <a:cxnSpLocks/>
            <a:stCxn id="9" idx="2"/>
          </p:cNvCxnSpPr>
          <p:nvPr/>
        </p:nvCxnSpPr>
        <p:spPr>
          <a:xfrm>
            <a:off x="8382001" y="4800595"/>
            <a:ext cx="15706" cy="609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a:off x="4910204" y="2519297"/>
            <a:ext cx="21001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95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21" y="516835"/>
            <a:ext cx="9964162" cy="1320800"/>
          </a:xfrm>
        </p:spPr>
        <p:txBody>
          <a:bodyPr>
            <a:noAutofit/>
          </a:bodyPr>
          <a:lstStyle/>
          <a:p>
            <a:pPr algn="ctr"/>
            <a:r>
              <a:rPr lang="en-US" b="1" dirty="0"/>
              <a:t>Microcredit Strengthens Women’s Decision Making Power within the Household</a:t>
            </a:r>
          </a:p>
        </p:txBody>
      </p:sp>
      <p:graphicFrame>
        <p:nvGraphicFramePr>
          <p:cNvPr id="5" name="Diagram 4"/>
          <p:cNvGraphicFramePr/>
          <p:nvPr>
            <p:extLst>
              <p:ext uri="{D42A27DB-BD31-4B8C-83A1-F6EECF244321}">
                <p14:modId xmlns:p14="http://schemas.microsoft.com/office/powerpoint/2010/main" val="4086290212"/>
              </p:ext>
            </p:extLst>
          </p:nvPr>
        </p:nvGraphicFramePr>
        <p:xfrm>
          <a:off x="1350802" y="1837635"/>
          <a:ext cx="8458200" cy="1541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BC98FD3-1E3A-6E83-076D-BB668FF29CF8}"/>
              </a:ext>
            </a:extLst>
          </p:cNvPr>
          <p:cNvSpPr txBox="1"/>
          <p:nvPr/>
        </p:nvSpPr>
        <p:spPr>
          <a:xfrm>
            <a:off x="1350802" y="3801861"/>
            <a:ext cx="9330450" cy="646331"/>
          </a:xfrm>
          <a:prstGeom prst="rect">
            <a:avLst/>
          </a:prstGeom>
          <a:noFill/>
        </p:spPr>
        <p:txBody>
          <a:bodyPr wrap="square">
            <a:spAutoFit/>
          </a:bodyPr>
          <a:lstStyle/>
          <a:p>
            <a:pPr algn="ctr"/>
            <a:r>
              <a:rPr lang="en-US" sz="3600" b="1" dirty="0">
                <a:solidFill>
                  <a:schemeClr val="accent1"/>
                </a:solidFill>
              </a:rPr>
              <a:t>Microcredit and Mobility of Rural Women </a:t>
            </a:r>
          </a:p>
        </p:txBody>
      </p:sp>
      <p:sp>
        <p:nvSpPr>
          <p:cNvPr id="9" name="TextBox 8">
            <a:extLst>
              <a:ext uri="{FF2B5EF4-FFF2-40B4-BE49-F238E27FC236}">
                <a16:creationId xmlns:a16="http://schemas.microsoft.com/office/drawing/2014/main" id="{00F71990-2574-231B-FFB3-64E4B8E181C7}"/>
              </a:ext>
            </a:extLst>
          </p:cNvPr>
          <p:cNvSpPr txBox="1"/>
          <p:nvPr/>
        </p:nvSpPr>
        <p:spPr>
          <a:xfrm>
            <a:off x="1350802" y="4575601"/>
            <a:ext cx="9030160" cy="1938992"/>
          </a:xfrm>
          <a:prstGeom prst="rect">
            <a:avLst/>
          </a:prstGeom>
          <a:solidFill>
            <a:schemeClr val="accent4">
              <a:lumMod val="60000"/>
              <a:lumOff val="40000"/>
            </a:schemeClr>
          </a:solidFill>
        </p:spPr>
        <p:txBody>
          <a:bodyPr wrap="square">
            <a:spAutoFit/>
          </a:bodyPr>
          <a:lstStyle/>
          <a:p>
            <a:pPr marL="342900" indent="-342900">
              <a:buFont typeface="Wingdings" panose="05000000000000000000" pitchFamily="2" charset="2"/>
              <a:buChar char="q"/>
            </a:pPr>
            <a:r>
              <a:rPr lang="en-US" sz="2400" dirty="0"/>
              <a:t>Microcredit Programs require weekly meetings </a:t>
            </a:r>
          </a:p>
          <a:p>
            <a:endParaRPr lang="en-US" sz="2400" dirty="0"/>
          </a:p>
          <a:p>
            <a:pPr marL="342900" indent="-342900">
              <a:buFont typeface="Wingdings" panose="05000000000000000000" pitchFamily="2" charset="2"/>
              <a:buChar char="q"/>
            </a:pPr>
            <a:r>
              <a:rPr lang="en-US" sz="2400" dirty="0"/>
              <a:t>To attend these meetings, women have to move within the village or travel far from the village</a:t>
            </a:r>
          </a:p>
          <a:p>
            <a:endParaRPr lang="en-US" sz="2400" dirty="0"/>
          </a:p>
        </p:txBody>
      </p:sp>
    </p:spTree>
    <p:extLst>
      <p:ext uri="{BB962C8B-B14F-4D97-AF65-F5344CB8AC3E}">
        <p14:creationId xmlns:p14="http://schemas.microsoft.com/office/powerpoint/2010/main" val="329478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944823" cy="715617"/>
          </a:xfrm>
        </p:spPr>
        <p:txBody>
          <a:bodyPr>
            <a:normAutofit/>
          </a:bodyPr>
          <a:lstStyle/>
          <a:p>
            <a:pPr algn="ctr"/>
            <a:r>
              <a:rPr lang="en-US" b="1" dirty="0"/>
              <a:t>Microcredit Facilities Women Better Health</a:t>
            </a:r>
          </a:p>
        </p:txBody>
      </p:sp>
      <p:graphicFrame>
        <p:nvGraphicFramePr>
          <p:cNvPr id="6" name="Diagram 5"/>
          <p:cNvGraphicFramePr/>
          <p:nvPr>
            <p:extLst>
              <p:ext uri="{D42A27DB-BD31-4B8C-83A1-F6EECF244321}">
                <p14:modId xmlns:p14="http://schemas.microsoft.com/office/powerpoint/2010/main" val="2659074489"/>
              </p:ext>
            </p:extLst>
          </p:nvPr>
        </p:nvGraphicFramePr>
        <p:xfrm>
          <a:off x="1080051" y="1424608"/>
          <a:ext cx="9786731" cy="494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364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875" y="1362263"/>
            <a:ext cx="11415866" cy="748144"/>
          </a:xfrm>
        </p:spPr>
        <p:txBody>
          <a:bodyPr>
            <a:noAutofit/>
          </a:bodyPr>
          <a:lstStyle/>
          <a:p>
            <a:pPr algn="just"/>
            <a:r>
              <a:rPr lang="en-US" sz="2400" b="1" dirty="0">
                <a:solidFill>
                  <a:srgbClr val="0070C0"/>
                </a:solidFill>
              </a:rPr>
              <a:t>4. Economic diversification </a:t>
            </a:r>
            <a:r>
              <a:rPr lang="en-US" sz="2400" b="1" dirty="0">
                <a:solidFill>
                  <a:schemeClr val="tx1"/>
                </a:solidFill>
              </a:rPr>
              <a:t>is the process of shifting an economy away from a single income source toward multiple sources from a growing range of sectors and markets.</a:t>
            </a:r>
          </a:p>
        </p:txBody>
      </p:sp>
      <p:sp>
        <p:nvSpPr>
          <p:cNvPr id="4" name="Snip and Round Single Corner Rectangle 3"/>
          <p:cNvSpPr/>
          <p:nvPr/>
        </p:nvSpPr>
        <p:spPr>
          <a:xfrm>
            <a:off x="3047999" y="2560982"/>
            <a:ext cx="2511287" cy="1736035"/>
          </a:xfrm>
          <a:prstGeom prst="snip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000" dirty="0"/>
              <a:t>Micro-credit encourages the borrowers for income diversification  </a:t>
            </a:r>
          </a:p>
        </p:txBody>
      </p:sp>
      <p:cxnSp>
        <p:nvCxnSpPr>
          <p:cNvPr id="6" name="Straight Arrow Connector 5"/>
          <p:cNvCxnSpPr>
            <a:cxnSpLocks/>
            <a:stCxn id="4" idx="0"/>
          </p:cNvCxnSpPr>
          <p:nvPr/>
        </p:nvCxnSpPr>
        <p:spPr>
          <a:xfrm>
            <a:off x="5559286" y="3429000"/>
            <a:ext cx="1908314" cy="33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7" name="Rounded Rectangle 6"/>
          <p:cNvSpPr/>
          <p:nvPr/>
        </p:nvSpPr>
        <p:spPr>
          <a:xfrm>
            <a:off x="7467600" y="2683564"/>
            <a:ext cx="2511275" cy="1736036"/>
          </a:xfrm>
          <a:prstGeom prst="roundRect">
            <a:avLst/>
          </a:prstGeom>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a:r>
              <a:rPr lang="en-US" sz="2000" dirty="0"/>
              <a:t>Microcredit Decreases Overgrazing and Deforestation</a:t>
            </a:r>
          </a:p>
        </p:txBody>
      </p:sp>
      <p:cxnSp>
        <p:nvCxnSpPr>
          <p:cNvPr id="13" name="Straight Arrow Connector 12"/>
          <p:cNvCxnSpPr/>
          <p:nvPr/>
        </p:nvCxnSpPr>
        <p:spPr>
          <a:xfrm>
            <a:off x="9067800" y="4419600"/>
            <a:ext cx="0" cy="1295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a:xfrm flipH="1">
            <a:off x="7467600" y="5715000"/>
            <a:ext cx="1600200"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16" name="Rectangle 15"/>
          <p:cNvSpPr/>
          <p:nvPr/>
        </p:nvSpPr>
        <p:spPr>
          <a:xfrm>
            <a:off x="2286000" y="4953002"/>
            <a:ext cx="5181600" cy="1282153"/>
          </a:xfrm>
          <a:prstGeom prst="rect">
            <a:avLst/>
          </a:prstGeom>
        </p:spPr>
        <p:style>
          <a:lnRef idx="1">
            <a:schemeClr val="accent5"/>
          </a:lnRef>
          <a:fillRef idx="3">
            <a:schemeClr val="accent5"/>
          </a:fillRef>
          <a:effectRef idx="2">
            <a:schemeClr val="accent5"/>
          </a:effectRef>
          <a:fontRef idx="minor">
            <a:schemeClr val="lt1"/>
          </a:fontRef>
        </p:style>
        <p:txBody>
          <a:bodyPr lIns="91436" tIns="45718" rIns="91436" bIns="45718" rtlCol="0" anchor="ctr"/>
          <a:lstStyle/>
          <a:p>
            <a:pPr algn="ctr"/>
            <a:r>
              <a:rPr lang="en-US" sz="2000" dirty="0"/>
              <a:t>The Borrowers of Micro-credit invest their income into various activities which in turn reduces pressure on environment </a:t>
            </a:r>
          </a:p>
        </p:txBody>
      </p:sp>
      <p:sp>
        <p:nvSpPr>
          <p:cNvPr id="8" name="Title 1">
            <a:extLst>
              <a:ext uri="{FF2B5EF4-FFF2-40B4-BE49-F238E27FC236}">
                <a16:creationId xmlns:a16="http://schemas.microsoft.com/office/drawing/2014/main" id="{F259A801-6439-BDA3-4FF1-C9ACBC042B57}"/>
              </a:ext>
            </a:extLst>
          </p:cNvPr>
          <p:cNvSpPr txBox="1">
            <a:spLocks/>
          </p:cNvSpPr>
          <p:nvPr/>
        </p:nvSpPr>
        <p:spPr>
          <a:xfrm>
            <a:off x="720590" y="516837"/>
            <a:ext cx="9629360"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Impact </a:t>
            </a:r>
            <a:r>
              <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of </a:t>
            </a: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Microfinance in rural areas-5 </a:t>
            </a:r>
            <a:endPar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endParaRPr>
          </a:p>
        </p:txBody>
      </p:sp>
      <p:pic>
        <p:nvPicPr>
          <p:cNvPr id="9" name="Picture 8">
            <a:extLst>
              <a:ext uri="{FF2B5EF4-FFF2-40B4-BE49-F238E27FC236}">
                <a16:creationId xmlns:a16="http://schemas.microsoft.com/office/drawing/2014/main" id="{7C7EC6E0-832B-A573-4BFF-9AA1030BA47B}"/>
              </a:ext>
            </a:extLst>
          </p:cNvPr>
          <p:cNvPicPr>
            <a:picLocks noChangeAspect="1"/>
          </p:cNvPicPr>
          <p:nvPr/>
        </p:nvPicPr>
        <p:blipFill>
          <a:blip r:embed="rId2"/>
          <a:stretch>
            <a:fillRect/>
          </a:stretch>
        </p:blipFill>
        <p:spPr>
          <a:xfrm>
            <a:off x="9742714" y="4848037"/>
            <a:ext cx="2238027" cy="1566619"/>
          </a:xfrm>
          <a:prstGeom prst="rect">
            <a:avLst/>
          </a:prstGeom>
        </p:spPr>
      </p:pic>
    </p:spTree>
    <p:extLst>
      <p:ext uri="{BB962C8B-B14F-4D97-AF65-F5344CB8AC3E}">
        <p14:creationId xmlns:p14="http://schemas.microsoft.com/office/powerpoint/2010/main" val="961340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2499-D14E-2270-D8E0-78D72B768945}"/>
              </a:ext>
            </a:extLst>
          </p:cNvPr>
          <p:cNvSpPr>
            <a:spLocks noGrp="1"/>
          </p:cNvSpPr>
          <p:nvPr>
            <p:ph type="title"/>
          </p:nvPr>
        </p:nvSpPr>
        <p:spPr>
          <a:xfrm>
            <a:off x="677334" y="1461401"/>
            <a:ext cx="8596668" cy="711200"/>
          </a:xfrm>
        </p:spPr>
        <p:txBody>
          <a:bodyPr>
            <a:normAutofit/>
          </a:bodyPr>
          <a:lstStyle/>
          <a:p>
            <a:r>
              <a:rPr lang="en-US" sz="2800" b="1" dirty="0">
                <a:solidFill>
                  <a:srgbClr val="0070C0"/>
                </a:solidFill>
              </a:rPr>
              <a:t>5. CREDIT TO RURAL AREA</a:t>
            </a:r>
          </a:p>
        </p:txBody>
      </p:sp>
      <p:sp>
        <p:nvSpPr>
          <p:cNvPr id="3" name="Content Placeholder 2">
            <a:extLst>
              <a:ext uri="{FF2B5EF4-FFF2-40B4-BE49-F238E27FC236}">
                <a16:creationId xmlns:a16="http://schemas.microsoft.com/office/drawing/2014/main" id="{6B68CEFD-205A-0130-835C-FEE3232A11C5}"/>
              </a:ext>
            </a:extLst>
          </p:cNvPr>
          <p:cNvSpPr>
            <a:spLocks noGrp="1"/>
          </p:cNvSpPr>
          <p:nvPr>
            <p:ph idx="1"/>
          </p:nvPr>
        </p:nvSpPr>
        <p:spPr>
          <a:xfrm>
            <a:off x="755374" y="2067339"/>
            <a:ext cx="10759292" cy="4505739"/>
          </a:xfrm>
        </p:spPr>
        <p:txBody>
          <a:bodyPr>
            <a:noAutofit/>
          </a:bodyPr>
          <a:lstStyle/>
          <a:p>
            <a:pPr marL="0" indent="0" algn="just">
              <a:buNone/>
            </a:pPr>
            <a:r>
              <a:rPr lang="en-US" sz="2400" dirty="0">
                <a:solidFill>
                  <a:schemeClr val="tx1"/>
                </a:solidFill>
              </a:rPr>
              <a:t>Credit is an important instrument for rural development. Most of the agricultural chores still depend on manual </a:t>
            </a:r>
            <a:r>
              <a:rPr lang="en-US" sz="2400" dirty="0" err="1">
                <a:solidFill>
                  <a:schemeClr val="tx1"/>
                </a:solidFill>
              </a:rPr>
              <a:t>labour</a:t>
            </a:r>
            <a:r>
              <a:rPr lang="en-US" sz="2400" dirty="0">
                <a:solidFill>
                  <a:schemeClr val="tx1"/>
                </a:solidFill>
              </a:rPr>
              <a:t>. The investment in rural areas has been on a low which effectively results in low output and productivity in all kind of activities. A capital infusion for a jump in productivity in reference to both agricultural and non-agricultural activities can be achieved by reforming credit and banking system.</a:t>
            </a:r>
          </a:p>
          <a:p>
            <a:pPr marL="0" indent="0" algn="just">
              <a:buNone/>
            </a:pPr>
            <a:r>
              <a:rPr lang="en-US" sz="2400" dirty="0">
                <a:solidFill>
                  <a:schemeClr val="tx1"/>
                </a:solidFill>
              </a:rPr>
              <a:t>For Example,  Dr. Yunus lent US$27 of his money to 42 women in the village, who made a profit of BDT 0.50 (US$0.02) each on the loan. Thus, Yunus is credited with the idea of microcredit. In December 1976, Yunus finally secured a loan from the government Janata Bank to lend to the poor in </a:t>
            </a:r>
            <a:r>
              <a:rPr lang="en-US" sz="2400" dirty="0" err="1">
                <a:solidFill>
                  <a:schemeClr val="tx1"/>
                </a:solidFill>
              </a:rPr>
              <a:t>Jobra</a:t>
            </a:r>
            <a:r>
              <a:rPr lang="en-US" sz="2400" dirty="0">
                <a:solidFill>
                  <a:schemeClr val="tx1"/>
                </a:solidFill>
              </a:rPr>
              <a:t>.</a:t>
            </a:r>
          </a:p>
        </p:txBody>
      </p:sp>
      <p:sp>
        <p:nvSpPr>
          <p:cNvPr id="4" name="Title 1">
            <a:extLst>
              <a:ext uri="{FF2B5EF4-FFF2-40B4-BE49-F238E27FC236}">
                <a16:creationId xmlns:a16="http://schemas.microsoft.com/office/drawing/2014/main" id="{ACC272EA-18C2-C0E9-2528-6AC98A275F96}"/>
              </a:ext>
            </a:extLst>
          </p:cNvPr>
          <p:cNvSpPr txBox="1">
            <a:spLocks/>
          </p:cNvSpPr>
          <p:nvPr/>
        </p:nvSpPr>
        <p:spPr>
          <a:xfrm>
            <a:off x="720590" y="516837"/>
            <a:ext cx="9629360"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Impact </a:t>
            </a:r>
            <a:r>
              <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of </a:t>
            </a: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Microfinance in rural areas-6 </a:t>
            </a:r>
            <a:endPar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endParaRPr>
          </a:p>
        </p:txBody>
      </p:sp>
    </p:spTree>
    <p:extLst>
      <p:ext uri="{BB962C8B-B14F-4D97-AF65-F5344CB8AC3E}">
        <p14:creationId xmlns:p14="http://schemas.microsoft.com/office/powerpoint/2010/main" val="264369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B8F7-21E3-174B-BB12-59C33D6F1CC3}"/>
              </a:ext>
            </a:extLst>
          </p:cNvPr>
          <p:cNvSpPr>
            <a:spLocks noGrp="1"/>
          </p:cNvSpPr>
          <p:nvPr>
            <p:ph type="title"/>
          </p:nvPr>
        </p:nvSpPr>
        <p:spPr/>
        <p:txBody>
          <a:bodyPr/>
          <a:lstStyle/>
          <a:p>
            <a:r>
              <a:rPr lang="en-US" b="1" dirty="0"/>
              <a:t>Micro-credit</a:t>
            </a:r>
          </a:p>
        </p:txBody>
      </p:sp>
      <p:sp>
        <p:nvSpPr>
          <p:cNvPr id="3" name="Content Placeholder 2">
            <a:extLst>
              <a:ext uri="{FF2B5EF4-FFF2-40B4-BE49-F238E27FC236}">
                <a16:creationId xmlns:a16="http://schemas.microsoft.com/office/drawing/2014/main" id="{11DAD2A4-92A6-990D-5600-84ABA9F1A830}"/>
              </a:ext>
            </a:extLst>
          </p:cNvPr>
          <p:cNvSpPr>
            <a:spLocks noGrp="1"/>
          </p:cNvSpPr>
          <p:nvPr>
            <p:ph idx="1"/>
          </p:nvPr>
        </p:nvSpPr>
        <p:spPr>
          <a:xfrm>
            <a:off x="584570" y="1333542"/>
            <a:ext cx="6615258" cy="5266041"/>
          </a:xfrm>
        </p:spPr>
        <p:txBody>
          <a:bodyPr>
            <a:normAutofit/>
          </a:bodyPr>
          <a:lstStyle/>
          <a:p>
            <a:pPr marL="0" indent="0" algn="just">
              <a:buNone/>
            </a:pPr>
            <a:r>
              <a:rPr lang="en-US" sz="2400" b="1" dirty="0">
                <a:solidFill>
                  <a:schemeClr val="tx1"/>
                </a:solidFill>
              </a:rPr>
              <a:t>Microcredit is a tiny credit facility provided to needy people with limited earning capacity. Borrowers who are unemployed, lack assets, and have a poor credit history are eligible for the loan. </a:t>
            </a:r>
            <a:r>
              <a:rPr lang="en-US" sz="2400" b="1" dirty="0">
                <a:solidFill>
                  <a:srgbClr val="0070C0"/>
                </a:solidFill>
                <a:latin typeface="+mj-lt"/>
              </a:rPr>
              <a:t>It </a:t>
            </a:r>
            <a:r>
              <a:rPr lang="en-US" sz="2400" b="1" i="0" dirty="0">
                <a:solidFill>
                  <a:srgbClr val="0070C0"/>
                </a:solidFill>
                <a:effectLst/>
                <a:latin typeface="+mj-lt"/>
              </a:rPr>
              <a:t>includes only credit activities.</a:t>
            </a:r>
            <a:endParaRPr lang="en-US" sz="2400" b="1" dirty="0">
              <a:solidFill>
                <a:srgbClr val="0070C0"/>
              </a:solidFill>
              <a:latin typeface="+mj-lt"/>
            </a:endParaRPr>
          </a:p>
          <a:p>
            <a:pPr marL="0" indent="0" algn="just">
              <a:buNone/>
            </a:pPr>
            <a:r>
              <a:rPr lang="en-US" sz="2400" b="1" dirty="0">
                <a:solidFill>
                  <a:schemeClr val="tx1"/>
                </a:solidFill>
              </a:rPr>
              <a:t>According to Dr. Muhammad Yunus, “small loans could make a big difference in their lives. We started to give micro-credit to villagers, which meant providing small loans to the marginalized communities without any extravagant securities”.</a:t>
            </a:r>
          </a:p>
        </p:txBody>
      </p:sp>
      <p:sp>
        <p:nvSpPr>
          <p:cNvPr id="6" name="AutoShape 2" descr="Microcredit">
            <a:extLst>
              <a:ext uri="{FF2B5EF4-FFF2-40B4-BE49-F238E27FC236}">
                <a16:creationId xmlns:a16="http://schemas.microsoft.com/office/drawing/2014/main" id="{C63CB88E-3BAB-A3C4-CB9B-F378E39C4889}"/>
              </a:ext>
            </a:extLst>
          </p:cNvPr>
          <p:cNvSpPr>
            <a:spLocks noChangeAspect="1" noChangeArrowheads="1"/>
          </p:cNvSpPr>
          <p:nvPr/>
        </p:nvSpPr>
        <p:spPr bwMode="auto">
          <a:xfrm>
            <a:off x="69850" y="-2065338"/>
            <a:ext cx="488632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6625B754-9CDE-3803-D71C-01E445E70BF7}"/>
              </a:ext>
            </a:extLst>
          </p:cNvPr>
          <p:cNvPicPr>
            <a:picLocks noChangeAspect="1"/>
          </p:cNvPicPr>
          <p:nvPr/>
        </p:nvPicPr>
        <p:blipFill>
          <a:blip r:embed="rId2"/>
          <a:stretch>
            <a:fillRect/>
          </a:stretch>
        </p:blipFill>
        <p:spPr>
          <a:xfrm>
            <a:off x="7199828" y="1393177"/>
            <a:ext cx="4819894" cy="4374981"/>
          </a:xfrm>
          <a:prstGeom prst="rect">
            <a:avLst/>
          </a:prstGeom>
        </p:spPr>
      </p:pic>
    </p:spTree>
    <p:extLst>
      <p:ext uri="{BB962C8B-B14F-4D97-AF65-F5344CB8AC3E}">
        <p14:creationId xmlns:p14="http://schemas.microsoft.com/office/powerpoint/2010/main" val="2589903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46FC-3ED5-6394-7E58-794F60BE3335}"/>
              </a:ext>
            </a:extLst>
          </p:cNvPr>
          <p:cNvSpPr>
            <a:spLocks noGrp="1"/>
          </p:cNvSpPr>
          <p:nvPr>
            <p:ph type="title"/>
          </p:nvPr>
        </p:nvSpPr>
        <p:spPr>
          <a:xfrm>
            <a:off x="677334" y="1654265"/>
            <a:ext cx="8596668" cy="715617"/>
          </a:xfrm>
        </p:spPr>
        <p:txBody>
          <a:bodyPr>
            <a:normAutofit/>
          </a:bodyPr>
          <a:lstStyle/>
          <a:p>
            <a:r>
              <a:rPr lang="en-US" sz="3200" b="1" dirty="0">
                <a:solidFill>
                  <a:srgbClr val="0070C0"/>
                </a:solidFill>
              </a:rPr>
              <a:t>6. Economic Growth </a:t>
            </a:r>
          </a:p>
        </p:txBody>
      </p:sp>
      <p:sp>
        <p:nvSpPr>
          <p:cNvPr id="3" name="Content Placeholder 2">
            <a:extLst>
              <a:ext uri="{FF2B5EF4-FFF2-40B4-BE49-F238E27FC236}">
                <a16:creationId xmlns:a16="http://schemas.microsoft.com/office/drawing/2014/main" id="{2A73F7C3-D843-4676-ECC9-01D7FF909484}"/>
              </a:ext>
            </a:extLst>
          </p:cNvPr>
          <p:cNvSpPr>
            <a:spLocks noGrp="1"/>
          </p:cNvSpPr>
          <p:nvPr>
            <p:ph idx="1"/>
          </p:nvPr>
        </p:nvSpPr>
        <p:spPr>
          <a:xfrm>
            <a:off x="677334" y="2476693"/>
            <a:ext cx="8596668" cy="3880773"/>
          </a:xfrm>
        </p:spPr>
        <p:txBody>
          <a:bodyPr/>
          <a:lstStyle/>
          <a:p>
            <a:pPr>
              <a:buFont typeface="Wingdings" panose="05000000000000000000" pitchFamily="2" charset="2"/>
              <a:buChar char="q"/>
            </a:pPr>
            <a:r>
              <a:rPr lang="en-US" dirty="0"/>
              <a:t> </a:t>
            </a:r>
            <a:r>
              <a:rPr lang="en-US" sz="2400" dirty="0"/>
              <a:t>Due to easy availability of finance.</a:t>
            </a:r>
          </a:p>
          <a:p>
            <a:pPr>
              <a:buFont typeface="Wingdings" panose="05000000000000000000" pitchFamily="2" charset="2"/>
              <a:buChar char="q"/>
            </a:pPr>
            <a:r>
              <a:rPr lang="en-US" sz="2400" dirty="0"/>
              <a:t> Low interest rates.</a:t>
            </a:r>
          </a:p>
          <a:p>
            <a:pPr>
              <a:buFont typeface="Wingdings" panose="05000000000000000000" pitchFamily="2" charset="2"/>
              <a:buChar char="q"/>
            </a:pPr>
            <a:r>
              <a:rPr lang="en-US" sz="2400" dirty="0"/>
              <a:t> Proper utilization of resources.</a:t>
            </a:r>
          </a:p>
          <a:p>
            <a:pPr>
              <a:buFont typeface="Wingdings" panose="05000000000000000000" pitchFamily="2" charset="2"/>
              <a:buChar char="q"/>
            </a:pPr>
            <a:r>
              <a:rPr lang="en-US" sz="2400" dirty="0"/>
              <a:t> Women empowerment.</a:t>
            </a:r>
          </a:p>
          <a:p>
            <a:pPr>
              <a:buFont typeface="Wingdings" panose="05000000000000000000" pitchFamily="2" charset="2"/>
              <a:buChar char="q"/>
            </a:pPr>
            <a:r>
              <a:rPr lang="en-US" sz="2400" dirty="0"/>
              <a:t> Expand of small business.</a:t>
            </a:r>
          </a:p>
          <a:p>
            <a:pPr>
              <a:buFont typeface="Wingdings" panose="05000000000000000000" pitchFamily="2" charset="2"/>
              <a:buChar char="q"/>
            </a:pPr>
            <a:r>
              <a:rPr lang="en-US" sz="2400" dirty="0"/>
              <a:t> Increase in personal income.</a:t>
            </a:r>
          </a:p>
          <a:p>
            <a:pPr>
              <a:buFont typeface="Wingdings" panose="05000000000000000000" pitchFamily="2" charset="2"/>
              <a:buChar char="q"/>
            </a:pPr>
            <a:r>
              <a:rPr lang="en-US" sz="2400" dirty="0"/>
              <a:t> Improvement in individual life-style.</a:t>
            </a:r>
          </a:p>
        </p:txBody>
      </p:sp>
      <p:pic>
        <p:nvPicPr>
          <p:cNvPr id="4" name="Picture 3">
            <a:extLst>
              <a:ext uri="{FF2B5EF4-FFF2-40B4-BE49-F238E27FC236}">
                <a16:creationId xmlns:a16="http://schemas.microsoft.com/office/drawing/2014/main" id="{06F4398A-2A53-F9C1-9B19-9963414D5F0E}"/>
              </a:ext>
            </a:extLst>
          </p:cNvPr>
          <p:cNvPicPr>
            <a:picLocks noChangeAspect="1"/>
          </p:cNvPicPr>
          <p:nvPr/>
        </p:nvPicPr>
        <p:blipFill rotWithShape="1">
          <a:blip r:embed="rId2"/>
          <a:srcRect b="20430"/>
          <a:stretch/>
        </p:blipFill>
        <p:spPr>
          <a:xfrm>
            <a:off x="7987668" y="1547454"/>
            <a:ext cx="4013027" cy="3448615"/>
          </a:xfrm>
          <a:prstGeom prst="rect">
            <a:avLst/>
          </a:prstGeom>
        </p:spPr>
      </p:pic>
      <p:sp>
        <p:nvSpPr>
          <p:cNvPr id="5" name="Title 1">
            <a:extLst>
              <a:ext uri="{FF2B5EF4-FFF2-40B4-BE49-F238E27FC236}">
                <a16:creationId xmlns:a16="http://schemas.microsoft.com/office/drawing/2014/main" id="{587ADAB7-CD51-02A0-7E14-2D17F862EA8C}"/>
              </a:ext>
            </a:extLst>
          </p:cNvPr>
          <p:cNvSpPr txBox="1">
            <a:spLocks/>
          </p:cNvSpPr>
          <p:nvPr/>
        </p:nvSpPr>
        <p:spPr>
          <a:xfrm>
            <a:off x="720590" y="516837"/>
            <a:ext cx="9629360"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Impact </a:t>
            </a:r>
            <a:r>
              <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of </a:t>
            </a: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Microfinance in rural areas-7 </a:t>
            </a:r>
            <a:endPar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endParaRPr>
          </a:p>
        </p:txBody>
      </p:sp>
    </p:spTree>
    <p:extLst>
      <p:ext uri="{BB962C8B-B14F-4D97-AF65-F5344CB8AC3E}">
        <p14:creationId xmlns:p14="http://schemas.microsoft.com/office/powerpoint/2010/main" val="1401116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169B-65B7-137A-3CFE-4CF5D07EC9C8}"/>
              </a:ext>
            </a:extLst>
          </p:cNvPr>
          <p:cNvSpPr>
            <a:spLocks noGrp="1"/>
          </p:cNvSpPr>
          <p:nvPr>
            <p:ph type="title"/>
          </p:nvPr>
        </p:nvSpPr>
        <p:spPr>
          <a:xfrm>
            <a:off x="929125" y="2606033"/>
            <a:ext cx="8596668" cy="573523"/>
          </a:xfrm>
        </p:spPr>
        <p:txBody>
          <a:bodyPr>
            <a:normAutofit/>
          </a:bodyPr>
          <a:lstStyle/>
          <a:p>
            <a:r>
              <a:rPr lang="en-US" sz="2800" b="1" dirty="0">
                <a:solidFill>
                  <a:srgbClr val="0070C0"/>
                </a:solidFill>
              </a:rPr>
              <a:t>7. Social Justice</a:t>
            </a:r>
          </a:p>
        </p:txBody>
      </p:sp>
      <p:sp>
        <p:nvSpPr>
          <p:cNvPr id="3" name="Content Placeholder 2">
            <a:extLst>
              <a:ext uri="{FF2B5EF4-FFF2-40B4-BE49-F238E27FC236}">
                <a16:creationId xmlns:a16="http://schemas.microsoft.com/office/drawing/2014/main" id="{488796FC-6413-9ED4-8B4F-B7402A5B2D98}"/>
              </a:ext>
            </a:extLst>
          </p:cNvPr>
          <p:cNvSpPr>
            <a:spLocks noGrp="1"/>
          </p:cNvSpPr>
          <p:nvPr>
            <p:ph idx="1"/>
          </p:nvPr>
        </p:nvSpPr>
        <p:spPr>
          <a:xfrm>
            <a:off x="823108" y="3205187"/>
            <a:ext cx="7379988" cy="2315451"/>
          </a:xfrm>
        </p:spPr>
        <p:txBody>
          <a:bodyPr>
            <a:normAutofit/>
          </a:bodyPr>
          <a:lstStyle/>
          <a:p>
            <a:pPr>
              <a:buFont typeface="Wingdings" panose="05000000000000000000" pitchFamily="2" charset="2"/>
              <a:buChar char="q"/>
            </a:pPr>
            <a:r>
              <a:rPr lang="en-US" sz="2400" dirty="0"/>
              <a:t> By providing equal rights to women.</a:t>
            </a:r>
          </a:p>
          <a:p>
            <a:pPr>
              <a:buFont typeface="Wingdings" panose="05000000000000000000" pitchFamily="2" charset="2"/>
              <a:buChar char="q"/>
            </a:pPr>
            <a:r>
              <a:rPr lang="en-US" sz="2400" dirty="0"/>
              <a:t> By opening Banks in rural areas.</a:t>
            </a:r>
          </a:p>
          <a:p>
            <a:pPr>
              <a:buFont typeface="Wingdings" panose="05000000000000000000" pitchFamily="2" charset="2"/>
              <a:buChar char="q"/>
            </a:pPr>
            <a:r>
              <a:rPr lang="en-US" sz="2400" dirty="0"/>
              <a:t> Provide loan to small businessman in rural area.</a:t>
            </a:r>
          </a:p>
          <a:p>
            <a:pPr>
              <a:buFont typeface="Wingdings" panose="05000000000000000000" pitchFamily="2" charset="2"/>
              <a:buChar char="q"/>
            </a:pPr>
            <a:r>
              <a:rPr lang="en-US" sz="2400" dirty="0"/>
              <a:t> Provides all types of services. </a:t>
            </a:r>
          </a:p>
        </p:txBody>
      </p:sp>
      <p:pic>
        <p:nvPicPr>
          <p:cNvPr id="4" name="Picture 3">
            <a:extLst>
              <a:ext uri="{FF2B5EF4-FFF2-40B4-BE49-F238E27FC236}">
                <a16:creationId xmlns:a16="http://schemas.microsoft.com/office/drawing/2014/main" id="{19E0070A-A84D-60FC-E67A-E881360634F5}"/>
              </a:ext>
            </a:extLst>
          </p:cNvPr>
          <p:cNvPicPr>
            <a:picLocks noChangeAspect="1"/>
          </p:cNvPicPr>
          <p:nvPr/>
        </p:nvPicPr>
        <p:blipFill>
          <a:blip r:embed="rId2"/>
          <a:stretch>
            <a:fillRect/>
          </a:stretch>
        </p:blipFill>
        <p:spPr>
          <a:xfrm>
            <a:off x="9026119" y="2928913"/>
            <a:ext cx="2057400" cy="2057400"/>
          </a:xfrm>
          <a:prstGeom prst="rect">
            <a:avLst/>
          </a:prstGeom>
        </p:spPr>
      </p:pic>
      <p:sp>
        <p:nvSpPr>
          <p:cNvPr id="6" name="Title 1">
            <a:extLst>
              <a:ext uri="{FF2B5EF4-FFF2-40B4-BE49-F238E27FC236}">
                <a16:creationId xmlns:a16="http://schemas.microsoft.com/office/drawing/2014/main" id="{27884BE3-49F1-F81D-F895-21F17CD86D36}"/>
              </a:ext>
            </a:extLst>
          </p:cNvPr>
          <p:cNvSpPr txBox="1">
            <a:spLocks/>
          </p:cNvSpPr>
          <p:nvPr/>
        </p:nvSpPr>
        <p:spPr>
          <a:xfrm>
            <a:off x="1035142" y="1730218"/>
            <a:ext cx="9629360" cy="714375"/>
          </a:xfrm>
          <a:prstGeom prst="rect">
            <a:avLst/>
          </a:prstGeom>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spcBef>
                <a:spcPct val="0"/>
              </a:spcBef>
            </a:pP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Impact </a:t>
            </a:r>
            <a:r>
              <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of </a:t>
            </a:r>
            <a:r>
              <a:rPr lang="en-US" sz="32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cs typeface="Calibri"/>
              </a:rPr>
              <a:t>Microfinance in rural areas-8 </a:t>
            </a:r>
            <a:endParaRPr lang="en-US" sz="3200" b="1" dirty="0">
              <a:solidFill>
                <a:schemeClr val="accent2"/>
              </a:solidFill>
              <a:effectLst>
                <a:outerShdw blurRad="38100" dist="38100" dir="2700000" algn="tl">
                  <a:srgbClr val="000000">
                    <a:alpha val="43137"/>
                  </a:srgbClr>
                </a:outerShdw>
              </a:effectLst>
              <a:latin typeface="+mj-lt"/>
              <a:ea typeface="Cambria" panose="02040503050406030204" pitchFamily="18" charset="0"/>
            </a:endParaRPr>
          </a:p>
        </p:txBody>
      </p:sp>
    </p:spTree>
    <p:extLst>
      <p:ext uri="{BB962C8B-B14F-4D97-AF65-F5344CB8AC3E}">
        <p14:creationId xmlns:p14="http://schemas.microsoft.com/office/powerpoint/2010/main" val="851188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8040-DA8C-9BF9-0419-942B330D17D9}"/>
              </a:ext>
            </a:extLst>
          </p:cNvPr>
          <p:cNvSpPr>
            <a:spLocks noGrp="1"/>
          </p:cNvSpPr>
          <p:nvPr>
            <p:ph type="title"/>
          </p:nvPr>
        </p:nvSpPr>
        <p:spPr>
          <a:xfrm>
            <a:off x="677334" y="768626"/>
            <a:ext cx="8596668" cy="795131"/>
          </a:xfrm>
        </p:spPr>
        <p:txBody>
          <a:bodyPr/>
          <a:lstStyle/>
          <a:p>
            <a:r>
              <a:rPr lang="en-US" b="1" dirty="0"/>
              <a:t>Key Features of Micro-Credit</a:t>
            </a:r>
          </a:p>
        </p:txBody>
      </p:sp>
      <p:sp>
        <p:nvSpPr>
          <p:cNvPr id="3" name="Content Placeholder 2">
            <a:extLst>
              <a:ext uri="{FF2B5EF4-FFF2-40B4-BE49-F238E27FC236}">
                <a16:creationId xmlns:a16="http://schemas.microsoft.com/office/drawing/2014/main" id="{7C982048-3A7B-6A33-EE55-3BD77FDB3DD4}"/>
              </a:ext>
            </a:extLst>
          </p:cNvPr>
          <p:cNvSpPr>
            <a:spLocks noGrp="1"/>
          </p:cNvSpPr>
          <p:nvPr>
            <p:ph idx="1"/>
          </p:nvPr>
        </p:nvSpPr>
        <p:spPr>
          <a:xfrm>
            <a:off x="677334" y="1563757"/>
            <a:ext cx="10109936" cy="5194852"/>
          </a:xfrm>
        </p:spPr>
        <p:txBody>
          <a:bodyPr>
            <a:noAutofit/>
          </a:bodyPr>
          <a:lstStyle/>
          <a:p>
            <a:r>
              <a:rPr lang="en-US" sz="2400" b="1" u="sng" dirty="0"/>
              <a:t>Accessibility:</a:t>
            </a:r>
          </a:p>
          <a:p>
            <a:pPr marL="0" indent="0">
              <a:buNone/>
            </a:pPr>
            <a:r>
              <a:rPr lang="en-US" sz="2400" dirty="0"/>
              <a:t>1. Low security requirements</a:t>
            </a:r>
          </a:p>
          <a:p>
            <a:pPr marL="0" indent="0">
              <a:buNone/>
            </a:pPr>
            <a:r>
              <a:rPr lang="en-US" sz="2400" dirty="0"/>
              <a:t>2. Easily accessible in remote rural areas</a:t>
            </a:r>
          </a:p>
          <a:p>
            <a:pPr marL="0" indent="0">
              <a:buNone/>
            </a:pPr>
            <a:endParaRPr lang="en-US" sz="1200" dirty="0"/>
          </a:p>
          <a:p>
            <a:r>
              <a:rPr lang="en-US" sz="2400" b="1" u="sng" dirty="0"/>
              <a:t>Interest Rates:</a:t>
            </a:r>
          </a:p>
          <a:p>
            <a:pPr marL="0" indent="0">
              <a:buNone/>
            </a:pPr>
            <a:r>
              <a:rPr lang="en-US" sz="2400" dirty="0"/>
              <a:t>1. Generally higher due to higher risk</a:t>
            </a:r>
          </a:p>
          <a:p>
            <a:pPr marL="0" indent="0">
              <a:buNone/>
            </a:pPr>
            <a:r>
              <a:rPr lang="en-US" sz="2400" dirty="0"/>
              <a:t>2. Lower than informal moneylenders</a:t>
            </a:r>
          </a:p>
          <a:p>
            <a:pPr marL="0" indent="0">
              <a:buNone/>
            </a:pPr>
            <a:endParaRPr lang="en-US" sz="1050" dirty="0"/>
          </a:p>
          <a:p>
            <a:r>
              <a:rPr lang="en-US" sz="2400" b="1" u="sng" dirty="0"/>
              <a:t>Group Lending:</a:t>
            </a:r>
          </a:p>
          <a:p>
            <a:pPr marL="0" indent="0">
              <a:buNone/>
            </a:pPr>
            <a:r>
              <a:rPr lang="en-US" sz="2400" dirty="0"/>
              <a:t>1. Promotes community responsibility</a:t>
            </a:r>
          </a:p>
          <a:p>
            <a:pPr marL="0" indent="0">
              <a:buNone/>
            </a:pPr>
            <a:r>
              <a:rPr lang="en-US" sz="2400" dirty="0"/>
              <a:t>2. Enhances repayment rates</a:t>
            </a:r>
          </a:p>
        </p:txBody>
      </p:sp>
    </p:spTree>
    <p:extLst>
      <p:ext uri="{BB962C8B-B14F-4D97-AF65-F5344CB8AC3E}">
        <p14:creationId xmlns:p14="http://schemas.microsoft.com/office/powerpoint/2010/main" val="4097622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54FE-A1B0-38AD-771C-75B710A57BF3}"/>
              </a:ext>
            </a:extLst>
          </p:cNvPr>
          <p:cNvSpPr>
            <a:spLocks noGrp="1"/>
          </p:cNvSpPr>
          <p:nvPr>
            <p:ph type="title"/>
          </p:nvPr>
        </p:nvSpPr>
        <p:spPr>
          <a:xfrm>
            <a:off x="677334" y="1192696"/>
            <a:ext cx="8596668" cy="728869"/>
          </a:xfrm>
        </p:spPr>
        <p:txBody>
          <a:bodyPr/>
          <a:lstStyle/>
          <a:p>
            <a:r>
              <a:rPr lang="en-US" b="1" dirty="0"/>
              <a:t>How Does Micro-finance works?</a:t>
            </a:r>
          </a:p>
        </p:txBody>
      </p:sp>
      <p:sp>
        <p:nvSpPr>
          <p:cNvPr id="3" name="Content Placeholder 2">
            <a:extLst>
              <a:ext uri="{FF2B5EF4-FFF2-40B4-BE49-F238E27FC236}">
                <a16:creationId xmlns:a16="http://schemas.microsoft.com/office/drawing/2014/main" id="{21E7F47C-F14A-7CFD-B154-E5A47508D04C}"/>
              </a:ext>
            </a:extLst>
          </p:cNvPr>
          <p:cNvSpPr>
            <a:spLocks noGrp="1"/>
          </p:cNvSpPr>
          <p:nvPr>
            <p:ph idx="1"/>
          </p:nvPr>
        </p:nvSpPr>
        <p:spPr>
          <a:xfrm>
            <a:off x="677333" y="1921565"/>
            <a:ext cx="10679779" cy="3014871"/>
          </a:xfrm>
        </p:spPr>
        <p:txBody>
          <a:bodyPr/>
          <a:lstStyle/>
          <a:p>
            <a:pPr>
              <a:buFont typeface="Wingdings" panose="05000000000000000000" pitchFamily="2" charset="2"/>
              <a:buChar char="q"/>
            </a:pPr>
            <a:r>
              <a:rPr lang="en-US" dirty="0"/>
              <a:t> </a:t>
            </a:r>
            <a:r>
              <a:rPr lang="en-US" sz="2400" dirty="0"/>
              <a:t>Targeted Design</a:t>
            </a:r>
          </a:p>
          <a:p>
            <a:pPr>
              <a:buFont typeface="Wingdings" panose="05000000000000000000" pitchFamily="2" charset="2"/>
              <a:buChar char="q"/>
            </a:pPr>
            <a:r>
              <a:rPr lang="en-US" sz="2400" dirty="0"/>
              <a:t> Research and Innovation</a:t>
            </a:r>
          </a:p>
          <a:p>
            <a:pPr>
              <a:buFont typeface="Wingdings" panose="05000000000000000000" pitchFamily="2" charset="2"/>
              <a:buChar char="q"/>
            </a:pPr>
            <a:r>
              <a:rPr lang="en-US" sz="2400" dirty="0"/>
              <a:t> Client Protection &amp; Customer Service</a:t>
            </a:r>
          </a:p>
          <a:p>
            <a:pPr>
              <a:buFont typeface="Wingdings" panose="05000000000000000000" pitchFamily="2" charset="2"/>
              <a:buChar char="q"/>
            </a:pPr>
            <a:r>
              <a:rPr lang="en-US" sz="2400" dirty="0"/>
              <a:t> Agami App: </a:t>
            </a:r>
            <a:r>
              <a:rPr lang="en-US" sz="2400" dirty="0" err="1"/>
              <a:t>Brac</a:t>
            </a:r>
            <a:r>
              <a:rPr lang="en-US" sz="2400" dirty="0"/>
              <a:t> has  introduced “Agami App” to give support to targeted group of microfinance.</a:t>
            </a:r>
          </a:p>
        </p:txBody>
      </p:sp>
    </p:spTree>
    <p:extLst>
      <p:ext uri="{BB962C8B-B14F-4D97-AF65-F5344CB8AC3E}">
        <p14:creationId xmlns:p14="http://schemas.microsoft.com/office/powerpoint/2010/main" val="2128596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3FA2-87B9-BE19-609C-9A45EF58874A}"/>
              </a:ext>
            </a:extLst>
          </p:cNvPr>
          <p:cNvSpPr>
            <a:spLocks noGrp="1"/>
          </p:cNvSpPr>
          <p:nvPr>
            <p:ph type="title"/>
          </p:nvPr>
        </p:nvSpPr>
        <p:spPr>
          <a:xfrm>
            <a:off x="770099" y="1311966"/>
            <a:ext cx="8596668" cy="1320800"/>
          </a:xfrm>
        </p:spPr>
        <p:txBody>
          <a:bodyPr/>
          <a:lstStyle/>
          <a:p>
            <a:r>
              <a:rPr lang="en-US" b="1" dirty="0"/>
              <a:t>Microfinance in Bangladesh</a:t>
            </a:r>
          </a:p>
        </p:txBody>
      </p:sp>
      <p:sp>
        <p:nvSpPr>
          <p:cNvPr id="3" name="Content Placeholder 2">
            <a:extLst>
              <a:ext uri="{FF2B5EF4-FFF2-40B4-BE49-F238E27FC236}">
                <a16:creationId xmlns:a16="http://schemas.microsoft.com/office/drawing/2014/main" id="{7D55FC0F-B84F-1D62-2A59-03EE6C232E33}"/>
              </a:ext>
            </a:extLst>
          </p:cNvPr>
          <p:cNvSpPr>
            <a:spLocks noGrp="1"/>
          </p:cNvSpPr>
          <p:nvPr>
            <p:ph idx="1"/>
          </p:nvPr>
        </p:nvSpPr>
        <p:spPr>
          <a:xfrm>
            <a:off x="677334" y="2160589"/>
            <a:ext cx="10268962" cy="3880773"/>
          </a:xfrm>
        </p:spPr>
        <p:txBody>
          <a:bodyPr>
            <a:normAutofit/>
          </a:bodyPr>
          <a:lstStyle/>
          <a:p>
            <a:pPr marL="0" indent="0" algn="just">
              <a:buNone/>
            </a:pPr>
            <a:r>
              <a:rPr lang="en-US" sz="2400" dirty="0"/>
              <a:t>More than 45 years have passed since Bangladeshi economist and social entrepreneur Muhammad Yunus pioneered the idea of microfinance. Yunus went on to found the microfinance organization, Grameen Bank, which received the Nobel Peace Prize in 2006. The Prize was awarded for the Bank’s efforts to create “economic and social development from below,” as well as its contribution to exponential growth in the microfinance services sector. This growth still comprises mostly of microcredit offerings, but now also includes other areas such as savings, insurance and pensions.</a:t>
            </a:r>
          </a:p>
        </p:txBody>
      </p:sp>
    </p:spTree>
    <p:extLst>
      <p:ext uri="{BB962C8B-B14F-4D97-AF65-F5344CB8AC3E}">
        <p14:creationId xmlns:p14="http://schemas.microsoft.com/office/powerpoint/2010/main" val="3348881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69F8-CAFA-A4B4-FDC8-D3F31B890E81}"/>
              </a:ext>
            </a:extLst>
          </p:cNvPr>
          <p:cNvSpPr>
            <a:spLocks noGrp="1"/>
          </p:cNvSpPr>
          <p:nvPr>
            <p:ph type="title"/>
          </p:nvPr>
        </p:nvSpPr>
        <p:spPr>
          <a:xfrm>
            <a:off x="1258956" y="609600"/>
            <a:ext cx="8015045" cy="715617"/>
          </a:xfrm>
        </p:spPr>
        <p:txBody>
          <a:bodyPr/>
          <a:lstStyle/>
          <a:p>
            <a:r>
              <a:rPr lang="en-US" b="1" dirty="0"/>
              <a:t>Evidence: Role of Microfinance-1</a:t>
            </a:r>
          </a:p>
        </p:txBody>
      </p:sp>
      <p:sp>
        <p:nvSpPr>
          <p:cNvPr id="3" name="Content Placeholder 2">
            <a:extLst>
              <a:ext uri="{FF2B5EF4-FFF2-40B4-BE49-F238E27FC236}">
                <a16:creationId xmlns:a16="http://schemas.microsoft.com/office/drawing/2014/main" id="{640F1418-3F35-103B-2A19-9BD01C435A34}"/>
              </a:ext>
            </a:extLst>
          </p:cNvPr>
          <p:cNvSpPr>
            <a:spLocks noGrp="1"/>
          </p:cNvSpPr>
          <p:nvPr>
            <p:ph idx="1"/>
          </p:nvPr>
        </p:nvSpPr>
        <p:spPr>
          <a:xfrm>
            <a:off x="1258956" y="1325217"/>
            <a:ext cx="10058400" cy="4518507"/>
          </a:xfrm>
        </p:spPr>
        <p:txBody>
          <a:bodyPr>
            <a:noAutofit/>
          </a:bodyPr>
          <a:lstStyle/>
          <a:p>
            <a:pPr marL="0" indent="0" algn="just">
              <a:buNone/>
            </a:pPr>
            <a:r>
              <a:rPr lang="en-US" sz="2400" dirty="0"/>
              <a:t>According to the findings by BIDS, “</a:t>
            </a:r>
            <a:r>
              <a:rPr lang="en-US" sz="2400" b="0" i="0" u="none" strike="noStrike" baseline="0" dirty="0"/>
              <a:t>Microcredit participation by females is shown to have wider ranging effects on household welfare than male participation does. For example, while female participation improves household total income, non-farm income, total expenditure, non-food expenditure, and lowers poverty, male participation enhances only non-farm income. Female participation increases total income by 15.8%, non-farm income by 22.6%, and total expenditure by 4.5%, thereby lowering moderate poverty by 5.1 percentage points. On the other hand, male participation increases non-farm income by 42%. Obviously, household income from the non-farm sector benefits more from microcredit participation than does the income from the farm sector.</a:t>
            </a:r>
          </a:p>
          <a:p>
            <a:pPr marL="0" indent="0" algn="just">
              <a:buNone/>
            </a:pPr>
            <a:endParaRPr lang="en-US" sz="1800" dirty="0"/>
          </a:p>
        </p:txBody>
      </p:sp>
    </p:spTree>
    <p:extLst>
      <p:ext uri="{BB962C8B-B14F-4D97-AF65-F5344CB8AC3E}">
        <p14:creationId xmlns:p14="http://schemas.microsoft.com/office/powerpoint/2010/main" val="1286810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69F8-CAFA-A4B4-FDC8-D3F31B890E81}"/>
              </a:ext>
            </a:extLst>
          </p:cNvPr>
          <p:cNvSpPr>
            <a:spLocks noGrp="1"/>
          </p:cNvSpPr>
          <p:nvPr>
            <p:ph type="title"/>
          </p:nvPr>
        </p:nvSpPr>
        <p:spPr>
          <a:xfrm>
            <a:off x="556591" y="609600"/>
            <a:ext cx="10694505" cy="702365"/>
          </a:xfrm>
        </p:spPr>
        <p:txBody>
          <a:bodyPr/>
          <a:lstStyle/>
          <a:p>
            <a:r>
              <a:rPr lang="en-US" b="1" dirty="0">
                <a:latin typeface="+mn-lt"/>
              </a:rPr>
              <a:t>Evidence: Role of Microfinance-2</a:t>
            </a:r>
          </a:p>
        </p:txBody>
      </p:sp>
      <p:sp>
        <p:nvSpPr>
          <p:cNvPr id="3" name="Content Placeholder 2">
            <a:extLst>
              <a:ext uri="{FF2B5EF4-FFF2-40B4-BE49-F238E27FC236}">
                <a16:creationId xmlns:a16="http://schemas.microsoft.com/office/drawing/2014/main" id="{640F1418-3F35-103B-2A19-9BD01C435A34}"/>
              </a:ext>
            </a:extLst>
          </p:cNvPr>
          <p:cNvSpPr>
            <a:spLocks noGrp="1"/>
          </p:cNvSpPr>
          <p:nvPr>
            <p:ph idx="1"/>
          </p:nvPr>
        </p:nvSpPr>
        <p:spPr>
          <a:xfrm>
            <a:off x="450574" y="1458224"/>
            <a:ext cx="11304104" cy="5194367"/>
          </a:xfrm>
        </p:spPr>
        <p:txBody>
          <a:bodyPr>
            <a:noAutofit/>
          </a:bodyPr>
          <a:lstStyle/>
          <a:p>
            <a:pPr marL="0" indent="0" algn="just">
              <a:buNone/>
            </a:pPr>
            <a:r>
              <a:rPr lang="en-US" sz="2400" dirty="0"/>
              <a:t>The number of microfinance institutions serving a village has had a significant impact on both farm and non-farm incomes, albeit a larger one on the latter. An additional MFI in the village increases non-farm enterprise income by about 63%, compared to 20% for self-employed farm income. This is to be expected, given that the members of MFIs in rural Bangladesh have often used such funds to embark on small-scale non-farm enterprise activities (</a:t>
            </a:r>
            <a:r>
              <a:rPr lang="en-US" sz="2400" dirty="0" err="1"/>
              <a:t>Khandker</a:t>
            </a:r>
            <a:r>
              <a:rPr lang="en-US" sz="2400" dirty="0"/>
              <a:t> 1998; Sen et al. 2007).</a:t>
            </a:r>
          </a:p>
          <a:p>
            <a:pPr marL="0" indent="0" algn="just">
              <a:buNone/>
            </a:pPr>
            <a:r>
              <a:rPr lang="en-US" sz="2400" dirty="0"/>
              <a:t>Among the different policies, </a:t>
            </a:r>
            <a:r>
              <a:rPr lang="en-US" sz="2400" dirty="0" err="1"/>
              <a:t>Khandker</a:t>
            </a:r>
            <a:r>
              <a:rPr lang="en-US" sz="2400" dirty="0"/>
              <a:t> and </a:t>
            </a:r>
            <a:r>
              <a:rPr lang="en-US" sz="2400" dirty="0" err="1"/>
              <a:t>Koolwal</a:t>
            </a:r>
            <a:r>
              <a:rPr lang="en-US" sz="2400" dirty="0"/>
              <a:t> (2010) found that access to microfinance gave disproportionate benefits to the poorest households relative to the rest of the distribution. Microfinance institutions encourage non-farm activities among the participants (</a:t>
            </a:r>
            <a:r>
              <a:rPr lang="en-US" sz="2400" dirty="0" err="1"/>
              <a:t>Khandker</a:t>
            </a:r>
            <a:r>
              <a:rPr lang="en-US" sz="2400" dirty="0"/>
              <a:t>, 1998), and as workers move into non-farm employment, higher wage rates in agriculture can result. The rise in agricultural wages is likely to benefit poorer households.</a:t>
            </a:r>
          </a:p>
        </p:txBody>
      </p:sp>
    </p:spTree>
    <p:extLst>
      <p:ext uri="{BB962C8B-B14F-4D97-AF65-F5344CB8AC3E}">
        <p14:creationId xmlns:p14="http://schemas.microsoft.com/office/powerpoint/2010/main" val="903850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F6D3-8DC7-70A4-413F-A14743A64B7A}"/>
              </a:ext>
            </a:extLst>
          </p:cNvPr>
          <p:cNvSpPr>
            <a:spLocks noGrp="1"/>
          </p:cNvSpPr>
          <p:nvPr>
            <p:ph type="title"/>
          </p:nvPr>
        </p:nvSpPr>
        <p:spPr>
          <a:xfrm>
            <a:off x="2330129" y="1027313"/>
            <a:ext cx="6031994" cy="805968"/>
          </a:xfrm>
        </p:spPr>
        <p:txBody>
          <a:bodyPr>
            <a:normAutofit/>
          </a:bodyPr>
          <a:lstStyle/>
          <a:p>
            <a:r>
              <a:rPr lang="en-US" b="1" dirty="0"/>
              <a:t>Challenges of Microfinance </a:t>
            </a:r>
          </a:p>
        </p:txBody>
      </p:sp>
      <p:sp>
        <p:nvSpPr>
          <p:cNvPr id="3" name="Content Placeholder 2">
            <a:extLst>
              <a:ext uri="{FF2B5EF4-FFF2-40B4-BE49-F238E27FC236}">
                <a16:creationId xmlns:a16="http://schemas.microsoft.com/office/drawing/2014/main" id="{9CD10312-F761-444A-AE8E-DC84A56D13F9}"/>
              </a:ext>
            </a:extLst>
          </p:cNvPr>
          <p:cNvSpPr>
            <a:spLocks noGrp="1"/>
          </p:cNvSpPr>
          <p:nvPr>
            <p:ph idx="1"/>
          </p:nvPr>
        </p:nvSpPr>
        <p:spPr>
          <a:xfrm>
            <a:off x="4929810" y="1833281"/>
            <a:ext cx="6864626" cy="4192520"/>
          </a:xfrm>
        </p:spPr>
        <p:txBody>
          <a:bodyPr>
            <a:normAutofit fontScale="92500" lnSpcReduction="10000"/>
          </a:bodyPr>
          <a:lstStyle/>
          <a:p>
            <a:pPr>
              <a:buFont typeface="Wingdings" panose="05000000000000000000" pitchFamily="2" charset="2"/>
              <a:buChar char="q"/>
            </a:pPr>
            <a:r>
              <a:rPr lang="en-US" sz="2600" dirty="0"/>
              <a:t>High interest rate and high transaction cost</a:t>
            </a:r>
          </a:p>
          <a:p>
            <a:pPr>
              <a:buFont typeface="Wingdings" panose="05000000000000000000" pitchFamily="2" charset="2"/>
              <a:buChar char="q"/>
            </a:pPr>
            <a:r>
              <a:rPr lang="en-US" sz="2600" dirty="0"/>
              <a:t>Strict repayment schedule </a:t>
            </a:r>
          </a:p>
          <a:p>
            <a:pPr>
              <a:buFont typeface="Wingdings" panose="05000000000000000000" pitchFamily="2" charset="2"/>
              <a:buChar char="q"/>
            </a:pPr>
            <a:r>
              <a:rPr lang="en-US" sz="2600" dirty="0"/>
              <a:t>Barriers for conventional banking</a:t>
            </a:r>
          </a:p>
          <a:p>
            <a:pPr>
              <a:buFont typeface="Wingdings" panose="05000000000000000000" pitchFamily="2" charset="2"/>
              <a:buChar char="q"/>
            </a:pPr>
            <a:r>
              <a:rPr lang="en-US" sz="2600" dirty="0"/>
              <a:t>Inadequate investment in Agriculture and Rural Development.</a:t>
            </a:r>
          </a:p>
          <a:p>
            <a:pPr>
              <a:buFont typeface="Wingdings" panose="05000000000000000000" pitchFamily="2" charset="2"/>
              <a:buChar char="q"/>
            </a:pPr>
            <a:r>
              <a:rPr lang="en-US" sz="2600" dirty="0"/>
              <a:t>Low level of technical understanding of banking and finance</a:t>
            </a:r>
          </a:p>
          <a:p>
            <a:pPr>
              <a:buFont typeface="Wingdings" panose="05000000000000000000" pitchFamily="2" charset="2"/>
              <a:buChar char="q"/>
            </a:pPr>
            <a:r>
              <a:rPr lang="en-US" sz="2600" dirty="0"/>
              <a:t>Coercive collection practices by some lenders</a:t>
            </a:r>
          </a:p>
          <a:p>
            <a:pPr>
              <a:buFont typeface="Wingdings" panose="05000000000000000000" pitchFamily="2" charset="2"/>
              <a:buChar char="q"/>
            </a:pPr>
            <a:r>
              <a:rPr lang="en-US" sz="2600" dirty="0"/>
              <a:t>No innovative Mix of products by microfinance institution. </a:t>
            </a:r>
          </a:p>
          <a:p>
            <a:endParaRPr lang="en-US" sz="2600" dirty="0"/>
          </a:p>
        </p:txBody>
      </p:sp>
      <p:pic>
        <p:nvPicPr>
          <p:cNvPr id="4" name="Picture 3">
            <a:extLst>
              <a:ext uri="{FF2B5EF4-FFF2-40B4-BE49-F238E27FC236}">
                <a16:creationId xmlns:a16="http://schemas.microsoft.com/office/drawing/2014/main" id="{79DCDD91-08FE-298E-CF06-7DB4F54C330E}"/>
              </a:ext>
            </a:extLst>
          </p:cNvPr>
          <p:cNvPicPr>
            <a:picLocks noChangeAspect="1"/>
          </p:cNvPicPr>
          <p:nvPr/>
        </p:nvPicPr>
        <p:blipFill>
          <a:blip r:embed="rId2"/>
          <a:stretch>
            <a:fillRect/>
          </a:stretch>
        </p:blipFill>
        <p:spPr>
          <a:xfrm>
            <a:off x="703183" y="2202621"/>
            <a:ext cx="3997479" cy="31115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413326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F6D3-8DC7-70A4-413F-A14743A64B7A}"/>
              </a:ext>
            </a:extLst>
          </p:cNvPr>
          <p:cNvSpPr>
            <a:spLocks noGrp="1"/>
          </p:cNvSpPr>
          <p:nvPr>
            <p:ph type="title"/>
          </p:nvPr>
        </p:nvSpPr>
        <p:spPr>
          <a:xfrm>
            <a:off x="1152941" y="1942998"/>
            <a:ext cx="8282607" cy="805968"/>
          </a:xfrm>
        </p:spPr>
        <p:txBody>
          <a:bodyPr>
            <a:noAutofit/>
          </a:bodyPr>
          <a:lstStyle/>
          <a:p>
            <a:r>
              <a:rPr lang="en-US" b="1" dirty="0"/>
              <a:t>Debate on Microfinance/Microcredit</a:t>
            </a:r>
            <a:br>
              <a:rPr lang="en-US" sz="4000" b="1" dirty="0"/>
            </a:br>
            <a:br>
              <a:rPr lang="en-US" sz="4000" b="1" dirty="0"/>
            </a:br>
            <a:endParaRPr lang="en-US" sz="2400" b="1" dirty="0">
              <a:solidFill>
                <a:srgbClr val="00B0F0"/>
              </a:solidFill>
            </a:endParaRPr>
          </a:p>
        </p:txBody>
      </p:sp>
      <p:sp>
        <p:nvSpPr>
          <p:cNvPr id="6" name="TextBox 5">
            <a:extLst>
              <a:ext uri="{FF2B5EF4-FFF2-40B4-BE49-F238E27FC236}">
                <a16:creationId xmlns:a16="http://schemas.microsoft.com/office/drawing/2014/main" id="{D36B0BE0-6F39-36CE-44FA-28FFAC870CFB}"/>
              </a:ext>
            </a:extLst>
          </p:cNvPr>
          <p:cNvSpPr txBox="1"/>
          <p:nvPr/>
        </p:nvSpPr>
        <p:spPr>
          <a:xfrm>
            <a:off x="1152941" y="2748966"/>
            <a:ext cx="7712763" cy="1938992"/>
          </a:xfrm>
          <a:prstGeom prst="rect">
            <a:avLst/>
          </a:prstGeom>
          <a:noFill/>
        </p:spPr>
        <p:txBody>
          <a:bodyPr wrap="square">
            <a:spAutoFit/>
          </a:bodyPr>
          <a:lstStyle/>
          <a:p>
            <a:pPr algn="just"/>
            <a:r>
              <a:rPr lang="en-US" sz="2400" dirty="0"/>
              <a:t>Some people believe that microfinance/microcredit plays an important role in reshaping rural development, while others argue that it damages the rural development ecology. What are your thoughts on this statement? </a:t>
            </a:r>
          </a:p>
        </p:txBody>
      </p:sp>
    </p:spTree>
    <p:extLst>
      <p:ext uri="{BB962C8B-B14F-4D97-AF65-F5344CB8AC3E}">
        <p14:creationId xmlns:p14="http://schemas.microsoft.com/office/powerpoint/2010/main" val="148224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2A742-8D30-BBB6-B6D7-733FEEF1293E}"/>
              </a:ext>
            </a:extLst>
          </p:cNvPr>
          <p:cNvSpPr>
            <a:spLocks noGrp="1"/>
          </p:cNvSpPr>
          <p:nvPr>
            <p:ph type="title"/>
          </p:nvPr>
        </p:nvSpPr>
        <p:spPr>
          <a:xfrm>
            <a:off x="770099" y="1948071"/>
            <a:ext cx="8596668" cy="940904"/>
          </a:xfrm>
        </p:spPr>
        <p:txBody>
          <a:bodyPr>
            <a:normAutofit/>
          </a:bodyPr>
          <a:lstStyle/>
          <a:p>
            <a:r>
              <a:rPr lang="en-US" b="1" dirty="0"/>
              <a:t>Reference </a:t>
            </a:r>
          </a:p>
        </p:txBody>
      </p:sp>
      <p:sp>
        <p:nvSpPr>
          <p:cNvPr id="3" name="Content Placeholder 2">
            <a:extLst>
              <a:ext uri="{FF2B5EF4-FFF2-40B4-BE49-F238E27FC236}">
                <a16:creationId xmlns:a16="http://schemas.microsoft.com/office/drawing/2014/main" id="{CC6DEC47-99B2-A31C-DDCE-FEA14BE71083}"/>
              </a:ext>
            </a:extLst>
          </p:cNvPr>
          <p:cNvSpPr>
            <a:spLocks noGrp="1"/>
          </p:cNvSpPr>
          <p:nvPr>
            <p:ph idx="1"/>
          </p:nvPr>
        </p:nvSpPr>
        <p:spPr>
          <a:xfrm>
            <a:off x="770099" y="2677426"/>
            <a:ext cx="9606353" cy="2040350"/>
          </a:xfrm>
        </p:spPr>
        <p:txBody>
          <a:bodyPr/>
          <a:lstStyle/>
          <a:p>
            <a:pPr>
              <a:buFont typeface="Wingdings" panose="05000000000000000000" pitchFamily="2" charset="2"/>
              <a:buChar char="q"/>
            </a:pPr>
            <a:r>
              <a:rPr lang="en-US" sz="2400" dirty="0"/>
              <a:t> </a:t>
            </a:r>
            <a:r>
              <a:rPr lang="en-US" sz="2400" dirty="0">
                <a:solidFill>
                  <a:schemeClr val="tx1"/>
                </a:solidFill>
              </a:rPr>
              <a:t>Economic and Social Development of Bangladesh: Miracle and Challenges.</a:t>
            </a:r>
          </a:p>
          <a:p>
            <a:pPr>
              <a:buFont typeface="Wingdings" panose="05000000000000000000" pitchFamily="2" charset="2"/>
              <a:buChar char="q"/>
            </a:pPr>
            <a:r>
              <a:rPr lang="en-US" sz="2400" dirty="0">
                <a:solidFill>
                  <a:schemeClr val="tx1"/>
                </a:solidFill>
              </a:rPr>
              <a:t> Number and Narratives in Bangladesh’s Economic Development; written by Rashed Al Mahmud </a:t>
            </a:r>
            <a:r>
              <a:rPr lang="en-US" sz="2400" dirty="0" err="1">
                <a:solidFill>
                  <a:schemeClr val="tx1"/>
                </a:solidFill>
              </a:rPr>
              <a:t>Titumir</a:t>
            </a:r>
            <a:r>
              <a:rPr lang="en-US" sz="2400" dirty="0">
                <a:solidFill>
                  <a:schemeClr val="tx1"/>
                </a:solidFill>
              </a:rPr>
              <a:t>.</a:t>
            </a:r>
          </a:p>
          <a:p>
            <a:pPr marL="0" indent="0">
              <a:buNone/>
            </a:pPr>
            <a:endParaRPr lang="en-US" dirty="0">
              <a:solidFill>
                <a:schemeClr val="tx1"/>
              </a:solidFill>
            </a:endParaRPr>
          </a:p>
        </p:txBody>
      </p:sp>
    </p:spTree>
    <p:extLst>
      <p:ext uri="{BB962C8B-B14F-4D97-AF65-F5344CB8AC3E}">
        <p14:creationId xmlns:p14="http://schemas.microsoft.com/office/powerpoint/2010/main" val="167455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B8F7-21E3-174B-BB12-59C33D6F1CC3}"/>
              </a:ext>
            </a:extLst>
          </p:cNvPr>
          <p:cNvSpPr>
            <a:spLocks noGrp="1"/>
          </p:cNvSpPr>
          <p:nvPr>
            <p:ph type="title"/>
          </p:nvPr>
        </p:nvSpPr>
        <p:spPr>
          <a:xfrm>
            <a:off x="677334" y="609600"/>
            <a:ext cx="6783639" cy="715617"/>
          </a:xfrm>
        </p:spPr>
        <p:txBody>
          <a:bodyPr/>
          <a:lstStyle/>
          <a:p>
            <a:r>
              <a:rPr lang="en-US" b="1" dirty="0"/>
              <a:t>Microfinance</a:t>
            </a:r>
            <a:r>
              <a:rPr lang="en-US" dirty="0"/>
              <a:t> </a:t>
            </a:r>
          </a:p>
        </p:txBody>
      </p:sp>
      <p:sp>
        <p:nvSpPr>
          <p:cNvPr id="3" name="Content Placeholder 2">
            <a:extLst>
              <a:ext uri="{FF2B5EF4-FFF2-40B4-BE49-F238E27FC236}">
                <a16:creationId xmlns:a16="http://schemas.microsoft.com/office/drawing/2014/main" id="{11DAD2A4-92A6-990D-5600-84ABA9F1A830}"/>
              </a:ext>
            </a:extLst>
          </p:cNvPr>
          <p:cNvSpPr>
            <a:spLocks noGrp="1"/>
          </p:cNvSpPr>
          <p:nvPr>
            <p:ph idx="1"/>
          </p:nvPr>
        </p:nvSpPr>
        <p:spPr>
          <a:xfrm>
            <a:off x="584569" y="1325217"/>
            <a:ext cx="10361727" cy="2221996"/>
          </a:xfrm>
        </p:spPr>
        <p:txBody>
          <a:bodyPr>
            <a:normAutofit fontScale="92500" lnSpcReduction="10000"/>
          </a:bodyPr>
          <a:lstStyle/>
          <a:p>
            <a:pPr marL="0" indent="0" algn="just">
              <a:lnSpc>
                <a:spcPct val="110000"/>
              </a:lnSpc>
              <a:buNone/>
            </a:pPr>
            <a:r>
              <a:rPr lang="en-US" sz="2400" dirty="0">
                <a:solidFill>
                  <a:schemeClr val="tx1"/>
                </a:solidFill>
              </a:rPr>
              <a:t>Microfinance includes a wide range of financial services that are offered to individuals belonging to low-income groups who are unable to access traditional banking services and related financial products. The program is accessible to anybody experiencing extreme poverty, no matter where they live. </a:t>
            </a:r>
            <a:r>
              <a:rPr lang="en-US" sz="2400" b="1" dirty="0">
                <a:solidFill>
                  <a:srgbClr val="0070C0"/>
                </a:solidFill>
              </a:rPr>
              <a:t>It </a:t>
            </a:r>
            <a:r>
              <a:rPr lang="en-US" sz="2400" b="1" i="0" dirty="0">
                <a:solidFill>
                  <a:srgbClr val="0070C0"/>
                </a:solidFill>
                <a:effectLst/>
              </a:rPr>
              <a:t>includes credit activities and non-credit activities like savings, pension, insurance, etc.</a:t>
            </a:r>
            <a:endParaRPr lang="en-US" sz="2400" b="1" dirty="0">
              <a:solidFill>
                <a:srgbClr val="0070C0"/>
              </a:solidFill>
            </a:endParaRPr>
          </a:p>
        </p:txBody>
      </p:sp>
      <p:pic>
        <p:nvPicPr>
          <p:cNvPr id="6" name="Picture 5">
            <a:extLst>
              <a:ext uri="{FF2B5EF4-FFF2-40B4-BE49-F238E27FC236}">
                <a16:creationId xmlns:a16="http://schemas.microsoft.com/office/drawing/2014/main" id="{BE2EC19B-903B-5FDA-4604-2C84C2C7B30F}"/>
              </a:ext>
            </a:extLst>
          </p:cNvPr>
          <p:cNvPicPr>
            <a:picLocks noChangeAspect="1"/>
          </p:cNvPicPr>
          <p:nvPr/>
        </p:nvPicPr>
        <p:blipFill>
          <a:blip r:embed="rId2"/>
          <a:stretch>
            <a:fillRect/>
          </a:stretch>
        </p:blipFill>
        <p:spPr>
          <a:xfrm>
            <a:off x="2887846" y="3230217"/>
            <a:ext cx="7793406" cy="3361058"/>
          </a:xfrm>
          <a:prstGeom prst="rect">
            <a:avLst/>
          </a:prstGeom>
        </p:spPr>
      </p:pic>
    </p:spTree>
    <p:extLst>
      <p:ext uri="{BB962C8B-B14F-4D97-AF65-F5344CB8AC3E}">
        <p14:creationId xmlns:p14="http://schemas.microsoft.com/office/powerpoint/2010/main" val="3824325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80391"/>
            <a:ext cx="838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05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B8F7-21E3-174B-BB12-59C33D6F1CC3}"/>
              </a:ext>
            </a:extLst>
          </p:cNvPr>
          <p:cNvSpPr>
            <a:spLocks noGrp="1"/>
          </p:cNvSpPr>
          <p:nvPr>
            <p:ph type="title"/>
          </p:nvPr>
        </p:nvSpPr>
        <p:spPr>
          <a:xfrm>
            <a:off x="677333" y="609600"/>
            <a:ext cx="10997831" cy="1320800"/>
          </a:xfrm>
        </p:spPr>
        <p:txBody>
          <a:bodyPr/>
          <a:lstStyle/>
          <a:p>
            <a:r>
              <a:rPr lang="en-US" b="1" dirty="0"/>
              <a:t>Rural Development </a:t>
            </a:r>
          </a:p>
        </p:txBody>
      </p:sp>
      <p:sp>
        <p:nvSpPr>
          <p:cNvPr id="6" name="AutoShape 2" descr="Microcredit">
            <a:extLst>
              <a:ext uri="{FF2B5EF4-FFF2-40B4-BE49-F238E27FC236}">
                <a16:creationId xmlns:a16="http://schemas.microsoft.com/office/drawing/2014/main" id="{C63CB88E-3BAB-A3C4-CB9B-F378E39C4889}"/>
              </a:ext>
            </a:extLst>
          </p:cNvPr>
          <p:cNvSpPr>
            <a:spLocks noChangeAspect="1" noChangeArrowheads="1"/>
          </p:cNvSpPr>
          <p:nvPr/>
        </p:nvSpPr>
        <p:spPr bwMode="auto">
          <a:xfrm>
            <a:off x="69850" y="-2065338"/>
            <a:ext cx="488632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B76841DF-F7AB-B2FB-32EE-4AE6A87B4217}"/>
              </a:ext>
            </a:extLst>
          </p:cNvPr>
          <p:cNvSpPr>
            <a:spLocks noGrp="1"/>
          </p:cNvSpPr>
          <p:nvPr>
            <p:ph idx="1"/>
          </p:nvPr>
        </p:nvSpPr>
        <p:spPr>
          <a:xfrm>
            <a:off x="663345" y="1377028"/>
            <a:ext cx="11170846" cy="5209302"/>
          </a:xfrm>
        </p:spPr>
        <p:txBody>
          <a:bodyPr>
            <a:normAutofit fontScale="85000" lnSpcReduction="10000"/>
          </a:bodyPr>
          <a:lstStyle/>
          <a:p>
            <a:pPr marL="0" indent="0" algn="just">
              <a:buNone/>
            </a:pPr>
            <a:r>
              <a:rPr lang="en-US" sz="2800" dirty="0">
                <a:solidFill>
                  <a:schemeClr val="tx1"/>
                </a:solidFill>
                <a:cs typeface="Calibri" pitchFamily="34" charset="0"/>
              </a:rPr>
              <a:t>Rural development is the betterment in the totality of life for rural people. It is the </a:t>
            </a:r>
            <a:r>
              <a:rPr lang="en-US" sz="2800" b="1" dirty="0">
                <a:solidFill>
                  <a:schemeClr val="tx1"/>
                </a:solidFill>
                <a:cs typeface="Calibri" pitchFamily="34" charset="0"/>
              </a:rPr>
              <a:t>process of improving the quality of life and economic well-being of people</a:t>
            </a:r>
            <a:r>
              <a:rPr lang="en-US" sz="2800" dirty="0">
                <a:solidFill>
                  <a:schemeClr val="tx1"/>
                </a:solidFill>
                <a:cs typeface="Calibri" pitchFamily="34" charset="0"/>
              </a:rPr>
              <a:t> living in relatively isolated and sparsely populated areas. Its actions are mainly </a:t>
            </a:r>
            <a:r>
              <a:rPr lang="en-US" sz="2800" b="1" dirty="0">
                <a:solidFill>
                  <a:schemeClr val="tx1"/>
                </a:solidFill>
                <a:cs typeface="Calibri" pitchFamily="34" charset="0"/>
              </a:rPr>
              <a:t>aimed to the social and economic development of the rural areas</a:t>
            </a:r>
            <a:r>
              <a:rPr lang="en-US" sz="2800" dirty="0">
                <a:solidFill>
                  <a:schemeClr val="tx1"/>
                </a:solidFill>
                <a:cs typeface="Calibri" pitchFamily="34" charset="0"/>
              </a:rPr>
              <a:t>.</a:t>
            </a:r>
          </a:p>
          <a:p>
            <a:pPr marL="0" indent="0" algn="just">
              <a:buNone/>
            </a:pPr>
            <a:endParaRPr lang="en-US" sz="2800" dirty="0">
              <a:solidFill>
                <a:schemeClr val="tx1"/>
              </a:solidFill>
              <a:cs typeface="Calibri" pitchFamily="34" charset="0"/>
            </a:endParaRPr>
          </a:p>
          <a:p>
            <a:pPr marL="0" indent="0">
              <a:buNone/>
            </a:pPr>
            <a:r>
              <a:rPr lang="en-US" sz="2800" b="1" u="sng" dirty="0">
                <a:solidFill>
                  <a:srgbClr val="FF0000"/>
                </a:solidFill>
                <a:cs typeface="Calibri" pitchFamily="34" charset="0"/>
              </a:rPr>
              <a:t>Indicators of Rural Development</a:t>
            </a:r>
          </a:p>
          <a:p>
            <a:pPr marL="365107" indent="-282561" algn="just" eaLnBrk="0" hangingPunct="0">
              <a:spcBef>
                <a:spcPts val="600"/>
              </a:spcBef>
              <a:buClr>
                <a:schemeClr val="accent1"/>
              </a:buClr>
              <a:buSzPct val="80000"/>
              <a:buFont typeface="Wingdings" pitchFamily="2" charset="2"/>
              <a:buChar char="q"/>
            </a:pPr>
            <a:r>
              <a:rPr lang="en-US" sz="2800" dirty="0">
                <a:solidFill>
                  <a:schemeClr val="tx1"/>
                </a:solidFill>
                <a:cs typeface="Calibri" pitchFamily="34" charset="0"/>
              </a:rPr>
              <a:t>Changes in agricultural productivity.</a:t>
            </a:r>
          </a:p>
          <a:p>
            <a:pPr marL="365107" indent="-282561" algn="just" eaLnBrk="0" hangingPunct="0">
              <a:spcBef>
                <a:spcPts val="600"/>
              </a:spcBef>
              <a:buClr>
                <a:schemeClr val="accent1"/>
              </a:buClr>
              <a:buSzPct val="80000"/>
              <a:buFont typeface="Wingdings" pitchFamily="2" charset="2"/>
              <a:buChar char="q"/>
            </a:pPr>
            <a:r>
              <a:rPr lang="en-US" sz="2800" dirty="0">
                <a:solidFill>
                  <a:schemeClr val="tx1"/>
                </a:solidFill>
                <a:cs typeface="Calibri" pitchFamily="34" charset="0"/>
              </a:rPr>
              <a:t>Changes in rural employment, unemployment and under employment</a:t>
            </a:r>
          </a:p>
          <a:p>
            <a:pPr marL="365107" indent="-282561" algn="just" eaLnBrk="0" hangingPunct="0">
              <a:spcBef>
                <a:spcPts val="600"/>
              </a:spcBef>
              <a:buClr>
                <a:schemeClr val="accent1"/>
              </a:buClr>
              <a:buSzPct val="80000"/>
              <a:buFont typeface="Wingdings" pitchFamily="2" charset="2"/>
              <a:buChar char="q"/>
            </a:pPr>
            <a:r>
              <a:rPr lang="en-US" sz="2800" dirty="0">
                <a:solidFill>
                  <a:schemeClr val="tx1"/>
                </a:solidFill>
                <a:cs typeface="Calibri" pitchFamily="34" charset="0"/>
              </a:rPr>
              <a:t>Changes in the income of different income groups</a:t>
            </a:r>
          </a:p>
          <a:p>
            <a:pPr marL="365107" indent="-282561" algn="just" eaLnBrk="0" hangingPunct="0">
              <a:spcBef>
                <a:spcPts val="600"/>
              </a:spcBef>
              <a:buClr>
                <a:schemeClr val="accent1"/>
              </a:buClr>
              <a:buSzPct val="80000"/>
              <a:buFont typeface="Wingdings" pitchFamily="2" charset="2"/>
              <a:buChar char="q"/>
            </a:pPr>
            <a:r>
              <a:rPr lang="en-US" sz="2800" dirty="0">
                <a:solidFill>
                  <a:schemeClr val="tx1"/>
                </a:solidFill>
                <a:cs typeface="Calibri" pitchFamily="34" charset="0"/>
              </a:rPr>
              <a:t>Changes in the distribution of power, influence and participation. </a:t>
            </a:r>
          </a:p>
          <a:p>
            <a:pPr marL="365107" indent="-282561" algn="just" eaLnBrk="0" hangingPunct="0">
              <a:spcBef>
                <a:spcPts val="600"/>
              </a:spcBef>
              <a:buClr>
                <a:schemeClr val="accent1"/>
              </a:buClr>
              <a:buSzPct val="80000"/>
              <a:buFont typeface="Wingdings" pitchFamily="2" charset="2"/>
              <a:buChar char="q"/>
            </a:pPr>
            <a:r>
              <a:rPr lang="en-US" sz="2800" dirty="0">
                <a:solidFill>
                  <a:schemeClr val="tx1"/>
                </a:solidFill>
                <a:cs typeface="Calibri" pitchFamily="34" charset="0"/>
              </a:rPr>
              <a:t>Changes in literacy, schooling, literacy rate and life expectancy</a:t>
            </a:r>
          </a:p>
          <a:p>
            <a:pPr marL="365107" indent="-282561" algn="just" eaLnBrk="0" hangingPunct="0">
              <a:spcBef>
                <a:spcPts val="600"/>
              </a:spcBef>
              <a:buClr>
                <a:schemeClr val="accent1"/>
              </a:buClr>
              <a:buSzPct val="80000"/>
              <a:buFont typeface="Wingdings" pitchFamily="2" charset="2"/>
              <a:buChar char="q"/>
            </a:pPr>
            <a:r>
              <a:rPr lang="en-US" sz="2800" dirty="0">
                <a:solidFill>
                  <a:schemeClr val="tx1"/>
                </a:solidFill>
                <a:cs typeface="Calibri" pitchFamily="34" charset="0"/>
              </a:rPr>
              <a:t>Changes in values, believes and attitudes of members of state agencies as well as the rural policymaking.</a:t>
            </a:r>
          </a:p>
          <a:p>
            <a:pPr marL="0" indent="0">
              <a:buNone/>
            </a:pPr>
            <a:endParaRPr lang="en-US" dirty="0"/>
          </a:p>
        </p:txBody>
      </p:sp>
    </p:spTree>
    <p:extLst>
      <p:ext uri="{BB962C8B-B14F-4D97-AF65-F5344CB8AC3E}">
        <p14:creationId xmlns:p14="http://schemas.microsoft.com/office/powerpoint/2010/main" val="211933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33B9-160B-4D42-3CBC-D1241351CEC7}"/>
              </a:ext>
            </a:extLst>
          </p:cNvPr>
          <p:cNvSpPr>
            <a:spLocks noGrp="1"/>
          </p:cNvSpPr>
          <p:nvPr>
            <p:ph type="title"/>
          </p:nvPr>
        </p:nvSpPr>
        <p:spPr>
          <a:xfrm>
            <a:off x="594170" y="935875"/>
            <a:ext cx="8596668" cy="1320800"/>
          </a:xfrm>
        </p:spPr>
        <p:txBody>
          <a:bodyPr/>
          <a:lstStyle/>
          <a:p>
            <a:r>
              <a:rPr lang="en-US" b="1" dirty="0"/>
              <a:t>Success Stories of Microfinance </a:t>
            </a:r>
          </a:p>
        </p:txBody>
      </p:sp>
      <p:pic>
        <p:nvPicPr>
          <p:cNvPr id="4" name="Content Placeholder 3">
            <a:extLst>
              <a:ext uri="{FF2B5EF4-FFF2-40B4-BE49-F238E27FC236}">
                <a16:creationId xmlns:a16="http://schemas.microsoft.com/office/drawing/2014/main" id="{E6214D01-F5CA-8994-480D-3C905FBDBDFD}"/>
              </a:ext>
            </a:extLst>
          </p:cNvPr>
          <p:cNvPicPr>
            <a:picLocks noGrp="1" noChangeAspect="1"/>
          </p:cNvPicPr>
          <p:nvPr>
            <p:ph idx="1"/>
          </p:nvPr>
        </p:nvPicPr>
        <p:blipFill>
          <a:blip r:embed="rId2"/>
          <a:stretch>
            <a:fillRect/>
          </a:stretch>
        </p:blipFill>
        <p:spPr>
          <a:xfrm>
            <a:off x="821478" y="2003202"/>
            <a:ext cx="5862518" cy="3297667"/>
          </a:xfrm>
          <a:prstGeom prst="rect">
            <a:avLst/>
          </a:prstGeom>
          <a:ln>
            <a:noFill/>
          </a:ln>
          <a:effectLst>
            <a:outerShdw blurRad="190500" algn="tl" rotWithShape="0">
              <a:srgbClr val="000000">
                <a:alpha val="70000"/>
              </a:srgbClr>
            </a:outerShdw>
          </a:effectLst>
        </p:spPr>
      </p:pic>
      <p:sp>
        <p:nvSpPr>
          <p:cNvPr id="5" name="Thought Bubble: Cloud 4">
            <a:extLst>
              <a:ext uri="{FF2B5EF4-FFF2-40B4-BE49-F238E27FC236}">
                <a16:creationId xmlns:a16="http://schemas.microsoft.com/office/drawing/2014/main" id="{15953982-5F3A-0587-9E48-D5C9702E3E90}"/>
              </a:ext>
            </a:extLst>
          </p:cNvPr>
          <p:cNvSpPr/>
          <p:nvPr/>
        </p:nvSpPr>
        <p:spPr>
          <a:xfrm>
            <a:off x="4892504" y="2641030"/>
            <a:ext cx="4543043" cy="2065041"/>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C88DAC1F-FE74-485C-8BEA-46D80BACE38C}"/>
              </a:ext>
            </a:extLst>
          </p:cNvPr>
          <p:cNvSpPr txBox="1"/>
          <p:nvPr/>
        </p:nvSpPr>
        <p:spPr>
          <a:xfrm>
            <a:off x="5782324" y="3120803"/>
            <a:ext cx="307012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rPr>
              <a:t>Microfinance is game changer of my life….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rPr>
              <a:t>---</a:t>
            </a:r>
            <a:r>
              <a:rPr kumimoji="0" lang="en-US" sz="2000" b="1" i="0" u="none" strike="noStrike" kern="1200" cap="none" spc="0" normalizeH="0" baseline="0" noProof="0" dirty="0" err="1">
                <a:ln>
                  <a:noFill/>
                </a:ln>
                <a:solidFill>
                  <a:prstClr val="black"/>
                </a:solidFill>
                <a:effectLst/>
                <a:uLnTx/>
                <a:uFillTx/>
                <a:latin typeface="Trebuchet MS" panose="020B0603020202020204"/>
                <a:ea typeface="+mn-ea"/>
                <a:cs typeface="+mn-cs"/>
              </a:rPr>
              <a:t>Shaheda</a:t>
            </a:r>
            <a:r>
              <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rPr>
              <a:t> Khatun</a:t>
            </a:r>
          </a:p>
        </p:txBody>
      </p:sp>
      <p:pic>
        <p:nvPicPr>
          <p:cNvPr id="7" name="Picture 6">
            <a:extLst>
              <a:ext uri="{FF2B5EF4-FFF2-40B4-BE49-F238E27FC236}">
                <a16:creationId xmlns:a16="http://schemas.microsoft.com/office/drawing/2014/main" id="{BB85CA5E-1CFB-EED5-3185-FB0E03007D0D}"/>
              </a:ext>
            </a:extLst>
          </p:cNvPr>
          <p:cNvPicPr>
            <a:picLocks noChangeAspect="1"/>
          </p:cNvPicPr>
          <p:nvPr/>
        </p:nvPicPr>
        <p:blipFill>
          <a:blip r:embed="rId3"/>
          <a:stretch>
            <a:fillRect/>
          </a:stretch>
        </p:blipFill>
        <p:spPr>
          <a:xfrm>
            <a:off x="8435908" y="3889514"/>
            <a:ext cx="3258289" cy="2168243"/>
          </a:xfrm>
          <a:prstGeom prst="rect">
            <a:avLst/>
          </a:prstGeom>
        </p:spPr>
      </p:pic>
      <p:pic>
        <p:nvPicPr>
          <p:cNvPr id="8" name="Picture 7">
            <a:extLst>
              <a:ext uri="{FF2B5EF4-FFF2-40B4-BE49-F238E27FC236}">
                <a16:creationId xmlns:a16="http://schemas.microsoft.com/office/drawing/2014/main" id="{8775C8A9-D9F3-DF6A-B3CD-0894C8E7324D}"/>
              </a:ext>
            </a:extLst>
          </p:cNvPr>
          <p:cNvPicPr>
            <a:picLocks noChangeAspect="1"/>
          </p:cNvPicPr>
          <p:nvPr/>
        </p:nvPicPr>
        <p:blipFill>
          <a:blip r:embed="rId4"/>
          <a:stretch>
            <a:fillRect/>
          </a:stretch>
        </p:blipFill>
        <p:spPr>
          <a:xfrm>
            <a:off x="8250221" y="903446"/>
            <a:ext cx="3443976" cy="2065041"/>
          </a:xfrm>
          <a:prstGeom prst="rect">
            <a:avLst/>
          </a:prstGeom>
        </p:spPr>
      </p:pic>
    </p:spTree>
    <p:extLst>
      <p:ext uri="{BB962C8B-B14F-4D97-AF65-F5344CB8AC3E}">
        <p14:creationId xmlns:p14="http://schemas.microsoft.com/office/powerpoint/2010/main" val="207510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FA2F-9883-047E-32A7-3927007D217D}"/>
              </a:ext>
            </a:extLst>
          </p:cNvPr>
          <p:cNvSpPr>
            <a:spLocks noGrp="1"/>
          </p:cNvSpPr>
          <p:nvPr>
            <p:ph type="title"/>
          </p:nvPr>
        </p:nvSpPr>
        <p:spPr>
          <a:xfrm>
            <a:off x="785764" y="982970"/>
            <a:ext cx="8596668" cy="739813"/>
          </a:xfrm>
        </p:spPr>
        <p:txBody>
          <a:bodyPr/>
          <a:lstStyle/>
          <a:p>
            <a:r>
              <a:rPr lang="en-US" b="1" u="sng" dirty="0"/>
              <a:t>Features of Microfinance</a:t>
            </a:r>
          </a:p>
        </p:txBody>
      </p:sp>
      <p:sp>
        <p:nvSpPr>
          <p:cNvPr id="3" name="Content Placeholder 2">
            <a:extLst>
              <a:ext uri="{FF2B5EF4-FFF2-40B4-BE49-F238E27FC236}">
                <a16:creationId xmlns:a16="http://schemas.microsoft.com/office/drawing/2014/main" id="{F5E9A790-B641-3B14-6D2B-60B5A71E7DE7}"/>
              </a:ext>
            </a:extLst>
          </p:cNvPr>
          <p:cNvSpPr>
            <a:spLocks noGrp="1"/>
          </p:cNvSpPr>
          <p:nvPr>
            <p:ph idx="1"/>
          </p:nvPr>
        </p:nvSpPr>
        <p:spPr>
          <a:xfrm>
            <a:off x="785764" y="1930400"/>
            <a:ext cx="8596668" cy="4532583"/>
          </a:xfrm>
        </p:spPr>
        <p:txBody>
          <a:bodyPr>
            <a:normAutofit/>
          </a:bodyPr>
          <a:lstStyle/>
          <a:p>
            <a:pPr>
              <a:lnSpc>
                <a:spcPct val="110000"/>
              </a:lnSpc>
            </a:pPr>
            <a:r>
              <a:rPr lang="en-US" sz="2400" dirty="0">
                <a:solidFill>
                  <a:schemeClr val="tx1"/>
                </a:solidFill>
              </a:rPr>
              <a:t>Prefer women customers over men</a:t>
            </a:r>
          </a:p>
          <a:p>
            <a:pPr>
              <a:lnSpc>
                <a:spcPct val="110000"/>
              </a:lnSpc>
            </a:pPr>
            <a:r>
              <a:rPr lang="en-US" sz="2400" dirty="0">
                <a:solidFill>
                  <a:schemeClr val="tx1"/>
                </a:solidFill>
              </a:rPr>
              <a:t>Provides tiny loans for short terms</a:t>
            </a:r>
          </a:p>
          <a:p>
            <a:pPr>
              <a:lnSpc>
                <a:spcPct val="110000"/>
              </a:lnSpc>
            </a:pPr>
            <a:r>
              <a:rPr lang="en-US" sz="2400" dirty="0">
                <a:solidFill>
                  <a:schemeClr val="tx1"/>
                </a:solidFill>
              </a:rPr>
              <a:t>Prefer saving over borrowing</a:t>
            </a:r>
          </a:p>
          <a:p>
            <a:pPr>
              <a:lnSpc>
                <a:spcPct val="110000"/>
              </a:lnSpc>
            </a:pPr>
            <a:r>
              <a:rPr lang="en-US" sz="2400" dirty="0">
                <a:solidFill>
                  <a:schemeClr val="tx1"/>
                </a:solidFill>
              </a:rPr>
              <a:t>Provides financial services to rural people</a:t>
            </a:r>
          </a:p>
          <a:p>
            <a:pPr>
              <a:lnSpc>
                <a:spcPct val="110000"/>
              </a:lnSpc>
            </a:pPr>
            <a:r>
              <a:rPr lang="en-US" sz="2400" dirty="0">
                <a:solidFill>
                  <a:schemeClr val="tx1"/>
                </a:solidFill>
                <a:ea typeface="Cambria" panose="02040503050406030204" pitchFamily="18" charset="0"/>
              </a:rPr>
              <a:t>Borrowers are from the low-income group</a:t>
            </a:r>
            <a:endParaRPr lang="en-US" sz="2400" dirty="0">
              <a:solidFill>
                <a:schemeClr val="tx1"/>
              </a:solidFill>
            </a:endParaRPr>
          </a:p>
          <a:p>
            <a:pPr>
              <a:lnSpc>
                <a:spcPct val="110000"/>
              </a:lnSpc>
            </a:pPr>
            <a:r>
              <a:rPr lang="en-US" sz="2400" dirty="0">
                <a:solidFill>
                  <a:schemeClr val="tx1"/>
                </a:solidFill>
              </a:rPr>
              <a:t>Loans are offered without security</a:t>
            </a:r>
          </a:p>
          <a:p>
            <a:pPr>
              <a:lnSpc>
                <a:spcPct val="110000"/>
              </a:lnSpc>
            </a:pPr>
            <a:r>
              <a:rPr lang="en-US" sz="2400" dirty="0">
                <a:solidFill>
                  <a:schemeClr val="tx1"/>
                </a:solidFill>
              </a:rPr>
              <a:t>Loans are generally taken for income generation purpose</a:t>
            </a:r>
          </a:p>
          <a:p>
            <a:endParaRPr lang="en-US" sz="2400" dirty="0">
              <a:solidFill>
                <a:schemeClr val="tx1"/>
              </a:solidFill>
            </a:endParaRPr>
          </a:p>
        </p:txBody>
      </p:sp>
      <p:pic>
        <p:nvPicPr>
          <p:cNvPr id="5" name="Picture 4">
            <a:extLst>
              <a:ext uri="{FF2B5EF4-FFF2-40B4-BE49-F238E27FC236}">
                <a16:creationId xmlns:a16="http://schemas.microsoft.com/office/drawing/2014/main" id="{39ED13FF-E78E-9FC0-AD80-240A32DA4690}"/>
              </a:ext>
            </a:extLst>
          </p:cNvPr>
          <p:cNvPicPr>
            <a:picLocks noChangeAspect="1"/>
          </p:cNvPicPr>
          <p:nvPr/>
        </p:nvPicPr>
        <p:blipFill>
          <a:blip r:embed="rId2"/>
          <a:stretch>
            <a:fillRect/>
          </a:stretch>
        </p:blipFill>
        <p:spPr>
          <a:xfrm>
            <a:off x="8556688" y="1930400"/>
            <a:ext cx="3635312" cy="3635312"/>
          </a:xfrm>
          <a:prstGeom prst="rect">
            <a:avLst/>
          </a:prstGeom>
        </p:spPr>
      </p:pic>
    </p:spTree>
    <p:extLst>
      <p:ext uri="{BB962C8B-B14F-4D97-AF65-F5344CB8AC3E}">
        <p14:creationId xmlns:p14="http://schemas.microsoft.com/office/powerpoint/2010/main" val="17725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77C224-B2B3-486B-BC44-945A3A14CE72}"/>
              </a:ext>
            </a:extLst>
          </p:cNvPr>
          <p:cNvSpPr txBox="1">
            <a:spLocks/>
          </p:cNvSpPr>
          <p:nvPr/>
        </p:nvSpPr>
        <p:spPr>
          <a:xfrm>
            <a:off x="1500883" y="261974"/>
            <a:ext cx="9144000" cy="714375"/>
          </a:xfrm>
          <a:prstGeom prst="rect">
            <a:avLst/>
          </a:prstGeom>
          <a:noFill/>
        </p:spPr>
        <p:style>
          <a:lnRef idx="1">
            <a:schemeClr val="accent1"/>
          </a:lnRef>
          <a:fillRef idx="2">
            <a:schemeClr val="accent1"/>
          </a:fillRef>
          <a:effectRef idx="1">
            <a:schemeClr val="accent1"/>
          </a:effectRef>
          <a:fontRef idx="minor">
            <a:schemeClr val="dk1"/>
          </a:fontRef>
        </p:style>
        <p:txBody>
          <a:bodyPr vert="horz" lIns="91431" tIns="45716" rIns="91431" bIns="45716" rtlCol="0" anchor="ctr">
            <a:noAutofit/>
          </a:bodyPr>
          <a:lstStyle/>
          <a:p>
            <a:pPr lvl="0" algn="ctr">
              <a:spcBef>
                <a:spcPct val="0"/>
              </a:spcBef>
            </a:pPr>
            <a:r>
              <a:rPr lang="en-US" sz="3600" b="1" dirty="0">
                <a:solidFill>
                  <a:schemeClr val="accent2"/>
                </a:solidFill>
                <a:effectLst>
                  <a:outerShdw blurRad="38100" dist="38100" dir="2700000" algn="tl">
                    <a:srgbClr val="000000">
                      <a:alpha val="43137"/>
                    </a:srgbClr>
                  </a:outerShdw>
                </a:effectLst>
                <a:latin typeface="+mj-lt"/>
                <a:ea typeface="Cambria" panose="02040503050406030204" pitchFamily="18" charset="0"/>
              </a:rPr>
              <a:t>Aims of </a:t>
            </a:r>
            <a:r>
              <a:rPr lang="en-US" sz="3600" b="1" spc="-4" dirty="0">
                <a:solidFill>
                  <a:schemeClr val="accent2"/>
                </a:solidFill>
                <a:effectLst>
                  <a:outerShdw blurRad="38100" dist="38100" dir="2700000" algn="tl">
                    <a:srgbClr val="000000">
                      <a:alpha val="43137"/>
                    </a:srgbClr>
                  </a:outerShdw>
                </a:effectLst>
                <a:latin typeface="+mj-lt"/>
                <a:ea typeface="Cambria" panose="02040503050406030204" pitchFamily="18" charset="0"/>
              </a:rPr>
              <a:t>Micro Credit </a:t>
            </a:r>
            <a:endParaRPr lang="en-US" sz="3600" b="1" dirty="0">
              <a:solidFill>
                <a:schemeClr val="accent2"/>
              </a:solidFill>
              <a:effectLst>
                <a:outerShdw blurRad="38100" dist="38100" dir="2700000" algn="tl">
                  <a:srgbClr val="000000">
                    <a:alpha val="43137"/>
                  </a:srgbClr>
                </a:outerShdw>
              </a:effectLst>
              <a:latin typeface="+mj-lt"/>
              <a:ea typeface="Cambria" panose="02040503050406030204" pitchFamily="18" charset="0"/>
            </a:endParaRPr>
          </a:p>
        </p:txBody>
      </p:sp>
      <p:sp>
        <p:nvSpPr>
          <p:cNvPr id="6" name="object 15">
            <a:extLst>
              <a:ext uri="{FF2B5EF4-FFF2-40B4-BE49-F238E27FC236}">
                <a16:creationId xmlns:a16="http://schemas.microsoft.com/office/drawing/2014/main" id="{0E79C15F-6663-49B5-9D56-0269A7B72BFE}"/>
              </a:ext>
            </a:extLst>
          </p:cNvPr>
          <p:cNvSpPr/>
          <p:nvPr/>
        </p:nvSpPr>
        <p:spPr>
          <a:xfrm>
            <a:off x="1728593" y="1071562"/>
            <a:ext cx="1672017" cy="4442826"/>
          </a:xfrm>
          <a:custGeom>
            <a:avLst/>
            <a:gdLst/>
            <a:ahLst/>
            <a:cxnLst/>
            <a:rect l="l" t="t" r="r" b="b"/>
            <a:pathLst>
              <a:path w="1393189" h="4320540">
                <a:moveTo>
                  <a:pt x="1253617" y="0"/>
                </a:moveTo>
                <a:lnTo>
                  <a:pt x="139319" y="0"/>
                </a:lnTo>
                <a:lnTo>
                  <a:pt x="95276" y="7100"/>
                </a:lnTo>
                <a:lnTo>
                  <a:pt x="57031" y="26875"/>
                </a:lnTo>
                <a:lnTo>
                  <a:pt x="26875" y="57031"/>
                </a:lnTo>
                <a:lnTo>
                  <a:pt x="7100" y="95276"/>
                </a:lnTo>
                <a:lnTo>
                  <a:pt x="0" y="139318"/>
                </a:lnTo>
                <a:lnTo>
                  <a:pt x="0" y="4181220"/>
                </a:lnTo>
                <a:lnTo>
                  <a:pt x="7100" y="4225258"/>
                </a:lnTo>
                <a:lnTo>
                  <a:pt x="26875" y="4263503"/>
                </a:lnTo>
                <a:lnTo>
                  <a:pt x="57031" y="4293661"/>
                </a:lnTo>
                <a:lnTo>
                  <a:pt x="95276" y="4313437"/>
                </a:lnTo>
                <a:lnTo>
                  <a:pt x="139319" y="4320540"/>
                </a:lnTo>
                <a:lnTo>
                  <a:pt x="1253617" y="4320540"/>
                </a:lnTo>
                <a:lnTo>
                  <a:pt x="1297659" y="4313437"/>
                </a:lnTo>
                <a:lnTo>
                  <a:pt x="1335904" y="4293661"/>
                </a:lnTo>
                <a:lnTo>
                  <a:pt x="1366060" y="4263503"/>
                </a:lnTo>
                <a:lnTo>
                  <a:pt x="1385835" y="4225258"/>
                </a:lnTo>
                <a:lnTo>
                  <a:pt x="1392936" y="4181220"/>
                </a:lnTo>
                <a:lnTo>
                  <a:pt x="1392936" y="139318"/>
                </a:lnTo>
                <a:lnTo>
                  <a:pt x="1385835" y="95276"/>
                </a:lnTo>
                <a:lnTo>
                  <a:pt x="1366060" y="57031"/>
                </a:lnTo>
                <a:lnTo>
                  <a:pt x="1335904" y="26875"/>
                </a:lnTo>
                <a:lnTo>
                  <a:pt x="1297659" y="7100"/>
                </a:lnTo>
                <a:lnTo>
                  <a:pt x="1253617" y="0"/>
                </a:lnTo>
                <a:close/>
              </a:path>
            </a:pathLst>
          </a:custGeom>
          <a:solidFill>
            <a:srgbClr val="C32C2D"/>
          </a:solidFill>
        </p:spPr>
        <p:txBody>
          <a:bodyPr wrap="square" lIns="0" tIns="0" rIns="0" bIns="0" rtlCol="0"/>
          <a:lstStyle/>
          <a:p>
            <a:endParaRPr sz="1900" dirty="0"/>
          </a:p>
        </p:txBody>
      </p:sp>
      <p:sp>
        <p:nvSpPr>
          <p:cNvPr id="8" name="object 17">
            <a:extLst>
              <a:ext uri="{FF2B5EF4-FFF2-40B4-BE49-F238E27FC236}">
                <a16:creationId xmlns:a16="http://schemas.microsoft.com/office/drawing/2014/main" id="{A3683125-745D-4FB2-A0AF-11D26DA97EDD}"/>
              </a:ext>
            </a:extLst>
          </p:cNvPr>
          <p:cNvSpPr txBox="1"/>
          <p:nvPr/>
        </p:nvSpPr>
        <p:spPr>
          <a:xfrm>
            <a:off x="1841500" y="3169742"/>
            <a:ext cx="1466142" cy="1858927"/>
          </a:xfrm>
          <a:prstGeom prst="rect">
            <a:avLst/>
          </a:prstGeom>
        </p:spPr>
        <p:txBody>
          <a:bodyPr vert="horz" wrap="square" lIns="0" tIns="46820" rIns="0" bIns="0" rtlCol="0">
            <a:spAutoFit/>
          </a:bodyPr>
          <a:lstStyle/>
          <a:p>
            <a:pPr marL="11854" marR="4742" indent="3556" algn="ctr">
              <a:lnSpc>
                <a:spcPct val="86300"/>
              </a:lnSpc>
              <a:spcBef>
                <a:spcPts val="368"/>
              </a:spcBef>
            </a:pPr>
            <a:r>
              <a:rPr sz="1900" b="1" spc="-4" dirty="0">
                <a:solidFill>
                  <a:srgbClr val="FFFFFF"/>
                </a:solidFill>
                <a:latin typeface="Cambria" panose="02040503050406030204" pitchFamily="18" charset="0"/>
                <a:ea typeface="Cambria" panose="02040503050406030204" pitchFamily="18" charset="0"/>
                <a:cs typeface="Arial"/>
              </a:rPr>
              <a:t>Poverty  </a:t>
            </a:r>
            <a:r>
              <a:rPr lang="en-US" sz="1900" b="1" spc="-4" dirty="0">
                <a:solidFill>
                  <a:srgbClr val="FFFFFF"/>
                </a:solidFill>
                <a:latin typeface="Cambria" panose="02040503050406030204" pitchFamily="18" charset="0"/>
                <a:ea typeface="Cambria" panose="02040503050406030204" pitchFamily="18" charset="0"/>
                <a:cs typeface="Arial"/>
              </a:rPr>
              <a:t>R</a:t>
            </a:r>
            <a:r>
              <a:rPr sz="1900" b="1" spc="-4" dirty="0">
                <a:solidFill>
                  <a:srgbClr val="FFFFFF"/>
                </a:solidFill>
                <a:latin typeface="Cambria" panose="02040503050406030204" pitchFamily="18" charset="0"/>
                <a:ea typeface="Cambria" panose="02040503050406030204" pitchFamily="18" charset="0"/>
                <a:cs typeface="Arial"/>
              </a:rPr>
              <a:t>e</a:t>
            </a:r>
            <a:r>
              <a:rPr sz="1900" b="1" spc="-14" dirty="0">
                <a:solidFill>
                  <a:srgbClr val="FFFFFF"/>
                </a:solidFill>
                <a:latin typeface="Cambria" panose="02040503050406030204" pitchFamily="18" charset="0"/>
                <a:ea typeface="Cambria" panose="02040503050406030204" pitchFamily="18" charset="0"/>
                <a:cs typeface="Arial"/>
              </a:rPr>
              <a:t>d</a:t>
            </a:r>
            <a:r>
              <a:rPr sz="1900" b="1" spc="-4" dirty="0">
                <a:solidFill>
                  <a:srgbClr val="FFFFFF"/>
                </a:solidFill>
                <a:latin typeface="Cambria" panose="02040503050406030204" pitchFamily="18" charset="0"/>
                <a:ea typeface="Cambria" panose="02040503050406030204" pitchFamily="18" charset="0"/>
                <a:cs typeface="Arial"/>
              </a:rPr>
              <a:t>ucti</a:t>
            </a:r>
            <a:r>
              <a:rPr sz="1900" b="1" spc="-14" dirty="0">
                <a:solidFill>
                  <a:srgbClr val="FFFFFF"/>
                </a:solidFill>
                <a:latin typeface="Cambria" panose="02040503050406030204" pitchFamily="18" charset="0"/>
                <a:ea typeface="Cambria" panose="02040503050406030204" pitchFamily="18" charset="0"/>
                <a:cs typeface="Arial"/>
              </a:rPr>
              <a:t>o</a:t>
            </a:r>
            <a:r>
              <a:rPr sz="1900" b="1" spc="-4" dirty="0">
                <a:solidFill>
                  <a:srgbClr val="FFFFFF"/>
                </a:solidFill>
                <a:latin typeface="Cambria" panose="02040503050406030204" pitchFamily="18" charset="0"/>
                <a:ea typeface="Cambria" panose="02040503050406030204" pitchFamily="18" charset="0"/>
                <a:cs typeface="Arial"/>
              </a:rPr>
              <a:t>n  </a:t>
            </a:r>
            <a:endParaRPr lang="en-US" sz="1900" b="1" spc="-4" dirty="0">
              <a:solidFill>
                <a:srgbClr val="FFFFFF"/>
              </a:solidFill>
              <a:latin typeface="Cambria" panose="02040503050406030204" pitchFamily="18" charset="0"/>
              <a:ea typeface="Cambria" panose="02040503050406030204" pitchFamily="18" charset="0"/>
              <a:cs typeface="Arial"/>
            </a:endParaRPr>
          </a:p>
          <a:p>
            <a:pPr marL="11854" marR="4742" indent="3556" algn="ctr">
              <a:lnSpc>
                <a:spcPct val="86300"/>
              </a:lnSpc>
              <a:spcBef>
                <a:spcPts val="368"/>
              </a:spcBef>
            </a:pPr>
            <a:r>
              <a:rPr sz="1900" b="1" spc="-4" dirty="0">
                <a:solidFill>
                  <a:srgbClr val="FFFFFF"/>
                </a:solidFill>
                <a:latin typeface="Cambria" panose="02040503050406030204" pitchFamily="18" charset="0"/>
                <a:ea typeface="Cambria" panose="02040503050406030204" pitchFamily="18" charset="0"/>
                <a:cs typeface="Arial"/>
              </a:rPr>
              <a:t>(the  </a:t>
            </a:r>
            <a:r>
              <a:rPr sz="1900" b="1" spc="-10" dirty="0">
                <a:solidFill>
                  <a:srgbClr val="FFFFFF"/>
                </a:solidFill>
                <a:latin typeface="Cambria" panose="02040503050406030204" pitchFamily="18" charset="0"/>
                <a:ea typeface="Cambria" panose="02040503050406030204" pitchFamily="18" charset="0"/>
                <a:cs typeface="Arial"/>
              </a:rPr>
              <a:t>original  </a:t>
            </a:r>
            <a:r>
              <a:rPr sz="1900" b="1" spc="-4" dirty="0">
                <a:solidFill>
                  <a:srgbClr val="FFFFFF"/>
                </a:solidFill>
                <a:latin typeface="Cambria" panose="02040503050406030204" pitchFamily="18" charset="0"/>
                <a:ea typeface="Cambria" panose="02040503050406030204" pitchFamily="18" charset="0"/>
                <a:cs typeface="Arial"/>
              </a:rPr>
              <a:t>aim)  through  financial  inclusion</a:t>
            </a:r>
            <a:endParaRPr sz="1900" b="1" dirty="0">
              <a:latin typeface="Cambria" panose="02040503050406030204" pitchFamily="18" charset="0"/>
              <a:ea typeface="Cambria" panose="02040503050406030204" pitchFamily="18" charset="0"/>
              <a:cs typeface="Arial"/>
            </a:endParaRPr>
          </a:p>
        </p:txBody>
      </p:sp>
      <p:sp>
        <p:nvSpPr>
          <p:cNvPr id="9" name="object 18">
            <a:extLst>
              <a:ext uri="{FF2B5EF4-FFF2-40B4-BE49-F238E27FC236}">
                <a16:creationId xmlns:a16="http://schemas.microsoft.com/office/drawing/2014/main" id="{2467A0A0-7958-410D-9400-E1D4CA9A7B68}"/>
              </a:ext>
            </a:extLst>
          </p:cNvPr>
          <p:cNvSpPr/>
          <p:nvPr/>
        </p:nvSpPr>
        <p:spPr>
          <a:xfrm>
            <a:off x="1714502" y="1547879"/>
            <a:ext cx="1618909" cy="1438655"/>
          </a:xfrm>
          <a:prstGeom prst="rect">
            <a:avLst/>
          </a:prstGeom>
          <a:blipFill>
            <a:blip r:embed="rId2" cstate="print"/>
            <a:stretch>
              <a:fillRect/>
            </a:stretch>
          </a:blipFill>
        </p:spPr>
        <p:txBody>
          <a:bodyPr wrap="square" lIns="0" tIns="0" rIns="0" bIns="0" rtlCol="0"/>
          <a:lstStyle/>
          <a:p>
            <a:endParaRPr sz="1900" b="1" dirty="0"/>
          </a:p>
        </p:txBody>
      </p:sp>
      <p:sp>
        <p:nvSpPr>
          <p:cNvPr id="11" name="object 20">
            <a:extLst>
              <a:ext uri="{FF2B5EF4-FFF2-40B4-BE49-F238E27FC236}">
                <a16:creationId xmlns:a16="http://schemas.microsoft.com/office/drawing/2014/main" id="{E346D115-DDD9-4FEC-AAE6-96A0FD6B3704}"/>
              </a:ext>
            </a:extLst>
          </p:cNvPr>
          <p:cNvSpPr/>
          <p:nvPr/>
        </p:nvSpPr>
        <p:spPr>
          <a:xfrm>
            <a:off x="3492502" y="1092152"/>
            <a:ext cx="1625293" cy="4442826"/>
          </a:xfrm>
          <a:custGeom>
            <a:avLst/>
            <a:gdLst/>
            <a:ahLst/>
            <a:cxnLst/>
            <a:rect l="l" t="t" r="r" b="b"/>
            <a:pathLst>
              <a:path w="1393189" h="4320540">
                <a:moveTo>
                  <a:pt x="1253617" y="0"/>
                </a:moveTo>
                <a:lnTo>
                  <a:pt x="139319" y="0"/>
                </a:lnTo>
                <a:lnTo>
                  <a:pt x="95276" y="7100"/>
                </a:lnTo>
                <a:lnTo>
                  <a:pt x="57031" y="26875"/>
                </a:lnTo>
                <a:lnTo>
                  <a:pt x="26875" y="57031"/>
                </a:lnTo>
                <a:lnTo>
                  <a:pt x="7100" y="95276"/>
                </a:lnTo>
                <a:lnTo>
                  <a:pt x="0" y="139318"/>
                </a:lnTo>
                <a:lnTo>
                  <a:pt x="0" y="4181220"/>
                </a:lnTo>
                <a:lnTo>
                  <a:pt x="7100" y="4225258"/>
                </a:lnTo>
                <a:lnTo>
                  <a:pt x="26875" y="4263503"/>
                </a:lnTo>
                <a:lnTo>
                  <a:pt x="57031" y="4293661"/>
                </a:lnTo>
                <a:lnTo>
                  <a:pt x="95276" y="4313437"/>
                </a:lnTo>
                <a:lnTo>
                  <a:pt x="139319" y="4320540"/>
                </a:lnTo>
                <a:lnTo>
                  <a:pt x="1253617" y="4320540"/>
                </a:lnTo>
                <a:lnTo>
                  <a:pt x="1297659" y="4313437"/>
                </a:lnTo>
                <a:lnTo>
                  <a:pt x="1335904" y="4293661"/>
                </a:lnTo>
                <a:lnTo>
                  <a:pt x="1366060" y="4263503"/>
                </a:lnTo>
                <a:lnTo>
                  <a:pt x="1385835" y="4225258"/>
                </a:lnTo>
                <a:lnTo>
                  <a:pt x="1392936" y="4181220"/>
                </a:lnTo>
                <a:lnTo>
                  <a:pt x="1392936" y="139318"/>
                </a:lnTo>
                <a:lnTo>
                  <a:pt x="1385835" y="95276"/>
                </a:lnTo>
                <a:lnTo>
                  <a:pt x="1366060" y="57031"/>
                </a:lnTo>
                <a:lnTo>
                  <a:pt x="1335904" y="26875"/>
                </a:lnTo>
                <a:lnTo>
                  <a:pt x="1297659" y="7100"/>
                </a:lnTo>
                <a:lnTo>
                  <a:pt x="1253617" y="0"/>
                </a:lnTo>
                <a:close/>
              </a:path>
            </a:pathLst>
          </a:custGeom>
          <a:solidFill>
            <a:srgbClr val="A32EBC"/>
          </a:solidFill>
        </p:spPr>
        <p:txBody>
          <a:bodyPr wrap="square" lIns="0" tIns="0" rIns="0" bIns="0" rtlCol="0"/>
          <a:lstStyle/>
          <a:p>
            <a:endParaRPr sz="1900"/>
          </a:p>
        </p:txBody>
      </p:sp>
      <p:sp>
        <p:nvSpPr>
          <p:cNvPr id="13" name="object 22">
            <a:extLst>
              <a:ext uri="{FF2B5EF4-FFF2-40B4-BE49-F238E27FC236}">
                <a16:creationId xmlns:a16="http://schemas.microsoft.com/office/drawing/2014/main" id="{46CFF1E0-7C1C-4217-84F6-A13889C4E7BA}"/>
              </a:ext>
            </a:extLst>
          </p:cNvPr>
          <p:cNvSpPr txBox="1"/>
          <p:nvPr/>
        </p:nvSpPr>
        <p:spPr>
          <a:xfrm>
            <a:off x="3492500" y="3330214"/>
            <a:ext cx="1618908" cy="1556152"/>
          </a:xfrm>
          <a:prstGeom prst="rect">
            <a:avLst/>
          </a:prstGeom>
        </p:spPr>
        <p:txBody>
          <a:bodyPr vert="horz" wrap="square" lIns="0" tIns="46820" rIns="0" bIns="0" rtlCol="0">
            <a:spAutoFit/>
          </a:bodyPr>
          <a:lstStyle/>
          <a:p>
            <a:pPr marL="11854" marR="4742" indent="1778" algn="ctr">
              <a:lnSpc>
                <a:spcPct val="86400"/>
              </a:lnSpc>
              <a:spcBef>
                <a:spcPts val="368"/>
              </a:spcBef>
              <a:tabLst>
                <a:tab pos="852874" algn="l"/>
              </a:tabLst>
            </a:pPr>
            <a:r>
              <a:rPr sz="1900" b="1" spc="-4" dirty="0">
                <a:solidFill>
                  <a:srgbClr val="FFFFFF"/>
                </a:solidFill>
                <a:latin typeface="Cambria" panose="02040503050406030204" pitchFamily="18" charset="0"/>
                <a:ea typeface="Cambria" panose="02040503050406030204" pitchFamily="18" charset="0"/>
                <a:cs typeface="Arial"/>
              </a:rPr>
              <a:t>Raising  domestic  sav</a:t>
            </a:r>
            <a:r>
              <a:rPr sz="1900" b="1" spc="-14" dirty="0">
                <a:solidFill>
                  <a:srgbClr val="FFFFFF"/>
                </a:solidFill>
                <a:latin typeface="Cambria" panose="02040503050406030204" pitchFamily="18" charset="0"/>
                <a:ea typeface="Cambria" panose="02040503050406030204" pitchFamily="18" charset="0"/>
                <a:cs typeface="Arial"/>
              </a:rPr>
              <a:t>i</a:t>
            </a:r>
            <a:r>
              <a:rPr sz="1900" b="1" spc="-4" dirty="0">
                <a:solidFill>
                  <a:srgbClr val="FFFFFF"/>
                </a:solidFill>
                <a:latin typeface="Cambria" panose="02040503050406030204" pitchFamily="18" charset="0"/>
                <a:ea typeface="Cambria" panose="02040503050406030204" pitchFamily="18" charset="0"/>
                <a:cs typeface="Arial"/>
              </a:rPr>
              <a:t>n</a:t>
            </a:r>
            <a:r>
              <a:rPr sz="1900" b="1" spc="-14" dirty="0">
                <a:solidFill>
                  <a:srgbClr val="FFFFFF"/>
                </a:solidFill>
                <a:latin typeface="Cambria" panose="02040503050406030204" pitchFamily="18" charset="0"/>
                <a:ea typeface="Cambria" panose="02040503050406030204" pitchFamily="18" charset="0"/>
                <a:cs typeface="Arial"/>
              </a:rPr>
              <a:t>g</a:t>
            </a:r>
            <a:r>
              <a:rPr sz="1900" b="1" dirty="0">
                <a:solidFill>
                  <a:srgbClr val="FFFFFF"/>
                </a:solidFill>
                <a:latin typeface="Cambria" panose="02040503050406030204" pitchFamily="18" charset="0"/>
                <a:ea typeface="Cambria" panose="02040503050406030204" pitchFamily="18" charset="0"/>
                <a:cs typeface="Arial"/>
              </a:rPr>
              <a:t>s	</a:t>
            </a:r>
            <a:r>
              <a:rPr sz="1900" b="1" spc="-4" dirty="0">
                <a:solidFill>
                  <a:srgbClr val="FFFFFF"/>
                </a:solidFill>
                <a:latin typeface="Cambria" panose="02040503050406030204" pitchFamily="18" charset="0"/>
                <a:ea typeface="Cambria" panose="02040503050406030204" pitchFamily="18" charset="0"/>
                <a:cs typeface="Arial"/>
              </a:rPr>
              <a:t>in  </a:t>
            </a:r>
            <a:r>
              <a:rPr sz="1900" b="1" spc="-10" dirty="0">
                <a:solidFill>
                  <a:srgbClr val="FFFFFF"/>
                </a:solidFill>
                <a:latin typeface="Cambria" panose="02040503050406030204" pitchFamily="18" charset="0"/>
                <a:ea typeface="Cambria" panose="02040503050406030204" pitchFamily="18" charset="0"/>
                <a:cs typeface="Arial"/>
              </a:rPr>
              <a:t>lowest  </a:t>
            </a:r>
            <a:r>
              <a:rPr sz="1900" b="1" spc="-4" dirty="0">
                <a:solidFill>
                  <a:srgbClr val="FFFFFF"/>
                </a:solidFill>
                <a:latin typeface="Cambria" panose="02040503050406030204" pitchFamily="18" charset="0"/>
                <a:ea typeface="Cambria" panose="02040503050406030204" pitchFamily="18" charset="0"/>
                <a:cs typeface="Arial"/>
              </a:rPr>
              <a:t>income  countries</a:t>
            </a:r>
            <a:endParaRPr sz="1900" b="1" dirty="0">
              <a:latin typeface="Cambria" panose="02040503050406030204" pitchFamily="18" charset="0"/>
              <a:ea typeface="Cambria" panose="02040503050406030204" pitchFamily="18" charset="0"/>
              <a:cs typeface="Arial"/>
            </a:endParaRPr>
          </a:p>
        </p:txBody>
      </p:sp>
      <p:sp>
        <p:nvSpPr>
          <p:cNvPr id="14" name="object 23">
            <a:extLst>
              <a:ext uri="{FF2B5EF4-FFF2-40B4-BE49-F238E27FC236}">
                <a16:creationId xmlns:a16="http://schemas.microsoft.com/office/drawing/2014/main" id="{C2E864DA-5B94-4D24-86AE-1B19165CCCA1}"/>
              </a:ext>
            </a:extLst>
          </p:cNvPr>
          <p:cNvSpPr/>
          <p:nvPr/>
        </p:nvSpPr>
        <p:spPr>
          <a:xfrm>
            <a:off x="3492500" y="1571626"/>
            <a:ext cx="1618908" cy="1438655"/>
          </a:xfrm>
          <a:prstGeom prst="rect">
            <a:avLst/>
          </a:prstGeom>
          <a:blipFill>
            <a:blip r:embed="rId3" cstate="print"/>
            <a:stretch>
              <a:fillRect/>
            </a:stretch>
          </a:blipFill>
        </p:spPr>
        <p:txBody>
          <a:bodyPr wrap="square" lIns="0" tIns="0" rIns="0" bIns="0" rtlCol="0"/>
          <a:lstStyle/>
          <a:p>
            <a:endParaRPr sz="1900"/>
          </a:p>
        </p:txBody>
      </p:sp>
      <p:sp>
        <p:nvSpPr>
          <p:cNvPr id="16" name="object 25">
            <a:extLst>
              <a:ext uri="{FF2B5EF4-FFF2-40B4-BE49-F238E27FC236}">
                <a16:creationId xmlns:a16="http://schemas.microsoft.com/office/drawing/2014/main" id="{22F74167-7C83-4425-91B9-0F0DCF46DF30}"/>
              </a:ext>
            </a:extLst>
          </p:cNvPr>
          <p:cNvSpPr/>
          <p:nvPr/>
        </p:nvSpPr>
        <p:spPr>
          <a:xfrm>
            <a:off x="5198703" y="1071562"/>
            <a:ext cx="1724886" cy="4442826"/>
          </a:xfrm>
          <a:custGeom>
            <a:avLst/>
            <a:gdLst/>
            <a:ahLst/>
            <a:cxnLst/>
            <a:rect l="l" t="t" r="r" b="b"/>
            <a:pathLst>
              <a:path w="1393189" h="4320540">
                <a:moveTo>
                  <a:pt x="1253616" y="0"/>
                </a:moveTo>
                <a:lnTo>
                  <a:pt x="139318" y="0"/>
                </a:lnTo>
                <a:lnTo>
                  <a:pt x="95276" y="7100"/>
                </a:lnTo>
                <a:lnTo>
                  <a:pt x="57031" y="26875"/>
                </a:lnTo>
                <a:lnTo>
                  <a:pt x="26875" y="57031"/>
                </a:lnTo>
                <a:lnTo>
                  <a:pt x="7100" y="95276"/>
                </a:lnTo>
                <a:lnTo>
                  <a:pt x="0" y="139318"/>
                </a:lnTo>
                <a:lnTo>
                  <a:pt x="0" y="4181220"/>
                </a:lnTo>
                <a:lnTo>
                  <a:pt x="7100" y="4225258"/>
                </a:lnTo>
                <a:lnTo>
                  <a:pt x="26875" y="4263503"/>
                </a:lnTo>
                <a:lnTo>
                  <a:pt x="57031" y="4293661"/>
                </a:lnTo>
                <a:lnTo>
                  <a:pt x="95276" y="4313437"/>
                </a:lnTo>
                <a:lnTo>
                  <a:pt x="139318" y="4320540"/>
                </a:lnTo>
                <a:lnTo>
                  <a:pt x="1253616" y="4320540"/>
                </a:lnTo>
                <a:lnTo>
                  <a:pt x="1297659" y="4313437"/>
                </a:lnTo>
                <a:lnTo>
                  <a:pt x="1335904" y="4293661"/>
                </a:lnTo>
                <a:lnTo>
                  <a:pt x="1366060" y="4263503"/>
                </a:lnTo>
                <a:lnTo>
                  <a:pt x="1385835" y="4225258"/>
                </a:lnTo>
                <a:lnTo>
                  <a:pt x="1392936" y="4181220"/>
                </a:lnTo>
                <a:lnTo>
                  <a:pt x="1392936" y="139318"/>
                </a:lnTo>
                <a:lnTo>
                  <a:pt x="1385835" y="95276"/>
                </a:lnTo>
                <a:lnTo>
                  <a:pt x="1366060" y="57031"/>
                </a:lnTo>
                <a:lnTo>
                  <a:pt x="1335904" y="26875"/>
                </a:lnTo>
                <a:lnTo>
                  <a:pt x="1297659" y="7100"/>
                </a:lnTo>
                <a:lnTo>
                  <a:pt x="1253616" y="0"/>
                </a:lnTo>
                <a:close/>
              </a:path>
            </a:pathLst>
          </a:custGeom>
          <a:solidFill>
            <a:srgbClr val="2F5EB6"/>
          </a:solidFill>
        </p:spPr>
        <p:txBody>
          <a:bodyPr wrap="square" lIns="0" tIns="0" rIns="0" bIns="0" rtlCol="0"/>
          <a:lstStyle/>
          <a:p>
            <a:endParaRPr sz="1900"/>
          </a:p>
        </p:txBody>
      </p:sp>
      <p:sp>
        <p:nvSpPr>
          <p:cNvPr id="18" name="object 27">
            <a:extLst>
              <a:ext uri="{FF2B5EF4-FFF2-40B4-BE49-F238E27FC236}">
                <a16:creationId xmlns:a16="http://schemas.microsoft.com/office/drawing/2014/main" id="{A0FED6AC-5825-44D9-ADC4-D983D4E1DA63}"/>
              </a:ext>
            </a:extLst>
          </p:cNvPr>
          <p:cNvSpPr txBox="1"/>
          <p:nvPr/>
        </p:nvSpPr>
        <p:spPr>
          <a:xfrm>
            <a:off x="5262486" y="3169743"/>
            <a:ext cx="1620794" cy="1476515"/>
          </a:xfrm>
          <a:prstGeom prst="rect">
            <a:avLst/>
          </a:prstGeom>
        </p:spPr>
        <p:txBody>
          <a:bodyPr vert="horz" wrap="square" lIns="0" tIns="46820" rIns="0" bIns="0" rtlCol="0">
            <a:spAutoFit/>
          </a:bodyPr>
          <a:lstStyle/>
          <a:p>
            <a:pPr indent="-592" algn="ctr">
              <a:lnSpc>
                <a:spcPct val="86300"/>
              </a:lnSpc>
              <a:spcBef>
                <a:spcPts val="368"/>
              </a:spcBef>
            </a:pPr>
            <a:r>
              <a:rPr sz="2100" b="1" spc="-4" dirty="0">
                <a:solidFill>
                  <a:srgbClr val="FFFFFF"/>
                </a:solidFill>
                <a:latin typeface="Cambria" panose="02040503050406030204" pitchFamily="18" charset="0"/>
                <a:ea typeface="Cambria" panose="02040503050406030204" pitchFamily="18" charset="0"/>
                <a:cs typeface="Arial"/>
              </a:rPr>
              <a:t>Protection  against  income  volatility  (i</a:t>
            </a:r>
            <a:r>
              <a:rPr sz="2100" b="1" spc="-14" dirty="0">
                <a:solidFill>
                  <a:srgbClr val="FFFFFF"/>
                </a:solidFill>
                <a:latin typeface="Cambria" panose="02040503050406030204" pitchFamily="18" charset="0"/>
                <a:ea typeface="Cambria" panose="02040503050406030204" pitchFamily="18" charset="0"/>
                <a:cs typeface="Arial"/>
              </a:rPr>
              <a:t>n</a:t>
            </a:r>
            <a:r>
              <a:rPr sz="2100" b="1" spc="-4" dirty="0">
                <a:solidFill>
                  <a:srgbClr val="FFFFFF"/>
                </a:solidFill>
                <a:latin typeface="Cambria" panose="02040503050406030204" pitchFamily="18" charset="0"/>
                <a:ea typeface="Cambria" panose="02040503050406030204" pitchFamily="18" charset="0"/>
                <a:cs typeface="Arial"/>
              </a:rPr>
              <a:t>sur</a:t>
            </a:r>
            <a:r>
              <a:rPr sz="2100" b="1" spc="-14" dirty="0">
                <a:solidFill>
                  <a:srgbClr val="FFFFFF"/>
                </a:solidFill>
                <a:latin typeface="Cambria" panose="02040503050406030204" pitchFamily="18" charset="0"/>
                <a:ea typeface="Cambria" panose="02040503050406030204" pitchFamily="18" charset="0"/>
                <a:cs typeface="Arial"/>
              </a:rPr>
              <a:t>a</a:t>
            </a:r>
            <a:r>
              <a:rPr sz="2100" b="1" spc="-4" dirty="0">
                <a:solidFill>
                  <a:srgbClr val="FFFFFF"/>
                </a:solidFill>
                <a:latin typeface="Cambria" panose="02040503050406030204" pitchFamily="18" charset="0"/>
                <a:ea typeface="Cambria" panose="02040503050406030204" pitchFamily="18" charset="0"/>
                <a:cs typeface="Arial"/>
              </a:rPr>
              <a:t>nce</a:t>
            </a:r>
            <a:r>
              <a:rPr lang="en-US" sz="2100" b="1" spc="-4" dirty="0">
                <a:solidFill>
                  <a:srgbClr val="FFFFFF"/>
                </a:solidFill>
                <a:latin typeface="Cambria" panose="02040503050406030204" pitchFamily="18" charset="0"/>
                <a:ea typeface="Cambria" panose="02040503050406030204" pitchFamily="18" charset="0"/>
                <a:cs typeface="Arial"/>
              </a:rPr>
              <a:t>)</a:t>
            </a:r>
            <a:endParaRPr sz="2100" b="1" dirty="0">
              <a:latin typeface="Cambria" panose="02040503050406030204" pitchFamily="18" charset="0"/>
              <a:ea typeface="Cambria" panose="02040503050406030204" pitchFamily="18" charset="0"/>
              <a:cs typeface="Arial"/>
            </a:endParaRPr>
          </a:p>
        </p:txBody>
      </p:sp>
      <p:sp>
        <p:nvSpPr>
          <p:cNvPr id="20" name="object 29">
            <a:extLst>
              <a:ext uri="{FF2B5EF4-FFF2-40B4-BE49-F238E27FC236}">
                <a16:creationId xmlns:a16="http://schemas.microsoft.com/office/drawing/2014/main" id="{E473B5BD-0C54-4196-9622-E4F226AA8A8A}"/>
              </a:ext>
            </a:extLst>
          </p:cNvPr>
          <p:cNvSpPr/>
          <p:nvPr/>
        </p:nvSpPr>
        <p:spPr>
          <a:xfrm>
            <a:off x="5237206" y="1428751"/>
            <a:ext cx="1620794" cy="1438655"/>
          </a:xfrm>
          <a:prstGeom prst="rect">
            <a:avLst/>
          </a:prstGeom>
          <a:blipFill>
            <a:blip r:embed="rId4" cstate="print"/>
            <a:stretch>
              <a:fillRect/>
            </a:stretch>
          </a:blipFill>
        </p:spPr>
        <p:txBody>
          <a:bodyPr wrap="square" lIns="0" tIns="0" rIns="0" bIns="0" rtlCol="0"/>
          <a:lstStyle/>
          <a:p>
            <a:endParaRPr sz="1900"/>
          </a:p>
        </p:txBody>
      </p:sp>
      <p:sp>
        <p:nvSpPr>
          <p:cNvPr id="22" name="object 31">
            <a:extLst>
              <a:ext uri="{FF2B5EF4-FFF2-40B4-BE49-F238E27FC236}">
                <a16:creationId xmlns:a16="http://schemas.microsoft.com/office/drawing/2014/main" id="{0AD1296C-4570-4F60-84A4-4AD6883FBA95}"/>
              </a:ext>
            </a:extLst>
          </p:cNvPr>
          <p:cNvSpPr/>
          <p:nvPr/>
        </p:nvSpPr>
        <p:spPr>
          <a:xfrm>
            <a:off x="6974615" y="1108710"/>
            <a:ext cx="1724886" cy="4405678"/>
          </a:xfrm>
          <a:custGeom>
            <a:avLst/>
            <a:gdLst/>
            <a:ahLst/>
            <a:cxnLst/>
            <a:rect l="l" t="t" r="r" b="b"/>
            <a:pathLst>
              <a:path w="1393190" h="4320540">
                <a:moveTo>
                  <a:pt x="1253617" y="0"/>
                </a:moveTo>
                <a:lnTo>
                  <a:pt x="139318" y="0"/>
                </a:lnTo>
                <a:lnTo>
                  <a:pt x="95276" y="7100"/>
                </a:lnTo>
                <a:lnTo>
                  <a:pt x="57031" y="26875"/>
                </a:lnTo>
                <a:lnTo>
                  <a:pt x="26875" y="57031"/>
                </a:lnTo>
                <a:lnTo>
                  <a:pt x="7100" y="95276"/>
                </a:lnTo>
                <a:lnTo>
                  <a:pt x="0" y="139318"/>
                </a:lnTo>
                <a:lnTo>
                  <a:pt x="0" y="4181220"/>
                </a:lnTo>
                <a:lnTo>
                  <a:pt x="7100" y="4225258"/>
                </a:lnTo>
                <a:lnTo>
                  <a:pt x="26875" y="4263503"/>
                </a:lnTo>
                <a:lnTo>
                  <a:pt x="57031" y="4293661"/>
                </a:lnTo>
                <a:lnTo>
                  <a:pt x="95276" y="4313437"/>
                </a:lnTo>
                <a:lnTo>
                  <a:pt x="139318" y="4320540"/>
                </a:lnTo>
                <a:lnTo>
                  <a:pt x="1253617" y="4320540"/>
                </a:lnTo>
                <a:lnTo>
                  <a:pt x="1297659" y="4313437"/>
                </a:lnTo>
                <a:lnTo>
                  <a:pt x="1335904" y="4293661"/>
                </a:lnTo>
                <a:lnTo>
                  <a:pt x="1366060" y="4263503"/>
                </a:lnTo>
                <a:lnTo>
                  <a:pt x="1385835" y="4225258"/>
                </a:lnTo>
                <a:lnTo>
                  <a:pt x="1392935" y="4181220"/>
                </a:lnTo>
                <a:lnTo>
                  <a:pt x="1392935" y="139318"/>
                </a:lnTo>
                <a:lnTo>
                  <a:pt x="1385835" y="95276"/>
                </a:lnTo>
                <a:lnTo>
                  <a:pt x="1366060" y="57031"/>
                </a:lnTo>
                <a:lnTo>
                  <a:pt x="1335904" y="26875"/>
                </a:lnTo>
                <a:lnTo>
                  <a:pt x="1297659" y="7100"/>
                </a:lnTo>
                <a:lnTo>
                  <a:pt x="1253617" y="0"/>
                </a:lnTo>
                <a:close/>
              </a:path>
            </a:pathLst>
          </a:custGeom>
          <a:solidFill>
            <a:srgbClr val="31AF6E"/>
          </a:solidFill>
        </p:spPr>
        <p:txBody>
          <a:bodyPr wrap="square" lIns="0" tIns="0" rIns="0" bIns="0" rtlCol="0"/>
          <a:lstStyle/>
          <a:p>
            <a:endParaRPr sz="1900"/>
          </a:p>
        </p:txBody>
      </p:sp>
      <p:sp>
        <p:nvSpPr>
          <p:cNvPr id="24" name="object 33">
            <a:extLst>
              <a:ext uri="{FF2B5EF4-FFF2-40B4-BE49-F238E27FC236}">
                <a16:creationId xmlns:a16="http://schemas.microsoft.com/office/drawing/2014/main" id="{3492B441-0F80-4BDD-86DF-C393B52185CC}"/>
              </a:ext>
            </a:extLst>
          </p:cNvPr>
          <p:cNvSpPr txBox="1"/>
          <p:nvPr/>
        </p:nvSpPr>
        <p:spPr>
          <a:xfrm>
            <a:off x="6946703" y="3405880"/>
            <a:ext cx="1722593" cy="1198618"/>
          </a:xfrm>
          <a:prstGeom prst="rect">
            <a:avLst/>
          </a:prstGeom>
        </p:spPr>
        <p:txBody>
          <a:bodyPr vert="horz" wrap="square" lIns="0" tIns="46820" rIns="0" bIns="0" rtlCol="0">
            <a:spAutoFit/>
          </a:bodyPr>
          <a:lstStyle/>
          <a:p>
            <a:pPr marL="11854" marR="4742" algn="ctr">
              <a:lnSpc>
                <a:spcPct val="86300"/>
              </a:lnSpc>
              <a:spcBef>
                <a:spcPts val="368"/>
              </a:spcBef>
            </a:pPr>
            <a:r>
              <a:rPr sz="2100" b="1" spc="-4" dirty="0">
                <a:solidFill>
                  <a:srgbClr val="FFFFFF"/>
                </a:solidFill>
                <a:latin typeface="Cambria" panose="02040503050406030204" pitchFamily="18" charset="0"/>
                <a:ea typeface="Cambria" panose="02040503050406030204" pitchFamily="18" charset="0"/>
                <a:cs typeface="Arial"/>
              </a:rPr>
              <a:t>Sustainable finance </a:t>
            </a:r>
            <a:r>
              <a:rPr sz="2100" b="1" dirty="0">
                <a:solidFill>
                  <a:srgbClr val="FFFFFF"/>
                </a:solidFill>
                <a:latin typeface="Cambria" panose="02040503050406030204" pitchFamily="18" charset="0"/>
                <a:ea typeface="Cambria" panose="02040503050406030204" pitchFamily="18" charset="0"/>
                <a:cs typeface="Arial"/>
              </a:rPr>
              <a:t>for </a:t>
            </a:r>
            <a:r>
              <a:rPr sz="2100" b="1" spc="-4" dirty="0">
                <a:solidFill>
                  <a:srgbClr val="FFFFFF"/>
                </a:solidFill>
                <a:latin typeface="Cambria" panose="02040503050406030204" pitchFamily="18" charset="0"/>
                <a:ea typeface="Cambria" panose="02040503050406030204" pitchFamily="18" charset="0"/>
                <a:cs typeface="Arial"/>
              </a:rPr>
              <a:t>new  e</a:t>
            </a:r>
            <a:r>
              <a:rPr sz="2100" b="1" spc="-14" dirty="0">
                <a:solidFill>
                  <a:srgbClr val="FFFFFF"/>
                </a:solidFill>
                <a:latin typeface="Cambria" panose="02040503050406030204" pitchFamily="18" charset="0"/>
                <a:ea typeface="Cambria" panose="02040503050406030204" pitchFamily="18" charset="0"/>
                <a:cs typeface="Arial"/>
              </a:rPr>
              <a:t>n</a:t>
            </a:r>
            <a:r>
              <a:rPr sz="2100" b="1" spc="-4" dirty="0">
                <a:solidFill>
                  <a:srgbClr val="FFFFFF"/>
                </a:solidFill>
                <a:latin typeface="Cambria" panose="02040503050406030204" pitchFamily="18" charset="0"/>
                <a:ea typeface="Cambria" panose="02040503050406030204" pitchFamily="18" charset="0"/>
                <a:cs typeface="Arial"/>
              </a:rPr>
              <a:t>ter</a:t>
            </a:r>
            <a:r>
              <a:rPr sz="2100" b="1" spc="-14" dirty="0">
                <a:solidFill>
                  <a:srgbClr val="FFFFFF"/>
                </a:solidFill>
                <a:latin typeface="Cambria" panose="02040503050406030204" pitchFamily="18" charset="0"/>
                <a:ea typeface="Cambria" panose="02040503050406030204" pitchFamily="18" charset="0"/>
                <a:cs typeface="Arial"/>
              </a:rPr>
              <a:t>p</a:t>
            </a:r>
            <a:r>
              <a:rPr sz="2100" b="1" spc="-4" dirty="0">
                <a:solidFill>
                  <a:srgbClr val="FFFFFF"/>
                </a:solidFill>
                <a:latin typeface="Cambria" panose="02040503050406030204" pitchFamily="18" charset="0"/>
                <a:ea typeface="Cambria" panose="02040503050406030204" pitchFamily="18" charset="0"/>
                <a:cs typeface="Arial"/>
              </a:rPr>
              <a:t>ris</a:t>
            </a:r>
            <a:r>
              <a:rPr sz="2100" b="1" spc="-14" dirty="0">
                <a:solidFill>
                  <a:srgbClr val="FFFFFF"/>
                </a:solidFill>
                <a:latin typeface="Cambria" panose="02040503050406030204" pitchFamily="18" charset="0"/>
                <a:ea typeface="Cambria" panose="02040503050406030204" pitchFamily="18" charset="0"/>
                <a:cs typeface="Arial"/>
              </a:rPr>
              <a:t>e</a:t>
            </a:r>
            <a:r>
              <a:rPr sz="2100" b="1" dirty="0">
                <a:solidFill>
                  <a:srgbClr val="FFFFFF"/>
                </a:solidFill>
                <a:latin typeface="Cambria" panose="02040503050406030204" pitchFamily="18" charset="0"/>
                <a:ea typeface="Cambria" panose="02040503050406030204" pitchFamily="18" charset="0"/>
                <a:cs typeface="Arial"/>
              </a:rPr>
              <a:t>s</a:t>
            </a:r>
            <a:endParaRPr sz="2100" b="1" dirty="0">
              <a:latin typeface="Cambria" panose="02040503050406030204" pitchFamily="18" charset="0"/>
              <a:ea typeface="Cambria" panose="02040503050406030204" pitchFamily="18" charset="0"/>
              <a:cs typeface="Arial"/>
            </a:endParaRPr>
          </a:p>
        </p:txBody>
      </p:sp>
      <p:sp>
        <p:nvSpPr>
          <p:cNvPr id="25" name="object 34">
            <a:extLst>
              <a:ext uri="{FF2B5EF4-FFF2-40B4-BE49-F238E27FC236}">
                <a16:creationId xmlns:a16="http://schemas.microsoft.com/office/drawing/2014/main" id="{C8C84301-3CD8-45E5-9D66-57A3C0CE46B9}"/>
              </a:ext>
            </a:extLst>
          </p:cNvPr>
          <p:cNvSpPr/>
          <p:nvPr/>
        </p:nvSpPr>
        <p:spPr>
          <a:xfrm>
            <a:off x="7032897" y="1649266"/>
            <a:ext cx="1620794" cy="1438655"/>
          </a:xfrm>
          <a:prstGeom prst="rect">
            <a:avLst/>
          </a:prstGeom>
          <a:blipFill>
            <a:blip r:embed="rId5" cstate="print"/>
            <a:stretch>
              <a:fillRect/>
            </a:stretch>
          </a:blipFill>
        </p:spPr>
        <p:txBody>
          <a:bodyPr wrap="square" lIns="0" tIns="0" rIns="0" bIns="0" rtlCol="0"/>
          <a:lstStyle/>
          <a:p>
            <a:endParaRPr sz="1900"/>
          </a:p>
        </p:txBody>
      </p:sp>
      <p:sp>
        <p:nvSpPr>
          <p:cNvPr id="27" name="object 36">
            <a:extLst>
              <a:ext uri="{FF2B5EF4-FFF2-40B4-BE49-F238E27FC236}">
                <a16:creationId xmlns:a16="http://schemas.microsoft.com/office/drawing/2014/main" id="{2E606C13-581B-48F6-9305-F4578ACECF32}"/>
              </a:ext>
            </a:extLst>
          </p:cNvPr>
          <p:cNvSpPr/>
          <p:nvPr/>
        </p:nvSpPr>
        <p:spPr>
          <a:xfrm>
            <a:off x="8763000" y="1071563"/>
            <a:ext cx="1724886" cy="4495610"/>
          </a:xfrm>
          <a:custGeom>
            <a:avLst/>
            <a:gdLst/>
            <a:ahLst/>
            <a:cxnLst/>
            <a:rect l="l" t="t" r="r" b="b"/>
            <a:pathLst>
              <a:path w="1393190" h="4320540">
                <a:moveTo>
                  <a:pt x="1253617" y="0"/>
                </a:moveTo>
                <a:lnTo>
                  <a:pt x="139319" y="0"/>
                </a:lnTo>
                <a:lnTo>
                  <a:pt x="95276" y="7100"/>
                </a:lnTo>
                <a:lnTo>
                  <a:pt x="57031" y="26875"/>
                </a:lnTo>
                <a:lnTo>
                  <a:pt x="26875" y="57031"/>
                </a:lnTo>
                <a:lnTo>
                  <a:pt x="7100" y="95276"/>
                </a:lnTo>
                <a:lnTo>
                  <a:pt x="0" y="139318"/>
                </a:lnTo>
                <a:lnTo>
                  <a:pt x="0" y="4181220"/>
                </a:lnTo>
                <a:lnTo>
                  <a:pt x="7100" y="4225258"/>
                </a:lnTo>
                <a:lnTo>
                  <a:pt x="26875" y="4263503"/>
                </a:lnTo>
                <a:lnTo>
                  <a:pt x="57031" y="4293661"/>
                </a:lnTo>
                <a:lnTo>
                  <a:pt x="95276" y="4313437"/>
                </a:lnTo>
                <a:lnTo>
                  <a:pt x="139319" y="4320540"/>
                </a:lnTo>
                <a:lnTo>
                  <a:pt x="1253617" y="4320540"/>
                </a:lnTo>
                <a:lnTo>
                  <a:pt x="1297659" y="4313437"/>
                </a:lnTo>
                <a:lnTo>
                  <a:pt x="1335904" y="4293661"/>
                </a:lnTo>
                <a:lnTo>
                  <a:pt x="1366060" y="4263503"/>
                </a:lnTo>
                <a:lnTo>
                  <a:pt x="1385835" y="4225258"/>
                </a:lnTo>
                <a:lnTo>
                  <a:pt x="1392936" y="4181220"/>
                </a:lnTo>
                <a:lnTo>
                  <a:pt x="1392936" y="139318"/>
                </a:lnTo>
                <a:lnTo>
                  <a:pt x="1385835" y="95276"/>
                </a:lnTo>
                <a:lnTo>
                  <a:pt x="1366060" y="57031"/>
                </a:lnTo>
                <a:lnTo>
                  <a:pt x="1335904" y="26875"/>
                </a:lnTo>
                <a:lnTo>
                  <a:pt x="1297659" y="7100"/>
                </a:lnTo>
                <a:lnTo>
                  <a:pt x="1253617" y="0"/>
                </a:lnTo>
                <a:close/>
              </a:path>
            </a:pathLst>
          </a:custGeom>
          <a:solidFill>
            <a:srgbClr val="84AA33"/>
          </a:solidFill>
        </p:spPr>
        <p:txBody>
          <a:bodyPr wrap="square" lIns="0" tIns="0" rIns="0" bIns="0" rtlCol="0"/>
          <a:lstStyle/>
          <a:p>
            <a:endParaRPr sz="1900"/>
          </a:p>
        </p:txBody>
      </p:sp>
      <p:sp>
        <p:nvSpPr>
          <p:cNvPr id="29" name="object 38">
            <a:extLst>
              <a:ext uri="{FF2B5EF4-FFF2-40B4-BE49-F238E27FC236}">
                <a16:creationId xmlns:a16="http://schemas.microsoft.com/office/drawing/2014/main" id="{158FEF07-A039-44BB-9073-65AC1B3C32A2}"/>
              </a:ext>
            </a:extLst>
          </p:cNvPr>
          <p:cNvSpPr txBox="1"/>
          <p:nvPr/>
        </p:nvSpPr>
        <p:spPr>
          <a:xfrm>
            <a:off x="8759809" y="3451563"/>
            <a:ext cx="1717693" cy="549638"/>
          </a:xfrm>
          <a:prstGeom prst="rect">
            <a:avLst/>
          </a:prstGeom>
        </p:spPr>
        <p:txBody>
          <a:bodyPr vert="horz" wrap="square" lIns="0" tIns="46228" rIns="0" bIns="0" rtlCol="0">
            <a:spAutoFit/>
          </a:bodyPr>
          <a:lstStyle/>
          <a:p>
            <a:pPr marL="11261" marR="4742" indent="-1778" algn="ctr">
              <a:lnSpc>
                <a:spcPct val="86400"/>
              </a:lnSpc>
              <a:spcBef>
                <a:spcPts val="364"/>
              </a:spcBef>
            </a:pPr>
            <a:r>
              <a:rPr sz="1900" b="1" spc="-4" dirty="0">
                <a:solidFill>
                  <a:srgbClr val="FFFFFF"/>
                </a:solidFill>
                <a:latin typeface="Cambria" panose="02040503050406030204" pitchFamily="18" charset="0"/>
                <a:ea typeface="Cambria" panose="02040503050406030204" pitchFamily="18" charset="0"/>
                <a:cs typeface="Arial"/>
              </a:rPr>
              <a:t>Gender  </a:t>
            </a:r>
            <a:r>
              <a:rPr lang="en-US" sz="1900" b="1" spc="-4" dirty="0">
                <a:solidFill>
                  <a:srgbClr val="FFFFFF"/>
                </a:solidFill>
                <a:latin typeface="Cambria" panose="02040503050406030204" pitchFamily="18" charset="0"/>
                <a:ea typeface="Cambria" panose="02040503050406030204" pitchFamily="18" charset="0"/>
                <a:cs typeface="Arial"/>
              </a:rPr>
              <a:t>E</a:t>
            </a:r>
            <a:r>
              <a:rPr sz="1900" b="1" spc="-4" dirty="0">
                <a:solidFill>
                  <a:srgbClr val="FFFFFF"/>
                </a:solidFill>
                <a:latin typeface="Cambria" panose="02040503050406030204" pitchFamily="18" charset="0"/>
                <a:ea typeface="Cambria" panose="02040503050406030204" pitchFamily="18" charset="0"/>
                <a:cs typeface="Arial"/>
              </a:rPr>
              <a:t>m</a:t>
            </a:r>
            <a:r>
              <a:rPr sz="1900" b="1" spc="-14" dirty="0">
                <a:solidFill>
                  <a:srgbClr val="FFFFFF"/>
                </a:solidFill>
                <a:latin typeface="Cambria" panose="02040503050406030204" pitchFamily="18" charset="0"/>
                <a:ea typeface="Cambria" panose="02040503050406030204" pitchFamily="18" charset="0"/>
                <a:cs typeface="Arial"/>
              </a:rPr>
              <a:t>p</a:t>
            </a:r>
            <a:r>
              <a:rPr sz="1900" b="1" spc="-4" dirty="0">
                <a:solidFill>
                  <a:srgbClr val="FFFFFF"/>
                </a:solidFill>
                <a:latin typeface="Cambria" panose="02040503050406030204" pitchFamily="18" charset="0"/>
                <a:ea typeface="Cambria" panose="02040503050406030204" pitchFamily="18" charset="0"/>
                <a:cs typeface="Arial"/>
              </a:rPr>
              <a:t>o</a:t>
            </a:r>
            <a:r>
              <a:rPr sz="1900" b="1" spc="-46" dirty="0">
                <a:solidFill>
                  <a:srgbClr val="FFFFFF"/>
                </a:solidFill>
                <a:latin typeface="Cambria" panose="02040503050406030204" pitchFamily="18" charset="0"/>
                <a:ea typeface="Cambria" panose="02040503050406030204" pitchFamily="18" charset="0"/>
                <a:cs typeface="Arial"/>
              </a:rPr>
              <a:t>w</a:t>
            </a:r>
            <a:r>
              <a:rPr sz="1900" b="1" spc="-4" dirty="0">
                <a:solidFill>
                  <a:srgbClr val="FFFFFF"/>
                </a:solidFill>
                <a:latin typeface="Cambria" panose="02040503050406030204" pitchFamily="18" charset="0"/>
                <a:ea typeface="Cambria" panose="02040503050406030204" pitchFamily="18" charset="0"/>
                <a:cs typeface="Arial"/>
              </a:rPr>
              <a:t>e</a:t>
            </a:r>
            <a:r>
              <a:rPr sz="1900" b="1" spc="-10" dirty="0">
                <a:solidFill>
                  <a:srgbClr val="FFFFFF"/>
                </a:solidFill>
                <a:latin typeface="Cambria" panose="02040503050406030204" pitchFamily="18" charset="0"/>
                <a:ea typeface="Cambria" panose="02040503050406030204" pitchFamily="18" charset="0"/>
                <a:cs typeface="Arial"/>
              </a:rPr>
              <a:t>r</a:t>
            </a:r>
            <a:r>
              <a:rPr sz="1900" b="1" spc="-4" dirty="0">
                <a:solidFill>
                  <a:srgbClr val="FFFFFF"/>
                </a:solidFill>
                <a:latin typeface="Cambria" panose="02040503050406030204" pitchFamily="18" charset="0"/>
                <a:ea typeface="Cambria" panose="02040503050406030204" pitchFamily="18" charset="0"/>
                <a:cs typeface="Arial"/>
              </a:rPr>
              <a:t>ment</a:t>
            </a:r>
            <a:endParaRPr sz="1900" b="1" dirty="0">
              <a:latin typeface="Cambria" panose="02040503050406030204" pitchFamily="18" charset="0"/>
              <a:ea typeface="Cambria" panose="02040503050406030204" pitchFamily="18" charset="0"/>
              <a:cs typeface="Arial"/>
            </a:endParaRPr>
          </a:p>
        </p:txBody>
      </p:sp>
      <p:sp>
        <p:nvSpPr>
          <p:cNvPr id="30" name="object 39">
            <a:extLst>
              <a:ext uri="{FF2B5EF4-FFF2-40B4-BE49-F238E27FC236}">
                <a16:creationId xmlns:a16="http://schemas.microsoft.com/office/drawing/2014/main" id="{65BBCB7C-D5C3-49B4-8304-381C1B3417D8}"/>
              </a:ext>
            </a:extLst>
          </p:cNvPr>
          <p:cNvSpPr/>
          <p:nvPr/>
        </p:nvSpPr>
        <p:spPr>
          <a:xfrm>
            <a:off x="8763001" y="1492283"/>
            <a:ext cx="1620795" cy="1438655"/>
          </a:xfrm>
          <a:prstGeom prst="rect">
            <a:avLst/>
          </a:prstGeom>
          <a:blipFill>
            <a:blip r:embed="rId6" cstate="print"/>
            <a:stretch>
              <a:fillRect/>
            </a:stretch>
          </a:blipFill>
        </p:spPr>
        <p:txBody>
          <a:bodyPr wrap="square" lIns="0" tIns="0" rIns="0" bIns="0" rtlCol="0"/>
          <a:lstStyle/>
          <a:p>
            <a:endParaRPr sz="1900"/>
          </a:p>
        </p:txBody>
      </p:sp>
      <p:sp>
        <p:nvSpPr>
          <p:cNvPr id="34" name="object 43">
            <a:extLst>
              <a:ext uri="{FF2B5EF4-FFF2-40B4-BE49-F238E27FC236}">
                <a16:creationId xmlns:a16="http://schemas.microsoft.com/office/drawing/2014/main" id="{BB6E06EB-48F0-49E6-B9E3-531C17F0F466}"/>
              </a:ext>
            </a:extLst>
          </p:cNvPr>
          <p:cNvSpPr/>
          <p:nvPr/>
        </p:nvSpPr>
        <p:spPr>
          <a:xfrm>
            <a:off x="1631343" y="5832347"/>
            <a:ext cx="8846155" cy="1014526"/>
          </a:xfrm>
          <a:prstGeom prst="rect">
            <a:avLst/>
          </a:prstGeom>
          <a:blipFill>
            <a:blip r:embed="rId7" cstate="print"/>
            <a:stretch>
              <a:fillRect/>
            </a:stretch>
          </a:blipFill>
        </p:spPr>
        <p:txBody>
          <a:bodyPr wrap="square" lIns="0" tIns="0" rIns="0" bIns="0" rtlCol="0"/>
          <a:lstStyle/>
          <a:p>
            <a:endParaRPr sz="1900"/>
          </a:p>
        </p:txBody>
      </p:sp>
      <p:sp>
        <p:nvSpPr>
          <p:cNvPr id="36" name="object 45">
            <a:extLst>
              <a:ext uri="{FF2B5EF4-FFF2-40B4-BE49-F238E27FC236}">
                <a16:creationId xmlns:a16="http://schemas.microsoft.com/office/drawing/2014/main" id="{A7BF2740-FCEF-4ABC-B716-5E8670523DD6}"/>
              </a:ext>
            </a:extLst>
          </p:cNvPr>
          <p:cNvSpPr/>
          <p:nvPr/>
        </p:nvSpPr>
        <p:spPr>
          <a:xfrm>
            <a:off x="1714501" y="5865317"/>
            <a:ext cx="8762998" cy="833776"/>
          </a:xfrm>
          <a:prstGeom prst="rect">
            <a:avLst/>
          </a:prstGeom>
          <a:blipFill>
            <a:blip r:embed="rId8" cstate="print"/>
            <a:stretch>
              <a:fillRect/>
            </a:stretch>
          </a:blipFill>
        </p:spPr>
        <p:txBody>
          <a:bodyPr wrap="square" lIns="0" tIns="0" rIns="0" bIns="0" rtlCol="0"/>
          <a:lstStyle/>
          <a:p>
            <a:endParaRPr sz="1900"/>
          </a:p>
        </p:txBody>
      </p:sp>
      <p:sp>
        <p:nvSpPr>
          <p:cNvPr id="37" name="object 46">
            <a:extLst>
              <a:ext uri="{FF2B5EF4-FFF2-40B4-BE49-F238E27FC236}">
                <a16:creationId xmlns:a16="http://schemas.microsoft.com/office/drawing/2014/main" id="{3420A83C-6CFC-4973-AB7A-3814B6CB0CC0}"/>
              </a:ext>
            </a:extLst>
          </p:cNvPr>
          <p:cNvSpPr txBox="1"/>
          <p:nvPr/>
        </p:nvSpPr>
        <p:spPr>
          <a:xfrm>
            <a:off x="1714499" y="5865318"/>
            <a:ext cx="8762998" cy="716009"/>
          </a:xfrm>
          <a:prstGeom prst="rect">
            <a:avLst/>
          </a:prstGeom>
          <a:ln w="9144">
            <a:solidFill>
              <a:srgbClr val="84AA33"/>
            </a:solidFill>
          </a:ln>
        </p:spPr>
        <p:txBody>
          <a:bodyPr vert="horz" wrap="square" lIns="0" tIns="38524" rIns="0" bIns="0" rtlCol="0">
            <a:spAutoFit/>
          </a:bodyPr>
          <a:lstStyle/>
          <a:p>
            <a:pPr marL="84754" marR="426141" algn="ctr">
              <a:spcBef>
                <a:spcPts val="304"/>
              </a:spcBef>
            </a:pPr>
            <a:r>
              <a:rPr sz="2200" spc="-4" dirty="0">
                <a:latin typeface="Cambria" panose="02040503050406030204" pitchFamily="18" charset="0"/>
                <a:ea typeface="Cambria" panose="02040503050406030204" pitchFamily="18" charset="0"/>
                <a:cs typeface="Arial"/>
              </a:rPr>
              <a:t>Microfinance has long been used in developing countries </a:t>
            </a:r>
            <a:r>
              <a:rPr sz="2200" dirty="0">
                <a:latin typeface="Cambria" panose="02040503050406030204" pitchFamily="18" charset="0"/>
                <a:ea typeface="Cambria" panose="02040503050406030204" pitchFamily="18" charset="0"/>
                <a:cs typeface="Arial"/>
              </a:rPr>
              <a:t>to </a:t>
            </a:r>
            <a:r>
              <a:rPr sz="2200" spc="-4" dirty="0">
                <a:latin typeface="Cambria" panose="02040503050406030204" pitchFamily="18" charset="0"/>
                <a:ea typeface="Cambria" panose="02040503050406030204" pitchFamily="18" charset="0"/>
                <a:cs typeface="Arial"/>
              </a:rPr>
              <a:t>help  poor entrepreneurs </a:t>
            </a:r>
            <a:r>
              <a:rPr sz="2200" spc="-14" dirty="0">
                <a:latin typeface="Cambria" panose="02040503050406030204" pitchFamily="18" charset="0"/>
                <a:ea typeface="Cambria" panose="02040503050406030204" pitchFamily="18" charset="0"/>
                <a:cs typeface="Arial"/>
              </a:rPr>
              <a:t>who </a:t>
            </a:r>
            <a:r>
              <a:rPr sz="2200" spc="-4" dirty="0">
                <a:latin typeface="Cambria" panose="02040503050406030204" pitchFamily="18" charset="0"/>
                <a:ea typeface="Cambria" panose="02040503050406030204" pitchFamily="18" charset="0"/>
                <a:cs typeface="Arial"/>
              </a:rPr>
              <a:t>cannot access mainstream</a:t>
            </a:r>
            <a:r>
              <a:rPr sz="2200" spc="112" dirty="0">
                <a:latin typeface="Cambria" panose="02040503050406030204" pitchFamily="18" charset="0"/>
                <a:ea typeface="Cambria" panose="02040503050406030204" pitchFamily="18" charset="0"/>
                <a:cs typeface="Arial"/>
              </a:rPr>
              <a:t> </a:t>
            </a:r>
            <a:r>
              <a:rPr sz="2200" spc="-4" dirty="0">
                <a:latin typeface="Cambria" panose="02040503050406030204" pitchFamily="18" charset="0"/>
                <a:ea typeface="Cambria" panose="02040503050406030204" pitchFamily="18" charset="0"/>
                <a:cs typeface="Arial"/>
              </a:rPr>
              <a:t>finance</a:t>
            </a:r>
            <a:r>
              <a:rPr lang="en-US" sz="2200" spc="-4" dirty="0">
                <a:latin typeface="Cambria" panose="02040503050406030204" pitchFamily="18" charset="0"/>
                <a:ea typeface="Cambria" panose="02040503050406030204" pitchFamily="18" charset="0"/>
                <a:cs typeface="Arial"/>
              </a:rPr>
              <a:t>.</a:t>
            </a:r>
            <a:endParaRPr sz="2200" dirty="0">
              <a:latin typeface="Cambria" panose="02040503050406030204" pitchFamily="18" charset="0"/>
              <a:ea typeface="Cambria" panose="02040503050406030204" pitchFamily="18" charset="0"/>
              <a:cs typeface="Arial"/>
            </a:endParaRPr>
          </a:p>
        </p:txBody>
      </p:sp>
    </p:spTree>
    <p:extLst>
      <p:ext uri="{BB962C8B-B14F-4D97-AF65-F5344CB8AC3E}">
        <p14:creationId xmlns:p14="http://schemas.microsoft.com/office/powerpoint/2010/main" val="1215378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221" y="424069"/>
            <a:ext cx="8610600" cy="762000"/>
          </a:xfrm>
          <a:noFill/>
        </p:spPr>
        <p:style>
          <a:lnRef idx="1">
            <a:schemeClr val="accent6"/>
          </a:lnRef>
          <a:fillRef idx="2">
            <a:schemeClr val="accent6"/>
          </a:fillRef>
          <a:effectRef idx="1">
            <a:schemeClr val="accent6"/>
          </a:effectRef>
          <a:fontRef idx="minor">
            <a:schemeClr val="dk1"/>
          </a:fontRef>
        </p:style>
        <p:txBody>
          <a:bodyPr>
            <a:normAutofit/>
          </a:bodyPr>
          <a:lstStyle/>
          <a:p>
            <a:r>
              <a:rPr lang="en-US" b="1" dirty="0">
                <a:solidFill>
                  <a:schemeClr val="accent2"/>
                </a:solidFill>
                <a:latin typeface="+mj-lt"/>
              </a:rPr>
              <a:t>What Does Micro-Credit Do?</a:t>
            </a:r>
          </a:p>
        </p:txBody>
      </p:sp>
      <p:sp>
        <p:nvSpPr>
          <p:cNvPr id="3" name="Content Placeholder 2"/>
          <p:cNvSpPr>
            <a:spLocks noGrp="1"/>
          </p:cNvSpPr>
          <p:nvPr>
            <p:ph idx="1"/>
          </p:nvPr>
        </p:nvSpPr>
        <p:spPr>
          <a:xfrm>
            <a:off x="1161221" y="1404730"/>
            <a:ext cx="9869557" cy="5208104"/>
          </a:xfrm>
        </p:spPr>
        <p:style>
          <a:lnRef idx="2">
            <a:schemeClr val="accent5"/>
          </a:lnRef>
          <a:fillRef idx="1">
            <a:schemeClr val="lt1"/>
          </a:fillRef>
          <a:effectRef idx="0">
            <a:schemeClr val="accent5"/>
          </a:effectRef>
          <a:fontRef idx="minor">
            <a:schemeClr val="dk1"/>
          </a:fontRef>
        </p:style>
        <p:txBody>
          <a:bodyPr>
            <a:noAutofit/>
          </a:bodyPr>
          <a:lstStyle/>
          <a:p>
            <a:pPr lvl="0" algn="just"/>
            <a:r>
              <a:rPr lang="en-US" sz="2400" dirty="0"/>
              <a:t>It promotes credit as a human right.</a:t>
            </a:r>
          </a:p>
          <a:p>
            <a:pPr lvl="0" algn="just"/>
            <a:r>
              <a:rPr lang="en-US" sz="2400" dirty="0"/>
              <a:t>It is aimed towards the poor, particularly poor women.</a:t>
            </a:r>
          </a:p>
          <a:p>
            <a:pPr lvl="0" algn="just"/>
            <a:r>
              <a:rPr lang="en-US" sz="2400" dirty="0"/>
              <a:t>It is based on ‘trust’, not on legal procedures and system.</a:t>
            </a:r>
          </a:p>
          <a:p>
            <a:pPr lvl="0" algn="just"/>
            <a:r>
              <a:rPr lang="en-US" sz="2400" dirty="0"/>
              <a:t>It is offered to create self-employment, income-generating activities and housing for the poor, as opposed to consumption.</a:t>
            </a:r>
          </a:p>
          <a:p>
            <a:pPr lvl="0" algn="just"/>
            <a:r>
              <a:rPr lang="en-US" sz="2400" dirty="0"/>
              <a:t>It was initiated as a challenge to conventional banking which rejected the poor by classifying them as </a:t>
            </a:r>
            <a:r>
              <a:rPr lang="en-US" sz="2400" b="1" i="1" u="sng" dirty="0">
                <a:solidFill>
                  <a:srgbClr val="CC3399"/>
                </a:solidFill>
                <a:effectLst>
                  <a:outerShdw blurRad="38100" dist="38100" dir="2700000" algn="tl">
                    <a:srgbClr val="000000">
                      <a:alpha val="43137"/>
                    </a:srgbClr>
                  </a:outerShdw>
                </a:effectLst>
              </a:rPr>
              <a:t>‘not creditworthy’.</a:t>
            </a:r>
          </a:p>
          <a:p>
            <a:pPr lvl="0" algn="just"/>
            <a:r>
              <a:rPr lang="en-US" sz="2400" dirty="0"/>
              <a:t>It provides service on the door-step of the poor based on the principle that </a:t>
            </a:r>
            <a:r>
              <a:rPr lang="en-US" sz="2400" b="1" i="1" u="sng" dirty="0">
                <a:solidFill>
                  <a:srgbClr val="CC3300"/>
                </a:solidFill>
              </a:rPr>
              <a:t>the people should not go to the bank, the bank should go to the people.</a:t>
            </a:r>
          </a:p>
          <a:p>
            <a:pPr lvl="0" algn="just"/>
            <a:r>
              <a:rPr lang="en-US" sz="2400" dirty="0"/>
              <a:t>It gives high priority to building </a:t>
            </a:r>
            <a:r>
              <a:rPr lang="en-US" sz="2400" b="1" i="1" u="sng" dirty="0">
                <a:solidFill>
                  <a:srgbClr val="0000FF"/>
                </a:solidFill>
              </a:rPr>
              <a:t>social capital.</a:t>
            </a:r>
            <a:endParaRPr lang="en-US" sz="2400" dirty="0"/>
          </a:p>
        </p:txBody>
      </p:sp>
    </p:spTree>
    <p:extLst>
      <p:ext uri="{BB962C8B-B14F-4D97-AF65-F5344CB8AC3E}">
        <p14:creationId xmlns:p14="http://schemas.microsoft.com/office/powerpoint/2010/main" val="19294827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567</TotalTime>
  <Words>3255</Words>
  <Application>Microsoft Office PowerPoint</Application>
  <PresentationFormat>Widescreen</PresentationFormat>
  <Paragraphs>237</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Cambria</vt:lpstr>
      <vt:lpstr>Trebuchet MS</vt:lpstr>
      <vt:lpstr>Verdana</vt:lpstr>
      <vt:lpstr>Wingdings</vt:lpstr>
      <vt:lpstr>Wingdings 3</vt:lpstr>
      <vt:lpstr>Facet</vt:lpstr>
      <vt:lpstr>Micro-credit &amp; Rural Development </vt:lpstr>
      <vt:lpstr>Learning Objectives and Outcomes </vt:lpstr>
      <vt:lpstr>Micro-credit</vt:lpstr>
      <vt:lpstr>Microfinance </vt:lpstr>
      <vt:lpstr>Rural Development </vt:lpstr>
      <vt:lpstr>Success Stories of Microfinance </vt:lpstr>
      <vt:lpstr>Features of Microfinance</vt:lpstr>
      <vt:lpstr>PowerPoint Presentation</vt:lpstr>
      <vt:lpstr>What Does Micro-Credit Do?</vt:lpstr>
      <vt:lpstr>PowerPoint Presentation</vt:lpstr>
      <vt:lpstr>PowerPoint Presentation</vt:lpstr>
      <vt:lpstr>PowerPoint Presentation</vt:lpstr>
      <vt:lpstr>PowerPoint Presentation</vt:lpstr>
      <vt:lpstr>PowerPoint Presentation</vt:lpstr>
      <vt:lpstr>Role of Microfinance in Rural Development </vt:lpstr>
      <vt:lpstr>Prior Research Works</vt:lpstr>
      <vt:lpstr>Prior Research Works</vt:lpstr>
      <vt:lpstr>PowerPoint Presentation</vt:lpstr>
      <vt:lpstr>PowerPoint Presentation</vt:lpstr>
      <vt:lpstr>PowerPoint Presentation</vt:lpstr>
      <vt:lpstr>PowerPoint Presentation</vt:lpstr>
      <vt:lpstr>Women in Social Structure </vt:lpstr>
      <vt:lpstr>Women: The Victims of Social Injustice</vt:lpstr>
      <vt:lpstr>Women: The Silent Partner of Development </vt:lpstr>
      <vt:lpstr>Microcredit and Rural Women Empowerment</vt:lpstr>
      <vt:lpstr>Microcredit Strengthens Women’s Decision Making Power within the Household</vt:lpstr>
      <vt:lpstr>Microcredit Facilities Women Better Health</vt:lpstr>
      <vt:lpstr>4. Economic diversification is the process of shifting an economy away from a single income source toward multiple sources from a growing range of sectors and markets.</vt:lpstr>
      <vt:lpstr>5. CREDIT TO RURAL AREA</vt:lpstr>
      <vt:lpstr>6. Economic Growth </vt:lpstr>
      <vt:lpstr>7. Social Justice</vt:lpstr>
      <vt:lpstr>Key Features of Micro-Credit</vt:lpstr>
      <vt:lpstr>How Does Micro-finance works?</vt:lpstr>
      <vt:lpstr>Microfinance in Bangladesh</vt:lpstr>
      <vt:lpstr>Evidence: Role of Microfinance-1</vt:lpstr>
      <vt:lpstr>Evidence: Role of Microfinance-2</vt:lpstr>
      <vt:lpstr>Challenges of Microfinance </vt:lpstr>
      <vt:lpstr>Debate on Microfinance/Microcredit  </vt:lpstr>
      <vt:lpstr>Reference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Micro-credit &amp; Rural Development</dc:title>
  <dc:creator>Ayesha</dc:creator>
  <cp:lastModifiedBy>Md. Fouad Hossain Sarker</cp:lastModifiedBy>
  <cp:revision>11</cp:revision>
  <dcterms:created xsi:type="dcterms:W3CDTF">2023-09-21T06:26:29Z</dcterms:created>
  <dcterms:modified xsi:type="dcterms:W3CDTF">2023-09-22T02:40:41Z</dcterms:modified>
</cp:coreProperties>
</file>