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49"/>
  </p:handoutMasterIdLst>
  <p:sldIdLst>
    <p:sldId id="256" r:id="rId2"/>
    <p:sldId id="263" r:id="rId3"/>
    <p:sldId id="264" r:id="rId4"/>
    <p:sldId id="265" r:id="rId5"/>
    <p:sldId id="257" r:id="rId6"/>
    <p:sldId id="266" r:id="rId7"/>
    <p:sldId id="259" r:id="rId8"/>
    <p:sldId id="260" r:id="rId9"/>
    <p:sldId id="261" r:id="rId10"/>
    <p:sldId id="262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</p:sldIdLst>
  <p:sldSz cx="12192000" cy="6858000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33943" cy="35388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1"/>
            <a:ext cx="4033943" cy="353888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E1CD252-1C36-4951-BE61-5DF632ABF379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3887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3887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D141C03-64E6-4608-A82B-596FA7FFC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74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3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9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2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3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65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7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7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8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19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8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30BB-7B96-4166-891F-C8B460CFE4E9}" type="datetimeFigureOut">
              <a:rPr lang="en-US" smtClean="0"/>
              <a:pPr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F341-F24E-4115-A0B8-105A03B082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3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0843"/>
            <a:ext cx="9144000" cy="2093205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Nutrition Education</a:t>
            </a:r>
            <a:b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Approaches and Methods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33022"/>
            <a:ext cx="9144000" cy="2269474"/>
          </a:xfrm>
        </p:spPr>
        <p:txBody>
          <a:bodyPr>
            <a:normAutofit/>
          </a:bodyPr>
          <a:lstStyle/>
          <a:p>
            <a:r>
              <a:rPr lang="en-US" b="1" dirty="0" err="1"/>
              <a:t>Sharmin</a:t>
            </a:r>
            <a:r>
              <a:rPr lang="en-US" b="1" dirty="0"/>
              <a:t> Sultana</a:t>
            </a:r>
          </a:p>
          <a:p>
            <a:r>
              <a:rPr lang="en-US" b="1" dirty="0"/>
              <a:t>Research associate</a:t>
            </a:r>
          </a:p>
          <a:p>
            <a:r>
              <a:rPr lang="en-US" b="1" dirty="0"/>
              <a:t>Department  of Public Health</a:t>
            </a:r>
          </a:p>
          <a:p>
            <a:r>
              <a:rPr lang="en-US" b="1" dirty="0"/>
              <a:t>Daffodil International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(FGD)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FGD is an interactive form of </a:t>
            </a:r>
            <a:r>
              <a:rPr lang="en-US" dirty="0" smtClean="0"/>
              <a:t>learner centered</a:t>
            </a:r>
            <a:endParaRPr lang="en-US" dirty="0"/>
          </a:p>
          <a:p>
            <a:r>
              <a:rPr lang="en-US" dirty="0"/>
              <a:t>G</a:t>
            </a:r>
            <a:r>
              <a:rPr lang="en-US" dirty="0" smtClean="0"/>
              <a:t>roup </a:t>
            </a:r>
            <a:r>
              <a:rPr lang="en-US" dirty="0"/>
              <a:t>education where </a:t>
            </a:r>
            <a:r>
              <a:rPr lang="en-US" dirty="0" smtClean="0"/>
              <a:t>the learners </a:t>
            </a:r>
            <a:r>
              <a:rPr lang="en-US" dirty="0"/>
              <a:t>discuss a specific topic and </a:t>
            </a:r>
            <a:r>
              <a:rPr lang="en-US" dirty="0" smtClean="0"/>
              <a:t>share their </a:t>
            </a:r>
            <a:r>
              <a:rPr lang="en-US" dirty="0"/>
              <a:t>questions and knowledge with </a:t>
            </a:r>
            <a:r>
              <a:rPr lang="en-US" dirty="0" smtClean="0"/>
              <a:t>other group </a:t>
            </a:r>
            <a:r>
              <a:rPr lang="en-US" dirty="0"/>
              <a:t>members. This allows </a:t>
            </a:r>
            <a:r>
              <a:rPr lang="en-US" dirty="0" smtClean="0"/>
              <a:t>learners to </a:t>
            </a:r>
            <a:r>
              <a:rPr lang="en-US" dirty="0"/>
              <a:t>gather information from each other in </a:t>
            </a:r>
            <a:r>
              <a:rPr lang="en-US" dirty="0" smtClean="0"/>
              <a:t>a supportive </a:t>
            </a:r>
            <a:r>
              <a:rPr lang="en-US" dirty="0"/>
              <a:t>environment where their </a:t>
            </a:r>
            <a:r>
              <a:rPr lang="en-US" dirty="0" smtClean="0"/>
              <a:t>culture, prior </a:t>
            </a:r>
            <a:r>
              <a:rPr lang="en-US" dirty="0"/>
              <a:t>experience, and personal concerns </a:t>
            </a:r>
            <a:r>
              <a:rPr lang="en-US" dirty="0" smtClean="0"/>
              <a:t>are acknowledged </a:t>
            </a:r>
            <a:r>
              <a:rPr lang="en-US" dirty="0"/>
              <a:t>and respected.</a:t>
            </a:r>
          </a:p>
        </p:txBody>
      </p:sp>
    </p:spTree>
    <p:extLst>
      <p:ext uri="{BB962C8B-B14F-4D97-AF65-F5344CB8AC3E}">
        <p14:creationId xmlns:p14="http://schemas.microsoft.com/office/powerpoint/2010/main" val="34860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Focuses on the learners’ needs</a:t>
            </a:r>
          </a:p>
          <a:p>
            <a:pPr>
              <a:buNone/>
            </a:pPr>
            <a:r>
              <a:rPr lang="en-US" dirty="0"/>
              <a:t>• Establishes relationships </a:t>
            </a:r>
            <a:r>
              <a:rPr lang="en-US" dirty="0" smtClean="0"/>
              <a:t>between learners</a:t>
            </a:r>
            <a:endParaRPr lang="en-US" dirty="0"/>
          </a:p>
          <a:p>
            <a:pPr>
              <a:buNone/>
            </a:pPr>
            <a:r>
              <a:rPr lang="en-US" dirty="0"/>
              <a:t>• Gives learners opportunity to </a:t>
            </a:r>
            <a:r>
              <a:rPr lang="en-US" dirty="0" smtClean="0"/>
              <a:t>learn from </a:t>
            </a:r>
            <a:r>
              <a:rPr lang="en-US" dirty="0"/>
              <a:t>one another</a:t>
            </a:r>
          </a:p>
          <a:p>
            <a:pPr>
              <a:buNone/>
            </a:pPr>
            <a:r>
              <a:rPr lang="en-US" dirty="0"/>
              <a:t>• Gives every learner opportunity </a:t>
            </a:r>
            <a:r>
              <a:rPr lang="en-US" dirty="0" smtClean="0"/>
              <a:t>to participate </a:t>
            </a:r>
            <a:r>
              <a:rPr lang="en-US" dirty="0"/>
              <a:t>in the discussion</a:t>
            </a:r>
          </a:p>
        </p:txBody>
      </p:sp>
    </p:spTree>
    <p:extLst>
      <p:ext uri="{BB962C8B-B14F-4D97-AF65-F5344CB8AC3E}">
        <p14:creationId xmlns:p14="http://schemas.microsoft.com/office/powerpoint/2010/main" val="24463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for groups of 3-20 members</a:t>
            </a:r>
          </a:p>
          <a:p>
            <a:r>
              <a:rPr lang="en-US" dirty="0" smtClean="0"/>
              <a:t>Requires </a:t>
            </a:r>
            <a:r>
              <a:rPr lang="en-US" dirty="0"/>
              <a:t>a room where chairs </a:t>
            </a:r>
            <a:r>
              <a:rPr lang="en-US" dirty="0" smtClean="0"/>
              <a:t>can be </a:t>
            </a:r>
            <a:r>
              <a:rPr lang="en-US" dirty="0"/>
              <a:t>arranged in a circle</a:t>
            </a:r>
          </a:p>
          <a:p>
            <a:r>
              <a:rPr lang="en-US" dirty="0" smtClean="0"/>
              <a:t>Requires </a:t>
            </a:r>
            <a:r>
              <a:rPr lang="en-US" dirty="0"/>
              <a:t>a topic that members </a:t>
            </a:r>
            <a:r>
              <a:rPr lang="en-US" dirty="0" smtClean="0"/>
              <a:t>are familiar </a:t>
            </a:r>
            <a:r>
              <a:rPr lang="en-US" dirty="0"/>
              <a:t>with and have some</a:t>
            </a:r>
          </a:p>
          <a:p>
            <a:pPr marL="0" indent="0">
              <a:buNone/>
            </a:pPr>
            <a:r>
              <a:rPr lang="en-US" dirty="0"/>
              <a:t>experience </a:t>
            </a:r>
            <a:r>
              <a:rPr lang="en-US" dirty="0" smtClean="0"/>
              <a:t>in</a:t>
            </a:r>
          </a:p>
          <a:p>
            <a:r>
              <a:rPr lang="en-US" dirty="0" smtClean="0"/>
              <a:t>Requires </a:t>
            </a:r>
            <a:r>
              <a:rPr lang="en-US" dirty="0"/>
              <a:t>skill development of </a:t>
            </a:r>
            <a:r>
              <a:rPr lang="en-US" dirty="0" smtClean="0"/>
              <a:t>staff (to </a:t>
            </a:r>
            <a:r>
              <a:rPr lang="en-US" dirty="0"/>
              <a:t>keep group on track, deal </a:t>
            </a:r>
            <a:r>
              <a:rPr lang="en-US" dirty="0" smtClean="0"/>
              <a:t>with misinformation</a:t>
            </a:r>
            <a:r>
              <a:rPr lang="en-US" dirty="0"/>
              <a:t>, etc.)</a:t>
            </a:r>
          </a:p>
          <a:p>
            <a:r>
              <a:rPr lang="en-US" dirty="0" smtClean="0"/>
              <a:t>Group </a:t>
            </a:r>
            <a:r>
              <a:rPr lang="en-US" dirty="0"/>
              <a:t>may get “</a:t>
            </a:r>
            <a:r>
              <a:rPr lang="en-US" dirty="0" smtClean="0"/>
              <a:t>side-tracked”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0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Family-Centered Approach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is an approach in which the </a:t>
            </a:r>
            <a:r>
              <a:rPr lang="en-US" dirty="0" smtClean="0"/>
              <a:t>family (parents/caretakers </a:t>
            </a:r>
            <a:r>
              <a:rPr lang="en-US" dirty="0"/>
              <a:t>and children) </a:t>
            </a:r>
            <a:r>
              <a:rPr lang="en-US" dirty="0" smtClean="0"/>
              <a:t>learn together</a:t>
            </a:r>
            <a:r>
              <a:rPr lang="en-US" dirty="0"/>
              <a:t>. Examples include:</a:t>
            </a:r>
          </a:p>
          <a:p>
            <a:r>
              <a:rPr lang="en-US" dirty="0" smtClean="0"/>
              <a:t>Reading </a:t>
            </a:r>
            <a:r>
              <a:rPr lang="en-US" dirty="0"/>
              <a:t>a nutrition picture book</a:t>
            </a:r>
          </a:p>
          <a:p>
            <a:r>
              <a:rPr lang="en-US" dirty="0" smtClean="0"/>
              <a:t>Putting </a:t>
            </a:r>
            <a:r>
              <a:rPr lang="en-US" dirty="0"/>
              <a:t>together a container garden</a:t>
            </a:r>
          </a:p>
          <a:p>
            <a:r>
              <a:rPr lang="en-US" dirty="0" smtClean="0"/>
              <a:t>Singing </a:t>
            </a:r>
            <a:r>
              <a:rPr lang="en-US" dirty="0"/>
              <a:t>songs about fruits </a:t>
            </a:r>
            <a:r>
              <a:rPr lang="en-US" dirty="0" smtClean="0"/>
              <a:t>and vegetables</a:t>
            </a:r>
            <a:endParaRPr lang="en-US" dirty="0"/>
          </a:p>
          <a:p>
            <a:r>
              <a:rPr lang="en-US" dirty="0" smtClean="0"/>
              <a:t>Doing </a:t>
            </a:r>
            <a:r>
              <a:rPr lang="en-US" dirty="0"/>
              <a:t>a food art project</a:t>
            </a:r>
          </a:p>
          <a:p>
            <a:r>
              <a:rPr lang="en-US" dirty="0" smtClean="0"/>
              <a:t>Preparing </a:t>
            </a:r>
            <a:r>
              <a:rPr lang="en-US" dirty="0"/>
              <a:t>a simple nutritious recipe</a:t>
            </a:r>
          </a:p>
        </p:txBody>
      </p:sp>
    </p:spTree>
    <p:extLst>
      <p:ext uri="{BB962C8B-B14F-4D97-AF65-F5344CB8AC3E}">
        <p14:creationId xmlns:p14="http://schemas.microsoft.com/office/powerpoint/2010/main" val="87864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Helps parent and child bond</a:t>
            </a:r>
          </a:p>
          <a:p>
            <a:r>
              <a:rPr lang="en-US" dirty="0" smtClean="0"/>
              <a:t> </a:t>
            </a:r>
            <a:r>
              <a:rPr lang="en-US" dirty="0"/>
              <a:t>Reduces the need for childcare </a:t>
            </a:r>
            <a:r>
              <a:rPr lang="en-US" dirty="0" smtClean="0"/>
              <a:t>as children </a:t>
            </a:r>
            <a:r>
              <a:rPr lang="en-US" dirty="0"/>
              <a:t>are also engaged in </a:t>
            </a:r>
            <a:r>
              <a:rPr lang="en-US" dirty="0" smtClean="0"/>
              <a:t>the learning </a:t>
            </a:r>
            <a:r>
              <a:rPr lang="en-US" dirty="0"/>
              <a:t>activity</a:t>
            </a:r>
          </a:p>
          <a:p>
            <a:r>
              <a:rPr lang="en-US" dirty="0" smtClean="0"/>
              <a:t> </a:t>
            </a:r>
            <a:r>
              <a:rPr lang="en-US" dirty="0"/>
              <a:t>Reduces potential distraction </a:t>
            </a:r>
            <a:r>
              <a:rPr lang="en-US" dirty="0" smtClean="0"/>
              <a:t>of parents/caretakers </a:t>
            </a:r>
            <a:r>
              <a:rPr lang="en-US" dirty="0"/>
              <a:t>by children </a:t>
            </a:r>
            <a:r>
              <a:rPr lang="en-US" dirty="0" smtClean="0"/>
              <a:t>who are </a:t>
            </a:r>
            <a:r>
              <a:rPr lang="en-US" dirty="0"/>
              <a:t>bored in adult-oriented classes</a:t>
            </a:r>
          </a:p>
          <a:p>
            <a:pPr>
              <a:buNone/>
            </a:pPr>
            <a:r>
              <a:rPr lang="en-US" dirty="0"/>
              <a:t>• Staff model parenting skills </a:t>
            </a:r>
            <a:r>
              <a:rPr lang="en-US" dirty="0" smtClean="0"/>
              <a:t>and activities </a:t>
            </a:r>
            <a:r>
              <a:rPr lang="en-US" dirty="0"/>
              <a:t>parents/caretakers can </a:t>
            </a:r>
            <a:r>
              <a:rPr lang="en-US" dirty="0" smtClean="0"/>
              <a:t>do at </a:t>
            </a:r>
            <a:r>
              <a:rPr lang="en-US" dirty="0"/>
              <a:t>home with their children</a:t>
            </a:r>
          </a:p>
          <a:p>
            <a:pPr>
              <a:buNone/>
            </a:pPr>
            <a:r>
              <a:rPr lang="en-US" dirty="0"/>
              <a:t>• Helps prepare children for </a:t>
            </a:r>
            <a:r>
              <a:rPr lang="en-US" dirty="0" smtClean="0"/>
              <a:t>school (especially </a:t>
            </a:r>
            <a:r>
              <a:rPr lang="en-US" dirty="0"/>
              <a:t>develops </a:t>
            </a:r>
            <a:r>
              <a:rPr lang="en-US" dirty="0" smtClean="0"/>
              <a:t>reading readiness</a:t>
            </a:r>
            <a:r>
              <a:rPr lang="en-US" dirty="0"/>
              <a:t> </a:t>
            </a:r>
            <a:r>
              <a:rPr lang="en-US" dirty="0" smtClean="0"/>
              <a:t>skills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• Fun</a:t>
            </a:r>
          </a:p>
        </p:txBody>
      </p:sp>
    </p:spTree>
    <p:extLst>
      <p:ext uri="{BB962C8B-B14F-4D97-AF65-F5344CB8AC3E}">
        <p14:creationId xmlns:p14="http://schemas.microsoft.com/office/powerpoint/2010/main" val="50089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Poses some difficulty in </a:t>
            </a:r>
            <a:r>
              <a:rPr lang="en-US" dirty="0" smtClean="0"/>
              <a:t>developing curriculum </a:t>
            </a:r>
            <a:r>
              <a:rPr lang="en-US" dirty="0"/>
              <a:t>when children </a:t>
            </a:r>
            <a:r>
              <a:rPr lang="en-US" dirty="0" smtClean="0"/>
              <a:t>attending session </a:t>
            </a:r>
            <a:r>
              <a:rPr lang="en-US" dirty="0"/>
              <a:t>are at different </a:t>
            </a:r>
            <a:r>
              <a:rPr lang="en-US" dirty="0" smtClean="0"/>
              <a:t>developmental stages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5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84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Guest Speaker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a person </a:t>
            </a:r>
            <a:r>
              <a:rPr lang="en-US" dirty="0" smtClean="0"/>
              <a:t>who has </a:t>
            </a:r>
            <a:r>
              <a:rPr lang="en-US" dirty="0"/>
              <a:t>experience with a particular topic, such </a:t>
            </a:r>
            <a:r>
              <a:rPr lang="en-US" dirty="0" smtClean="0"/>
              <a:t>as a </a:t>
            </a:r>
            <a:r>
              <a:rPr lang="en-US" dirty="0"/>
              <a:t>representative from a community </a:t>
            </a:r>
            <a:r>
              <a:rPr lang="en-US" dirty="0" smtClean="0"/>
              <a:t>agency, presents </a:t>
            </a:r>
            <a:r>
              <a:rPr lang="en-US" dirty="0"/>
              <a:t>information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Benefits</a:t>
            </a:r>
          </a:p>
          <a:p>
            <a:r>
              <a:rPr lang="en-US" dirty="0" smtClean="0"/>
              <a:t>May personalize the topic</a:t>
            </a:r>
          </a:p>
          <a:p>
            <a:r>
              <a:rPr lang="en-US" dirty="0" smtClean="0"/>
              <a:t> Provides another viewpoint</a:t>
            </a:r>
          </a:p>
          <a:p>
            <a:r>
              <a:rPr lang="en-US" dirty="0" smtClean="0"/>
              <a:t>May break down stereotypical views</a:t>
            </a:r>
          </a:p>
          <a:p>
            <a:r>
              <a:rPr lang="en-US" dirty="0" smtClean="0"/>
              <a:t>May provide exposure to community resources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1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Guest may NOT be a good teacher</a:t>
            </a:r>
          </a:p>
          <a:p>
            <a:pPr>
              <a:buNone/>
            </a:pPr>
            <a:r>
              <a:rPr lang="en-US" dirty="0"/>
              <a:t>• Learners may NOT relate to </a:t>
            </a:r>
            <a:r>
              <a:rPr lang="en-US" dirty="0" smtClean="0"/>
              <a:t>the speaker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44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Interactive Activities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This is an approach in which learners </a:t>
            </a:r>
            <a:r>
              <a:rPr lang="en-US" dirty="0" smtClean="0"/>
              <a:t>are engaged </a:t>
            </a:r>
            <a:r>
              <a:rPr lang="en-US" dirty="0"/>
              <a:t>in various activities that </a:t>
            </a:r>
            <a:r>
              <a:rPr lang="en-US" dirty="0" smtClean="0"/>
              <a:t>engage them </a:t>
            </a:r>
            <a:r>
              <a:rPr lang="en-US" dirty="0"/>
              <a:t>in the learning. Examples include:</a:t>
            </a:r>
          </a:p>
          <a:p>
            <a:r>
              <a:rPr lang="en-US" dirty="0" smtClean="0"/>
              <a:t>Games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Writing recipes</a:t>
            </a:r>
          </a:p>
          <a:p>
            <a:r>
              <a:rPr lang="en-US" dirty="0" smtClean="0"/>
              <a:t> </a:t>
            </a:r>
            <a:r>
              <a:rPr lang="en-US" dirty="0"/>
              <a:t>Art projects</a:t>
            </a:r>
          </a:p>
          <a:p>
            <a:r>
              <a:rPr lang="en-US" dirty="0" smtClean="0"/>
              <a:t> </a:t>
            </a:r>
            <a:r>
              <a:rPr lang="en-US" dirty="0"/>
              <a:t>Writing lyrics to songs</a:t>
            </a:r>
          </a:p>
          <a:p>
            <a:r>
              <a:rPr lang="en-US" dirty="0" smtClean="0"/>
              <a:t> </a:t>
            </a:r>
            <a:r>
              <a:rPr lang="en-US" dirty="0"/>
              <a:t>Word puzzles</a:t>
            </a:r>
          </a:p>
          <a:p>
            <a:r>
              <a:rPr lang="en-US" dirty="0" smtClean="0"/>
              <a:t> </a:t>
            </a:r>
            <a:r>
              <a:rPr lang="en-US" dirty="0"/>
              <a:t>Storytelling</a:t>
            </a:r>
          </a:p>
          <a:p>
            <a:r>
              <a:rPr lang="en-US" dirty="0" smtClean="0"/>
              <a:t> </a:t>
            </a:r>
            <a:r>
              <a:rPr lang="en-US" dirty="0"/>
              <a:t>Dramatizations</a:t>
            </a:r>
          </a:p>
        </p:txBody>
      </p:sp>
    </p:spTree>
    <p:extLst>
      <p:ext uri="{BB962C8B-B14F-4D97-AF65-F5344CB8AC3E}">
        <p14:creationId xmlns:p14="http://schemas.microsoft.com/office/powerpoint/2010/main" val="12724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Addresses multiple intelligences</a:t>
            </a:r>
          </a:p>
          <a:p>
            <a:r>
              <a:rPr lang="en-US" dirty="0" smtClean="0"/>
              <a:t> </a:t>
            </a:r>
            <a:r>
              <a:rPr lang="en-US" dirty="0"/>
              <a:t>Develops skills</a:t>
            </a:r>
          </a:p>
          <a:p>
            <a:r>
              <a:rPr lang="en-US" dirty="0" smtClean="0"/>
              <a:t> Fun</a:t>
            </a:r>
          </a:p>
          <a:p>
            <a:pPr marL="0" indent="0">
              <a:buNone/>
            </a:pPr>
            <a:r>
              <a:rPr lang="en-US" b="1" dirty="0" smtClean="0">
                <a:latin typeface="Arial,Bold"/>
              </a:rPr>
              <a:t>Limitation</a:t>
            </a:r>
            <a:endParaRPr lang="en-US" b="1" dirty="0" smtClean="0">
              <a:latin typeface="Arial,Bold"/>
            </a:endParaRPr>
          </a:p>
          <a:p>
            <a:r>
              <a:rPr lang="en-US" dirty="0"/>
              <a:t>Some learners may NOT </a:t>
            </a:r>
            <a:r>
              <a:rPr lang="en-US" dirty="0" smtClean="0"/>
              <a:t>feel comfortable </a:t>
            </a:r>
            <a:r>
              <a:rPr lang="en-US" dirty="0"/>
              <a:t>interacting</a:t>
            </a:r>
          </a:p>
        </p:txBody>
      </p:sp>
    </p:spTree>
    <p:extLst>
      <p:ext uri="{BB962C8B-B14F-4D97-AF65-F5344CB8AC3E}">
        <p14:creationId xmlns:p14="http://schemas.microsoft.com/office/powerpoint/2010/main" val="5261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6423"/>
            <a:ext cx="10515600" cy="394053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Nutrition education there </a:t>
            </a:r>
            <a:r>
              <a:rPr lang="en-US" dirty="0"/>
              <a:t>is no one counseling method or teaching </a:t>
            </a:r>
            <a:r>
              <a:rPr lang="en-US" dirty="0" smtClean="0"/>
              <a:t>strategy </a:t>
            </a:r>
            <a:r>
              <a:rPr lang="en-US" dirty="0"/>
              <a:t>that fits the needs of all participants. </a:t>
            </a:r>
            <a:r>
              <a:rPr lang="en-US" dirty="0" smtClean="0"/>
              <a:t>However</a:t>
            </a:r>
            <a:r>
              <a:rPr lang="en-US" dirty="0"/>
              <a:t>, approaches that include interaction, </a:t>
            </a:r>
            <a:r>
              <a:rPr lang="en-US" dirty="0" smtClean="0"/>
              <a:t>a </a:t>
            </a:r>
            <a:r>
              <a:rPr lang="en-US" dirty="0"/>
              <a:t>two-way exchange of information between </a:t>
            </a:r>
            <a:r>
              <a:rPr lang="en-US" dirty="0" smtClean="0"/>
              <a:t>the participant </a:t>
            </a:r>
            <a:r>
              <a:rPr lang="en-US" dirty="0"/>
              <a:t>and the educator, </a:t>
            </a:r>
            <a:r>
              <a:rPr lang="en-US" dirty="0" smtClean="0"/>
              <a:t>have been </a:t>
            </a:r>
            <a:r>
              <a:rPr lang="en-US" dirty="0"/>
              <a:t>shown to be effective in achieving positive behavior </a:t>
            </a:r>
            <a:r>
              <a:rPr lang="en-US" dirty="0" smtClean="0"/>
              <a:t>change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9547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the </a:t>
            </a:r>
            <a:r>
              <a:rPr lang="en-US" dirty="0" smtClean="0"/>
              <a:t>educator presents </a:t>
            </a:r>
            <a:r>
              <a:rPr lang="en-US" dirty="0"/>
              <a:t>information to participants </a:t>
            </a:r>
            <a:r>
              <a:rPr lang="en-US" dirty="0" smtClean="0"/>
              <a:t>usually with </a:t>
            </a:r>
            <a:r>
              <a:rPr lang="en-US" dirty="0"/>
              <a:t>the </a:t>
            </a:r>
            <a:r>
              <a:rPr lang="en-US" dirty="0" smtClean="0"/>
              <a:t>participants </a:t>
            </a:r>
            <a:r>
              <a:rPr lang="en-US" dirty="0"/>
              <a:t>as passive learners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Presents material in an </a:t>
            </a:r>
            <a:r>
              <a:rPr lang="en-US" dirty="0" smtClean="0"/>
              <a:t>organized fashion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Useful for large </a:t>
            </a:r>
            <a:r>
              <a:rPr lang="en-US" dirty="0" smtClean="0"/>
              <a:t>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only a few learners </a:t>
            </a:r>
            <a:r>
              <a:rPr lang="en-US" dirty="0" smtClean="0"/>
              <a:t>have opportunity </a:t>
            </a:r>
            <a:r>
              <a:rPr lang="en-US" dirty="0"/>
              <a:t>to participate </a:t>
            </a:r>
            <a:r>
              <a:rPr lang="en-US" dirty="0" smtClean="0"/>
              <a:t>in discussion</a:t>
            </a:r>
            <a:endParaRPr lang="en-US" dirty="0"/>
          </a:p>
          <a:p>
            <a:r>
              <a:rPr lang="en-US" dirty="0" smtClean="0"/>
              <a:t>Usually </a:t>
            </a:r>
            <a:r>
              <a:rPr lang="en-US" dirty="0"/>
              <a:t>does NOT give </a:t>
            </a:r>
            <a:r>
              <a:rPr lang="en-US" dirty="0" smtClean="0"/>
              <a:t>learners opportunity </a:t>
            </a:r>
            <a:r>
              <a:rPr lang="en-US" dirty="0"/>
              <a:t>to learn from </a:t>
            </a:r>
            <a:r>
              <a:rPr lang="en-US" dirty="0" smtClean="0"/>
              <a:t>one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Panel of Experts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several </a:t>
            </a:r>
            <a:r>
              <a:rPr lang="en-US" dirty="0" smtClean="0"/>
              <a:t>experts present </a:t>
            </a:r>
            <a:r>
              <a:rPr lang="en-US" dirty="0"/>
              <a:t>information on a </a:t>
            </a:r>
            <a:r>
              <a:rPr lang="en-US" dirty="0" smtClean="0"/>
              <a:t>topic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Provides several viewpoints on </a:t>
            </a:r>
            <a:r>
              <a:rPr lang="en-US" dirty="0" smtClean="0"/>
              <a:t>a topic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May “hold” learners’ </a:t>
            </a:r>
            <a:r>
              <a:rPr lang="en-US" dirty="0" smtClean="0"/>
              <a:t>attention through </a:t>
            </a:r>
            <a:r>
              <a:rPr lang="en-US" dirty="0"/>
              <a:t>the diversity of </a:t>
            </a:r>
            <a:r>
              <a:rPr lang="en-US" dirty="0" smtClean="0"/>
              <a:t>viewpoints</a:t>
            </a:r>
          </a:p>
        </p:txBody>
      </p:sp>
    </p:spTree>
    <p:extLst>
      <p:ext uri="{BB962C8B-B14F-4D97-AF65-F5344CB8AC3E}">
        <p14:creationId xmlns:p14="http://schemas.microsoft.com/office/powerpoint/2010/main" val="404401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Experts may NOT be good teachers</a:t>
            </a:r>
          </a:p>
          <a:p>
            <a:pPr>
              <a:buNone/>
            </a:pPr>
            <a:r>
              <a:rPr lang="en-US" dirty="0"/>
              <a:t>• Learners may NOT relate to </a:t>
            </a:r>
            <a:r>
              <a:rPr lang="en-US" dirty="0" smtClean="0"/>
              <a:t>the experts</a:t>
            </a:r>
            <a:endParaRPr lang="en-US" dirty="0"/>
          </a:p>
          <a:p>
            <a:pPr>
              <a:buNone/>
            </a:pPr>
            <a:r>
              <a:rPr lang="en-US" dirty="0"/>
              <a:t>• Presentation may NOT be </a:t>
            </a:r>
            <a:r>
              <a:rPr lang="en-US" dirty="0" smtClean="0"/>
              <a:t>well organized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Limited opportunity for interaction</a:t>
            </a:r>
          </a:p>
          <a:p>
            <a:r>
              <a:rPr lang="en-US" dirty="0" smtClean="0"/>
              <a:t>Does </a:t>
            </a:r>
            <a:r>
              <a:rPr lang="en-US" dirty="0"/>
              <a:t>not provide opportunity </a:t>
            </a:r>
            <a:r>
              <a:rPr lang="en-US" dirty="0" smtClean="0"/>
              <a:t>for learners </a:t>
            </a:r>
            <a:r>
              <a:rPr lang="en-US" dirty="0"/>
              <a:t>to develop skills</a:t>
            </a:r>
          </a:p>
        </p:txBody>
      </p:sp>
    </p:spTree>
    <p:extLst>
      <p:ext uri="{BB962C8B-B14F-4D97-AF65-F5344CB8AC3E}">
        <p14:creationId xmlns:p14="http://schemas.microsoft.com/office/powerpoint/2010/main" val="242760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Play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approach in which two or </a:t>
            </a:r>
            <a:r>
              <a:rPr lang="en-US" dirty="0" smtClean="0"/>
              <a:t>more people </a:t>
            </a:r>
            <a:r>
              <a:rPr lang="en-US" dirty="0"/>
              <a:t>act out a scene as though it was “</a:t>
            </a:r>
            <a:r>
              <a:rPr lang="en-US" dirty="0" smtClean="0"/>
              <a:t>real life</a:t>
            </a:r>
            <a:r>
              <a:rPr lang="en-US" dirty="0"/>
              <a:t>”. “Props” such as baby dolls or </a:t>
            </a:r>
            <a:r>
              <a:rPr lang="en-US" dirty="0" smtClean="0"/>
              <a:t>food models </a:t>
            </a:r>
            <a:r>
              <a:rPr lang="en-US" dirty="0"/>
              <a:t>may be </a:t>
            </a:r>
            <a:r>
              <a:rPr lang="en-US" dirty="0" smtClean="0"/>
              <a:t>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5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Introduces a problem situation in </a:t>
            </a:r>
            <a:r>
              <a:rPr lang="en-US" dirty="0" smtClean="0"/>
              <a:t>a dramatic </a:t>
            </a:r>
            <a:r>
              <a:rPr lang="en-US" dirty="0"/>
              <a:t>way</a:t>
            </a:r>
          </a:p>
          <a:p>
            <a:r>
              <a:rPr lang="en-US" dirty="0" smtClean="0"/>
              <a:t>Provides </a:t>
            </a:r>
            <a:r>
              <a:rPr lang="en-US" dirty="0"/>
              <a:t>opportunity for learners </a:t>
            </a:r>
            <a:r>
              <a:rPr lang="en-US" dirty="0" smtClean="0"/>
              <a:t>to put </a:t>
            </a:r>
            <a:r>
              <a:rPr lang="en-US" dirty="0"/>
              <a:t>themselves in others’ shoes </a:t>
            </a:r>
            <a:r>
              <a:rPr lang="en-US" dirty="0" smtClean="0"/>
              <a:t>and thus </a:t>
            </a:r>
            <a:r>
              <a:rPr lang="en-US" dirty="0"/>
              <a:t>experience another point </a:t>
            </a:r>
            <a:r>
              <a:rPr lang="en-US" dirty="0" smtClean="0"/>
              <a:t>of view</a:t>
            </a:r>
            <a:endParaRPr lang="en-US" dirty="0"/>
          </a:p>
          <a:p>
            <a:r>
              <a:rPr lang="en-US" dirty="0" smtClean="0"/>
              <a:t>Explores </a:t>
            </a:r>
            <a:r>
              <a:rPr lang="en-US" dirty="0"/>
              <a:t>a variety of </a:t>
            </a:r>
            <a:r>
              <a:rPr lang="en-US" dirty="0" smtClean="0"/>
              <a:t>approaches for </a:t>
            </a:r>
            <a:r>
              <a:rPr lang="en-US" dirty="0"/>
              <a:t>solving a problem</a:t>
            </a:r>
          </a:p>
          <a:p>
            <a:r>
              <a:rPr lang="en-US" dirty="0" smtClean="0"/>
              <a:t>Provides </a:t>
            </a:r>
            <a:r>
              <a:rPr lang="en-US" dirty="0"/>
              <a:t>opportunity for </a:t>
            </a:r>
            <a:r>
              <a:rPr lang="en-US" dirty="0" smtClean="0"/>
              <a:t>practicing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may feel </a:t>
            </a:r>
            <a:r>
              <a:rPr lang="en-US" dirty="0" smtClean="0"/>
              <a:t>uncomfortable performing/”acting</a:t>
            </a:r>
            <a:r>
              <a:rPr lang="en-US" dirty="0"/>
              <a:t>”</a:t>
            </a:r>
          </a:p>
          <a:p>
            <a:r>
              <a:rPr lang="en-US" dirty="0" smtClean="0"/>
              <a:t>Difficult </a:t>
            </a:r>
            <a:r>
              <a:rPr lang="en-US" dirty="0"/>
              <a:t>to use with large groups</a:t>
            </a:r>
          </a:p>
        </p:txBody>
      </p:sp>
    </p:spTree>
    <p:extLst>
      <p:ext uri="{BB962C8B-B14F-4D97-AF65-F5344CB8AC3E}">
        <p14:creationId xmlns:p14="http://schemas.microsoft.com/office/powerpoint/2010/main" val="12426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Video Presentation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an approach in which a video on </a:t>
            </a:r>
            <a:r>
              <a:rPr lang="en-US" dirty="0" smtClean="0"/>
              <a:t>the topic </a:t>
            </a:r>
            <a:r>
              <a:rPr lang="en-US" dirty="0"/>
              <a:t>is presented for viewing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Limited preparation time required</a:t>
            </a:r>
          </a:p>
          <a:p>
            <a:r>
              <a:rPr lang="en-US" dirty="0" smtClean="0"/>
              <a:t>Presents </a:t>
            </a:r>
            <a:r>
              <a:rPr lang="en-US" dirty="0"/>
              <a:t>material in an </a:t>
            </a:r>
            <a:r>
              <a:rPr lang="en-US" dirty="0" smtClean="0"/>
              <a:t>organized fashion</a:t>
            </a:r>
            <a:endParaRPr lang="en-US" dirty="0"/>
          </a:p>
          <a:p>
            <a:r>
              <a:rPr lang="en-US" dirty="0" smtClean="0"/>
              <a:t>May </a:t>
            </a:r>
            <a:r>
              <a:rPr lang="en-US" dirty="0"/>
              <a:t>present information in </a:t>
            </a:r>
            <a:r>
              <a:rPr lang="en-US" dirty="0" smtClean="0"/>
              <a:t>an entertaining </a:t>
            </a:r>
            <a:r>
              <a:rPr lang="en-US" dirty="0"/>
              <a:t>way</a:t>
            </a:r>
          </a:p>
        </p:txBody>
      </p:sp>
    </p:spTree>
    <p:extLst>
      <p:ext uri="{BB962C8B-B14F-4D97-AF65-F5344CB8AC3E}">
        <p14:creationId xmlns:p14="http://schemas.microsoft.com/office/powerpoint/2010/main" val="36199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/>
          <a:lstStyle/>
          <a:p>
            <a:r>
              <a:rPr lang="en-US" dirty="0"/>
              <a:t>Limited interaction for learners</a:t>
            </a:r>
          </a:p>
          <a:p>
            <a:r>
              <a:rPr lang="en-US" dirty="0" smtClean="0"/>
              <a:t>Requires </a:t>
            </a:r>
            <a:r>
              <a:rPr lang="en-US" dirty="0"/>
              <a:t>special equipment</a:t>
            </a:r>
          </a:p>
          <a:p>
            <a:r>
              <a:rPr lang="en-US" dirty="0" smtClean="0"/>
              <a:t> </a:t>
            </a:r>
            <a:r>
              <a:rPr lang="en-US" dirty="0"/>
              <a:t>Does not provide opportunity </a:t>
            </a:r>
            <a:r>
              <a:rPr lang="en-US" dirty="0" smtClean="0"/>
              <a:t>for learners </a:t>
            </a:r>
            <a:r>
              <a:rPr lang="en-US" dirty="0"/>
              <a:t>to develop skills</a:t>
            </a:r>
          </a:p>
        </p:txBody>
      </p:sp>
    </p:spTree>
    <p:extLst>
      <p:ext uri="{BB962C8B-B14F-4D97-AF65-F5344CB8AC3E}">
        <p14:creationId xmlns:p14="http://schemas.microsoft.com/office/powerpoint/2010/main" val="340433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Education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Educator-Centered Counseling/Advising</a:t>
            </a:r>
          </a:p>
          <a:p>
            <a:pPr marL="0" indent="0">
              <a:buNone/>
            </a:pPr>
            <a:r>
              <a:rPr lang="en-US" dirty="0"/>
              <a:t>This is an approach in which the learner </a:t>
            </a:r>
            <a:r>
              <a:rPr lang="en-US" dirty="0" smtClean="0"/>
              <a:t>is given </a:t>
            </a:r>
            <a:r>
              <a:rPr lang="en-US" dirty="0"/>
              <a:t>advice on what she/he needs </a:t>
            </a:r>
            <a:r>
              <a:rPr lang="en-US" dirty="0" smtClean="0"/>
              <a:t>to change.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Presents information in </a:t>
            </a:r>
            <a:r>
              <a:rPr lang="en-US" dirty="0" smtClean="0"/>
              <a:t>an organized </a:t>
            </a:r>
            <a:r>
              <a:rPr lang="en-US" dirty="0"/>
              <a:t>fashion</a:t>
            </a:r>
          </a:p>
          <a:p>
            <a:r>
              <a:rPr lang="en-US" dirty="0" smtClean="0"/>
              <a:t>Provides </a:t>
            </a:r>
            <a:r>
              <a:rPr lang="en-US" dirty="0"/>
              <a:t>guidance for </a:t>
            </a:r>
            <a:r>
              <a:rPr lang="en-US" dirty="0" smtClean="0"/>
              <a:t>behavior change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Does NOT focus on the </a:t>
            </a:r>
            <a:r>
              <a:rPr lang="en-US" dirty="0" smtClean="0"/>
              <a:t>learner’s needs</a:t>
            </a:r>
            <a:endParaRPr lang="en-US" dirty="0"/>
          </a:p>
          <a:p>
            <a:r>
              <a:rPr lang="en-US" dirty="0" smtClean="0"/>
              <a:t>Defines </a:t>
            </a:r>
            <a:r>
              <a:rPr lang="en-US" dirty="0"/>
              <a:t>the educator as the “expert”</a:t>
            </a:r>
          </a:p>
        </p:txBody>
      </p:sp>
    </p:spTree>
    <p:extLst>
      <p:ext uri="{BB962C8B-B14F-4D97-AF65-F5344CB8AC3E}">
        <p14:creationId xmlns:p14="http://schemas.microsoft.com/office/powerpoint/2010/main" val="1749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Regardless of the counseling method/teaching strategy used, a characteristic that has </a:t>
            </a:r>
            <a:r>
              <a:rPr lang="en-US" dirty="0" smtClean="0"/>
              <a:t>been shown </a:t>
            </a:r>
            <a:r>
              <a:rPr lang="en-US" dirty="0"/>
              <a:t>to be effective in changing behavior is interaction that engages the participant.</a:t>
            </a:r>
          </a:p>
          <a:p>
            <a:r>
              <a:rPr lang="en-US" dirty="0"/>
              <a:t>Interaction means a two-way exchange of information. Interactive approaches to </a:t>
            </a:r>
            <a:r>
              <a:rPr lang="en-US" dirty="0" smtClean="0"/>
              <a:t>nutrition education </a:t>
            </a:r>
            <a:r>
              <a:rPr lang="en-US" dirty="0"/>
              <a:t>have been shown to be effective in changing behavior and provide participants </a:t>
            </a:r>
            <a:r>
              <a:rPr lang="en-US" dirty="0" smtClean="0"/>
              <a:t>the opportunity </a:t>
            </a:r>
            <a:r>
              <a:rPr lang="en-US" dirty="0"/>
              <a:t>for questions and feedback.</a:t>
            </a:r>
          </a:p>
        </p:txBody>
      </p:sp>
    </p:spTree>
    <p:extLst>
      <p:ext uri="{BB962C8B-B14F-4D97-AF65-F5344CB8AC3E}">
        <p14:creationId xmlns:p14="http://schemas.microsoft.com/office/powerpoint/2010/main" val="235323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Motivational Interviewing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is a learner-centered, </a:t>
            </a:r>
            <a:r>
              <a:rPr lang="en-US" dirty="0" smtClean="0"/>
              <a:t>counseling approach </a:t>
            </a:r>
            <a:r>
              <a:rPr lang="en-US" dirty="0"/>
              <a:t>aimed at eliciting behavior </a:t>
            </a:r>
            <a:r>
              <a:rPr lang="en-US" dirty="0" smtClean="0"/>
              <a:t>change by </a:t>
            </a:r>
            <a:r>
              <a:rPr lang="en-US" dirty="0"/>
              <a:t>helping the learner explore and </a:t>
            </a:r>
            <a:r>
              <a:rPr lang="en-US" dirty="0" smtClean="0"/>
              <a:t>resolve uncertainty.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r>
              <a:rPr lang="en-US" dirty="0"/>
              <a:t>Focuses on the learner’s needs</a:t>
            </a:r>
          </a:p>
          <a:p>
            <a:r>
              <a:rPr lang="en-US" dirty="0" smtClean="0"/>
              <a:t>Uses </a:t>
            </a:r>
            <a:r>
              <a:rPr lang="en-US" dirty="0"/>
              <a:t>the Stages of Change </a:t>
            </a:r>
            <a:r>
              <a:rPr lang="en-US" dirty="0" smtClean="0"/>
              <a:t>model for </a:t>
            </a:r>
            <a:r>
              <a:rPr lang="en-US" dirty="0"/>
              <a:t>behavior </a:t>
            </a:r>
            <a:r>
              <a:rPr lang="en-US" dirty="0" smtClean="0"/>
              <a:t>change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Requires time to establish </a:t>
            </a:r>
            <a:r>
              <a:rPr lang="en-US" dirty="0" smtClean="0"/>
              <a:t>rapport with </a:t>
            </a:r>
            <a:r>
              <a:rPr lang="en-US" dirty="0"/>
              <a:t>learner</a:t>
            </a:r>
          </a:p>
          <a:p>
            <a:r>
              <a:rPr lang="en-US" dirty="0" smtClean="0"/>
              <a:t>Most </a:t>
            </a:r>
            <a:r>
              <a:rPr lang="en-US" dirty="0"/>
              <a:t>effective when interaction </a:t>
            </a:r>
            <a:r>
              <a:rPr lang="en-US" dirty="0" smtClean="0"/>
              <a:t>with learner </a:t>
            </a:r>
            <a:r>
              <a:rPr lang="en-US" dirty="0"/>
              <a:t>is ongoing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Learner-Centered Education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is a counseling approach that focuses </a:t>
            </a:r>
            <a:r>
              <a:rPr lang="en-US" dirty="0" smtClean="0"/>
              <a:t>on the </a:t>
            </a:r>
            <a:r>
              <a:rPr lang="en-US" dirty="0"/>
              <a:t>learners’ needs and involves the learner </a:t>
            </a:r>
            <a:r>
              <a:rPr lang="en-US" dirty="0" smtClean="0"/>
              <a:t>in decision-making </a:t>
            </a:r>
            <a:r>
              <a:rPr lang="en-US" dirty="0"/>
              <a:t>and problem solving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Benefits</a:t>
            </a:r>
          </a:p>
          <a:p>
            <a:pPr marL="0" indent="0">
              <a:buNone/>
            </a:pPr>
            <a:r>
              <a:rPr lang="en-US" dirty="0"/>
              <a:t>Focuses on the learner’s </a:t>
            </a:r>
            <a:r>
              <a:rPr lang="en-US" dirty="0" smtClean="0"/>
              <a:t>needs </a:t>
            </a:r>
            <a:r>
              <a:rPr lang="en-US" dirty="0"/>
              <a:t>Often uses the Stages of </a:t>
            </a:r>
            <a:r>
              <a:rPr lang="en-US" dirty="0" smtClean="0"/>
              <a:t>Change model </a:t>
            </a:r>
            <a:r>
              <a:rPr lang="en-US" dirty="0"/>
              <a:t>for behavior </a:t>
            </a:r>
            <a:r>
              <a:rPr lang="en-US" dirty="0" smtClean="0"/>
              <a:t>change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Requires time to establish </a:t>
            </a:r>
            <a:r>
              <a:rPr lang="en-US" dirty="0" smtClean="0"/>
              <a:t>rapport with </a:t>
            </a:r>
            <a:r>
              <a:rPr lang="en-US" dirty="0"/>
              <a:t>learner</a:t>
            </a:r>
          </a:p>
          <a:p>
            <a:r>
              <a:rPr lang="en-US" dirty="0" smtClean="0"/>
              <a:t>Most </a:t>
            </a:r>
            <a:r>
              <a:rPr lang="en-US" dirty="0"/>
              <a:t>effective when interaction </a:t>
            </a:r>
            <a:r>
              <a:rPr lang="en-US" dirty="0" smtClean="0"/>
              <a:t>with learner </a:t>
            </a:r>
            <a:r>
              <a:rPr lang="en-US" dirty="0"/>
              <a:t>is ongoing</a:t>
            </a:r>
          </a:p>
        </p:txBody>
      </p:sp>
    </p:spTree>
    <p:extLst>
      <p:ext uri="{BB962C8B-B14F-4D97-AF65-F5344CB8AC3E}">
        <p14:creationId xmlns:p14="http://schemas.microsoft.com/office/powerpoint/2010/main" val="68020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Self-Learning/Self-Study Modules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an approach in which the </a:t>
            </a:r>
            <a:r>
              <a:rPr lang="en-US" dirty="0" smtClean="0"/>
              <a:t>learner independently </a:t>
            </a:r>
            <a:r>
              <a:rPr lang="en-US" dirty="0"/>
              <a:t>at her/his pace goes through </a:t>
            </a:r>
            <a:r>
              <a:rPr lang="en-US" dirty="0" smtClean="0"/>
              <a:t>a learning </a:t>
            </a:r>
            <a:r>
              <a:rPr lang="en-US" dirty="0"/>
              <a:t>module. This approach includes:</a:t>
            </a:r>
          </a:p>
          <a:p>
            <a:r>
              <a:rPr lang="en-US" dirty="0" smtClean="0"/>
              <a:t>Computer-based </a:t>
            </a:r>
            <a:r>
              <a:rPr lang="en-US" dirty="0"/>
              <a:t>modules (such </a:t>
            </a:r>
            <a:r>
              <a:rPr lang="en-US" dirty="0" smtClean="0"/>
              <a:t>as CD-ROMs</a:t>
            </a:r>
            <a:r>
              <a:rPr lang="en-US" dirty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Study guides</a:t>
            </a:r>
          </a:p>
          <a:p>
            <a:r>
              <a:rPr lang="en-US" dirty="0" smtClean="0"/>
              <a:t>Workbooks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learner opportunity to </a:t>
            </a:r>
            <a:r>
              <a:rPr lang="en-US" dirty="0" smtClean="0"/>
              <a:t>pace the </a:t>
            </a:r>
            <a:r>
              <a:rPr lang="en-US" dirty="0"/>
              <a:t>learning according to </a:t>
            </a:r>
            <a:r>
              <a:rPr lang="en-US" dirty="0" smtClean="0"/>
              <a:t>his/her </a:t>
            </a:r>
            <a:r>
              <a:rPr lang="en-US" dirty="0"/>
              <a:t>needs</a:t>
            </a:r>
          </a:p>
          <a:p>
            <a:r>
              <a:rPr lang="en-US" dirty="0" smtClean="0"/>
              <a:t>Gives </a:t>
            </a:r>
            <a:r>
              <a:rPr lang="en-US" dirty="0"/>
              <a:t>learner opportunity to </a:t>
            </a:r>
            <a:r>
              <a:rPr lang="en-US" dirty="0" smtClean="0"/>
              <a:t>select what </a:t>
            </a:r>
            <a:r>
              <a:rPr lang="en-US" dirty="0"/>
              <a:t>she/he wishes to learn</a:t>
            </a:r>
          </a:p>
        </p:txBody>
      </p:sp>
    </p:spTree>
    <p:extLst>
      <p:ext uri="{BB962C8B-B14F-4D97-AF65-F5344CB8AC3E}">
        <p14:creationId xmlns:p14="http://schemas.microsoft.com/office/powerpoint/2010/main" val="16702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requires good reading skills</a:t>
            </a:r>
          </a:p>
          <a:p>
            <a:r>
              <a:rPr lang="en-US" dirty="0" smtClean="0"/>
              <a:t>Does </a:t>
            </a:r>
            <a:r>
              <a:rPr lang="en-US" dirty="0"/>
              <a:t>NOT give learner </a:t>
            </a:r>
            <a:r>
              <a:rPr lang="en-US" dirty="0" smtClean="0"/>
              <a:t>opportunity to </a:t>
            </a:r>
            <a:r>
              <a:rPr lang="en-US" dirty="0"/>
              <a:t>interact with others</a:t>
            </a:r>
          </a:p>
          <a:p>
            <a:r>
              <a:rPr lang="en-US" dirty="0" smtClean="0"/>
              <a:t>Limited </a:t>
            </a:r>
            <a:r>
              <a:rPr lang="en-US" dirty="0"/>
              <a:t>effectiveness for </a:t>
            </a:r>
            <a:r>
              <a:rPr lang="en-US" dirty="0" smtClean="0"/>
              <a:t>changing behaviors</a:t>
            </a:r>
            <a:endParaRPr lang="en-US" dirty="0"/>
          </a:p>
          <a:p>
            <a:r>
              <a:rPr lang="en-US" dirty="0" smtClean="0"/>
              <a:t>May </a:t>
            </a:r>
            <a:r>
              <a:rPr lang="en-US" dirty="0"/>
              <a:t>not check </a:t>
            </a:r>
            <a:r>
              <a:rPr lang="en-US" dirty="0" smtClean="0"/>
              <a:t>learner’s understanding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0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Strategies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Bulletin Boards</a:t>
            </a:r>
          </a:p>
          <a:p>
            <a:pPr marL="0" indent="0">
              <a:buNone/>
            </a:pPr>
            <a:r>
              <a:rPr lang="en-US" dirty="0"/>
              <a:t>This is a strategy in which display </a:t>
            </a:r>
            <a:r>
              <a:rPr lang="en-US" dirty="0" smtClean="0"/>
              <a:t>boards, containing </a:t>
            </a:r>
            <a:r>
              <a:rPr lang="en-US" dirty="0"/>
              <a:t>a variety of information, are posted.</a:t>
            </a:r>
          </a:p>
          <a:p>
            <a:r>
              <a:rPr lang="en-US" dirty="0"/>
              <a:t>Bulletin boards may contain </a:t>
            </a:r>
            <a:r>
              <a:rPr lang="en-US" dirty="0" smtClean="0"/>
              <a:t>related information</a:t>
            </a:r>
            <a:r>
              <a:rPr lang="en-US" dirty="0"/>
              <a:t>, such as:</a:t>
            </a:r>
          </a:p>
          <a:p>
            <a:r>
              <a:rPr lang="en-US" dirty="0" smtClean="0"/>
              <a:t>Community </a:t>
            </a:r>
            <a:r>
              <a:rPr lang="en-US" dirty="0"/>
              <a:t>programs </a:t>
            </a:r>
            <a:r>
              <a:rPr lang="en-US" dirty="0" smtClean="0"/>
              <a:t>and resources</a:t>
            </a:r>
            <a:endParaRPr lang="en-US" dirty="0"/>
          </a:p>
          <a:p>
            <a:r>
              <a:rPr lang="en-US" dirty="0" smtClean="0"/>
              <a:t>Nutrition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reinforce messages </a:t>
            </a:r>
            <a:r>
              <a:rPr lang="en-US" dirty="0" smtClean="0"/>
              <a:t>given through </a:t>
            </a:r>
            <a:r>
              <a:rPr lang="en-US" dirty="0"/>
              <a:t>other approaches</a:t>
            </a:r>
          </a:p>
          <a:p>
            <a:r>
              <a:rPr lang="en-US" dirty="0" smtClean="0"/>
              <a:t>Means </a:t>
            </a:r>
            <a:r>
              <a:rPr lang="en-US" dirty="0"/>
              <a:t>of providing information </a:t>
            </a:r>
            <a:r>
              <a:rPr lang="en-US" dirty="0" smtClean="0"/>
              <a:t>that some </a:t>
            </a:r>
            <a:r>
              <a:rPr lang="en-US" dirty="0"/>
              <a:t>learners may </a:t>
            </a:r>
            <a:r>
              <a:rPr lang="en-US" dirty="0" smtClean="0"/>
              <a:t>feel  uncomfortable discussing</a:t>
            </a:r>
          </a:p>
          <a:p>
            <a:r>
              <a:rPr lang="en-US" dirty="0" smtClean="0"/>
              <a:t> </a:t>
            </a:r>
            <a:r>
              <a:rPr lang="en-US" dirty="0"/>
              <a:t>Can be creative and fun</a:t>
            </a:r>
          </a:p>
          <a:p>
            <a:r>
              <a:rPr lang="en-US" dirty="0" smtClean="0"/>
              <a:t>Makes </a:t>
            </a:r>
            <a:r>
              <a:rPr lang="en-US" dirty="0"/>
              <a:t>use of waiting time</a:t>
            </a:r>
          </a:p>
        </p:txBody>
      </p:sp>
    </p:spTree>
    <p:extLst>
      <p:ext uri="{BB962C8B-B14F-4D97-AF65-F5344CB8AC3E}">
        <p14:creationId xmlns:p14="http://schemas.microsoft.com/office/powerpoint/2010/main" val="31436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0006"/>
            <a:ext cx="10515600" cy="84068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requires good reading skills</a:t>
            </a:r>
          </a:p>
          <a:p>
            <a:r>
              <a:rPr lang="en-US" dirty="0" smtClean="0"/>
              <a:t>Learner </a:t>
            </a:r>
            <a:r>
              <a:rPr lang="en-US" dirty="0"/>
              <a:t>may not take the time </a:t>
            </a:r>
            <a:r>
              <a:rPr lang="en-US" dirty="0" smtClean="0"/>
              <a:t>to look </a:t>
            </a:r>
            <a:r>
              <a:rPr lang="en-US" dirty="0"/>
              <a:t>at these</a:t>
            </a:r>
          </a:p>
          <a:p>
            <a:r>
              <a:rPr lang="en-US" dirty="0" smtClean="0"/>
              <a:t>Need </a:t>
            </a:r>
            <a:r>
              <a:rPr lang="en-US" dirty="0"/>
              <a:t>to be kept up-to-date</a:t>
            </a:r>
          </a:p>
          <a:p>
            <a:r>
              <a:rPr lang="en-US" dirty="0" smtClean="0"/>
              <a:t>Needs </a:t>
            </a:r>
            <a:r>
              <a:rPr lang="en-US" dirty="0"/>
              <a:t>to be changed frequently </a:t>
            </a:r>
            <a:r>
              <a:rPr lang="en-US" dirty="0" smtClean="0"/>
              <a:t>to “grab</a:t>
            </a:r>
            <a:r>
              <a:rPr lang="en-US" dirty="0"/>
              <a:t>” learners’ attention</a:t>
            </a:r>
          </a:p>
        </p:txBody>
      </p:sp>
    </p:spTree>
    <p:extLst>
      <p:ext uri="{BB962C8B-B14F-4D97-AF65-F5344CB8AC3E}">
        <p14:creationId xmlns:p14="http://schemas.microsoft.com/office/powerpoint/2010/main" val="329423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Educational Materials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a strategy in which </a:t>
            </a:r>
            <a:r>
              <a:rPr lang="en-US" dirty="0" smtClean="0"/>
              <a:t>educational materials </a:t>
            </a:r>
            <a:r>
              <a:rPr lang="en-US" dirty="0"/>
              <a:t>such as pamphlets, recipes, </a:t>
            </a:r>
            <a:r>
              <a:rPr lang="en-US" dirty="0" smtClean="0"/>
              <a:t>and referral </a:t>
            </a:r>
            <a:r>
              <a:rPr lang="en-US" dirty="0"/>
              <a:t>cards are displayed and </a:t>
            </a:r>
            <a:r>
              <a:rPr lang="en-US" dirty="0" smtClean="0"/>
              <a:t>made available </a:t>
            </a:r>
            <a:r>
              <a:rPr lang="en-US" dirty="0"/>
              <a:t>to </a:t>
            </a:r>
            <a:r>
              <a:rPr lang="en-US" dirty="0" smtClean="0"/>
              <a:t>learners</a:t>
            </a:r>
          </a:p>
          <a:p>
            <a:r>
              <a:rPr lang="en-US" b="1" dirty="0" smtClean="0"/>
              <a:t>Benefits</a:t>
            </a:r>
          </a:p>
          <a:p>
            <a:r>
              <a:rPr lang="en-US" dirty="0"/>
              <a:t>Provides information in an </a:t>
            </a:r>
            <a:r>
              <a:rPr lang="en-US" dirty="0" smtClean="0"/>
              <a:t>easily accessible </a:t>
            </a:r>
            <a:r>
              <a:rPr lang="en-US" dirty="0"/>
              <a:t>format</a:t>
            </a:r>
          </a:p>
          <a:p>
            <a:r>
              <a:rPr lang="en-US" dirty="0" smtClean="0"/>
              <a:t>Means </a:t>
            </a:r>
            <a:r>
              <a:rPr lang="en-US" dirty="0"/>
              <a:t>of providing information </a:t>
            </a:r>
            <a:r>
              <a:rPr lang="en-US" dirty="0" smtClean="0"/>
              <a:t>that some </a:t>
            </a:r>
            <a:r>
              <a:rPr lang="en-US" dirty="0"/>
              <a:t>learners may </a:t>
            </a:r>
            <a:r>
              <a:rPr lang="en-US" dirty="0" smtClean="0"/>
              <a:t>feel uncomfortable </a:t>
            </a:r>
            <a:r>
              <a:rPr lang="en-US" dirty="0"/>
              <a:t>discussing</a:t>
            </a:r>
          </a:p>
        </p:txBody>
      </p:sp>
    </p:spTree>
    <p:extLst>
      <p:ext uri="{BB962C8B-B14F-4D97-AF65-F5344CB8AC3E}">
        <p14:creationId xmlns:p14="http://schemas.microsoft.com/office/powerpoint/2010/main" val="411817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Most </a:t>
            </a:r>
            <a:r>
              <a:rPr lang="en-US" dirty="0"/>
              <a:t>people do NOT learn best </a:t>
            </a:r>
            <a:r>
              <a:rPr lang="en-US" dirty="0" smtClean="0"/>
              <a:t>by reading </a:t>
            </a:r>
            <a:r>
              <a:rPr lang="en-US" dirty="0"/>
              <a:t>information</a:t>
            </a:r>
          </a:p>
          <a:p>
            <a:pPr marL="0" indent="0">
              <a:buNone/>
            </a:pPr>
            <a:r>
              <a:rPr lang="en-US" dirty="0"/>
              <a:t>• Does NOT provide opportunity </a:t>
            </a:r>
            <a:r>
              <a:rPr lang="en-US" dirty="0" smtClean="0"/>
              <a:t>for interactive </a:t>
            </a:r>
            <a:r>
              <a:rPr lang="en-US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28519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8289"/>
            <a:ext cx="10515600" cy="4028674"/>
          </a:xfrm>
        </p:spPr>
        <p:txBody>
          <a:bodyPr/>
          <a:lstStyle/>
          <a:p>
            <a:r>
              <a:rPr lang="en-US" dirty="0"/>
              <a:t>Interactive nutrition education can be achieved in an individual or group session. </a:t>
            </a:r>
            <a:r>
              <a:rPr lang="en-US" dirty="0" smtClean="0"/>
              <a:t>Using strategies </a:t>
            </a:r>
            <a:r>
              <a:rPr lang="en-US" dirty="0"/>
              <a:t>that engage the participants in identifying individual goals or important issues </a:t>
            </a:r>
            <a:r>
              <a:rPr lang="en-US" dirty="0" smtClean="0"/>
              <a:t>as well </a:t>
            </a:r>
            <a:r>
              <a:rPr lang="en-US" dirty="0"/>
              <a:t>as creating solutions that work for them will enhance the effectiveness of </a:t>
            </a:r>
            <a:r>
              <a:rPr lang="en-US" dirty="0" smtClean="0"/>
              <a:t>nutrition education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740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Music</a:t>
            </a:r>
          </a:p>
          <a:p>
            <a:pPr marL="0" indent="0">
              <a:buNone/>
            </a:pPr>
            <a:r>
              <a:rPr lang="en-US" dirty="0"/>
              <a:t>This is a strategy in which music is played </a:t>
            </a:r>
            <a:r>
              <a:rPr lang="en-US" dirty="0" smtClean="0"/>
              <a:t>in waiting </a:t>
            </a:r>
            <a:r>
              <a:rPr lang="en-US" dirty="0"/>
              <a:t>areas and during group education.</a:t>
            </a:r>
          </a:p>
          <a:p>
            <a:r>
              <a:rPr lang="en-US" dirty="0"/>
              <a:t>Music may include:</a:t>
            </a:r>
          </a:p>
          <a:p>
            <a:pPr marL="0" indent="0">
              <a:buNone/>
            </a:pPr>
            <a:r>
              <a:rPr lang="en-US" dirty="0"/>
              <a:t>• Music for children during </a:t>
            </a:r>
            <a:r>
              <a:rPr lang="en-US" dirty="0" smtClean="0"/>
              <a:t>exercise/movement </a:t>
            </a:r>
            <a:r>
              <a:rPr lang="en-US" dirty="0"/>
              <a:t>activities, art projects, </a:t>
            </a:r>
            <a:r>
              <a:rPr lang="en-US" dirty="0" smtClean="0"/>
              <a:t>cooking, and </a:t>
            </a:r>
            <a:r>
              <a:rPr lang="en-US" dirty="0"/>
              <a:t>games</a:t>
            </a:r>
          </a:p>
          <a:p>
            <a:pPr marL="0" indent="0">
              <a:buNone/>
            </a:pPr>
            <a:r>
              <a:rPr lang="en-US" dirty="0"/>
              <a:t>• Music for adults for physical </a:t>
            </a:r>
            <a:r>
              <a:rPr lang="en-US" dirty="0" smtClean="0"/>
              <a:t>activity/movement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Music to set the “mood” for a topic</a:t>
            </a:r>
          </a:p>
        </p:txBody>
      </p:sp>
    </p:spTree>
    <p:extLst>
      <p:ext uri="{BB962C8B-B14F-4D97-AF65-F5344CB8AC3E}">
        <p14:creationId xmlns:p14="http://schemas.microsoft.com/office/powerpoint/2010/main" val="29998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Benefits </a:t>
            </a:r>
            <a:endParaRPr lang="en-US" b="1" dirty="0" smtClean="0"/>
          </a:p>
          <a:p>
            <a:r>
              <a:rPr lang="en-US" dirty="0" smtClean="0"/>
              <a:t>Appeals </a:t>
            </a:r>
            <a:r>
              <a:rPr lang="en-US" dirty="0"/>
              <a:t>to </a:t>
            </a:r>
            <a:r>
              <a:rPr lang="en-US" dirty="0" smtClean="0"/>
              <a:t>musical/rhythmic oriented</a:t>
            </a:r>
            <a:r>
              <a:rPr lang="en-US" dirty="0"/>
              <a:t> </a:t>
            </a:r>
            <a:r>
              <a:rPr lang="en-US" dirty="0" smtClean="0"/>
              <a:t>learners</a:t>
            </a:r>
            <a:endParaRPr lang="en-US" dirty="0"/>
          </a:p>
          <a:p>
            <a:r>
              <a:rPr lang="en-US" dirty="0" smtClean="0"/>
              <a:t>Fun</a:t>
            </a:r>
            <a:endParaRPr lang="en-US" dirty="0"/>
          </a:p>
          <a:p>
            <a:r>
              <a:rPr lang="en-US" dirty="0" smtClean="0"/>
              <a:t>Adds </a:t>
            </a:r>
            <a:r>
              <a:rPr lang="en-US" dirty="0"/>
              <a:t>variety to the </a:t>
            </a:r>
            <a:r>
              <a:rPr lang="en-US" dirty="0" smtClean="0"/>
              <a:t>learning Experience</a:t>
            </a:r>
          </a:p>
          <a:p>
            <a:r>
              <a:rPr lang="en-US" b="1" dirty="0" smtClean="0"/>
              <a:t>Limitations</a:t>
            </a:r>
          </a:p>
          <a:p>
            <a:r>
              <a:rPr lang="en-US" dirty="0"/>
              <a:t>Music may NOT appeal to </a:t>
            </a:r>
            <a:r>
              <a:rPr lang="en-US" dirty="0" smtClean="0"/>
              <a:t>all learners</a:t>
            </a:r>
            <a:endParaRPr lang="en-US" dirty="0"/>
          </a:p>
          <a:p>
            <a:r>
              <a:rPr lang="en-US" dirty="0" smtClean="0"/>
              <a:t>Learners </a:t>
            </a:r>
            <a:r>
              <a:rPr lang="en-US" dirty="0"/>
              <a:t>may have differing </a:t>
            </a:r>
            <a:r>
              <a:rPr lang="en-US" dirty="0" smtClean="0"/>
              <a:t>tastes in </a:t>
            </a:r>
            <a:r>
              <a:rPr lang="en-US" dirty="0"/>
              <a:t>music</a:t>
            </a:r>
          </a:p>
        </p:txBody>
      </p:sp>
    </p:spTree>
    <p:extLst>
      <p:ext uri="{BB962C8B-B14F-4D97-AF65-F5344CB8AC3E}">
        <p14:creationId xmlns:p14="http://schemas.microsoft.com/office/powerpoint/2010/main" val="266719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Posters</a:t>
            </a:r>
          </a:p>
          <a:p>
            <a:r>
              <a:rPr lang="en-US" dirty="0"/>
              <a:t>This is a strategy in which paper </a:t>
            </a:r>
            <a:r>
              <a:rPr lang="en-US" dirty="0" smtClean="0"/>
              <a:t>placards, usually </a:t>
            </a:r>
            <a:r>
              <a:rPr lang="en-US" dirty="0"/>
              <a:t>with graphics that provide </a:t>
            </a:r>
            <a:r>
              <a:rPr lang="en-US" dirty="0" smtClean="0"/>
              <a:t>information, are </a:t>
            </a:r>
            <a:r>
              <a:rPr lang="en-US" dirty="0"/>
              <a:t>displayed on walls and </a:t>
            </a:r>
            <a:r>
              <a:rPr lang="en-US" dirty="0" smtClean="0"/>
              <a:t>doors</a:t>
            </a:r>
          </a:p>
          <a:p>
            <a:r>
              <a:rPr lang="en-US" b="1" dirty="0" smtClean="0"/>
              <a:t>Benefits</a:t>
            </a:r>
          </a:p>
          <a:p>
            <a:r>
              <a:rPr lang="en-US" dirty="0"/>
              <a:t>May reinforce messages </a:t>
            </a:r>
            <a:r>
              <a:rPr lang="en-US" dirty="0" smtClean="0"/>
              <a:t>given through </a:t>
            </a:r>
            <a:r>
              <a:rPr lang="en-US" dirty="0"/>
              <a:t>other approaches</a:t>
            </a:r>
          </a:p>
          <a:p>
            <a:r>
              <a:rPr lang="en-US" dirty="0" smtClean="0"/>
              <a:t>Can </a:t>
            </a:r>
            <a:r>
              <a:rPr lang="en-US" dirty="0"/>
              <a:t>be posted in a variety </a:t>
            </a:r>
            <a:r>
              <a:rPr lang="en-US" dirty="0" smtClean="0"/>
              <a:t>of 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require good reading skills</a:t>
            </a:r>
          </a:p>
          <a:p>
            <a:r>
              <a:rPr lang="en-US" dirty="0" smtClean="0"/>
              <a:t>Provides </a:t>
            </a:r>
            <a:r>
              <a:rPr lang="en-US" dirty="0"/>
              <a:t>a limited amount </a:t>
            </a:r>
            <a:r>
              <a:rPr lang="en-US" dirty="0" smtClean="0"/>
              <a:t>of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24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Props</a:t>
            </a:r>
          </a:p>
          <a:p>
            <a:r>
              <a:rPr lang="en-US" dirty="0"/>
              <a:t>This is a strategy in which items are </a:t>
            </a:r>
            <a:r>
              <a:rPr lang="en-US" dirty="0" smtClean="0"/>
              <a:t>made available </a:t>
            </a:r>
            <a:r>
              <a:rPr lang="en-US" dirty="0"/>
              <a:t>to learners for easy viewing, </a:t>
            </a:r>
            <a:r>
              <a:rPr lang="en-US" dirty="0" smtClean="0"/>
              <a:t>and possibly </a:t>
            </a:r>
            <a:r>
              <a:rPr lang="en-US" dirty="0"/>
              <a:t>handling. Props may include:</a:t>
            </a:r>
          </a:p>
          <a:p>
            <a:r>
              <a:rPr lang="en-US" dirty="0"/>
              <a:t>B</a:t>
            </a:r>
            <a:r>
              <a:rPr lang="en-US" dirty="0" smtClean="0"/>
              <a:t>aby </a:t>
            </a:r>
            <a:r>
              <a:rPr lang="en-US" dirty="0"/>
              <a:t>dolls</a:t>
            </a:r>
          </a:p>
          <a:p>
            <a:r>
              <a:rPr lang="en-US" dirty="0" smtClean="0"/>
              <a:t>B</a:t>
            </a:r>
            <a:r>
              <a:rPr lang="en-US" dirty="0" smtClean="0"/>
              <a:t>alls</a:t>
            </a:r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ood models</a:t>
            </a:r>
          </a:p>
          <a:p>
            <a:r>
              <a:rPr lang="en-US" dirty="0"/>
              <a:t>J</a:t>
            </a:r>
            <a:r>
              <a:rPr lang="en-US" dirty="0" smtClean="0"/>
              <a:t>ump </a:t>
            </a:r>
            <a:r>
              <a:rPr lang="en-US" dirty="0"/>
              <a:t>ropes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4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Gives learners opportunity to </a:t>
            </a:r>
            <a:r>
              <a:rPr lang="en-US" dirty="0" smtClean="0"/>
              <a:t>see specific </a:t>
            </a:r>
            <a:r>
              <a:rPr lang="en-US" dirty="0"/>
              <a:t>items to support </a:t>
            </a:r>
            <a:r>
              <a:rPr lang="en-US" dirty="0" smtClean="0"/>
              <a:t>the learning</a:t>
            </a:r>
            <a:endParaRPr lang="en-US" dirty="0"/>
          </a:p>
          <a:p>
            <a:r>
              <a:rPr lang="en-US" dirty="0" smtClean="0"/>
              <a:t>Gives </a:t>
            </a:r>
            <a:r>
              <a:rPr lang="en-US" dirty="0"/>
              <a:t>learners opportunity to </a:t>
            </a:r>
            <a:r>
              <a:rPr lang="en-US" dirty="0" smtClean="0"/>
              <a:t>use specific </a:t>
            </a:r>
            <a:r>
              <a:rPr lang="en-US" dirty="0"/>
              <a:t>items to develop </a:t>
            </a:r>
            <a:r>
              <a:rPr lang="en-US" dirty="0" smtClean="0"/>
              <a:t>skills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Displays may be costly (especially </a:t>
            </a:r>
            <a:r>
              <a:rPr lang="en-US" dirty="0" smtClean="0"/>
              <a:t>if they </a:t>
            </a:r>
            <a:r>
              <a:rPr lang="en-US" dirty="0"/>
              <a:t>need to be replaced if items</a:t>
            </a:r>
          </a:p>
          <a:p>
            <a:pPr marL="0" indent="0">
              <a:buNone/>
            </a:pPr>
            <a:r>
              <a:rPr lang="en-US" dirty="0"/>
              <a:t>disappear)</a:t>
            </a:r>
          </a:p>
          <a:p>
            <a:r>
              <a:rPr lang="en-US" dirty="0" smtClean="0"/>
              <a:t>Items </a:t>
            </a:r>
            <a:r>
              <a:rPr lang="en-US" dirty="0"/>
              <a:t>may need to be monitored </a:t>
            </a:r>
            <a:r>
              <a:rPr lang="en-US" dirty="0" smtClean="0"/>
              <a:t>for safety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773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Waiting Room Videos</a:t>
            </a:r>
          </a:p>
          <a:p>
            <a:r>
              <a:rPr lang="en-US" dirty="0"/>
              <a:t>This is a strategy in which a video is </a:t>
            </a:r>
            <a:r>
              <a:rPr lang="en-US" dirty="0" smtClean="0"/>
              <a:t>played for </a:t>
            </a:r>
            <a:r>
              <a:rPr lang="en-US" dirty="0"/>
              <a:t>participants to view while they </a:t>
            </a:r>
            <a:r>
              <a:rPr lang="en-US" dirty="0" smtClean="0"/>
              <a:t>wait</a:t>
            </a:r>
          </a:p>
          <a:p>
            <a:r>
              <a:rPr lang="en-US" b="1" dirty="0" smtClean="0"/>
              <a:t>Benefits</a:t>
            </a:r>
          </a:p>
          <a:p>
            <a:r>
              <a:rPr lang="en-US" dirty="0"/>
              <a:t>Efficient use of time</a:t>
            </a:r>
          </a:p>
          <a:p>
            <a:r>
              <a:rPr lang="en-US" dirty="0" smtClean="0"/>
              <a:t>May </a:t>
            </a:r>
            <a:r>
              <a:rPr lang="en-US" dirty="0"/>
              <a:t>present information in </a:t>
            </a:r>
            <a:r>
              <a:rPr lang="en-US" dirty="0" smtClean="0"/>
              <a:t>an entertaining way</a:t>
            </a:r>
          </a:p>
          <a:p>
            <a:pPr marL="0" indent="0">
              <a:buNone/>
            </a:pPr>
            <a:r>
              <a:rPr lang="en-US" b="1" dirty="0" smtClean="0"/>
              <a:t>Limitations</a:t>
            </a:r>
          </a:p>
          <a:p>
            <a:r>
              <a:rPr lang="en-US" dirty="0"/>
              <a:t>Passive learning approach</a:t>
            </a:r>
          </a:p>
          <a:p>
            <a:r>
              <a:rPr lang="en-US" dirty="0" smtClean="0"/>
              <a:t>Participant </a:t>
            </a:r>
            <a:r>
              <a:rPr lang="en-US" dirty="0"/>
              <a:t>usually only </a:t>
            </a:r>
            <a:r>
              <a:rPr lang="en-US" dirty="0" smtClean="0"/>
              <a:t>views segments </a:t>
            </a:r>
            <a:r>
              <a:rPr lang="en-US" dirty="0"/>
              <a:t>of the video</a:t>
            </a:r>
          </a:p>
        </p:txBody>
      </p:sp>
    </p:spTree>
    <p:extLst>
      <p:ext uri="{BB962C8B-B14F-4D97-AF65-F5344CB8AC3E}">
        <p14:creationId xmlns:p14="http://schemas.microsoft.com/office/powerpoint/2010/main" val="22196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96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Nutrition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approaches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7267"/>
            <a:ext cx="10515600" cy="232564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1.Group </a:t>
            </a:r>
            <a:r>
              <a:rPr lang="en-US" b="1" dirty="0"/>
              <a:t>Education</a:t>
            </a:r>
          </a:p>
          <a:p>
            <a:pPr marL="0" indent="0">
              <a:buNone/>
            </a:pPr>
            <a:r>
              <a:rPr lang="en-US" b="1" dirty="0"/>
              <a:t>2. Individual Education</a:t>
            </a:r>
          </a:p>
          <a:p>
            <a:pPr marL="0" indent="0">
              <a:buNone/>
            </a:pPr>
            <a:r>
              <a:rPr lang="en-US" b="1" dirty="0"/>
              <a:t>3. Environmental Strategies</a:t>
            </a:r>
          </a:p>
        </p:txBody>
      </p:sp>
    </p:spTree>
    <p:extLst>
      <p:ext uri="{BB962C8B-B14F-4D97-AF65-F5344CB8AC3E}">
        <p14:creationId xmlns:p14="http://schemas.microsoft.com/office/powerpoint/2010/main" val="31235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of the three parts is divided into: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Approach and Description</a:t>
            </a:r>
          </a:p>
          <a:p>
            <a:pPr marL="0" indent="0">
              <a:buNone/>
            </a:pPr>
            <a:r>
              <a:rPr lang="en-US" dirty="0"/>
              <a:t>This section gives the name commonly used for the approach and a brief description of the approach.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Benefits</a:t>
            </a:r>
          </a:p>
          <a:p>
            <a:pPr marL="0" indent="0">
              <a:buNone/>
            </a:pPr>
            <a:r>
              <a:rPr lang="en-US" dirty="0"/>
              <a:t>This section lists some key benefits of the approach.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Limitations</a:t>
            </a:r>
          </a:p>
          <a:p>
            <a:pPr marL="0" indent="0">
              <a:buNone/>
            </a:pPr>
            <a:r>
              <a:rPr lang="en-US" dirty="0"/>
              <a:t>This section lists some limitations of the approach.</a:t>
            </a:r>
          </a:p>
        </p:txBody>
      </p:sp>
    </p:spTree>
    <p:extLst>
      <p:ext uri="{BB962C8B-B14F-4D97-AF65-F5344CB8AC3E}">
        <p14:creationId xmlns:p14="http://schemas.microsoft.com/office/powerpoint/2010/main" val="209073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Approach </a:t>
            </a:r>
            <a:r>
              <a:rPr lang="en-US" b="1" dirty="0"/>
              <a:t>and </a:t>
            </a:r>
            <a:r>
              <a:rPr lang="en-US" b="1" dirty="0" smtClean="0"/>
              <a:t>Description</a:t>
            </a:r>
          </a:p>
          <a:p>
            <a:r>
              <a:rPr lang="en-US" b="1" dirty="0"/>
              <a:t>Child-Centered Approach</a:t>
            </a:r>
          </a:p>
          <a:p>
            <a:pPr marL="0" indent="0">
              <a:buNone/>
            </a:pPr>
            <a:r>
              <a:rPr lang="en-US" dirty="0"/>
              <a:t>This is an approach in which the focus is </a:t>
            </a:r>
            <a:r>
              <a:rPr lang="en-US" dirty="0" smtClean="0"/>
              <a:t>on the </a:t>
            </a:r>
            <a:r>
              <a:rPr lang="en-US" dirty="0"/>
              <a:t>child as the learner. Examples include</a:t>
            </a:r>
          </a:p>
          <a:p>
            <a:r>
              <a:rPr lang="en-US" b="1" dirty="0"/>
              <a:t>A</a:t>
            </a:r>
            <a:r>
              <a:rPr lang="en-US" b="1" dirty="0" smtClean="0"/>
              <a:t>ctivities </a:t>
            </a:r>
            <a:r>
              <a:rPr lang="en-US" b="1" dirty="0"/>
              <a:t>in which children learn together </a:t>
            </a:r>
            <a:r>
              <a:rPr lang="en-US" b="1" dirty="0" smtClean="0"/>
              <a:t>such as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en-US" dirty="0"/>
              <a:t>• Listening to the reading of a </a:t>
            </a:r>
            <a:r>
              <a:rPr lang="en-US" dirty="0" smtClean="0"/>
              <a:t>nutrition picture </a:t>
            </a:r>
            <a:r>
              <a:rPr lang="en-US" dirty="0"/>
              <a:t>book</a:t>
            </a:r>
          </a:p>
          <a:p>
            <a:pPr marL="0" indent="0">
              <a:buNone/>
            </a:pPr>
            <a:r>
              <a:rPr lang="en-US" dirty="0"/>
              <a:t>• Putting together a container garden</a:t>
            </a:r>
          </a:p>
          <a:p>
            <a:pPr marL="0" indent="0">
              <a:buNone/>
            </a:pPr>
            <a:r>
              <a:rPr lang="en-US" dirty="0"/>
              <a:t>• Singing songs about fruits </a:t>
            </a:r>
            <a:r>
              <a:rPr lang="en-US" dirty="0" smtClean="0"/>
              <a:t>and vegetables</a:t>
            </a:r>
          </a:p>
          <a:p>
            <a:pPr marL="0" indent="0">
              <a:buNone/>
            </a:pPr>
            <a:r>
              <a:rPr lang="en-US" dirty="0" smtClean="0"/>
              <a:t>•Doing </a:t>
            </a:r>
            <a:r>
              <a:rPr lang="en-US" dirty="0"/>
              <a:t>a food art project</a:t>
            </a:r>
          </a:p>
          <a:p>
            <a:pPr marL="0" indent="0">
              <a:buNone/>
            </a:pPr>
            <a:r>
              <a:rPr lang="en-US" dirty="0"/>
              <a:t>• Preparing a simple nutritious recipe</a:t>
            </a:r>
          </a:p>
        </p:txBody>
      </p:sp>
    </p:spTree>
    <p:extLst>
      <p:ext uri="{BB962C8B-B14F-4D97-AF65-F5344CB8AC3E}">
        <p14:creationId xmlns:p14="http://schemas.microsoft.com/office/powerpoint/2010/main" val="6252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Reduces the need for childcare </a:t>
            </a:r>
            <a:r>
              <a:rPr lang="en-US" dirty="0" smtClean="0"/>
              <a:t>as children </a:t>
            </a:r>
            <a:r>
              <a:rPr lang="en-US" dirty="0"/>
              <a:t>are also engaged in </a:t>
            </a:r>
            <a:r>
              <a:rPr lang="en-US" dirty="0" smtClean="0"/>
              <a:t>the learning activity.</a:t>
            </a:r>
          </a:p>
          <a:p>
            <a:r>
              <a:rPr lang="en-US" dirty="0" smtClean="0"/>
              <a:t>Reduces </a:t>
            </a:r>
            <a:r>
              <a:rPr lang="en-US" dirty="0"/>
              <a:t>potential distraction </a:t>
            </a:r>
            <a:r>
              <a:rPr lang="en-US" dirty="0" smtClean="0"/>
              <a:t>of parents/caretakers </a:t>
            </a:r>
            <a:r>
              <a:rPr lang="en-US" dirty="0"/>
              <a:t>by children </a:t>
            </a:r>
            <a:r>
              <a:rPr lang="en-US" dirty="0" smtClean="0"/>
              <a:t>who are </a:t>
            </a:r>
            <a:r>
              <a:rPr lang="en-US" dirty="0"/>
              <a:t>bored in adult-oriented </a:t>
            </a:r>
            <a:r>
              <a:rPr lang="en-US" dirty="0" smtClean="0"/>
              <a:t>classes </a:t>
            </a:r>
          </a:p>
          <a:p>
            <a:r>
              <a:rPr lang="en-US" dirty="0"/>
              <a:t>P</a:t>
            </a:r>
            <a:r>
              <a:rPr lang="en-US" dirty="0" smtClean="0"/>
              <a:t>arenting </a:t>
            </a:r>
            <a:r>
              <a:rPr lang="en-US" dirty="0"/>
              <a:t>skills </a:t>
            </a:r>
            <a:r>
              <a:rPr lang="en-US" dirty="0" smtClean="0"/>
              <a:t>and activities </a:t>
            </a:r>
            <a:r>
              <a:rPr lang="en-US" dirty="0"/>
              <a:t>parents/caretakers can </a:t>
            </a:r>
            <a:r>
              <a:rPr lang="en-US" dirty="0" smtClean="0"/>
              <a:t>do at </a:t>
            </a:r>
            <a:r>
              <a:rPr lang="en-US" dirty="0"/>
              <a:t>home with their </a:t>
            </a:r>
            <a:r>
              <a:rPr lang="en-US" dirty="0" smtClean="0"/>
              <a:t>children Helps </a:t>
            </a:r>
            <a:r>
              <a:rPr lang="en-US" dirty="0"/>
              <a:t>prepare children for </a:t>
            </a:r>
            <a:r>
              <a:rPr lang="en-US" dirty="0" smtClean="0"/>
              <a:t>school (especially </a:t>
            </a:r>
            <a:r>
              <a:rPr lang="en-US" dirty="0"/>
              <a:t>develops </a:t>
            </a:r>
            <a:r>
              <a:rPr lang="en-US" dirty="0" smtClean="0"/>
              <a:t>reading readiness skills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• Fun</a:t>
            </a:r>
          </a:p>
        </p:txBody>
      </p:sp>
    </p:spTree>
    <p:extLst>
      <p:ext uri="{BB962C8B-B14F-4D97-AF65-F5344CB8AC3E}">
        <p14:creationId xmlns:p14="http://schemas.microsoft.com/office/powerpoint/2010/main" val="315312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NOT always involve </a:t>
            </a:r>
            <a:r>
              <a:rPr lang="en-US" dirty="0" smtClean="0"/>
              <a:t>parents/caretakers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• Poses some difficulty in </a:t>
            </a:r>
            <a:r>
              <a:rPr lang="en-US" dirty="0" smtClean="0"/>
              <a:t>developing curriculum </a:t>
            </a:r>
            <a:r>
              <a:rPr lang="en-US" dirty="0"/>
              <a:t>when children </a:t>
            </a:r>
            <a:r>
              <a:rPr lang="en-US" dirty="0" smtClean="0"/>
              <a:t>attending session </a:t>
            </a:r>
            <a:r>
              <a:rPr lang="en-US" dirty="0"/>
              <a:t>are at </a:t>
            </a:r>
            <a:r>
              <a:rPr lang="en-US" dirty="0" smtClean="0"/>
              <a:t>different developmental </a:t>
            </a:r>
            <a:r>
              <a:rPr lang="en-US" dirty="0"/>
              <a:t>stages</a:t>
            </a:r>
          </a:p>
        </p:txBody>
      </p:sp>
    </p:spTree>
    <p:extLst>
      <p:ext uri="{BB962C8B-B14F-4D97-AF65-F5344CB8AC3E}">
        <p14:creationId xmlns:p14="http://schemas.microsoft.com/office/powerpoint/2010/main" val="94544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1722</Words>
  <Application>Microsoft Office PowerPoint</Application>
  <PresentationFormat>Widescreen</PresentationFormat>
  <Paragraphs>239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Arial,Bold</vt:lpstr>
      <vt:lpstr>Calibri</vt:lpstr>
      <vt:lpstr>Calibri Light</vt:lpstr>
      <vt:lpstr>Times New Roman</vt:lpstr>
      <vt:lpstr>Office Theme</vt:lpstr>
      <vt:lpstr>Nutrition Education Approaches and Methods</vt:lpstr>
      <vt:lpstr>Introduction</vt:lpstr>
      <vt:lpstr>PowerPoint Presentation</vt:lpstr>
      <vt:lpstr>PowerPoint Presentation</vt:lpstr>
      <vt:lpstr>Nutrition education approaches and methods</vt:lpstr>
      <vt:lpstr>Each of the three parts is divided into:</vt:lpstr>
      <vt:lpstr>Group Education</vt:lpstr>
      <vt:lpstr>Benefits</vt:lpstr>
      <vt:lpstr>Limitations</vt:lpstr>
      <vt:lpstr>Group Discussion (FGD) </vt:lpstr>
      <vt:lpstr>Benefits</vt:lpstr>
      <vt:lpstr>Limitations</vt:lpstr>
      <vt:lpstr>Family-Centered Approach</vt:lpstr>
      <vt:lpstr>Benefits</vt:lpstr>
      <vt:lpstr>Limitation</vt:lpstr>
      <vt:lpstr>Guest Speaker</vt:lpstr>
      <vt:lpstr>Limitations</vt:lpstr>
      <vt:lpstr>Interactive Activities</vt:lpstr>
      <vt:lpstr>Benefits</vt:lpstr>
      <vt:lpstr>Lecture</vt:lpstr>
      <vt:lpstr>Limitations</vt:lpstr>
      <vt:lpstr>Panel of Experts</vt:lpstr>
      <vt:lpstr>Limitations</vt:lpstr>
      <vt:lpstr>Role Play</vt:lpstr>
      <vt:lpstr>Benefits</vt:lpstr>
      <vt:lpstr>Limitations</vt:lpstr>
      <vt:lpstr>Video Presentation</vt:lpstr>
      <vt:lpstr>Limitations</vt:lpstr>
      <vt:lpstr>Individual Education</vt:lpstr>
      <vt:lpstr>Motivational Interviewing</vt:lpstr>
      <vt:lpstr>Learner-Centered Education</vt:lpstr>
      <vt:lpstr>Self-Learning/Self-Study Modules</vt:lpstr>
      <vt:lpstr>Benefits</vt:lpstr>
      <vt:lpstr>Limitations</vt:lpstr>
      <vt:lpstr>Environmental Strategies</vt:lpstr>
      <vt:lpstr>Benefits</vt:lpstr>
      <vt:lpstr>Limitations  </vt:lpstr>
      <vt:lpstr>Educational Materials</vt:lpstr>
      <vt:lpstr>Limitations</vt:lpstr>
      <vt:lpstr>Music</vt:lpstr>
      <vt:lpstr>PowerPoint Presentation</vt:lpstr>
      <vt:lpstr>PowerPoint Presentation</vt:lpstr>
      <vt:lpstr>Limitations</vt:lpstr>
      <vt:lpstr>PowerPoint Presentation</vt:lpstr>
      <vt:lpstr>Benefits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Education Approaches and Methods</dc:title>
  <dc:creator>su</dc:creator>
  <cp:lastModifiedBy>Sharmin Sultana</cp:lastModifiedBy>
  <cp:revision>29</cp:revision>
  <cp:lastPrinted>2021-10-26T08:54:44Z</cp:lastPrinted>
  <dcterms:created xsi:type="dcterms:W3CDTF">2017-01-24T07:03:34Z</dcterms:created>
  <dcterms:modified xsi:type="dcterms:W3CDTF">2021-10-28T18:20:05Z</dcterms:modified>
</cp:coreProperties>
</file>