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handoutMasterIdLst>
    <p:handoutMasterId r:id="rId32"/>
  </p:handoutMasterIdLst>
  <p:sldIdLst>
    <p:sldId id="256" r:id="rId2"/>
    <p:sldId id="257" r:id="rId3"/>
    <p:sldId id="258" r:id="rId4"/>
    <p:sldId id="260" r:id="rId5"/>
    <p:sldId id="324" r:id="rId6"/>
    <p:sldId id="325" r:id="rId7"/>
    <p:sldId id="328" r:id="rId8"/>
    <p:sldId id="330" r:id="rId9"/>
    <p:sldId id="331" r:id="rId10"/>
    <p:sldId id="332" r:id="rId11"/>
    <p:sldId id="334" r:id="rId12"/>
    <p:sldId id="296" r:id="rId13"/>
    <p:sldId id="298" r:id="rId14"/>
    <p:sldId id="314" r:id="rId15"/>
    <p:sldId id="315" r:id="rId16"/>
    <p:sldId id="316" r:id="rId17"/>
    <p:sldId id="317" r:id="rId18"/>
    <p:sldId id="336" r:id="rId19"/>
    <p:sldId id="337" r:id="rId20"/>
    <p:sldId id="338" r:id="rId21"/>
    <p:sldId id="312" r:id="rId22"/>
    <p:sldId id="274" r:id="rId23"/>
    <p:sldId id="277" r:id="rId24"/>
    <p:sldId id="279" r:id="rId25"/>
    <p:sldId id="280" r:id="rId26"/>
    <p:sldId id="281" r:id="rId27"/>
    <p:sldId id="283" r:id="rId28"/>
    <p:sldId id="286" r:id="rId29"/>
    <p:sldId id="335" r:id="rId3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353" autoAdjust="0"/>
    <p:restoredTop sz="94660"/>
  </p:normalViewPr>
  <p:slideViewPr>
    <p:cSldViewPr>
      <p:cViewPr varScale="1">
        <p:scale>
          <a:sx n="86" d="100"/>
          <a:sy n="86" d="100"/>
        </p:scale>
        <p:origin x="-16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257BFACE-89FB-4856-AC75-1B5207C0EB38}" type="datetimeFigureOut">
              <a:rPr lang="en-US" smtClean="0"/>
              <a:pPr/>
              <a:t>5/31/2021</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F60A271-242D-41E2-86C5-5FC783B68073}" type="slidenum">
              <a:rPr lang="en-US" smtClean="0"/>
              <a:pPr/>
              <a:t>‹#›</a:t>
            </a:fld>
            <a:endParaRPr lang="en-US"/>
          </a:p>
        </p:txBody>
      </p:sp>
    </p:spTree>
    <p:extLst>
      <p:ext uri="{BB962C8B-B14F-4D97-AF65-F5344CB8AC3E}">
        <p14:creationId xmlns="" xmlns:p14="http://schemas.microsoft.com/office/powerpoint/2010/main" val="2489058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302AE4B-65AF-4243-84FA-2C0FC8B82C46}" type="datetimeFigureOut">
              <a:rPr lang="en-US" smtClean="0"/>
              <a:pPr/>
              <a:t>5/31/2021</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18495C4-8977-4A35-AFBF-F9CB7A8C5A7E}" type="slidenum">
              <a:rPr lang="en-US" smtClean="0"/>
              <a:pPr/>
              <a:t>‹#›</a:t>
            </a:fld>
            <a:endParaRPr lang="en-US"/>
          </a:p>
        </p:txBody>
      </p:sp>
    </p:spTree>
    <p:extLst>
      <p:ext uri="{BB962C8B-B14F-4D97-AF65-F5344CB8AC3E}">
        <p14:creationId xmlns="" xmlns:p14="http://schemas.microsoft.com/office/powerpoint/2010/main" val="369866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8495C4-8977-4A35-AFBF-F9CB7A8C5A7E}" type="slidenum">
              <a:rPr lang="en-US" smtClean="0"/>
              <a:pPr/>
              <a:t>13</a:t>
            </a:fld>
            <a:endParaRPr lang="en-US"/>
          </a:p>
        </p:txBody>
      </p:sp>
    </p:spTree>
    <p:extLst>
      <p:ext uri="{BB962C8B-B14F-4D97-AF65-F5344CB8AC3E}">
        <p14:creationId xmlns="" xmlns:p14="http://schemas.microsoft.com/office/powerpoint/2010/main" val="2507494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0E3F92D-C0C5-47F9-A5D9-AB0FF43EA986}" type="datetimeFigureOut">
              <a:rPr lang="en-US" smtClean="0"/>
              <a:pPr/>
              <a:t>5/31/2021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40B020-F2DC-43E5-BCDC-564FF1EFA32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E3F92D-C0C5-47F9-A5D9-AB0FF43EA986}"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0B020-F2DC-43E5-BCDC-564FF1EFA32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640B020-F2DC-43E5-BCDC-564FF1EFA32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E3F92D-C0C5-47F9-A5D9-AB0FF43EA986}"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0E3F92D-C0C5-47F9-A5D9-AB0FF43EA986}"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640B020-F2DC-43E5-BCDC-564FF1EFA32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0E3F92D-C0C5-47F9-A5D9-AB0FF43EA986}" type="datetimeFigureOut">
              <a:rPr lang="en-US" smtClean="0"/>
              <a:pPr/>
              <a:t>5/31/2021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40B020-F2DC-43E5-BCDC-564FF1EFA32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0E3F92D-C0C5-47F9-A5D9-AB0FF43EA986}"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0B020-F2DC-43E5-BCDC-564FF1EFA32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0E3F92D-C0C5-47F9-A5D9-AB0FF43EA986}" type="datetimeFigureOut">
              <a:rPr lang="en-US" smtClean="0"/>
              <a:pPr/>
              <a:t>5/31/2021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640B020-F2DC-43E5-BCDC-564FF1EFA32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E3F92D-C0C5-47F9-A5D9-AB0FF43EA986}" type="datetimeFigureOut">
              <a:rPr lang="en-US" smtClean="0"/>
              <a:pPr/>
              <a:t>5/31/2021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640B020-F2DC-43E5-BCDC-564FF1EFA3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0E3F92D-C0C5-47F9-A5D9-AB0FF43EA986}" type="datetimeFigureOut">
              <a:rPr lang="en-US" smtClean="0"/>
              <a:pPr/>
              <a:t>5/31/2021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640B020-F2DC-43E5-BCDC-564FF1EFA3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640B020-F2DC-43E5-BCDC-564FF1EFA32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0E3F92D-C0C5-47F9-A5D9-AB0FF43EA986}" type="datetimeFigureOut">
              <a:rPr lang="en-US" smtClean="0"/>
              <a:pPr/>
              <a:t>5/31/2021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640B020-F2DC-43E5-BCDC-564FF1EFA32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0E3F92D-C0C5-47F9-A5D9-AB0FF43EA986}" type="datetimeFigureOut">
              <a:rPr lang="en-US" smtClean="0"/>
              <a:pPr/>
              <a:t>5/31/2021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0E3F92D-C0C5-47F9-A5D9-AB0FF43EA986}" type="datetimeFigureOut">
              <a:rPr lang="en-US" smtClean="0"/>
              <a:pPr/>
              <a:t>5/31/2021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640B020-F2DC-43E5-BCDC-564FF1EFA32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227"/>
            <a:ext cx="7772400" cy="2104373"/>
          </a:xfrm>
        </p:spPr>
        <p:txBody>
          <a:bodyPr/>
          <a:lstStyle/>
          <a:p>
            <a:r>
              <a:rPr lang="en-US" dirty="0" smtClean="0"/>
              <a:t>Introduction to epidemiology</a:t>
            </a:r>
            <a:endParaRPr lang="en-US" dirty="0"/>
          </a:p>
        </p:txBody>
      </p:sp>
      <p:sp>
        <p:nvSpPr>
          <p:cNvPr id="5" name="Subtitle 2"/>
          <p:cNvSpPr>
            <a:spLocks noGrp="1"/>
          </p:cNvSpPr>
          <p:nvPr/>
        </p:nvSpPr>
        <p:spPr>
          <a:xfrm>
            <a:off x="1143000" y="4038600"/>
            <a:ext cx="7000875" cy="221773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defRPr/>
            </a:pPr>
            <a:r>
              <a:rPr lang="en-US" sz="2400" b="1" dirty="0" smtClean="0">
                <a:solidFill>
                  <a:schemeClr val="tx1">
                    <a:lumMod val="75000"/>
                    <a:lumOff val="25000"/>
                  </a:schemeClr>
                </a:solidFill>
              </a:rPr>
              <a:t>Mr. Faisal Muhammad</a:t>
            </a:r>
            <a:endParaRPr lang="en-US" sz="2400" dirty="0" smtClean="0">
              <a:solidFill>
                <a:schemeClr val="tx1">
                  <a:lumMod val="75000"/>
                  <a:lumOff val="25000"/>
                </a:schemeClr>
              </a:solidFill>
            </a:endParaRPr>
          </a:p>
          <a:p>
            <a:pPr eaLnBrk="1" hangingPunct="1">
              <a:defRPr/>
            </a:pPr>
            <a:r>
              <a:rPr lang="en-US" sz="2400" dirty="0" smtClean="0">
                <a:solidFill>
                  <a:schemeClr val="tx1">
                    <a:lumMod val="75000"/>
                    <a:lumOff val="25000"/>
                  </a:schemeClr>
                </a:solidFill>
              </a:rPr>
              <a:t>Lecturer &amp; IMPH Coordinator,                                                         Department of Public Health, </a:t>
            </a:r>
            <a:r>
              <a:rPr lang="en-US" sz="2400" dirty="0" smtClean="0">
                <a:solidFill>
                  <a:schemeClr val="tx1">
                    <a:lumMod val="75000"/>
                    <a:lumOff val="25000"/>
                  </a:schemeClr>
                </a:solidFill>
              </a:rPr>
              <a:t>DIU</a:t>
            </a:r>
            <a:endParaRPr lang="en-US" sz="2400" dirty="0" smtClean="0">
              <a:solidFill>
                <a:schemeClr val="tx1">
                  <a:lumMod val="75000"/>
                  <a:lumOff val="25000"/>
                </a:schemeClr>
              </a:solidFill>
            </a:endParaRPr>
          </a:p>
          <a:p>
            <a:pPr eaLnBrk="1" hangingPunct="1">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Application</a:t>
            </a:r>
            <a:endParaRPr lang="en-US" b="1" dirty="0">
              <a:solidFill>
                <a:srgbClr val="FF0000"/>
              </a:solidFill>
            </a:endParaRPr>
          </a:p>
        </p:txBody>
      </p:sp>
      <p:sp>
        <p:nvSpPr>
          <p:cNvPr id="3" name="Content Placeholder 2"/>
          <p:cNvSpPr>
            <a:spLocks noGrp="1"/>
          </p:cNvSpPr>
          <p:nvPr>
            <p:ph sz="quarter" idx="1"/>
          </p:nvPr>
        </p:nvSpPr>
        <p:spPr/>
        <p:txBody>
          <a:bodyPr>
            <a:normAutofit fontScale="77500" lnSpcReduction="20000"/>
          </a:bodyPr>
          <a:lstStyle/>
          <a:p>
            <a:pPr algn="just"/>
            <a:r>
              <a:rPr lang="en-US" dirty="0" smtClean="0"/>
              <a:t>Epidemiology is more than “the study of.” As a discipline within public health, epidemiology provides data for directing public health action.  Similarly, an epidemiologist uses the scientific methods of descriptive and analytic epidemiology in “diagnosing” the health of a community, but also must call upon experience and creativity when planning how to control and prevent disease in the community</a:t>
            </a:r>
            <a:r>
              <a:rPr lang="en-US" dirty="0" smtClean="0"/>
              <a:t>.</a:t>
            </a:r>
          </a:p>
          <a:p>
            <a:pPr algn="just">
              <a:buNone/>
            </a:pPr>
            <a:endParaRPr lang="en-US" dirty="0" smtClean="0"/>
          </a:p>
          <a:p>
            <a:pPr algn="just"/>
            <a:r>
              <a:rPr lang="en-US" dirty="0" smtClean="0"/>
              <a:t>This can be done by informing health policy makers to take necessary action on some problem revealed by the study by providing intervention. </a:t>
            </a:r>
          </a:p>
          <a:p>
            <a:pPr algn="just"/>
            <a:endParaRPr lang="en-US" dirty="0" smtClean="0"/>
          </a:p>
          <a:p>
            <a:pPr algn="just"/>
            <a:r>
              <a:rPr lang="en-US" dirty="0" smtClean="0"/>
              <a:t>The researcher can also experiment on a group of people by certain intervention measures to bring  about desired change in those people.</a:t>
            </a:r>
          </a:p>
          <a:p>
            <a:pPr algn="just"/>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Control</a:t>
            </a:r>
            <a:endParaRPr lang="en-US" b="1" dirty="0">
              <a:solidFill>
                <a:srgbClr val="FF0000"/>
              </a:solidFill>
            </a:endParaRPr>
          </a:p>
        </p:txBody>
      </p:sp>
      <p:sp>
        <p:nvSpPr>
          <p:cNvPr id="3" name="Content Placeholder 2"/>
          <p:cNvSpPr>
            <a:spLocks noGrp="1"/>
          </p:cNvSpPr>
          <p:nvPr>
            <p:ph sz="quarter" idx="1"/>
          </p:nvPr>
        </p:nvSpPr>
        <p:spPr/>
        <p:txBody>
          <a:bodyPr/>
          <a:lstStyle/>
          <a:p>
            <a:pPr>
              <a:buNone/>
            </a:pPr>
            <a:r>
              <a:rPr lang="en-US" dirty="0" smtClean="0"/>
              <a:t>    </a:t>
            </a:r>
            <a:r>
              <a:rPr lang="en-US" b="1" dirty="0" smtClean="0"/>
              <a:t>Control of health problems </a:t>
            </a:r>
            <a:r>
              <a:rPr lang="en-US" dirty="0" smtClean="0"/>
              <a:t>:</a:t>
            </a:r>
          </a:p>
          <a:p>
            <a:pPr algn="just">
              <a:buNone/>
            </a:pPr>
            <a:r>
              <a:rPr lang="en-US" dirty="0" smtClean="0"/>
              <a:t>    If distribution and cause of any health related matter  is known , we can control the problems created </a:t>
            </a:r>
            <a:r>
              <a:rPr lang="en-US" u="sng" dirty="0" smtClean="0"/>
              <a:t>from that </a:t>
            </a:r>
            <a:r>
              <a:rPr lang="en-US" dirty="0" smtClean="0"/>
              <a:t>particular health related state and event.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4" descr="HIPPOCRATES"/>
          <p:cNvPicPr>
            <a:picLocks noChangeAspect="1" noChangeArrowheads="1"/>
          </p:cNvPicPr>
          <p:nvPr/>
        </p:nvPicPr>
        <p:blipFill>
          <a:blip r:embed="rId2"/>
          <a:srcRect/>
          <a:stretch>
            <a:fillRect/>
          </a:stretch>
        </p:blipFill>
        <p:spPr bwMode="auto">
          <a:xfrm>
            <a:off x="6096000" y="2514600"/>
            <a:ext cx="2757488" cy="3352800"/>
          </a:xfrm>
          <a:prstGeom prst="rect">
            <a:avLst/>
          </a:prstGeom>
          <a:noFill/>
        </p:spPr>
      </p:pic>
      <p:sp>
        <p:nvSpPr>
          <p:cNvPr id="25605" name="Rectangle 5"/>
          <p:cNvSpPr>
            <a:spLocks noChangeArrowheads="1"/>
          </p:cNvSpPr>
          <p:nvPr/>
        </p:nvSpPr>
        <p:spPr bwMode="auto">
          <a:xfrm>
            <a:off x="304800" y="2667000"/>
            <a:ext cx="5562600" cy="685800"/>
          </a:xfrm>
          <a:prstGeom prst="rect">
            <a:avLst/>
          </a:prstGeom>
          <a:noFill/>
          <a:ln w="9525">
            <a:noFill/>
            <a:miter lim="800000"/>
            <a:headEnd/>
            <a:tailEnd/>
          </a:ln>
          <a:effectLst/>
        </p:spPr>
        <p:txBody>
          <a:bodyPr/>
          <a:lstStyle/>
          <a:p>
            <a:pPr marL="342900" indent="-342900" algn="ctr">
              <a:spcBef>
                <a:spcPct val="20000"/>
              </a:spcBef>
            </a:pPr>
            <a:r>
              <a:rPr lang="en-US" sz="3200" dirty="0"/>
              <a:t>Hippocrates (460-377 </a:t>
            </a:r>
            <a:r>
              <a:rPr lang="en-US" sz="3200" dirty="0" smtClean="0"/>
              <a:t>B.C)</a:t>
            </a:r>
            <a:endParaRPr lang="en-US" sz="3200" dirty="0">
              <a:solidFill>
                <a:schemeClr val="bg1"/>
              </a:solidFill>
            </a:endParaRPr>
          </a:p>
        </p:txBody>
      </p:sp>
      <p:sp>
        <p:nvSpPr>
          <p:cNvPr id="25607" name="Text Box 7"/>
          <p:cNvSpPr txBox="1">
            <a:spLocks noChangeArrowheads="1"/>
          </p:cNvSpPr>
          <p:nvPr/>
        </p:nvSpPr>
        <p:spPr bwMode="auto">
          <a:xfrm>
            <a:off x="381000" y="4114800"/>
            <a:ext cx="5715000" cy="2062103"/>
          </a:xfrm>
          <a:prstGeom prst="rect">
            <a:avLst/>
          </a:prstGeom>
          <a:noFill/>
          <a:ln w="9525">
            <a:noFill/>
            <a:miter lim="800000"/>
            <a:headEnd/>
            <a:tailEnd/>
          </a:ln>
          <a:effectLst/>
        </p:spPr>
        <p:txBody>
          <a:bodyPr>
            <a:spAutoFit/>
          </a:bodyPr>
          <a:lstStyle/>
          <a:p>
            <a:pPr algn="just"/>
            <a:r>
              <a:rPr lang="en-US" sz="3200" i="1" dirty="0" smtClean="0">
                <a:solidFill>
                  <a:schemeClr val="bg1"/>
                </a:solidFill>
              </a:rPr>
              <a:t> </a:t>
            </a:r>
            <a:r>
              <a:rPr lang="en-US" sz="3200" dirty="0" smtClean="0"/>
              <a:t>Idea </a:t>
            </a:r>
            <a:r>
              <a:rPr lang="en-US" sz="3200" dirty="0"/>
              <a:t>that disease might be </a:t>
            </a:r>
            <a:r>
              <a:rPr lang="en-US" sz="3200" dirty="0" smtClean="0"/>
              <a:t>associated </a:t>
            </a:r>
            <a:r>
              <a:rPr lang="en-US" sz="3200" dirty="0"/>
              <a:t>with physical </a:t>
            </a:r>
            <a:r>
              <a:rPr lang="en-US" sz="3200" dirty="0" smtClean="0"/>
              <a:t>environment ‘’ On air, water and places ‘’</a:t>
            </a:r>
            <a:endParaRPr lang="en-US" sz="3200" dirty="0"/>
          </a:p>
        </p:txBody>
      </p:sp>
      <p:sp>
        <p:nvSpPr>
          <p:cNvPr id="5" name="Rectangle 4"/>
          <p:cNvSpPr/>
          <p:nvPr/>
        </p:nvSpPr>
        <p:spPr>
          <a:xfrm>
            <a:off x="381000" y="304800"/>
            <a:ext cx="8305800" cy="707886"/>
          </a:xfrm>
          <a:prstGeom prst="rect">
            <a:avLst/>
          </a:prstGeom>
        </p:spPr>
        <p:txBody>
          <a:bodyPr wrap="square">
            <a:spAutoFit/>
          </a:bodyPr>
          <a:lstStyle/>
          <a:p>
            <a:pPr algn="ctr"/>
            <a:r>
              <a:rPr lang="en-US" sz="4000" b="1" dirty="0" smtClean="0"/>
              <a:t>History </a:t>
            </a:r>
            <a:r>
              <a:rPr lang="en-US" sz="4000" b="1" dirty="0" smtClean="0"/>
              <a:t> of  Epidemiology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5604"/>
                                        </p:tgtEl>
                                        <p:attrNameLst>
                                          <p:attrName>style.visibility</p:attrName>
                                        </p:attrNameLst>
                                      </p:cBhvr>
                                      <p:to>
                                        <p:strVal val="visible"/>
                                      </p:to>
                                    </p:set>
                                  </p:childTnLst>
                                  <p:subTnLst>
                                    <p:set>
                                      <p:cBhvr override="childStyle">
                                        <p:cTn dur="1" fill="hold" display="0" masterRel="nextClick" afterEffect="1"/>
                                        <p:tgtEl>
                                          <p:spTgt spid="2560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5">
                                            <p:txEl>
                                              <p:pRg st="0" end="0"/>
                                            </p:txEl>
                                          </p:spTgt>
                                        </p:tgtEl>
                                        <p:attrNameLst>
                                          <p:attrName>style.visibility</p:attrName>
                                        </p:attrNameLst>
                                      </p:cBhvr>
                                      <p:to>
                                        <p:strVal val="visible"/>
                                      </p:to>
                                    </p:set>
                                  </p:childTnLst>
                                  <p:subTnLst>
                                    <p:set>
                                      <p:cBhvr override="childStyle">
                                        <p:cTn dur="1" fill="hold" display="0" masterRel="nextClick" afterEffect="1"/>
                                        <p:tgtEl>
                                          <p:spTgt spid="25605">
                                            <p:txEl>
                                              <p:pRg st="0" end="0"/>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sydenham"/>
          <p:cNvPicPr>
            <a:picLocks noChangeAspect="1" noChangeArrowheads="1"/>
          </p:cNvPicPr>
          <p:nvPr/>
        </p:nvPicPr>
        <p:blipFill>
          <a:blip r:embed="rId3"/>
          <a:srcRect/>
          <a:stretch>
            <a:fillRect/>
          </a:stretch>
        </p:blipFill>
        <p:spPr bwMode="auto">
          <a:xfrm>
            <a:off x="5630863" y="2590800"/>
            <a:ext cx="3436937" cy="3505200"/>
          </a:xfrm>
          <a:prstGeom prst="rect">
            <a:avLst/>
          </a:prstGeom>
          <a:noFill/>
        </p:spPr>
      </p:pic>
      <p:sp>
        <p:nvSpPr>
          <p:cNvPr id="24579" name="Rectangle 3"/>
          <p:cNvSpPr>
            <a:spLocks noChangeArrowheads="1"/>
          </p:cNvSpPr>
          <p:nvPr/>
        </p:nvSpPr>
        <p:spPr bwMode="auto">
          <a:xfrm>
            <a:off x="0" y="457200"/>
            <a:ext cx="9144000" cy="762000"/>
          </a:xfrm>
          <a:prstGeom prst="rect">
            <a:avLst/>
          </a:prstGeom>
          <a:noFill/>
          <a:ln w="9525">
            <a:noFill/>
            <a:miter lim="800000"/>
            <a:headEnd/>
            <a:tailEnd/>
          </a:ln>
          <a:effectLst/>
        </p:spPr>
        <p:txBody>
          <a:bodyPr/>
          <a:lstStyle/>
          <a:p>
            <a:pPr marL="342900" indent="-342900" algn="ctr">
              <a:spcBef>
                <a:spcPct val="20000"/>
              </a:spcBef>
            </a:pPr>
            <a:r>
              <a:rPr lang="en-US" sz="4400" dirty="0"/>
              <a:t>Thomas Sydenham</a:t>
            </a:r>
            <a:r>
              <a:rPr lang="en-US" sz="3200" dirty="0"/>
              <a:t> (1624-1689)</a:t>
            </a:r>
          </a:p>
        </p:txBody>
      </p:sp>
      <p:sp>
        <p:nvSpPr>
          <p:cNvPr id="24580" name="Text Box 4"/>
          <p:cNvSpPr txBox="1">
            <a:spLocks noChangeArrowheads="1"/>
          </p:cNvSpPr>
          <p:nvPr/>
        </p:nvSpPr>
        <p:spPr bwMode="auto">
          <a:xfrm>
            <a:off x="0" y="1828800"/>
            <a:ext cx="30480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24581" name="Text Box 5"/>
          <p:cNvSpPr txBox="1">
            <a:spLocks noChangeArrowheads="1"/>
          </p:cNvSpPr>
          <p:nvPr/>
        </p:nvSpPr>
        <p:spPr bwMode="auto">
          <a:xfrm>
            <a:off x="152400" y="1447800"/>
            <a:ext cx="5562600" cy="3293209"/>
          </a:xfrm>
          <a:prstGeom prst="rect">
            <a:avLst/>
          </a:prstGeom>
          <a:noFill/>
          <a:ln w="9525">
            <a:noFill/>
            <a:miter lim="800000"/>
            <a:headEnd/>
            <a:tailEnd/>
          </a:ln>
          <a:effectLst/>
        </p:spPr>
        <p:txBody>
          <a:bodyPr>
            <a:spAutoFit/>
          </a:bodyPr>
          <a:lstStyle/>
          <a:p>
            <a:pPr marL="346075" indent="-346075" algn="just">
              <a:spcBef>
                <a:spcPct val="50000"/>
              </a:spcBef>
              <a:buClr>
                <a:srgbClr val="FFFF00"/>
              </a:buClr>
              <a:buFont typeface="Wingdings" pitchFamily="2" charset="2"/>
              <a:buChar char="ü"/>
            </a:pPr>
            <a:r>
              <a:rPr lang="en-US" sz="3200" dirty="0"/>
              <a:t>Recognized as a </a:t>
            </a:r>
            <a:r>
              <a:rPr lang="en-US" sz="3200" dirty="0">
                <a:solidFill>
                  <a:srgbClr val="FF0000"/>
                </a:solidFill>
              </a:rPr>
              <a:t>founder of clinical medicine </a:t>
            </a:r>
            <a:r>
              <a:rPr lang="en-US" sz="3200" dirty="0"/>
              <a:t>and </a:t>
            </a:r>
            <a:r>
              <a:rPr lang="en-US" sz="3200" dirty="0" smtClean="0"/>
              <a:t>epidemiology.</a:t>
            </a:r>
            <a:endParaRPr lang="en-US" sz="3200" dirty="0"/>
          </a:p>
          <a:p>
            <a:pPr marL="346075" indent="-346075" algn="just">
              <a:spcBef>
                <a:spcPct val="50000"/>
              </a:spcBef>
              <a:buClr>
                <a:srgbClr val="FFFF00"/>
              </a:buClr>
              <a:buFont typeface="Wingdings" pitchFamily="2" charset="2"/>
              <a:buChar char="ü"/>
            </a:pPr>
            <a:r>
              <a:rPr lang="en-US" sz="3200" dirty="0"/>
              <a:t>Emphasized detailed observations of patients &amp; accurate </a:t>
            </a:r>
            <a:r>
              <a:rPr lang="en-US" sz="3200" dirty="0" smtClean="0"/>
              <a:t>recordkeeping.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4578"/>
                                        </p:tgtEl>
                                        <p:attrNameLst>
                                          <p:attrName>style.visibility</p:attrName>
                                        </p:attrNameLst>
                                      </p:cBhvr>
                                      <p:to>
                                        <p:strVal val="visible"/>
                                      </p:to>
                                    </p:set>
                                  </p:childTnLst>
                                  <p:subTnLst>
                                    <p:set>
                                      <p:cBhvr override="childStyle">
                                        <p:cTn dur="1" fill="hold" display="0" masterRel="nextClick" afterEffect="1"/>
                                        <p:tgtEl>
                                          <p:spTgt spid="24578"/>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gtEl>
                                        <p:attrNameLst>
                                          <p:attrName>style.visibility</p:attrName>
                                        </p:attrNameLst>
                                      </p:cBhvr>
                                      <p:to>
                                        <p:strVal val="visible"/>
                                      </p:to>
                                    </p:set>
                                  </p:childTnLst>
                                  <p:subTnLst>
                                    <p:set>
                                      <p:cBhvr override="childStyle">
                                        <p:cTn dur="1" fill="hold" display="0" masterRel="nextClick" afterEffect="1"/>
                                        <p:tgtEl>
                                          <p:spTgt spid="2457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james_lind"/>
          <p:cNvPicPr>
            <a:picLocks noChangeAspect="1" noChangeArrowheads="1"/>
          </p:cNvPicPr>
          <p:nvPr/>
        </p:nvPicPr>
        <p:blipFill>
          <a:blip r:embed="rId2"/>
          <a:srcRect/>
          <a:stretch>
            <a:fillRect/>
          </a:stretch>
        </p:blipFill>
        <p:spPr bwMode="auto">
          <a:xfrm>
            <a:off x="6324600" y="2286000"/>
            <a:ext cx="2655888" cy="3154363"/>
          </a:xfrm>
          <a:prstGeom prst="rect">
            <a:avLst/>
          </a:prstGeom>
          <a:noFill/>
        </p:spPr>
      </p:pic>
      <p:sp>
        <p:nvSpPr>
          <p:cNvPr id="23555" name="Rectangle 3"/>
          <p:cNvSpPr>
            <a:spLocks noChangeArrowheads="1"/>
          </p:cNvSpPr>
          <p:nvPr/>
        </p:nvSpPr>
        <p:spPr bwMode="auto">
          <a:xfrm>
            <a:off x="0" y="609600"/>
            <a:ext cx="9144000" cy="762000"/>
          </a:xfrm>
          <a:prstGeom prst="rect">
            <a:avLst/>
          </a:prstGeom>
          <a:noFill/>
          <a:ln w="9525">
            <a:noFill/>
            <a:miter lim="800000"/>
            <a:headEnd/>
            <a:tailEnd/>
          </a:ln>
          <a:effectLst/>
        </p:spPr>
        <p:txBody>
          <a:bodyPr/>
          <a:lstStyle/>
          <a:p>
            <a:pPr marL="342900" indent="-342900" algn="ctr">
              <a:spcBef>
                <a:spcPct val="20000"/>
              </a:spcBef>
            </a:pPr>
            <a:r>
              <a:rPr lang="en-US" sz="4400" dirty="0"/>
              <a:t>James Lind</a:t>
            </a:r>
            <a:r>
              <a:rPr lang="en-US" sz="3200" dirty="0"/>
              <a:t> (1700’s)</a:t>
            </a:r>
          </a:p>
        </p:txBody>
      </p:sp>
      <p:sp>
        <p:nvSpPr>
          <p:cNvPr id="23556" name="Text Box 4"/>
          <p:cNvSpPr txBox="1">
            <a:spLocks noChangeArrowheads="1"/>
          </p:cNvSpPr>
          <p:nvPr/>
        </p:nvSpPr>
        <p:spPr bwMode="auto">
          <a:xfrm>
            <a:off x="228600" y="2103438"/>
            <a:ext cx="6019800" cy="1569660"/>
          </a:xfrm>
          <a:prstGeom prst="rect">
            <a:avLst/>
          </a:prstGeom>
          <a:noFill/>
          <a:ln w="9525">
            <a:noFill/>
            <a:miter lim="800000"/>
            <a:headEnd/>
            <a:tailEnd/>
          </a:ln>
          <a:effectLst/>
        </p:spPr>
        <p:txBody>
          <a:bodyPr>
            <a:spAutoFit/>
          </a:bodyPr>
          <a:lstStyle/>
          <a:p>
            <a:pPr marL="457200" indent="-457200" algn="just">
              <a:spcBef>
                <a:spcPct val="50000"/>
              </a:spcBef>
              <a:buClr>
                <a:srgbClr val="FFFF00"/>
              </a:buClr>
              <a:buFont typeface="Wingdings" pitchFamily="2" charset="2"/>
              <a:buChar char="ü"/>
            </a:pPr>
            <a:r>
              <a:rPr lang="en-US" sz="3200" dirty="0"/>
              <a:t>Designed first experiments to use a </a:t>
            </a:r>
            <a:r>
              <a:rPr lang="en-US" sz="3200" dirty="0">
                <a:solidFill>
                  <a:srgbClr val="FF0000"/>
                </a:solidFill>
              </a:rPr>
              <a:t>concurrently treated control group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3554"/>
                                        </p:tgtEl>
                                        <p:attrNameLst>
                                          <p:attrName>style.visibility</p:attrName>
                                        </p:attrNameLst>
                                      </p:cBhvr>
                                      <p:to>
                                        <p:strVal val="visible"/>
                                      </p:to>
                                    </p:set>
                                  </p:childTnLst>
                                  <p:subTnLst>
                                    <p:set>
                                      <p:cBhvr override="childStyle">
                                        <p:cTn dur="1" fill="hold" display="0" masterRel="nextClick" afterEffect="1"/>
                                        <p:tgtEl>
                                          <p:spTgt spid="2355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gtEl>
                                        <p:attrNameLst>
                                          <p:attrName>style.visibility</p:attrName>
                                        </p:attrNameLst>
                                      </p:cBhvr>
                                      <p:to>
                                        <p:strVal val="visible"/>
                                      </p:to>
                                    </p:set>
                                  </p:childTnLst>
                                  <p:subTnLst>
                                    <p:set>
                                      <p:cBhvr override="childStyle">
                                        <p:cTn dur="1" fill="hold" display="0" masterRel="nextClick" afterEffect="1"/>
                                        <p:tgtEl>
                                          <p:spTgt spid="2355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jenner vaccinating"/>
          <p:cNvPicPr>
            <a:picLocks noChangeAspect="1" noChangeArrowheads="1"/>
          </p:cNvPicPr>
          <p:nvPr/>
        </p:nvPicPr>
        <p:blipFill>
          <a:blip r:embed="rId2"/>
          <a:srcRect/>
          <a:stretch>
            <a:fillRect/>
          </a:stretch>
        </p:blipFill>
        <p:spPr bwMode="auto">
          <a:xfrm>
            <a:off x="4876800" y="3886200"/>
            <a:ext cx="4191000" cy="2906713"/>
          </a:xfrm>
          <a:prstGeom prst="rect">
            <a:avLst/>
          </a:prstGeom>
          <a:noFill/>
        </p:spPr>
      </p:pic>
      <p:sp>
        <p:nvSpPr>
          <p:cNvPr id="22531" name="Rectangle 3"/>
          <p:cNvSpPr>
            <a:spLocks noChangeArrowheads="1"/>
          </p:cNvSpPr>
          <p:nvPr/>
        </p:nvSpPr>
        <p:spPr bwMode="auto">
          <a:xfrm>
            <a:off x="0" y="152400"/>
            <a:ext cx="9144000" cy="838200"/>
          </a:xfrm>
          <a:prstGeom prst="rect">
            <a:avLst/>
          </a:prstGeom>
          <a:noFill/>
          <a:ln w="9525">
            <a:noFill/>
            <a:miter lim="800000"/>
            <a:headEnd/>
            <a:tailEnd/>
          </a:ln>
          <a:effectLst/>
        </p:spPr>
        <p:txBody>
          <a:bodyPr/>
          <a:lstStyle/>
          <a:p>
            <a:pPr marL="342900" indent="-342900" algn="ctr">
              <a:spcBef>
                <a:spcPct val="20000"/>
              </a:spcBef>
            </a:pPr>
            <a:r>
              <a:rPr lang="en-US" sz="4400" dirty="0"/>
              <a:t>Edward Jenner</a:t>
            </a:r>
            <a:r>
              <a:rPr lang="en-US" sz="3200" dirty="0"/>
              <a:t> (1749-1823)</a:t>
            </a:r>
          </a:p>
        </p:txBody>
      </p:sp>
      <p:sp>
        <p:nvSpPr>
          <p:cNvPr id="22532" name="Text Box 4"/>
          <p:cNvSpPr txBox="1">
            <a:spLocks noChangeArrowheads="1"/>
          </p:cNvSpPr>
          <p:nvPr/>
        </p:nvSpPr>
        <p:spPr bwMode="auto">
          <a:xfrm>
            <a:off x="152400" y="1143000"/>
            <a:ext cx="8686800" cy="3293209"/>
          </a:xfrm>
          <a:prstGeom prst="rect">
            <a:avLst/>
          </a:prstGeom>
          <a:noFill/>
          <a:ln w="9525">
            <a:noFill/>
            <a:miter lim="800000"/>
            <a:headEnd/>
            <a:tailEnd/>
          </a:ln>
          <a:effectLst/>
        </p:spPr>
        <p:txBody>
          <a:bodyPr>
            <a:spAutoFit/>
          </a:bodyPr>
          <a:lstStyle/>
          <a:p>
            <a:pPr marL="741363" indent="-741363">
              <a:spcBef>
                <a:spcPct val="50000"/>
              </a:spcBef>
              <a:buClr>
                <a:srgbClr val="FFFF00"/>
              </a:buClr>
              <a:buFont typeface="Wingdings" pitchFamily="2" charset="2"/>
              <a:buChar char="ü"/>
            </a:pPr>
            <a:r>
              <a:rPr lang="en-US" sz="3200" dirty="0"/>
              <a:t>Pioneered </a:t>
            </a:r>
            <a:r>
              <a:rPr lang="en-US" sz="3200" u="sng" dirty="0"/>
              <a:t>clinical trials for vaccination to control spread of smallpox</a:t>
            </a:r>
            <a:r>
              <a:rPr lang="en-US" sz="3200" dirty="0"/>
              <a:t>  </a:t>
            </a:r>
          </a:p>
          <a:p>
            <a:pPr marL="741363" indent="-741363">
              <a:spcBef>
                <a:spcPct val="50000"/>
              </a:spcBef>
              <a:buClr>
                <a:srgbClr val="FFFF00"/>
              </a:buClr>
              <a:buFont typeface="Wingdings" pitchFamily="2" charset="2"/>
              <a:buChar char="ü"/>
            </a:pPr>
            <a:r>
              <a:rPr lang="en-US" sz="3200" dirty="0"/>
              <a:t>Jenner's work influenced many others, including </a:t>
            </a:r>
            <a:r>
              <a:rPr lang="en-US" sz="3200" dirty="0">
                <a:solidFill>
                  <a:srgbClr val="FF0000"/>
                </a:solidFill>
              </a:rPr>
              <a:t>Louis Pasteur </a:t>
            </a:r>
            <a:r>
              <a:rPr lang="en-US" sz="3200" dirty="0"/>
              <a:t>who developed vaccines against </a:t>
            </a:r>
            <a:r>
              <a:rPr lang="en-US" sz="3200" dirty="0">
                <a:solidFill>
                  <a:srgbClr val="FF0000"/>
                </a:solidFill>
              </a:rPr>
              <a:t>rabies</a:t>
            </a:r>
            <a:r>
              <a:rPr lang="en-US" sz="3200" dirty="0"/>
              <a:t> and other infectious diseases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2530"/>
                                        </p:tgtEl>
                                        <p:attrNameLst>
                                          <p:attrName>style.visibility</p:attrName>
                                        </p:attrNameLst>
                                      </p:cBhvr>
                                      <p:to>
                                        <p:strVal val="visible"/>
                                      </p:to>
                                    </p:set>
                                  </p:childTnLst>
                                  <p:subTnLst>
                                    <p:set>
                                      <p:cBhvr override="childStyle">
                                        <p:cTn dur="1" fill="hold" display="0" masterRel="nextClick" afterEffect="1"/>
                                        <p:tgtEl>
                                          <p:spTgt spid="2253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gtEl>
                                        <p:attrNameLst>
                                          <p:attrName>style.visibility</p:attrName>
                                        </p:attrNameLst>
                                      </p:cBhvr>
                                      <p:to>
                                        <p:strVal val="visible"/>
                                      </p:to>
                                    </p:set>
                                  </p:childTnLst>
                                  <p:subTnLst>
                                    <p:set>
                                      <p:cBhvr override="childStyle">
                                        <p:cTn dur="1" fill="hold" display="0" masterRel="nextClick" afterEffect="1"/>
                                        <p:tgtEl>
                                          <p:spTgt spid="2253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emmelweis"/>
          <p:cNvPicPr>
            <a:picLocks noChangeAspect="1" noChangeArrowheads="1"/>
          </p:cNvPicPr>
          <p:nvPr/>
        </p:nvPicPr>
        <p:blipFill>
          <a:blip r:embed="rId2"/>
          <a:srcRect/>
          <a:stretch>
            <a:fillRect/>
          </a:stretch>
        </p:blipFill>
        <p:spPr bwMode="auto">
          <a:xfrm>
            <a:off x="5953125" y="2482850"/>
            <a:ext cx="3038475" cy="3994150"/>
          </a:xfrm>
          <a:prstGeom prst="rect">
            <a:avLst/>
          </a:prstGeom>
          <a:noFill/>
        </p:spPr>
      </p:pic>
      <p:sp>
        <p:nvSpPr>
          <p:cNvPr id="21507" name="Rectangle 3"/>
          <p:cNvSpPr>
            <a:spLocks noChangeArrowheads="1"/>
          </p:cNvSpPr>
          <p:nvPr/>
        </p:nvSpPr>
        <p:spPr bwMode="auto">
          <a:xfrm>
            <a:off x="0" y="609600"/>
            <a:ext cx="9144000" cy="838200"/>
          </a:xfrm>
          <a:prstGeom prst="rect">
            <a:avLst/>
          </a:prstGeom>
          <a:noFill/>
          <a:ln w="9525">
            <a:noFill/>
            <a:miter lim="800000"/>
            <a:headEnd/>
            <a:tailEnd/>
          </a:ln>
          <a:effectLst/>
        </p:spPr>
        <p:txBody>
          <a:bodyPr/>
          <a:lstStyle/>
          <a:p>
            <a:pPr marL="342900" indent="-342900" algn="ctr">
              <a:spcBef>
                <a:spcPct val="20000"/>
              </a:spcBef>
            </a:pPr>
            <a:r>
              <a:rPr lang="en-US" sz="4400" dirty="0" err="1"/>
              <a:t>Ignas</a:t>
            </a:r>
            <a:r>
              <a:rPr lang="en-US" sz="4400" dirty="0"/>
              <a:t> </a:t>
            </a:r>
            <a:r>
              <a:rPr lang="en-US" sz="4400" dirty="0" err="1"/>
              <a:t>Semmelweis</a:t>
            </a:r>
            <a:r>
              <a:rPr lang="en-US" sz="3200" dirty="0"/>
              <a:t> (1840’s)</a:t>
            </a:r>
          </a:p>
        </p:txBody>
      </p:sp>
      <p:sp>
        <p:nvSpPr>
          <p:cNvPr id="21508" name="Text Box 4"/>
          <p:cNvSpPr txBox="1">
            <a:spLocks noChangeArrowheads="1"/>
          </p:cNvSpPr>
          <p:nvPr/>
        </p:nvSpPr>
        <p:spPr bwMode="auto">
          <a:xfrm>
            <a:off x="228600" y="2133600"/>
            <a:ext cx="5715000" cy="2062103"/>
          </a:xfrm>
          <a:prstGeom prst="rect">
            <a:avLst/>
          </a:prstGeom>
          <a:noFill/>
          <a:ln w="9525">
            <a:noFill/>
            <a:miter lim="800000"/>
            <a:headEnd/>
            <a:tailEnd/>
          </a:ln>
          <a:effectLst/>
        </p:spPr>
        <p:txBody>
          <a:bodyPr>
            <a:spAutoFit/>
          </a:bodyPr>
          <a:lstStyle/>
          <a:p>
            <a:pPr marL="457200" indent="-457200">
              <a:spcBef>
                <a:spcPct val="50000"/>
              </a:spcBef>
              <a:buClr>
                <a:srgbClr val="FFFF00"/>
              </a:buClr>
              <a:buFont typeface="Wingdings" pitchFamily="2" charset="2"/>
              <a:buChar char="ü"/>
            </a:pPr>
            <a:r>
              <a:rPr lang="en-US" sz="3200" dirty="0"/>
              <a:t>Pioneered </a:t>
            </a:r>
            <a:r>
              <a:rPr lang="en-US" sz="3200" dirty="0" smtClean="0">
                <a:solidFill>
                  <a:srgbClr val="FF0000"/>
                </a:solidFill>
              </a:rPr>
              <a:t>hand washing </a:t>
            </a:r>
            <a:r>
              <a:rPr lang="en-US" sz="3200" dirty="0"/>
              <a:t>to help prevent the spread of septic infections in mothers following birth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1506"/>
                                        </p:tgtEl>
                                        <p:attrNameLst>
                                          <p:attrName>style.visibility</p:attrName>
                                        </p:attrNameLst>
                                      </p:cBhvr>
                                      <p:to>
                                        <p:strVal val="visible"/>
                                      </p:to>
                                    </p:set>
                                  </p:childTnLst>
                                  <p:subTnLst>
                                    <p:set>
                                      <p:cBhvr override="childStyle">
                                        <p:cTn dur="1" fill="hold" display="0" masterRel="nextClick" afterEffect="1"/>
                                        <p:tgtEl>
                                          <p:spTgt spid="2150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gtEl>
                                        <p:attrNameLst>
                                          <p:attrName>style.visibility</p:attrName>
                                        </p:attrNameLst>
                                      </p:cBhvr>
                                      <p:to>
                                        <p:strVal val="visible"/>
                                      </p:to>
                                    </p:set>
                                  </p:childTnLst>
                                  <p:subTnLst>
                                    <p:set>
                                      <p:cBhvr override="childStyle">
                                        <p:cTn dur="1" fill="hold" display="0" masterRel="nextClick" afterEffect="1"/>
                                        <p:tgtEl>
                                          <p:spTgt spid="2150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snow"/>
          <p:cNvPicPr>
            <a:picLocks noChangeAspect="1" noChangeArrowheads="1"/>
          </p:cNvPicPr>
          <p:nvPr/>
        </p:nvPicPr>
        <p:blipFill>
          <a:blip r:embed="rId2"/>
          <a:srcRect/>
          <a:stretch>
            <a:fillRect/>
          </a:stretch>
        </p:blipFill>
        <p:spPr bwMode="auto">
          <a:xfrm>
            <a:off x="6313488" y="2667000"/>
            <a:ext cx="2754312" cy="3790950"/>
          </a:xfrm>
          <a:prstGeom prst="rect">
            <a:avLst/>
          </a:prstGeom>
          <a:noFill/>
        </p:spPr>
      </p:pic>
      <p:sp>
        <p:nvSpPr>
          <p:cNvPr id="20483" name="Rectangle 3"/>
          <p:cNvSpPr>
            <a:spLocks noChangeArrowheads="1"/>
          </p:cNvSpPr>
          <p:nvPr/>
        </p:nvSpPr>
        <p:spPr bwMode="auto">
          <a:xfrm>
            <a:off x="0" y="304800"/>
            <a:ext cx="9144000" cy="762000"/>
          </a:xfrm>
          <a:prstGeom prst="rect">
            <a:avLst/>
          </a:prstGeom>
          <a:noFill/>
          <a:ln w="9525">
            <a:noFill/>
            <a:miter lim="800000"/>
            <a:headEnd/>
            <a:tailEnd/>
          </a:ln>
          <a:effectLst/>
        </p:spPr>
        <p:txBody>
          <a:bodyPr/>
          <a:lstStyle/>
          <a:p>
            <a:pPr marL="342900" indent="-342900" algn="ctr">
              <a:spcBef>
                <a:spcPct val="20000"/>
              </a:spcBef>
            </a:pPr>
            <a:r>
              <a:rPr lang="en-US" sz="4400" dirty="0"/>
              <a:t>John Snow</a:t>
            </a:r>
            <a:r>
              <a:rPr lang="en-US" sz="3200" dirty="0"/>
              <a:t> (1813-1858)</a:t>
            </a:r>
          </a:p>
        </p:txBody>
      </p:sp>
      <p:sp>
        <p:nvSpPr>
          <p:cNvPr id="20484" name="Text Box 4"/>
          <p:cNvSpPr txBox="1">
            <a:spLocks noChangeArrowheads="1"/>
          </p:cNvSpPr>
          <p:nvPr/>
        </p:nvSpPr>
        <p:spPr bwMode="auto">
          <a:xfrm>
            <a:off x="0" y="1447800"/>
            <a:ext cx="6477000" cy="4031873"/>
          </a:xfrm>
          <a:prstGeom prst="rect">
            <a:avLst/>
          </a:prstGeom>
          <a:noFill/>
          <a:ln w="9525">
            <a:noFill/>
            <a:miter lim="800000"/>
            <a:headEnd/>
            <a:tailEnd/>
          </a:ln>
          <a:effectLst/>
        </p:spPr>
        <p:txBody>
          <a:bodyPr>
            <a:spAutoFit/>
          </a:bodyPr>
          <a:lstStyle/>
          <a:p>
            <a:pPr marL="395288" indent="-395288">
              <a:spcBef>
                <a:spcPct val="50000"/>
              </a:spcBef>
              <a:buClr>
                <a:srgbClr val="FFFF00"/>
              </a:buClr>
              <a:buFont typeface="Wingdings" pitchFamily="2" charset="2"/>
              <a:buChar char="ü"/>
            </a:pPr>
            <a:r>
              <a:rPr lang="en-US" sz="3200" b="1" dirty="0"/>
              <a:t>Father of epidemiology</a:t>
            </a:r>
          </a:p>
          <a:p>
            <a:pPr marL="395288" indent="-395288">
              <a:spcBef>
                <a:spcPct val="50000"/>
              </a:spcBef>
              <a:buClr>
                <a:srgbClr val="FFFF00"/>
              </a:buClr>
              <a:buFont typeface="Wingdings" pitchFamily="2" charset="2"/>
              <a:buChar char="ü"/>
            </a:pPr>
            <a:r>
              <a:rPr lang="en-US" sz="3200" dirty="0"/>
              <a:t>Careful </a:t>
            </a:r>
            <a:r>
              <a:rPr lang="en-US" sz="3200" dirty="0">
                <a:solidFill>
                  <a:srgbClr val="FF0000"/>
                </a:solidFill>
              </a:rPr>
              <a:t>mapping of cholera cases</a:t>
            </a:r>
            <a:r>
              <a:rPr lang="en-US" sz="3200" dirty="0"/>
              <a:t> in East London during cholera epidemic of 1854</a:t>
            </a:r>
          </a:p>
          <a:p>
            <a:pPr marL="395288" indent="-395288">
              <a:spcBef>
                <a:spcPct val="50000"/>
              </a:spcBef>
              <a:buClr>
                <a:srgbClr val="FFFF00"/>
              </a:buClr>
              <a:buFont typeface="Wingdings" pitchFamily="2" charset="2"/>
              <a:buChar char="ü"/>
            </a:pPr>
            <a:r>
              <a:rPr lang="en-US" sz="3200" dirty="0"/>
              <a:t>Traced source to a single well on Broad Street that had been contaminated by sewage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0482"/>
                                        </p:tgtEl>
                                        <p:attrNameLst>
                                          <p:attrName>style.visibility</p:attrName>
                                        </p:attrNameLst>
                                      </p:cBhvr>
                                      <p:to>
                                        <p:strVal val="visible"/>
                                      </p:to>
                                    </p:set>
                                  </p:childTnLst>
                                  <p:subTnLst>
                                    <p:set>
                                      <p:cBhvr override="childStyle">
                                        <p:cTn dur="1" fill="hold" display="0" masterRel="nextClick" afterEffect="1"/>
                                        <p:tgtEl>
                                          <p:spTgt spid="2048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gtEl>
                                        <p:attrNameLst>
                                          <p:attrName>style.visibility</p:attrName>
                                        </p:attrNameLst>
                                      </p:cBhvr>
                                      <p:to>
                                        <p:strVal val="visible"/>
                                      </p:to>
                                    </p:set>
                                  </p:childTnLst>
                                  <p:subTnLst>
                                    <p:set>
                                      <p:cBhvr override="childStyle">
                                        <p:cTn dur="1" fill="hold" display="0" masterRel="nextClick" afterEffect="1"/>
                                        <p:tgtEl>
                                          <p:spTgt spid="2048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ext Box 5"/>
          <p:cNvSpPr txBox="1">
            <a:spLocks noChangeArrowheads="1"/>
          </p:cNvSpPr>
          <p:nvPr/>
        </p:nvSpPr>
        <p:spPr bwMode="auto">
          <a:xfrm>
            <a:off x="0" y="393526"/>
            <a:ext cx="9144000" cy="762000"/>
          </a:xfrm>
          <a:prstGeom prst="rect">
            <a:avLst/>
          </a:prstGeom>
          <a:noFill/>
          <a:ln w="9525">
            <a:noFill/>
            <a:miter lim="800000"/>
            <a:headEnd/>
            <a:tailEnd/>
          </a:ln>
          <a:effectLst/>
        </p:spPr>
        <p:txBody>
          <a:bodyPr>
            <a:spAutoFit/>
          </a:bodyPr>
          <a:lstStyle/>
          <a:p>
            <a:pPr algn="ctr"/>
            <a:r>
              <a:rPr lang="en-US" sz="4400" dirty="0"/>
              <a:t>Typhoid Mary &amp; George </a:t>
            </a:r>
            <a:r>
              <a:rPr lang="en-US" sz="4400" dirty="0" err="1"/>
              <a:t>Soper</a:t>
            </a:r>
            <a:endParaRPr lang="en-US" dirty="0"/>
          </a:p>
        </p:txBody>
      </p:sp>
      <p:sp>
        <p:nvSpPr>
          <p:cNvPr id="26631" name="Text Box 7"/>
          <p:cNvSpPr txBox="1">
            <a:spLocks noChangeArrowheads="1"/>
          </p:cNvSpPr>
          <p:nvPr/>
        </p:nvSpPr>
        <p:spPr bwMode="auto">
          <a:xfrm>
            <a:off x="609600" y="1299555"/>
            <a:ext cx="8229601" cy="6420219"/>
          </a:xfrm>
          <a:prstGeom prst="rect">
            <a:avLst/>
          </a:prstGeom>
          <a:noFill/>
          <a:ln w="9525">
            <a:noFill/>
            <a:miter lim="800000"/>
            <a:headEnd/>
            <a:tailEnd/>
          </a:ln>
          <a:effectLst/>
        </p:spPr>
        <p:txBody>
          <a:bodyPr wrap="square">
            <a:spAutoFit/>
          </a:bodyPr>
          <a:lstStyle/>
          <a:p>
            <a:pPr marL="346075" indent="-346075">
              <a:spcBef>
                <a:spcPct val="30000"/>
              </a:spcBef>
              <a:buClr>
                <a:srgbClr val="FFFF00"/>
              </a:buClr>
              <a:buFont typeface="Wingdings" pitchFamily="2" charset="2"/>
              <a:buChar char="ü"/>
            </a:pPr>
            <a:r>
              <a:rPr lang="en-US" sz="2800" b="0" dirty="0"/>
              <a:t>Mary Mallon, a cook responsible for most </a:t>
            </a:r>
            <a:r>
              <a:rPr lang="en-US" sz="2800" b="0" dirty="0">
                <a:solidFill>
                  <a:srgbClr val="FF0000"/>
                </a:solidFill>
              </a:rPr>
              <a:t>famous outbreaks of carrier-borne disease in medical history</a:t>
            </a:r>
          </a:p>
          <a:p>
            <a:pPr marL="346075" indent="-346075">
              <a:spcBef>
                <a:spcPct val="20000"/>
              </a:spcBef>
              <a:buClr>
                <a:srgbClr val="FFFF00"/>
              </a:buClr>
              <a:buFont typeface="Wingdings" pitchFamily="2" charset="2"/>
              <a:buChar char="ü"/>
            </a:pPr>
            <a:r>
              <a:rPr lang="en-US" sz="2800" b="0" dirty="0"/>
              <a:t>Recognized as carrier during 1904 N.Y. typhoid fever epidemic</a:t>
            </a:r>
          </a:p>
          <a:p>
            <a:pPr marL="346075" indent="-346075">
              <a:spcBef>
                <a:spcPct val="20000"/>
              </a:spcBef>
              <a:buClr>
                <a:srgbClr val="FFFF00"/>
              </a:buClr>
              <a:buFont typeface="Wingdings" pitchFamily="2" charset="2"/>
              <a:buChar char="ü"/>
            </a:pPr>
            <a:r>
              <a:rPr lang="en-US" sz="2800" b="0" dirty="0"/>
              <a:t>When source of disease was traced, Mary had disappeared only to resurface in 1907 when more cases occurred</a:t>
            </a:r>
          </a:p>
          <a:p>
            <a:pPr marL="346075" indent="-346075">
              <a:spcBef>
                <a:spcPct val="20000"/>
              </a:spcBef>
              <a:buClr>
                <a:srgbClr val="FFFF00"/>
              </a:buClr>
              <a:buFont typeface="Wingdings" pitchFamily="2" charset="2"/>
              <a:buChar char="ü"/>
            </a:pPr>
            <a:r>
              <a:rPr lang="en-US" sz="2800" b="0" dirty="0"/>
              <a:t>Again Mary fled, but authorities led by George </a:t>
            </a:r>
            <a:r>
              <a:rPr lang="en-US" sz="2800" b="0" dirty="0" err="1"/>
              <a:t>Soper</a:t>
            </a:r>
            <a:r>
              <a:rPr lang="en-US" sz="2800" b="0" dirty="0"/>
              <a:t>, caught her and had her quarantined on an </a:t>
            </a:r>
            <a:r>
              <a:rPr lang="en-US" sz="2800" b="0" dirty="0" smtClean="0"/>
              <a:t>island</a:t>
            </a:r>
          </a:p>
          <a:p>
            <a:pPr marL="346075" indent="-346075">
              <a:spcBef>
                <a:spcPct val="20000"/>
              </a:spcBef>
              <a:buClr>
                <a:srgbClr val="FFFF00"/>
              </a:buClr>
              <a:buFont typeface="Wingdings" pitchFamily="2" charset="2"/>
              <a:buChar char="ü"/>
            </a:pPr>
            <a:endParaRPr lang="en-US" dirty="0"/>
          </a:p>
          <a:p>
            <a:pPr marL="346075" indent="-346075">
              <a:spcBef>
                <a:spcPct val="20000"/>
              </a:spcBef>
              <a:buClr>
                <a:srgbClr val="FFFF00"/>
              </a:buClr>
              <a:buFont typeface="Wingdings" pitchFamily="2" charset="2"/>
              <a:buChar char="ü"/>
            </a:pPr>
            <a:endParaRPr lang="en-US" b="0" dirty="0" smtClean="0"/>
          </a:p>
          <a:p>
            <a:pPr marL="346075" indent="-346075">
              <a:spcBef>
                <a:spcPct val="20000"/>
              </a:spcBef>
              <a:buClr>
                <a:srgbClr val="FFFF00"/>
              </a:buClr>
              <a:buFont typeface="Wingdings" pitchFamily="2" charset="2"/>
              <a:buChar char="ü"/>
            </a:pPr>
            <a:endParaRPr lang="en-US" b="0" dirty="0"/>
          </a:p>
          <a:p>
            <a:pPr marL="346075" indent="-346075">
              <a:spcBef>
                <a:spcPct val="20000"/>
              </a:spcBef>
              <a:buClr>
                <a:srgbClr val="FFFF00"/>
              </a:buClr>
              <a:buFont typeface="Wingdings" pitchFamily="2" charset="2"/>
              <a:buChar char="ü"/>
            </a:pPr>
            <a:r>
              <a:rPr lang="en-US" b="0" dirty="0" smtClean="0">
                <a:solidFill>
                  <a:schemeClr val="bg1"/>
                </a:solidFill>
              </a:rPr>
              <a:t>years </a:t>
            </a:r>
            <a:r>
              <a:rPr lang="en-US" b="0" dirty="0">
                <a:solidFill>
                  <a:schemeClr val="bg1"/>
                </a:solidFill>
              </a:rPr>
              <a:t>later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71600"/>
            <a:ext cx="8458200" cy="7085016"/>
          </a:xfrm>
          <a:prstGeom prst="rect">
            <a:avLst/>
          </a:prstGeom>
        </p:spPr>
        <p:txBody>
          <a:bodyPr wrap="square">
            <a:spAutoFit/>
          </a:bodyPr>
          <a:lstStyle/>
          <a:p>
            <a:pPr marL="346075" indent="-346075" algn="just">
              <a:spcBef>
                <a:spcPct val="20000"/>
              </a:spcBef>
              <a:buClr>
                <a:srgbClr val="FFFF00"/>
              </a:buClr>
              <a:buFont typeface="Wingdings" pitchFamily="2" charset="2"/>
              <a:buChar char="ü"/>
            </a:pPr>
            <a:r>
              <a:rPr lang="en-US" sz="2800" dirty="0" smtClean="0">
                <a:solidFill>
                  <a:schemeClr val="bg1"/>
                </a:solidFill>
              </a:rPr>
              <a:t>,</a:t>
            </a:r>
            <a:r>
              <a:rPr lang="en-US" sz="2800" dirty="0" smtClean="0"/>
              <a:t> </a:t>
            </a:r>
            <a:r>
              <a:rPr lang="en-US" sz="2800" dirty="0"/>
              <a:t>In 1910 the health department released her on condition that she never accept employment involving the handling of food</a:t>
            </a:r>
          </a:p>
          <a:p>
            <a:pPr marL="346075" indent="-346075" algn="just">
              <a:spcBef>
                <a:spcPct val="20000"/>
              </a:spcBef>
              <a:buClr>
                <a:srgbClr val="FFFF00"/>
              </a:buClr>
              <a:buFont typeface="Wingdings" pitchFamily="2" charset="2"/>
              <a:buChar char="ü"/>
            </a:pPr>
            <a:r>
              <a:rPr lang="en-US" sz="2800" dirty="0"/>
              <a:t>Four years later, </a:t>
            </a:r>
            <a:r>
              <a:rPr lang="en-US" sz="2800" dirty="0" err="1"/>
              <a:t>Soper</a:t>
            </a:r>
            <a:r>
              <a:rPr lang="en-US" sz="2800" dirty="0"/>
              <a:t> began looking for Mary again when two new epidemics broke out;  Mary had worked as a cook at both places</a:t>
            </a:r>
          </a:p>
          <a:p>
            <a:pPr marL="346075" indent="-346075" algn="just">
              <a:spcBef>
                <a:spcPct val="20000"/>
              </a:spcBef>
              <a:buClr>
                <a:srgbClr val="FFFF00"/>
              </a:buClr>
              <a:buFont typeface="Wingdings" pitchFamily="2" charset="2"/>
              <a:buChar char="ü"/>
            </a:pPr>
            <a:r>
              <a:rPr lang="en-US" sz="2800" dirty="0"/>
              <a:t>She was found and returned to North Brother Island, where she remained the rest of her life until a paralytic stroke in 1932 led to her slow </a:t>
            </a:r>
            <a:r>
              <a:rPr lang="en-US" sz="2800" dirty="0" smtClean="0"/>
              <a:t>death.</a:t>
            </a:r>
            <a:endParaRPr lang="en-US" sz="2800" dirty="0" smtClean="0">
              <a:solidFill>
                <a:schemeClr val="bg1"/>
              </a:solidFill>
            </a:endParaRPr>
          </a:p>
          <a:p>
            <a:pPr marL="346075" indent="-346075">
              <a:spcBef>
                <a:spcPct val="20000"/>
              </a:spcBef>
              <a:buClr>
                <a:srgbClr val="FFFF00"/>
              </a:buClr>
              <a:buFont typeface="Wingdings" pitchFamily="2" charset="2"/>
              <a:buChar char="ü"/>
            </a:pPr>
            <a:endParaRPr lang="en-US" sz="2800" dirty="0">
              <a:solidFill>
                <a:schemeClr val="bg1"/>
              </a:solidFill>
            </a:endParaRPr>
          </a:p>
          <a:p>
            <a:pPr marL="346075" indent="-346075">
              <a:spcBef>
                <a:spcPct val="20000"/>
              </a:spcBef>
              <a:buClr>
                <a:srgbClr val="FFFF00"/>
              </a:buClr>
              <a:buFont typeface="Wingdings" pitchFamily="2" charset="2"/>
              <a:buChar char="ü"/>
            </a:pPr>
            <a:endParaRPr lang="en-US" dirty="0" smtClean="0">
              <a:solidFill>
                <a:schemeClr val="bg1"/>
              </a:solidFill>
            </a:endParaRPr>
          </a:p>
          <a:p>
            <a:pPr marL="346075" indent="-346075">
              <a:spcBef>
                <a:spcPct val="20000"/>
              </a:spcBef>
              <a:buClr>
                <a:srgbClr val="FFFF00"/>
              </a:buClr>
              <a:buFont typeface="Wingdings" pitchFamily="2" charset="2"/>
              <a:buChar char="ü"/>
            </a:pPr>
            <a:endParaRPr lang="en-US" dirty="0">
              <a:solidFill>
                <a:schemeClr val="bg1"/>
              </a:solidFill>
            </a:endParaRPr>
          </a:p>
          <a:p>
            <a:pPr marL="346075" indent="-346075">
              <a:spcBef>
                <a:spcPct val="20000"/>
              </a:spcBef>
              <a:buClr>
                <a:srgbClr val="FFFF00"/>
              </a:buClr>
              <a:buFont typeface="Wingdings" pitchFamily="2" charset="2"/>
              <a:buChar char="ü"/>
            </a:pPr>
            <a:endParaRPr lang="en-US" dirty="0" smtClean="0">
              <a:solidFill>
                <a:schemeClr val="bg1"/>
              </a:solidFill>
            </a:endParaRPr>
          </a:p>
          <a:p>
            <a:pPr marL="346075" indent="-346075">
              <a:spcBef>
                <a:spcPct val="20000"/>
              </a:spcBef>
              <a:buClr>
                <a:srgbClr val="FFFF00"/>
              </a:buClr>
              <a:buFont typeface="Wingdings" pitchFamily="2" charset="2"/>
              <a:buChar char="ü"/>
            </a:pPr>
            <a:endParaRPr lang="en-US" dirty="0">
              <a:solidFill>
                <a:schemeClr val="bg1"/>
              </a:solidFill>
            </a:endParaRPr>
          </a:p>
          <a:p>
            <a:pPr marL="346075" indent="-346075">
              <a:spcBef>
                <a:spcPct val="20000"/>
              </a:spcBef>
              <a:buClr>
                <a:srgbClr val="FFFF00"/>
              </a:buClr>
              <a:buFont typeface="Wingdings" pitchFamily="2" charset="2"/>
              <a:buChar char="ü"/>
            </a:pPr>
            <a:endParaRPr lang="en-US" dirty="0" smtClean="0">
              <a:solidFill>
                <a:schemeClr val="bg1"/>
              </a:solidFill>
            </a:endParaRPr>
          </a:p>
          <a:p>
            <a:pPr marL="346075" indent="-346075">
              <a:spcBef>
                <a:spcPct val="20000"/>
              </a:spcBef>
              <a:buClr>
                <a:srgbClr val="FFFF00"/>
              </a:buClr>
              <a:buFont typeface="Wingdings" pitchFamily="2" charset="2"/>
              <a:buChar char="ü"/>
            </a:pPr>
            <a:r>
              <a:rPr lang="en-US" dirty="0" smtClean="0">
                <a:solidFill>
                  <a:schemeClr val="bg1"/>
                </a:solidFill>
              </a:rPr>
              <a:t> </a:t>
            </a:r>
            <a:r>
              <a:rPr lang="en-US" dirty="0">
                <a:solidFill>
                  <a:schemeClr val="bg1"/>
                </a:solidFill>
              </a:rPr>
              <a:t>six </a:t>
            </a:r>
            <a:endParaRPr lang="en-US" dirty="0"/>
          </a:p>
        </p:txBody>
      </p:sp>
    </p:spTree>
    <p:extLst>
      <p:ext uri="{BB962C8B-B14F-4D97-AF65-F5344CB8AC3E}">
        <p14:creationId xmlns="" xmlns:p14="http://schemas.microsoft.com/office/powerpoint/2010/main" val="2245678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Objectives</a:t>
            </a:r>
            <a:endParaRPr lang="en-US" b="1" dirty="0">
              <a:solidFill>
                <a:srgbClr val="FF0000"/>
              </a:solidFill>
            </a:endParaRPr>
          </a:p>
        </p:txBody>
      </p:sp>
      <p:sp>
        <p:nvSpPr>
          <p:cNvPr id="3" name="Content Placeholder 2"/>
          <p:cNvSpPr>
            <a:spLocks noGrp="1"/>
          </p:cNvSpPr>
          <p:nvPr>
            <p:ph sz="quarter" idx="1"/>
          </p:nvPr>
        </p:nvSpPr>
        <p:spPr/>
        <p:txBody>
          <a:bodyPr>
            <a:normAutofit/>
          </a:bodyPr>
          <a:lstStyle/>
          <a:p>
            <a:pPr algn="just">
              <a:buFont typeface="Wingdings" pitchFamily="2" charset="2"/>
              <a:buChar char="§"/>
            </a:pPr>
            <a:r>
              <a:rPr lang="en-US" sz="2400" dirty="0" smtClean="0"/>
              <a:t>At the end of the session the students will be able to : </a:t>
            </a:r>
          </a:p>
          <a:p>
            <a:pPr algn="just">
              <a:buFont typeface="Wingdings" pitchFamily="2" charset="2"/>
              <a:buChar char="§"/>
            </a:pPr>
            <a:r>
              <a:rPr lang="en-US" sz="2400" dirty="0" smtClean="0"/>
              <a:t>What is ‘’Epidemiology’’?</a:t>
            </a:r>
          </a:p>
          <a:p>
            <a:pPr algn="just">
              <a:buFont typeface="Wingdings" pitchFamily="2" charset="2"/>
              <a:buChar char="§"/>
            </a:pPr>
            <a:r>
              <a:rPr lang="en-US" sz="2400" dirty="0" smtClean="0"/>
              <a:t>Summarize the historical context of epidemiology</a:t>
            </a:r>
          </a:p>
          <a:p>
            <a:pPr algn="just">
              <a:buFont typeface="Wingdings" pitchFamily="2" charset="2"/>
              <a:buChar char="§"/>
            </a:pPr>
            <a:r>
              <a:rPr lang="en-US" sz="2400" dirty="0" smtClean="0"/>
              <a:t>Scope of epidemiology and common epidemiological terms</a:t>
            </a:r>
          </a:p>
          <a:p>
            <a:pPr algn="just">
              <a:buFont typeface="Wingdings" pitchFamily="2" charset="2"/>
              <a:buChar char="§"/>
            </a:pPr>
            <a:r>
              <a:rPr lang="en-US" sz="2400" dirty="0" smtClean="0"/>
              <a:t>To know about modern epidemiology and evolution of epidemiology</a:t>
            </a:r>
          </a:p>
          <a:p>
            <a:pPr algn="just">
              <a:buFont typeface="Wingdings" pitchFamily="2" charset="2"/>
              <a:buChar char="§"/>
            </a:pPr>
            <a:r>
              <a:rPr lang="en-US" sz="2400" dirty="0" smtClean="0"/>
              <a:t>What is epidemiology of health?</a:t>
            </a:r>
          </a:p>
          <a:p>
            <a:pPr algn="just">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typhoid_mary"/>
          <p:cNvPicPr>
            <a:picLocks noChangeAspect="1" noChangeArrowheads="1"/>
          </p:cNvPicPr>
          <p:nvPr/>
        </p:nvPicPr>
        <p:blipFill>
          <a:blip r:embed="rId2"/>
          <a:srcRect/>
          <a:stretch>
            <a:fillRect/>
          </a:stretch>
        </p:blipFill>
        <p:spPr bwMode="auto">
          <a:xfrm>
            <a:off x="2274888" y="1371600"/>
            <a:ext cx="4735512" cy="4800600"/>
          </a:xfrm>
          <a:prstGeom prst="rect">
            <a:avLst/>
          </a:prstGeom>
          <a:noFill/>
        </p:spPr>
      </p:pic>
      <p:sp>
        <p:nvSpPr>
          <p:cNvPr id="28677" name="Text Box 5"/>
          <p:cNvSpPr txBox="1">
            <a:spLocks noChangeArrowheads="1"/>
          </p:cNvSpPr>
          <p:nvPr/>
        </p:nvSpPr>
        <p:spPr bwMode="auto">
          <a:xfrm>
            <a:off x="0" y="381000"/>
            <a:ext cx="9144000" cy="762000"/>
          </a:xfrm>
          <a:prstGeom prst="rect">
            <a:avLst/>
          </a:prstGeom>
          <a:noFill/>
          <a:ln w="9525">
            <a:noFill/>
            <a:miter lim="800000"/>
            <a:headEnd/>
            <a:tailEnd/>
          </a:ln>
          <a:effectLst/>
        </p:spPr>
        <p:txBody>
          <a:bodyPr>
            <a:spAutoFit/>
          </a:bodyPr>
          <a:lstStyle/>
          <a:p>
            <a:pPr algn="ctr"/>
            <a:r>
              <a:rPr lang="en-US" sz="4400" dirty="0"/>
              <a:t>Typhoid Mary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86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Future Challenges</a:t>
            </a:r>
          </a:p>
        </p:txBody>
      </p:sp>
      <p:sp>
        <p:nvSpPr>
          <p:cNvPr id="15363" name="Rectangle 3"/>
          <p:cNvSpPr>
            <a:spLocks noGrp="1" noChangeArrowheads="1"/>
          </p:cNvSpPr>
          <p:nvPr>
            <p:ph sz="quarter" idx="1"/>
          </p:nvPr>
        </p:nvSpPr>
        <p:spPr/>
        <p:txBody>
          <a:bodyPr/>
          <a:lstStyle/>
          <a:p>
            <a:r>
              <a:rPr lang="en-US"/>
              <a:t>Instant global transmission of pathogens</a:t>
            </a:r>
          </a:p>
          <a:p>
            <a:pPr lvl="1"/>
            <a:r>
              <a:rPr lang="en-US"/>
              <a:t>Population overcrowding</a:t>
            </a:r>
          </a:p>
          <a:p>
            <a:pPr lvl="1"/>
            <a:r>
              <a:rPr lang="en-US"/>
              <a:t>Ease of travel</a:t>
            </a:r>
          </a:p>
          <a:p>
            <a:pPr lvl="1"/>
            <a:r>
              <a:rPr lang="en-US"/>
              <a:t>Importation of foods</a:t>
            </a:r>
          </a:p>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Concept of epidemiology</a:t>
            </a:r>
            <a:endParaRPr lang="en-US" b="1" dirty="0">
              <a:solidFill>
                <a:srgbClr val="C00000"/>
              </a:solidFill>
            </a:endParaRPr>
          </a:p>
        </p:txBody>
      </p:sp>
      <p:sp>
        <p:nvSpPr>
          <p:cNvPr id="3" name="Content Placeholder 2"/>
          <p:cNvSpPr>
            <a:spLocks noGrp="1"/>
          </p:cNvSpPr>
          <p:nvPr>
            <p:ph sz="quarter" idx="1"/>
          </p:nvPr>
        </p:nvSpPr>
        <p:spPr/>
        <p:txBody>
          <a:bodyPr>
            <a:normAutofit fontScale="62500" lnSpcReduction="20000"/>
          </a:bodyPr>
          <a:lstStyle/>
          <a:p>
            <a:pPr algn="just"/>
            <a:r>
              <a:rPr lang="en-US" dirty="0" smtClean="0"/>
              <a:t>Over  two thousand years ago Hippocrates gave us the earliest impression about epidemiology ‘s content or approach in his treatise on ‘’ air, water and places’’.</a:t>
            </a:r>
          </a:p>
          <a:p>
            <a:pPr marL="0" indent="0" algn="just">
              <a:buNone/>
            </a:pPr>
            <a:endParaRPr lang="en-US" dirty="0" smtClean="0"/>
          </a:p>
          <a:p>
            <a:pPr algn="just"/>
            <a:r>
              <a:rPr lang="en-US" dirty="0" smtClean="0"/>
              <a:t>Thereafter evolution of epidemiological concepts have taken place through work of different scientists over different periods</a:t>
            </a:r>
            <a:r>
              <a:rPr lang="en-US" dirty="0" smtClean="0"/>
              <a:t>.</a:t>
            </a:r>
          </a:p>
          <a:p>
            <a:pPr algn="just">
              <a:buNone/>
            </a:pPr>
            <a:endParaRPr lang="en-US" dirty="0" smtClean="0"/>
          </a:p>
          <a:p>
            <a:pPr algn="just"/>
            <a:r>
              <a:rPr lang="en-US" dirty="0" smtClean="0"/>
              <a:t>These works generated ideas which lead to development of present day epidemiological concepts and methods have developed from four central ideas. These are:</a:t>
            </a:r>
          </a:p>
          <a:p>
            <a:pPr algn="just"/>
            <a:r>
              <a:rPr lang="en-US" dirty="0" smtClean="0"/>
              <a:t>1.</a:t>
            </a:r>
            <a:r>
              <a:rPr lang="en-US" b="1" dirty="0" smtClean="0"/>
              <a:t> </a:t>
            </a:r>
            <a:r>
              <a:rPr lang="en-US" b="1" dirty="0" smtClean="0"/>
              <a:t>Observation</a:t>
            </a:r>
            <a:r>
              <a:rPr lang="en-US" dirty="0" smtClean="0"/>
              <a:t>: that </a:t>
            </a:r>
            <a:r>
              <a:rPr lang="en-US" dirty="0" smtClean="0"/>
              <a:t>human diseases is related to man’s environment – as postulated by Hippocrates.</a:t>
            </a:r>
          </a:p>
          <a:p>
            <a:pPr algn="just"/>
            <a:r>
              <a:rPr lang="en-US" dirty="0" smtClean="0"/>
              <a:t>2. </a:t>
            </a:r>
            <a:r>
              <a:rPr lang="en-US" b="1" dirty="0" smtClean="0"/>
              <a:t>Counting</a:t>
            </a:r>
            <a:r>
              <a:rPr lang="en-US" dirty="0" smtClean="0"/>
              <a:t>: of </a:t>
            </a:r>
            <a:r>
              <a:rPr lang="en-US" dirty="0" smtClean="0"/>
              <a:t>natural phenomenon may be educative as demonstrated by John </a:t>
            </a:r>
            <a:r>
              <a:rPr lang="en-US" dirty="0" err="1" smtClean="0"/>
              <a:t>Graunt</a:t>
            </a:r>
            <a:r>
              <a:rPr lang="en-US" dirty="0" smtClean="0"/>
              <a:t> 1962 in his analysis of Bills Of mortality</a:t>
            </a:r>
            <a:r>
              <a:rPr lang="en-US" dirty="0" smtClean="0"/>
              <a:t>.</a:t>
            </a:r>
          </a:p>
          <a:p>
            <a:pPr algn="just"/>
            <a:r>
              <a:rPr lang="en-US" dirty="0" smtClean="0"/>
              <a:t>3. </a:t>
            </a:r>
            <a:r>
              <a:rPr lang="en-US" b="1" dirty="0" smtClean="0"/>
              <a:t>Natural experiments </a:t>
            </a:r>
            <a:r>
              <a:rPr lang="en-US" dirty="0" smtClean="0"/>
              <a:t>: can be utilized to investigate etiology and mechanism of disease process – as illustrated by John Snow (1854) in his investigation work on Cholera in London</a:t>
            </a:r>
            <a:r>
              <a:rPr lang="en-US" dirty="0" smtClean="0"/>
              <a:t>.</a:t>
            </a:r>
            <a:endParaRPr lang="en-US" dirty="0" smtClean="0"/>
          </a:p>
          <a:p>
            <a:pPr algn="just"/>
            <a:r>
              <a:rPr lang="en-US" dirty="0" smtClean="0"/>
              <a:t>4.   </a:t>
            </a:r>
            <a:r>
              <a:rPr lang="en-US" b="1" dirty="0" smtClean="0"/>
              <a:t>Experiments on man </a:t>
            </a:r>
            <a:r>
              <a:rPr lang="en-US" dirty="0" smtClean="0"/>
              <a:t>: Under certain conditions , can  also be used for  this purpose – as was the case in experiment by Fletcher (1905) on effect of cured rice on prevalence of Beriberi in </a:t>
            </a:r>
            <a:r>
              <a:rPr lang="en-US" dirty="0" err="1" smtClean="0"/>
              <a:t>kuala</a:t>
            </a:r>
            <a:r>
              <a:rPr lang="en-US" dirty="0" smtClean="0"/>
              <a:t> </a:t>
            </a:r>
            <a:r>
              <a:rPr lang="en-US" dirty="0" err="1" smtClean="0"/>
              <a:t>lampur</a:t>
            </a:r>
            <a:r>
              <a:rPr lang="en-US" dirty="0" smtClean="0"/>
              <a:t> prison.</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Epidemiology :concerned</a:t>
            </a:r>
            <a:endParaRPr lang="en-US" b="1" dirty="0">
              <a:solidFill>
                <a:srgbClr val="C00000"/>
              </a:solidFill>
            </a:endParaRPr>
          </a:p>
        </p:txBody>
      </p:sp>
      <p:sp>
        <p:nvSpPr>
          <p:cNvPr id="5" name="Content Placeholder 4"/>
          <p:cNvSpPr>
            <a:spLocks noGrp="1"/>
          </p:cNvSpPr>
          <p:nvPr>
            <p:ph sz="quarter" idx="1"/>
          </p:nvPr>
        </p:nvSpPr>
        <p:spPr/>
        <p:txBody>
          <a:bodyPr>
            <a:normAutofit fontScale="85000" lnSpcReduction="20000"/>
          </a:bodyPr>
          <a:lstStyle/>
          <a:p>
            <a:pPr algn="just"/>
            <a:r>
              <a:rPr lang="en-US" dirty="0" smtClean="0"/>
              <a:t>Basic science concerned with the pattern of diseases frequency in human population.</a:t>
            </a:r>
          </a:p>
          <a:p>
            <a:pPr marL="0" indent="0" algn="just">
              <a:buNone/>
            </a:pPr>
            <a:endParaRPr lang="en-US" dirty="0" smtClean="0"/>
          </a:p>
          <a:p>
            <a:pPr algn="just"/>
            <a:r>
              <a:rPr lang="en-US" dirty="0" smtClean="0"/>
              <a:t>Not only the disease, disability and health but also with more positive health states and with the men to improve health.</a:t>
            </a:r>
          </a:p>
          <a:p>
            <a:pPr marL="0" indent="0" algn="just">
              <a:buNone/>
            </a:pPr>
            <a:endParaRPr lang="en-US" dirty="0" smtClean="0"/>
          </a:p>
          <a:p>
            <a:pPr algn="just"/>
            <a:r>
              <a:rPr lang="en-US" dirty="0" smtClean="0"/>
              <a:t>Facts of life occurring in human population.</a:t>
            </a:r>
          </a:p>
          <a:p>
            <a:pPr marL="0" indent="0" algn="just">
              <a:buNone/>
            </a:pPr>
            <a:endParaRPr lang="en-US" dirty="0" smtClean="0"/>
          </a:p>
          <a:p>
            <a:pPr algn="just"/>
            <a:r>
              <a:rPr lang="en-US" dirty="0" smtClean="0"/>
              <a:t>The study of health services used by the population and to measure their impact</a:t>
            </a:r>
            <a:r>
              <a:rPr lang="en-US" dirty="0" smtClean="0"/>
              <a:t>.</a:t>
            </a:r>
          </a:p>
          <a:p>
            <a:pPr algn="just">
              <a:buNone/>
            </a:pPr>
            <a:endParaRPr lang="en-US" dirty="0" smtClean="0"/>
          </a:p>
          <a:p>
            <a:pPr algn="just"/>
            <a:r>
              <a:rPr lang="en-US" dirty="0" smtClean="0"/>
              <a:t>Epidemiology is often concerned with the well being of society as a whole than with the well being of individuals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Purpose of epidemiology</a:t>
            </a:r>
            <a:endParaRPr lang="en-US" b="1" dirty="0">
              <a:solidFill>
                <a:srgbClr val="C00000"/>
              </a:solidFill>
            </a:endParaRPr>
          </a:p>
        </p:txBody>
      </p:sp>
      <p:sp>
        <p:nvSpPr>
          <p:cNvPr id="3" name="Content Placeholder 2"/>
          <p:cNvSpPr>
            <a:spLocks noGrp="1"/>
          </p:cNvSpPr>
          <p:nvPr>
            <p:ph sz="quarter" idx="1"/>
          </p:nvPr>
        </p:nvSpPr>
        <p:spPr/>
        <p:txBody>
          <a:bodyPr/>
          <a:lstStyle/>
          <a:p>
            <a:pPr algn="just"/>
            <a:r>
              <a:rPr lang="en-US" dirty="0" smtClean="0"/>
              <a:t>To provide a basis for developing disease control and prevention measures  for groups at risk . This translate into developing measures to prevent or control disease.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Aims of epidemiology</a:t>
            </a:r>
            <a:endParaRPr lang="en-US" b="1"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dirty="0" smtClean="0"/>
              <a:t>To describe the distribution and magnitude of health and disease  problems in human population.</a:t>
            </a:r>
          </a:p>
          <a:p>
            <a:pPr marL="0" indent="0" algn="just">
              <a:buNone/>
            </a:pPr>
            <a:endParaRPr lang="en-US" dirty="0" smtClean="0"/>
          </a:p>
          <a:p>
            <a:pPr algn="just"/>
            <a:r>
              <a:rPr lang="en-US" dirty="0" smtClean="0"/>
              <a:t>To identify etiological factors (risk factors) in the pathogenesis of diseases.</a:t>
            </a:r>
          </a:p>
          <a:p>
            <a:pPr marL="0" indent="0" algn="just">
              <a:buNone/>
            </a:pPr>
            <a:endParaRPr lang="en-US" dirty="0" smtClean="0"/>
          </a:p>
          <a:p>
            <a:pPr algn="just"/>
            <a:r>
              <a:rPr lang="en-US" dirty="0" smtClean="0"/>
              <a:t>And provide data essential to planning , implementation and evolution of services for the prevention, control and treatment of disease and to the setting up of priorities among those services.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Epidemiology of health</a:t>
            </a:r>
            <a:endParaRPr lang="en-US" b="1" dirty="0">
              <a:solidFill>
                <a:srgbClr val="C00000"/>
              </a:solidFill>
            </a:endParaRPr>
          </a:p>
        </p:txBody>
      </p:sp>
      <p:sp>
        <p:nvSpPr>
          <p:cNvPr id="3" name="Content Placeholder 2"/>
          <p:cNvSpPr>
            <a:spLocks noGrp="1"/>
          </p:cNvSpPr>
          <p:nvPr>
            <p:ph sz="quarter" idx="1"/>
          </p:nvPr>
        </p:nvSpPr>
        <p:spPr/>
        <p:txBody>
          <a:bodyPr>
            <a:normAutofit fontScale="77500" lnSpcReduction="20000"/>
          </a:bodyPr>
          <a:lstStyle/>
          <a:p>
            <a:pPr algn="just"/>
            <a:r>
              <a:rPr lang="en-US" dirty="0" smtClean="0"/>
              <a:t>Epidemiology of health is the study of distribution and determinants of health itself or in other words , to study the factors related with two factors:</a:t>
            </a:r>
          </a:p>
          <a:p>
            <a:pPr marL="0" indent="0" algn="just">
              <a:buNone/>
            </a:pPr>
            <a:r>
              <a:rPr lang="en-US" dirty="0" smtClean="0"/>
              <a:t> </a:t>
            </a:r>
          </a:p>
          <a:p>
            <a:pPr algn="just">
              <a:buFont typeface="Wingdings" panose="05000000000000000000" pitchFamily="2" charset="2"/>
              <a:buChar char="q"/>
            </a:pPr>
            <a:r>
              <a:rPr lang="en-US" dirty="0" smtClean="0"/>
              <a:t>a) in the absence of disease condition , for example small pox and  the another.</a:t>
            </a:r>
          </a:p>
          <a:p>
            <a:pPr algn="just">
              <a:buFont typeface="Wingdings" panose="05000000000000000000" pitchFamily="2" charset="2"/>
              <a:buChar char="q"/>
            </a:pPr>
            <a:r>
              <a:rPr lang="en-US" dirty="0" smtClean="0"/>
              <a:t>b)  in the absence of a disease in a community  in spite of presence  and exposure to specific risk factor responsible for the causation of the said disease</a:t>
            </a:r>
            <a:r>
              <a:rPr lang="en-US" dirty="0" smtClean="0"/>
              <a:t>.</a:t>
            </a:r>
          </a:p>
          <a:p>
            <a:pPr algn="just">
              <a:buNone/>
            </a:pPr>
            <a:endParaRPr lang="en-US" dirty="0" smtClean="0"/>
          </a:p>
          <a:p>
            <a:pPr algn="just">
              <a:buFont typeface="Wingdings" panose="05000000000000000000" pitchFamily="2" charset="2"/>
              <a:buChar char="q"/>
            </a:pPr>
            <a:r>
              <a:rPr lang="en-US" dirty="0" smtClean="0"/>
              <a:t>Therefore if all the diseases  were eliminated , the epidemiology continue to study about the determinants of health  to promote the health status of population. For example , small –pox has been eradicated from the world , but surveillance of small pox is still continuing.</a:t>
            </a:r>
          </a:p>
          <a:p>
            <a:pPr algn="just">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Modern epidemiology</a:t>
            </a:r>
            <a:endParaRPr lang="en-US" b="1" dirty="0">
              <a:solidFill>
                <a:srgbClr val="C00000"/>
              </a:solidFill>
            </a:endParaRPr>
          </a:p>
        </p:txBody>
      </p:sp>
      <p:sp>
        <p:nvSpPr>
          <p:cNvPr id="3" name="Content Placeholder 2"/>
          <p:cNvSpPr>
            <a:spLocks noGrp="1"/>
          </p:cNvSpPr>
          <p:nvPr>
            <p:ph sz="quarter" idx="1"/>
          </p:nvPr>
        </p:nvSpPr>
        <p:spPr>
          <a:xfrm>
            <a:off x="301752" y="1676400"/>
            <a:ext cx="8503920" cy="4422648"/>
          </a:xfrm>
        </p:spPr>
        <p:txBody>
          <a:bodyPr>
            <a:normAutofit fontScale="77500" lnSpcReduction="20000"/>
          </a:bodyPr>
          <a:lstStyle/>
          <a:p>
            <a:pPr algn="just"/>
            <a:r>
              <a:rPr lang="en-US" dirty="0" smtClean="0"/>
              <a:t>Modern epidemiology deals with , in addition to chronic diseases, the other health related states that is not a medical condition but can give rise to health consequences. </a:t>
            </a:r>
            <a:endParaRPr lang="en-US" dirty="0" smtClean="0"/>
          </a:p>
          <a:p>
            <a:pPr algn="just">
              <a:buNone/>
            </a:pPr>
            <a:endParaRPr lang="en-US" dirty="0" smtClean="0"/>
          </a:p>
          <a:p>
            <a:pPr algn="just"/>
            <a:r>
              <a:rPr lang="en-US" dirty="0" smtClean="0"/>
              <a:t>The concept has started with the search for non –communicable diseases and its horizon towards genetic epidemiology, </a:t>
            </a:r>
            <a:r>
              <a:rPr lang="en-US" dirty="0" err="1" smtClean="0"/>
              <a:t>pharmaco</a:t>
            </a:r>
            <a:r>
              <a:rPr lang="en-US" dirty="0" smtClean="0"/>
              <a:t>-epidemiology, </a:t>
            </a:r>
            <a:r>
              <a:rPr lang="en-US" dirty="0" err="1" smtClean="0"/>
              <a:t>immuno</a:t>
            </a:r>
            <a:r>
              <a:rPr lang="en-US" dirty="0" smtClean="0"/>
              <a:t>-epidemiology, social epidemiology etc</a:t>
            </a:r>
            <a:r>
              <a:rPr lang="en-US" dirty="0" smtClean="0"/>
              <a:t>.</a:t>
            </a:r>
          </a:p>
          <a:p>
            <a:pPr algn="just">
              <a:buNone/>
            </a:pPr>
            <a:endParaRPr lang="en-US" dirty="0" smtClean="0"/>
          </a:p>
          <a:p>
            <a:pPr algn="just"/>
            <a:r>
              <a:rPr lang="en-US" dirty="0" smtClean="0"/>
              <a:t>Modern epidemiology has entered the most exciting phase of its evolution. By identifying risk factors of the chronic diseases, evaluating treatment modalities and health services, it has provided new opportunities for prevention, treatment , planning and improving effectiveness  and efficiency of health services.</a:t>
            </a:r>
          </a:p>
          <a:p>
            <a:pPr algn="just"/>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epidemiology</a:t>
            </a:r>
            <a:endParaRPr lang="en-US" dirty="0"/>
          </a:p>
        </p:txBody>
      </p:sp>
      <p:sp>
        <p:nvSpPr>
          <p:cNvPr id="3" name="Content Placeholder 2"/>
          <p:cNvSpPr>
            <a:spLocks noGrp="1"/>
          </p:cNvSpPr>
          <p:nvPr>
            <p:ph sz="quarter" idx="1"/>
          </p:nvPr>
        </p:nvSpPr>
        <p:spPr>
          <a:xfrm>
            <a:off x="301752" y="1752600"/>
            <a:ext cx="8503920" cy="4346448"/>
          </a:xfrm>
        </p:spPr>
        <p:txBody>
          <a:bodyPr>
            <a:normAutofit fontScale="77500" lnSpcReduction="20000"/>
          </a:bodyPr>
          <a:lstStyle/>
          <a:p>
            <a:r>
              <a:rPr lang="en-US" sz="2600" dirty="0" smtClean="0"/>
              <a:t>1. To determine which in the three possible sets of disease factors, host , agent and environment , are important in the occurrence of specific disease or class of disease, the extent to which those factors are important and the  manner in which they interact.</a:t>
            </a:r>
          </a:p>
          <a:p>
            <a:r>
              <a:rPr lang="en-US" sz="2600" dirty="0" smtClean="0"/>
              <a:t>2. To study the occurrence of disease in a population for purposes of community diagnosis and prognosis</a:t>
            </a:r>
            <a:r>
              <a:rPr lang="en-US" sz="2600" dirty="0" smtClean="0"/>
              <a:t>.</a:t>
            </a:r>
          </a:p>
          <a:p>
            <a:pPr algn="just"/>
            <a:r>
              <a:rPr lang="en-US" sz="2600" dirty="0" smtClean="0"/>
              <a:t>3. To describe the epidemiology of disease or class of disease.</a:t>
            </a:r>
          </a:p>
          <a:p>
            <a:pPr algn="just"/>
            <a:r>
              <a:rPr lang="en-US" sz="2600" dirty="0" smtClean="0"/>
              <a:t>4. To measure risk.</a:t>
            </a:r>
          </a:p>
          <a:p>
            <a:pPr algn="just"/>
            <a:r>
              <a:rPr lang="en-US" sz="2600" dirty="0" smtClean="0"/>
              <a:t>5. To  study the occurrence of disease or death with time as variable. Such a study is referred to as a historical study.</a:t>
            </a:r>
          </a:p>
          <a:p>
            <a:pPr algn="just"/>
            <a:r>
              <a:rPr lang="en-US" sz="2600" dirty="0" smtClean="0"/>
              <a:t>6. To aid the search for cause of a disease.</a:t>
            </a:r>
          </a:p>
          <a:p>
            <a:pPr algn="just"/>
            <a:r>
              <a:rPr lang="en-US" sz="2600" dirty="0" smtClean="0"/>
              <a:t>7.In disease prevention and control</a:t>
            </a:r>
            <a:r>
              <a:rPr lang="en-US" sz="2600" dirty="0" smtClean="0"/>
              <a:t>.</a:t>
            </a:r>
          </a:p>
          <a:p>
            <a:pPr algn="just"/>
            <a:r>
              <a:rPr lang="en-US" sz="2600" dirty="0" smtClean="0"/>
              <a:t>8.To aid the identification of clinical syndrome.</a:t>
            </a:r>
          </a:p>
          <a:p>
            <a:pPr algn="just"/>
            <a:r>
              <a:rPr lang="en-US" sz="2600" dirty="0" smtClean="0"/>
              <a:t>9. To aid the detection of pre symptomatic and latent disease.</a:t>
            </a:r>
          </a:p>
          <a:p>
            <a:pPr algn="just"/>
            <a:r>
              <a:rPr lang="en-US" sz="2600" dirty="0" smtClean="0"/>
              <a:t>10. In administrative medicine and operational </a:t>
            </a:r>
            <a:r>
              <a:rPr lang="en-US" sz="2600" dirty="0" smtClean="0"/>
              <a:t>research</a:t>
            </a:r>
            <a:endParaRPr lang="en-US" sz="2600" dirty="0" smtClean="0"/>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2590800"/>
            <a:ext cx="8503920" cy="1597152"/>
          </a:xfrm>
        </p:spPr>
        <p:txBody>
          <a:bodyPr>
            <a:normAutofit/>
          </a:bodyPr>
          <a:lstStyle/>
          <a:p>
            <a:pPr algn="ctr">
              <a:buNone/>
            </a:pPr>
            <a:r>
              <a:rPr lang="en-US" sz="6600" dirty="0" smtClean="0"/>
              <a:t>Thank You</a:t>
            </a:r>
            <a:endParaRPr lang="en-US" sz="6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word ‘’epidemiology’’</a:t>
            </a:r>
            <a:endParaRPr lang="en-US" dirty="0">
              <a:solidFill>
                <a:srgbClr val="FF0000"/>
              </a:solidFill>
            </a:endParaRPr>
          </a:p>
        </p:txBody>
      </p:sp>
      <p:sp>
        <p:nvSpPr>
          <p:cNvPr id="3" name="Content Placeholder 2"/>
          <p:cNvSpPr>
            <a:spLocks noGrp="1"/>
          </p:cNvSpPr>
          <p:nvPr>
            <p:ph sz="quarter" idx="1"/>
          </p:nvPr>
        </p:nvSpPr>
        <p:spPr/>
        <p:txBody>
          <a:bodyPr>
            <a:normAutofit fontScale="85000" lnSpcReduction="10000"/>
          </a:bodyPr>
          <a:lstStyle/>
          <a:p>
            <a:pPr algn="just">
              <a:buFont typeface="Wingdings" pitchFamily="2" charset="2"/>
              <a:buChar char="q"/>
            </a:pPr>
            <a:r>
              <a:rPr lang="en-US" dirty="0" smtClean="0"/>
              <a:t>The </a:t>
            </a:r>
            <a:r>
              <a:rPr lang="en-US" dirty="0" smtClean="0"/>
              <a:t>word Epidemiology has come from </a:t>
            </a:r>
            <a:r>
              <a:rPr lang="en-US" dirty="0" smtClean="0"/>
              <a:t>the three </a:t>
            </a:r>
            <a:r>
              <a:rPr lang="en-US" dirty="0" smtClean="0"/>
              <a:t>Greek words: </a:t>
            </a:r>
            <a:r>
              <a:rPr lang="en-US" dirty="0" err="1" smtClean="0"/>
              <a:t>Epi</a:t>
            </a:r>
            <a:r>
              <a:rPr lang="en-US" dirty="0" smtClean="0"/>
              <a:t> , Demos and </a:t>
            </a:r>
            <a:r>
              <a:rPr lang="en-US" dirty="0" smtClean="0"/>
              <a:t>Logos.</a:t>
            </a:r>
          </a:p>
          <a:p>
            <a:pPr algn="just">
              <a:buFont typeface="Wingdings" pitchFamily="2" charset="2"/>
              <a:buChar char="q"/>
            </a:pPr>
            <a:endParaRPr lang="en-US" u="sng" dirty="0" smtClean="0"/>
          </a:p>
          <a:p>
            <a:pPr algn="just">
              <a:buFont typeface="Wingdings" pitchFamily="2" charset="2"/>
              <a:buChar char="q"/>
            </a:pPr>
            <a:r>
              <a:rPr lang="en-US" u="sng" dirty="0" err="1" smtClean="0"/>
              <a:t>Epi</a:t>
            </a:r>
            <a:r>
              <a:rPr lang="en-US" dirty="0" smtClean="0"/>
              <a:t> </a:t>
            </a:r>
            <a:r>
              <a:rPr lang="en-US" dirty="0" smtClean="0"/>
              <a:t>means ‘ on’ or ‘upon’, </a:t>
            </a:r>
            <a:r>
              <a:rPr lang="en-US" u="sng" dirty="0" smtClean="0"/>
              <a:t>Demos</a:t>
            </a:r>
            <a:r>
              <a:rPr lang="en-US" dirty="0" smtClean="0"/>
              <a:t> means  people or population and </a:t>
            </a:r>
            <a:r>
              <a:rPr lang="en-US" u="sng" dirty="0" smtClean="0"/>
              <a:t>logos</a:t>
            </a:r>
            <a:r>
              <a:rPr lang="en-US" dirty="0" smtClean="0"/>
              <a:t> means words ‘the study of’, which is a very old dating back to the 3</a:t>
            </a:r>
            <a:r>
              <a:rPr lang="en-US" baseline="30000" dirty="0" smtClean="0"/>
              <a:t>rd</a:t>
            </a:r>
            <a:r>
              <a:rPr lang="en-US" dirty="0" smtClean="0"/>
              <a:t> century B.C. Thus epidemiology means study of what happens to the </a:t>
            </a:r>
            <a:r>
              <a:rPr lang="en-US" dirty="0" smtClean="0"/>
              <a:t>people.</a:t>
            </a:r>
          </a:p>
          <a:p>
            <a:pPr algn="just">
              <a:buFont typeface="Wingdings" pitchFamily="2" charset="2"/>
              <a:buChar char="q"/>
            </a:pPr>
            <a:endParaRPr lang="en-US" dirty="0" smtClean="0"/>
          </a:p>
          <a:p>
            <a:pPr algn="just">
              <a:buFont typeface="Wingdings" pitchFamily="2" charset="2"/>
              <a:buChar char="q"/>
            </a:pPr>
            <a:r>
              <a:rPr lang="en-US" dirty="0" smtClean="0"/>
              <a:t>Epidemiology </a:t>
            </a:r>
            <a:r>
              <a:rPr lang="en-US" dirty="0" smtClean="0"/>
              <a:t>is the study of how often diseases occur in different groups of people and why. Epidemiological information is used to plan and evaluate strategies to prevent illness and as a guide to the management of patients in whom disease has already developed.</a:t>
            </a:r>
          </a:p>
          <a:p>
            <a:pPr algn="just">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Epidemiology: Definition</a:t>
            </a: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dirty="0" smtClean="0"/>
              <a:t>Epidemiology is the study of </a:t>
            </a:r>
            <a:r>
              <a:rPr lang="en-US" u="sng" dirty="0" smtClean="0"/>
              <a:t>distribution</a:t>
            </a:r>
            <a:r>
              <a:rPr lang="en-US" dirty="0" smtClean="0"/>
              <a:t> and </a:t>
            </a:r>
            <a:r>
              <a:rPr lang="en-US" u="sng" dirty="0" smtClean="0"/>
              <a:t>determinants</a:t>
            </a:r>
            <a:r>
              <a:rPr lang="en-US" dirty="0" smtClean="0"/>
              <a:t> of health related  </a:t>
            </a:r>
            <a:r>
              <a:rPr lang="en-US" u="sng" dirty="0" smtClean="0"/>
              <a:t>states</a:t>
            </a:r>
            <a:r>
              <a:rPr lang="en-US" dirty="0" smtClean="0"/>
              <a:t> and </a:t>
            </a:r>
            <a:r>
              <a:rPr lang="en-US" u="sng" dirty="0" smtClean="0"/>
              <a:t>events</a:t>
            </a:r>
            <a:r>
              <a:rPr lang="en-US" dirty="0" smtClean="0"/>
              <a:t> in a </a:t>
            </a:r>
            <a:r>
              <a:rPr lang="en-US" u="sng" dirty="0" smtClean="0"/>
              <a:t>specified</a:t>
            </a:r>
            <a:r>
              <a:rPr lang="en-US" dirty="0" smtClean="0"/>
              <a:t> population and </a:t>
            </a:r>
            <a:r>
              <a:rPr lang="en-US" u="sng" dirty="0" smtClean="0"/>
              <a:t>application</a:t>
            </a:r>
            <a:r>
              <a:rPr lang="en-US" dirty="0" smtClean="0"/>
              <a:t> of this studies to </a:t>
            </a:r>
            <a:r>
              <a:rPr lang="en-US" u="sng" dirty="0" smtClean="0"/>
              <a:t>control</a:t>
            </a:r>
            <a:r>
              <a:rPr lang="en-US" dirty="0" smtClean="0"/>
              <a:t> of health problems.</a:t>
            </a:r>
          </a:p>
          <a:p>
            <a:pPr algn="r">
              <a:buNone/>
            </a:pPr>
            <a:endParaRPr lang="en-US" sz="2000" i="1" dirty="0" smtClean="0"/>
          </a:p>
          <a:p>
            <a:pPr algn="r">
              <a:buNone/>
            </a:pPr>
            <a:r>
              <a:rPr lang="en-US" sz="2000" i="1" dirty="0" smtClean="0"/>
              <a:t>--Principles of Epidemiology, CDC</a:t>
            </a:r>
            <a:endParaRPr lang="en-US" sz="20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Study</a:t>
            </a:r>
            <a:endParaRPr lang="en-US" b="1" dirty="0">
              <a:solidFill>
                <a:srgbClr val="FF0000"/>
              </a:solidFill>
            </a:endParaRPr>
          </a:p>
        </p:txBody>
      </p:sp>
      <p:sp>
        <p:nvSpPr>
          <p:cNvPr id="3" name="Content Placeholder 2"/>
          <p:cNvSpPr>
            <a:spLocks noGrp="1"/>
          </p:cNvSpPr>
          <p:nvPr>
            <p:ph sz="quarter" idx="1"/>
          </p:nvPr>
        </p:nvSpPr>
        <p:spPr/>
        <p:txBody>
          <a:bodyPr/>
          <a:lstStyle/>
          <a:p>
            <a:pPr algn="just"/>
            <a:r>
              <a:rPr lang="en-US" dirty="0" smtClean="0"/>
              <a:t>As you study this definition , refers to the description of these terms below:</a:t>
            </a:r>
          </a:p>
          <a:p>
            <a:pPr algn="just">
              <a:buNone/>
            </a:pPr>
            <a:endParaRPr lang="en-US" dirty="0" smtClean="0"/>
          </a:p>
          <a:p>
            <a:pPr algn="just"/>
            <a:r>
              <a:rPr lang="en-US" b="1" dirty="0" smtClean="0"/>
              <a:t>Study- </a:t>
            </a:r>
            <a:r>
              <a:rPr lang="en-US" dirty="0"/>
              <a:t>Epidemiology is a scientific discipline, sometimes called “the basic science of public</a:t>
            </a:r>
          </a:p>
          <a:p>
            <a:pPr algn="just">
              <a:buNone/>
            </a:pPr>
            <a:r>
              <a:rPr lang="en-US" dirty="0" smtClean="0"/>
              <a:t>    health</a:t>
            </a:r>
            <a:r>
              <a:rPr lang="en-US" dirty="0"/>
              <a:t>.” It has, at its foundation, sound methods of scientific </a:t>
            </a:r>
            <a:r>
              <a:rPr lang="en-US" dirty="0" smtClean="0"/>
              <a:t>inquiry.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Distribution</a:t>
            </a:r>
            <a:endParaRPr lang="en-US" b="1" dirty="0">
              <a:solidFill>
                <a:srgbClr val="FF0000"/>
              </a:solidFill>
            </a:endParaRPr>
          </a:p>
        </p:txBody>
      </p:sp>
      <p:sp>
        <p:nvSpPr>
          <p:cNvPr id="3" name="Content Placeholder 2"/>
          <p:cNvSpPr>
            <a:spLocks noGrp="1"/>
          </p:cNvSpPr>
          <p:nvPr>
            <p:ph sz="quarter" idx="1"/>
          </p:nvPr>
        </p:nvSpPr>
        <p:spPr>
          <a:xfrm>
            <a:off x="301752" y="1828800"/>
            <a:ext cx="8503920" cy="4270248"/>
          </a:xfrm>
        </p:spPr>
        <p:txBody>
          <a:bodyPr>
            <a:normAutofit fontScale="62500" lnSpcReduction="20000"/>
          </a:bodyPr>
          <a:lstStyle/>
          <a:p>
            <a:pPr algn="just"/>
            <a:r>
              <a:rPr lang="en-US" b="1" dirty="0" smtClean="0"/>
              <a:t>Distribution- </a:t>
            </a:r>
            <a:r>
              <a:rPr lang="en-US" dirty="0"/>
              <a:t>Epidemiology is concerned with the frequency and pattern of health events in </a:t>
            </a:r>
            <a:r>
              <a:rPr lang="en-US" dirty="0" smtClean="0"/>
              <a:t>a population. Frequency includes not only the number of such events in a population, but also the rate or risk of disease in the population. The rate (number of events divided by size of the population) is critical to epidemiologists because it allows valid comparisons across different populations</a:t>
            </a:r>
            <a:r>
              <a:rPr lang="en-US" dirty="0" smtClean="0"/>
              <a:t>.</a:t>
            </a:r>
          </a:p>
          <a:p>
            <a:pPr algn="just">
              <a:buNone/>
            </a:pPr>
            <a:endParaRPr lang="en-US" dirty="0" smtClean="0"/>
          </a:p>
          <a:p>
            <a:pPr algn="just">
              <a:buFont typeface="Courier New" pitchFamily="49" charset="0"/>
              <a:buChar char="o"/>
            </a:pPr>
            <a:r>
              <a:rPr lang="en-US" sz="2800" dirty="0" smtClean="0"/>
              <a:t>Pattern refers to the occurrence of health-related events by </a:t>
            </a:r>
            <a:r>
              <a:rPr lang="en-US" sz="2800" u="sng" dirty="0" smtClean="0"/>
              <a:t>time</a:t>
            </a:r>
            <a:r>
              <a:rPr lang="en-US" sz="2800" dirty="0" smtClean="0"/>
              <a:t>, </a:t>
            </a:r>
            <a:r>
              <a:rPr lang="en-US" sz="2800" u="sng" dirty="0" smtClean="0"/>
              <a:t>place, </a:t>
            </a:r>
            <a:r>
              <a:rPr lang="en-US" sz="2800" dirty="0" smtClean="0"/>
              <a:t>and </a:t>
            </a:r>
            <a:r>
              <a:rPr lang="en-US" sz="2800" u="sng" dirty="0" smtClean="0"/>
              <a:t>personal</a:t>
            </a:r>
            <a:r>
              <a:rPr lang="en-US" sz="2800" dirty="0" smtClean="0"/>
              <a:t> characteristics.</a:t>
            </a:r>
          </a:p>
          <a:p>
            <a:pPr algn="just">
              <a:buFont typeface="Courier New" pitchFamily="49" charset="0"/>
              <a:buChar char="o"/>
            </a:pPr>
            <a:endParaRPr lang="en-US" sz="2800" dirty="0" smtClean="0"/>
          </a:p>
          <a:p>
            <a:pPr algn="just">
              <a:buFont typeface="Courier New" pitchFamily="49" charset="0"/>
              <a:buChar char="o"/>
            </a:pPr>
            <a:r>
              <a:rPr lang="en-US" sz="2800" dirty="0" smtClean="0"/>
              <a:t>• Time characteristics include annual occurrence, seasonal occurrence, and daily or even hourly occurrence during an epidemic.</a:t>
            </a:r>
          </a:p>
          <a:p>
            <a:pPr algn="just">
              <a:buFont typeface="Courier New" pitchFamily="49" charset="0"/>
              <a:buChar char="o"/>
            </a:pPr>
            <a:endParaRPr lang="en-US" sz="2800" dirty="0" smtClean="0"/>
          </a:p>
          <a:p>
            <a:pPr algn="just">
              <a:buFont typeface="Courier New" pitchFamily="49" charset="0"/>
              <a:buChar char="o"/>
            </a:pPr>
            <a:r>
              <a:rPr lang="en-US" sz="2800" dirty="0" smtClean="0"/>
              <a:t>• Place characteristics include geographic variation, urban-rural differences, and location of worksites or schools.</a:t>
            </a:r>
          </a:p>
          <a:p>
            <a:pPr algn="just">
              <a:buFont typeface="Courier New" pitchFamily="49" charset="0"/>
              <a:buChar char="o"/>
            </a:pPr>
            <a:endParaRPr lang="en-US" sz="2800" dirty="0" smtClean="0"/>
          </a:p>
          <a:p>
            <a:pPr algn="just">
              <a:buFont typeface="Courier New" pitchFamily="49" charset="0"/>
              <a:buChar char="o"/>
            </a:pPr>
            <a:r>
              <a:rPr lang="en-US" sz="2400" dirty="0" smtClean="0"/>
              <a:t>Personal characteristics include demographic factors such as age, race, sex, marital status, and socioeconomic status, as well as behaviors and environmental exposures</a:t>
            </a:r>
            <a:endParaRPr lang="en-US" sz="2800" dirty="0" smtClean="0"/>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Determinants</a:t>
            </a:r>
            <a:endParaRPr lang="en-US" b="1" dirty="0">
              <a:solidFill>
                <a:srgbClr val="FF0000"/>
              </a:solidFill>
            </a:endParaRPr>
          </a:p>
        </p:txBody>
      </p:sp>
      <p:sp>
        <p:nvSpPr>
          <p:cNvPr id="3" name="Content Placeholder 2"/>
          <p:cNvSpPr>
            <a:spLocks noGrp="1"/>
          </p:cNvSpPr>
          <p:nvPr>
            <p:ph sz="quarter" idx="1"/>
          </p:nvPr>
        </p:nvSpPr>
        <p:spPr/>
        <p:txBody>
          <a:bodyPr>
            <a:normAutofit fontScale="77500" lnSpcReduction="20000"/>
          </a:bodyPr>
          <a:lstStyle/>
          <a:p>
            <a:pPr algn="just"/>
            <a:r>
              <a:rPr lang="en-US" sz="3500" b="1" dirty="0" smtClean="0"/>
              <a:t>Determinants: </a:t>
            </a:r>
            <a:r>
              <a:rPr lang="en-US" sz="3000" dirty="0" smtClean="0"/>
              <a:t>Epidemiology </a:t>
            </a:r>
            <a:r>
              <a:rPr lang="en-US" sz="3000" dirty="0"/>
              <a:t>is also used to search for causes and other factors </a:t>
            </a:r>
            <a:r>
              <a:rPr lang="en-US" sz="3000" dirty="0" smtClean="0"/>
              <a:t>that influence the occurrence of health-related events. Analytic epidemiology attempts to provide the </a:t>
            </a:r>
            <a:r>
              <a:rPr lang="en-US" sz="3000" u="sng" dirty="0" smtClean="0"/>
              <a:t>Why</a:t>
            </a:r>
            <a:r>
              <a:rPr lang="en-US" sz="3000" dirty="0" smtClean="0"/>
              <a:t> and </a:t>
            </a:r>
            <a:r>
              <a:rPr lang="en-US" sz="3000" u="sng" dirty="0" smtClean="0"/>
              <a:t>How</a:t>
            </a:r>
            <a:r>
              <a:rPr lang="en-US" sz="3000" dirty="0" smtClean="0"/>
              <a:t> of such events by comparing groups with different rates of disease occurrence and with differences in demographic characteristics, genetic or immunologic make-up, behaviors, environmental exposures, and other so-called potential risk factors</a:t>
            </a:r>
            <a:r>
              <a:rPr lang="en-US" sz="3000" dirty="0" smtClean="0"/>
              <a:t>.</a:t>
            </a:r>
          </a:p>
          <a:p>
            <a:pPr algn="just">
              <a:buNone/>
            </a:pPr>
            <a:endParaRPr lang="en-US" sz="3000" dirty="0" smtClean="0"/>
          </a:p>
          <a:p>
            <a:pPr algn="just"/>
            <a:r>
              <a:rPr lang="en-US" sz="3200" dirty="0" smtClean="0"/>
              <a:t> Under ideal circumstances epidemiologic   findings provide sufficient evidence to direct swift and effective public health control and prevention measures.</a:t>
            </a:r>
          </a:p>
          <a:p>
            <a:pPr algn="just"/>
            <a:endParaRPr lang="en-US" sz="3000" b="1" dirty="0" smtClean="0"/>
          </a:p>
          <a:p>
            <a:endParaRPr lang="en-US" dirty="0" smtClean="0"/>
          </a:p>
          <a:p>
            <a:endParaRPr lang="en-US" b="1" dirty="0"/>
          </a:p>
          <a:p>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States and events</a:t>
            </a:r>
            <a:endParaRPr lang="en-US" b="1" dirty="0">
              <a:solidFill>
                <a:srgbClr val="FF0000"/>
              </a:solidFill>
            </a:endParaRPr>
          </a:p>
        </p:txBody>
      </p:sp>
      <p:sp>
        <p:nvSpPr>
          <p:cNvPr id="3" name="Content Placeholder 2"/>
          <p:cNvSpPr>
            <a:spLocks noGrp="1"/>
          </p:cNvSpPr>
          <p:nvPr>
            <p:ph sz="quarter" idx="1"/>
          </p:nvPr>
        </p:nvSpPr>
        <p:spPr/>
        <p:txBody>
          <a:bodyPr/>
          <a:lstStyle/>
          <a:p>
            <a:pPr algn="just">
              <a:buFont typeface="Wingdings" panose="05000000000000000000" pitchFamily="2" charset="2"/>
              <a:buChar char="q"/>
            </a:pPr>
            <a:r>
              <a:rPr lang="en-US" dirty="0" smtClean="0"/>
              <a:t>  States- The condition of health , diseases, disability, discomfort, dissatisfaction, health needs, health demands, health activities, health care utilizations, lifestyles , etc.</a:t>
            </a:r>
          </a:p>
          <a:p>
            <a:pPr marL="0" indent="0" algn="just">
              <a:buNone/>
            </a:pPr>
            <a:endParaRPr lang="en-US" dirty="0" smtClean="0"/>
          </a:p>
          <a:p>
            <a:pPr algn="just">
              <a:buFont typeface="Wingdings" panose="05000000000000000000" pitchFamily="2" charset="2"/>
              <a:buChar char="q"/>
            </a:pPr>
            <a:r>
              <a:rPr lang="en-US" dirty="0" smtClean="0"/>
              <a:t>Events – The vital events like birth , death, marriage, divorce , migration , etc, accidents like road traffic accidents, warts, flood, poisoning , nuclear explosion etc.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Specified population</a:t>
            </a:r>
            <a:endParaRPr lang="en-US" b="1" dirty="0">
              <a:solidFill>
                <a:srgbClr val="FF0000"/>
              </a:solidFill>
            </a:endParaRPr>
          </a:p>
        </p:txBody>
      </p:sp>
      <p:sp>
        <p:nvSpPr>
          <p:cNvPr id="3" name="Content Placeholder 2"/>
          <p:cNvSpPr>
            <a:spLocks noGrp="1"/>
          </p:cNvSpPr>
          <p:nvPr>
            <p:ph sz="quarter" idx="1"/>
          </p:nvPr>
        </p:nvSpPr>
        <p:spPr/>
        <p:txBody>
          <a:bodyPr/>
          <a:lstStyle/>
          <a:p>
            <a:pPr>
              <a:buNone/>
            </a:pPr>
            <a:r>
              <a:rPr lang="en-US" b="1" dirty="0" smtClean="0"/>
              <a:t>   Specified population – </a:t>
            </a:r>
            <a:r>
              <a:rPr lang="en-US" dirty="0" smtClean="0"/>
              <a:t>Population in a defined geographical area with a specific characteristics.</a:t>
            </a:r>
          </a:p>
          <a:p>
            <a:pPr>
              <a:buNone/>
            </a:pPr>
            <a:endParaRPr lang="en-US" dirty="0" smtClean="0"/>
          </a:p>
          <a:p>
            <a:pPr>
              <a:buNone/>
            </a:pPr>
            <a:r>
              <a:rPr lang="en-US" dirty="0" smtClean="0"/>
              <a:t>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1223</TotalTime>
  <Words>1810</Words>
  <Application>Microsoft Office PowerPoint</Application>
  <PresentationFormat>On-screen Show (4:3)</PresentationFormat>
  <Paragraphs>155</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Introduction to epidemiology</vt:lpstr>
      <vt:lpstr>Objectives</vt:lpstr>
      <vt:lpstr>The word ‘’epidemiology’’</vt:lpstr>
      <vt:lpstr>Epidemiology: Definition</vt:lpstr>
      <vt:lpstr>Study</vt:lpstr>
      <vt:lpstr>Distribution</vt:lpstr>
      <vt:lpstr>Determinants</vt:lpstr>
      <vt:lpstr>States and events</vt:lpstr>
      <vt:lpstr>Specified population</vt:lpstr>
      <vt:lpstr>Application</vt:lpstr>
      <vt:lpstr>Control</vt:lpstr>
      <vt:lpstr>Slide 12</vt:lpstr>
      <vt:lpstr>Slide 13</vt:lpstr>
      <vt:lpstr>Slide 14</vt:lpstr>
      <vt:lpstr>Slide 15</vt:lpstr>
      <vt:lpstr>Slide 16</vt:lpstr>
      <vt:lpstr>Slide 17</vt:lpstr>
      <vt:lpstr>Slide 18</vt:lpstr>
      <vt:lpstr>Slide 19</vt:lpstr>
      <vt:lpstr>Slide 20</vt:lpstr>
      <vt:lpstr>Future Challenges</vt:lpstr>
      <vt:lpstr>Concept of epidemiology</vt:lpstr>
      <vt:lpstr>Epidemiology :concerned</vt:lpstr>
      <vt:lpstr>Purpose of epidemiology</vt:lpstr>
      <vt:lpstr>Aims of epidemiology</vt:lpstr>
      <vt:lpstr>Epidemiology of health</vt:lpstr>
      <vt:lpstr>Modern epidemiology</vt:lpstr>
      <vt:lpstr>Use of epidemiology</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I</dc:title>
  <dc:creator>Su</dc:creator>
  <cp:lastModifiedBy>user</cp:lastModifiedBy>
  <cp:revision>127</cp:revision>
  <dcterms:created xsi:type="dcterms:W3CDTF">2014-05-16T10:00:53Z</dcterms:created>
  <dcterms:modified xsi:type="dcterms:W3CDTF">2021-05-31T10:56:32Z</dcterms:modified>
</cp:coreProperties>
</file>