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57" r:id="rId2"/>
    <p:sldId id="260" r:id="rId3"/>
    <p:sldId id="289" r:id="rId4"/>
    <p:sldId id="296" r:id="rId5"/>
    <p:sldId id="261" r:id="rId6"/>
    <p:sldId id="262" r:id="rId7"/>
    <p:sldId id="264" r:id="rId8"/>
    <p:sldId id="297" r:id="rId9"/>
    <p:sldId id="321" r:id="rId10"/>
    <p:sldId id="310" r:id="rId11"/>
    <p:sldId id="313" r:id="rId12"/>
    <p:sldId id="314" r:id="rId13"/>
    <p:sldId id="315" r:id="rId14"/>
    <p:sldId id="311" r:id="rId15"/>
    <p:sldId id="322" r:id="rId16"/>
    <p:sldId id="316" r:id="rId17"/>
    <p:sldId id="317" r:id="rId18"/>
    <p:sldId id="318" r:id="rId19"/>
    <p:sldId id="319" r:id="rId20"/>
    <p:sldId id="307" r:id="rId21"/>
    <p:sldId id="320" r:id="rId22"/>
    <p:sldId id="285" r:id="rId23"/>
    <p:sldId id="300" r:id="rId24"/>
    <p:sldId id="301" r:id="rId25"/>
    <p:sldId id="303" r:id="rId26"/>
    <p:sldId id="302" r:id="rId27"/>
    <p:sldId id="304" r:id="rId28"/>
    <p:sldId id="305" r:id="rId29"/>
    <p:sldId id="312" r:id="rId30"/>
    <p:sldId id="292" r:id="rId31"/>
    <p:sldId id="306" r:id="rId32"/>
    <p:sldId id="294" r:id="rId33"/>
  </p:sldIdLst>
  <p:sldSz cx="9144000" cy="6858000" type="screen4x3"/>
  <p:notesSz cx="6858000" cy="9144000"/>
  <p:defaultTextStyle>
    <a:defPPr>
      <a:defRPr lang="en-US"/>
    </a:defPPr>
    <a:lvl1pPr marL="0" algn="l" defTabSz="914033" rtl="0" eaLnBrk="1" latinLnBrk="0" hangingPunct="1">
      <a:defRPr sz="1800" kern="1200">
        <a:solidFill>
          <a:schemeClr val="tx1"/>
        </a:solidFill>
        <a:latin typeface="+mn-lt"/>
        <a:ea typeface="+mn-ea"/>
        <a:cs typeface="+mn-cs"/>
      </a:defRPr>
    </a:lvl1pPr>
    <a:lvl2pPr marL="457017" algn="l" defTabSz="914033" rtl="0" eaLnBrk="1" latinLnBrk="0" hangingPunct="1">
      <a:defRPr sz="1800" kern="1200">
        <a:solidFill>
          <a:schemeClr val="tx1"/>
        </a:solidFill>
        <a:latin typeface="+mn-lt"/>
        <a:ea typeface="+mn-ea"/>
        <a:cs typeface="+mn-cs"/>
      </a:defRPr>
    </a:lvl2pPr>
    <a:lvl3pPr marL="914033" algn="l" defTabSz="914033" rtl="0" eaLnBrk="1" latinLnBrk="0" hangingPunct="1">
      <a:defRPr sz="1800" kern="1200">
        <a:solidFill>
          <a:schemeClr val="tx1"/>
        </a:solidFill>
        <a:latin typeface="+mn-lt"/>
        <a:ea typeface="+mn-ea"/>
        <a:cs typeface="+mn-cs"/>
      </a:defRPr>
    </a:lvl3pPr>
    <a:lvl4pPr marL="1371050" algn="l" defTabSz="914033" rtl="0" eaLnBrk="1" latinLnBrk="0" hangingPunct="1">
      <a:defRPr sz="1800" kern="1200">
        <a:solidFill>
          <a:schemeClr val="tx1"/>
        </a:solidFill>
        <a:latin typeface="+mn-lt"/>
        <a:ea typeface="+mn-ea"/>
        <a:cs typeface="+mn-cs"/>
      </a:defRPr>
    </a:lvl4pPr>
    <a:lvl5pPr marL="1828070" algn="l" defTabSz="914033" rtl="0" eaLnBrk="1" latinLnBrk="0" hangingPunct="1">
      <a:defRPr sz="1800" kern="1200">
        <a:solidFill>
          <a:schemeClr val="tx1"/>
        </a:solidFill>
        <a:latin typeface="+mn-lt"/>
        <a:ea typeface="+mn-ea"/>
        <a:cs typeface="+mn-cs"/>
      </a:defRPr>
    </a:lvl5pPr>
    <a:lvl6pPr marL="2285088" algn="l" defTabSz="914033" rtl="0" eaLnBrk="1" latinLnBrk="0" hangingPunct="1">
      <a:defRPr sz="1800" kern="1200">
        <a:solidFill>
          <a:schemeClr val="tx1"/>
        </a:solidFill>
        <a:latin typeface="+mn-lt"/>
        <a:ea typeface="+mn-ea"/>
        <a:cs typeface="+mn-cs"/>
      </a:defRPr>
    </a:lvl6pPr>
    <a:lvl7pPr marL="2742100" algn="l" defTabSz="914033" rtl="0" eaLnBrk="1" latinLnBrk="0" hangingPunct="1">
      <a:defRPr sz="1800" kern="1200">
        <a:solidFill>
          <a:schemeClr val="tx1"/>
        </a:solidFill>
        <a:latin typeface="+mn-lt"/>
        <a:ea typeface="+mn-ea"/>
        <a:cs typeface="+mn-cs"/>
      </a:defRPr>
    </a:lvl7pPr>
    <a:lvl8pPr marL="3199120" algn="l" defTabSz="914033" rtl="0" eaLnBrk="1" latinLnBrk="0" hangingPunct="1">
      <a:defRPr sz="1800" kern="1200">
        <a:solidFill>
          <a:schemeClr val="tx1"/>
        </a:solidFill>
        <a:latin typeface="+mn-lt"/>
        <a:ea typeface="+mn-ea"/>
        <a:cs typeface="+mn-cs"/>
      </a:defRPr>
    </a:lvl8pPr>
    <a:lvl9pPr marL="3656138" algn="l" defTabSz="914033"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320"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9F6B94-F02A-403D-9F1A-A9B3FDF65A20}" type="datetimeFigureOut">
              <a:rPr lang="en-US" smtClean="0"/>
              <a:pPr/>
              <a:t>4/27/2020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BD67C0-05AC-48E8-B7EA-CF861DF7C861}" type="slidenum">
              <a:rPr lang="en-US" smtClean="0"/>
              <a:pPr/>
              <a:t>‹#›</a:t>
            </a:fld>
            <a:endParaRPr lang="en-US"/>
          </a:p>
        </p:txBody>
      </p:sp>
    </p:spTree>
    <p:extLst>
      <p:ext uri="{BB962C8B-B14F-4D97-AF65-F5344CB8AC3E}">
        <p14:creationId xmlns:p14="http://schemas.microsoft.com/office/powerpoint/2010/main" val="1145385087"/>
      </p:ext>
    </p:extLst>
  </p:cSld>
  <p:clrMap bg1="lt1" tx1="dk1" bg2="lt2" tx2="dk2" accent1="accent1" accent2="accent2" accent3="accent3" accent4="accent4" accent5="accent5" accent6="accent6" hlink="hlink" folHlink="folHlink"/>
  <p:notesStyle>
    <a:lvl1pPr marL="0" algn="l" defTabSz="914033" rtl="0" eaLnBrk="1" latinLnBrk="0" hangingPunct="1">
      <a:defRPr sz="1200" kern="1200">
        <a:solidFill>
          <a:schemeClr val="tx1"/>
        </a:solidFill>
        <a:latin typeface="+mn-lt"/>
        <a:ea typeface="+mn-ea"/>
        <a:cs typeface="+mn-cs"/>
      </a:defRPr>
    </a:lvl1pPr>
    <a:lvl2pPr marL="457017" algn="l" defTabSz="914033" rtl="0" eaLnBrk="1" latinLnBrk="0" hangingPunct="1">
      <a:defRPr sz="1200" kern="1200">
        <a:solidFill>
          <a:schemeClr val="tx1"/>
        </a:solidFill>
        <a:latin typeface="+mn-lt"/>
        <a:ea typeface="+mn-ea"/>
        <a:cs typeface="+mn-cs"/>
      </a:defRPr>
    </a:lvl2pPr>
    <a:lvl3pPr marL="914033" algn="l" defTabSz="914033" rtl="0" eaLnBrk="1" latinLnBrk="0" hangingPunct="1">
      <a:defRPr sz="1200" kern="1200">
        <a:solidFill>
          <a:schemeClr val="tx1"/>
        </a:solidFill>
        <a:latin typeface="+mn-lt"/>
        <a:ea typeface="+mn-ea"/>
        <a:cs typeface="+mn-cs"/>
      </a:defRPr>
    </a:lvl3pPr>
    <a:lvl4pPr marL="1371050" algn="l" defTabSz="914033" rtl="0" eaLnBrk="1" latinLnBrk="0" hangingPunct="1">
      <a:defRPr sz="1200" kern="1200">
        <a:solidFill>
          <a:schemeClr val="tx1"/>
        </a:solidFill>
        <a:latin typeface="+mn-lt"/>
        <a:ea typeface="+mn-ea"/>
        <a:cs typeface="+mn-cs"/>
      </a:defRPr>
    </a:lvl4pPr>
    <a:lvl5pPr marL="1828070" algn="l" defTabSz="914033" rtl="0" eaLnBrk="1" latinLnBrk="0" hangingPunct="1">
      <a:defRPr sz="1200" kern="1200">
        <a:solidFill>
          <a:schemeClr val="tx1"/>
        </a:solidFill>
        <a:latin typeface="+mn-lt"/>
        <a:ea typeface="+mn-ea"/>
        <a:cs typeface="+mn-cs"/>
      </a:defRPr>
    </a:lvl5pPr>
    <a:lvl6pPr marL="2285088" algn="l" defTabSz="914033" rtl="0" eaLnBrk="1" latinLnBrk="0" hangingPunct="1">
      <a:defRPr sz="1200" kern="1200">
        <a:solidFill>
          <a:schemeClr val="tx1"/>
        </a:solidFill>
        <a:latin typeface="+mn-lt"/>
        <a:ea typeface="+mn-ea"/>
        <a:cs typeface="+mn-cs"/>
      </a:defRPr>
    </a:lvl6pPr>
    <a:lvl7pPr marL="2742100" algn="l" defTabSz="914033" rtl="0" eaLnBrk="1" latinLnBrk="0" hangingPunct="1">
      <a:defRPr sz="1200" kern="1200">
        <a:solidFill>
          <a:schemeClr val="tx1"/>
        </a:solidFill>
        <a:latin typeface="+mn-lt"/>
        <a:ea typeface="+mn-ea"/>
        <a:cs typeface="+mn-cs"/>
      </a:defRPr>
    </a:lvl7pPr>
    <a:lvl8pPr marL="3199120" algn="l" defTabSz="914033" rtl="0" eaLnBrk="1" latinLnBrk="0" hangingPunct="1">
      <a:defRPr sz="1200" kern="1200">
        <a:solidFill>
          <a:schemeClr val="tx1"/>
        </a:solidFill>
        <a:latin typeface="+mn-lt"/>
        <a:ea typeface="+mn-ea"/>
        <a:cs typeface="+mn-cs"/>
      </a:defRPr>
    </a:lvl8pPr>
    <a:lvl9pPr marL="3656138" algn="l" defTabSz="91403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B2E84315-9248-44A9-9607-423DD32F69E4}" type="slidenum">
              <a:rPr lang="en-US" smtClean="0"/>
              <a:pPr/>
              <a:t>29</a:t>
            </a:fld>
            <a:endParaRPr lang="en-US"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latin typeface="Arial" charset="0"/>
            </a:endParaRPr>
          </a:p>
        </p:txBody>
      </p:sp>
    </p:spTree>
    <p:extLst>
      <p:ext uri="{BB962C8B-B14F-4D97-AF65-F5344CB8AC3E}">
        <p14:creationId xmlns:p14="http://schemas.microsoft.com/office/powerpoint/2010/main" val="12064389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D8BD707-D9CF-40AE-B4C6-C98DA3205C09}"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54754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D8BD707-D9CF-40AE-B4C6-C98DA3205C09}"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55435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D8BD707-D9CF-40AE-B4C6-C98DA3205C09}"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52588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D8BD707-D9CF-40AE-B4C6-C98DA3205C09}"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31528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89211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D8BD707-D9CF-40AE-B4C6-C98DA3205C09}" type="datetimeFigureOut">
              <a:rPr lang="en-US" smtClean="0"/>
              <a:pPr/>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19359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D8BD707-D9CF-40AE-B4C6-C98DA3205C09}" type="datetimeFigureOut">
              <a:rPr lang="en-US" smtClean="0"/>
              <a:pPr/>
              <a:t>4/27/2020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60682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D8BD707-D9CF-40AE-B4C6-C98DA3205C09}" type="datetimeFigureOut">
              <a:rPr lang="en-US" smtClean="0"/>
              <a:pPr/>
              <a:t>4/27/2020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34800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13983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57690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549682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D8BD707-D9CF-40AE-B4C6-C98DA3205C09}" type="datetimeFigureOut">
              <a:rPr lang="en-US" smtClean="0"/>
              <a:pPr/>
              <a:t>4/27/2020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176031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3" y="76200"/>
            <a:ext cx="7961555" cy="1143000"/>
          </a:xfrm>
        </p:spPr>
        <p:txBody>
          <a:bodyPr>
            <a:noAutofit/>
          </a:bodyPr>
          <a:lstStyle/>
          <a:p>
            <a:r>
              <a:rPr lang="en-US" sz="3600" b="1" dirty="0" smtClean="0">
                <a:latin typeface="Eras Demi ITC" pitchFamily="34" charset="0"/>
              </a:rPr>
              <a:t>Constitution of Bangladesh</a:t>
            </a:r>
            <a:endParaRPr lang="en-US" sz="3600" b="1" dirty="0">
              <a:latin typeface="Eras Demi ITC" pitchFamily="34" charset="0"/>
            </a:endParaRPr>
          </a:p>
        </p:txBody>
      </p:sp>
      <p:sp>
        <p:nvSpPr>
          <p:cNvPr id="3" name="Subtitle 2"/>
          <p:cNvSpPr>
            <a:spLocks noGrp="1"/>
          </p:cNvSpPr>
          <p:nvPr>
            <p:ph type="subTitle" idx="1"/>
          </p:nvPr>
        </p:nvSpPr>
        <p:spPr>
          <a:xfrm>
            <a:off x="381000" y="1752600"/>
            <a:ext cx="8458200" cy="4572000"/>
          </a:xfrm>
        </p:spPr>
        <p:txBody>
          <a:bodyPr>
            <a:normAutofit fontScale="47500" lnSpcReduction="20000"/>
          </a:bodyPr>
          <a:lstStyle/>
          <a:p>
            <a:endParaRPr lang="en-US" sz="8600" b="1" dirty="0" smtClean="0">
              <a:solidFill>
                <a:schemeClr val="tx1"/>
              </a:solidFill>
            </a:endParaRPr>
          </a:p>
          <a:p>
            <a:endParaRPr lang="en-US" sz="8600" b="1" dirty="0" smtClean="0">
              <a:solidFill>
                <a:schemeClr val="tx1"/>
              </a:solidFill>
            </a:endParaRPr>
          </a:p>
          <a:p>
            <a:endParaRPr lang="en-US" sz="8600" b="1" dirty="0" smtClean="0">
              <a:solidFill>
                <a:schemeClr val="tx1"/>
              </a:solidFill>
            </a:endParaRPr>
          </a:p>
          <a:p>
            <a:r>
              <a:rPr lang="en-US" sz="8600" b="1" dirty="0" err="1" smtClean="0">
                <a:solidFill>
                  <a:schemeClr val="tx1"/>
                </a:solidFill>
              </a:rPr>
              <a:t>Sunjida</a:t>
            </a:r>
            <a:r>
              <a:rPr lang="en-US" sz="8600" b="1" dirty="0" smtClean="0">
                <a:solidFill>
                  <a:schemeClr val="tx1"/>
                </a:solidFill>
              </a:rPr>
              <a:t> Khan</a:t>
            </a:r>
            <a:endParaRPr lang="en-US" sz="8000" b="1" dirty="0" smtClean="0">
              <a:latin typeface="Eras Demi ITC" pitchFamily="34" charset="0"/>
            </a:endParaRPr>
          </a:p>
          <a:p>
            <a:r>
              <a:rPr lang="en-US" sz="8000" b="1" dirty="0" smtClean="0">
                <a:latin typeface="Eras Demi ITC" pitchFamily="34" charset="0"/>
              </a:rPr>
              <a:t>Senior Lecturer</a:t>
            </a:r>
            <a:endParaRPr lang="en-US" sz="8000" b="1" dirty="0" smtClean="0">
              <a:latin typeface="Eras Demi ITC" pitchFamily="34" charset="0"/>
            </a:endParaRPr>
          </a:p>
          <a:p>
            <a:r>
              <a:rPr lang="en-US" sz="8000" b="1" dirty="0" smtClean="0">
                <a:latin typeface="Eras Demi ITC" pitchFamily="34" charset="0"/>
              </a:rPr>
              <a:t>Department of </a:t>
            </a:r>
            <a:r>
              <a:rPr lang="en-US" sz="8000" b="1" dirty="0" err="1">
                <a:latin typeface="Eras Demi ITC" pitchFamily="34" charset="0"/>
              </a:rPr>
              <a:t>B</a:t>
            </a:r>
            <a:r>
              <a:rPr lang="en-US" sz="8000" b="1" dirty="0" err="1" smtClean="0">
                <a:latin typeface="Eras Demi ITC" pitchFamily="34" charset="0"/>
              </a:rPr>
              <a:t>us.Ad</a:t>
            </a:r>
            <a:endParaRPr lang="en-US" sz="8000" b="1" dirty="0" smtClean="0">
              <a:latin typeface="Eras Demi ITC" pitchFamily="34" charset="0"/>
            </a:endParaRPr>
          </a:p>
          <a:p>
            <a:r>
              <a:rPr lang="en-US" sz="8000" b="1" dirty="0" smtClean="0">
                <a:latin typeface="Eras Demi ITC" pitchFamily="34" charset="0"/>
              </a:rPr>
              <a:t>Daffodil International University</a:t>
            </a:r>
          </a:p>
          <a:p>
            <a:endParaRPr lang="en-US" sz="7200" b="1" dirty="0">
              <a:solidFill>
                <a:schemeClr val="tx1"/>
              </a:solidFill>
            </a:endParaRPr>
          </a:p>
        </p:txBody>
      </p:sp>
      <p:sp>
        <p:nvSpPr>
          <p:cNvPr id="4" name="Flowchart: Process 4"/>
          <p:cNvSpPr>
            <a:spLocks noChangeArrowheads="1"/>
          </p:cNvSpPr>
          <p:nvPr/>
        </p:nvSpPr>
        <p:spPr bwMode="auto">
          <a:xfrm>
            <a:off x="0" y="12954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pic>
        <p:nvPicPr>
          <p:cNvPr id="5" name="Picture 4"/>
          <p:cNvPicPr>
            <a:picLocks noChangeAspect="1" noChangeArrowheads="1"/>
          </p:cNvPicPr>
          <p:nvPr/>
        </p:nvPicPr>
        <p:blipFill>
          <a:blip r:embed="rId2">
            <a:lum contrast="6000"/>
          </a:blip>
          <a:srcRect/>
          <a:stretch>
            <a:fillRect/>
          </a:stretch>
        </p:blipFill>
        <p:spPr bwMode="auto">
          <a:xfrm>
            <a:off x="4191000" y="2286000"/>
            <a:ext cx="1017588" cy="996821"/>
          </a:xfrm>
          <a:prstGeom prst="rect">
            <a:avLst/>
          </a:prstGeom>
          <a:solidFill>
            <a:srgbClr val="FFFF00"/>
          </a:solidFill>
          <a:ln>
            <a:headEnd/>
            <a:tailEnd/>
          </a:ln>
        </p:spPr>
        <p:style>
          <a:lnRef idx="1">
            <a:schemeClr val="dk1"/>
          </a:lnRef>
          <a:fillRef idx="3">
            <a:schemeClr val="dk1"/>
          </a:fillRef>
          <a:effectRef idx="2">
            <a:schemeClr val="dk1"/>
          </a:effectRef>
          <a:fontRef idx="minor">
            <a:schemeClr val="lt1"/>
          </a:fontRef>
        </p:style>
      </p:pic>
    </p:spTree>
    <p:extLst>
      <p:ext uri="{BB962C8B-B14F-4D97-AF65-F5344CB8AC3E}">
        <p14:creationId xmlns:p14="http://schemas.microsoft.com/office/powerpoint/2010/main" val="1118707528"/>
      </p:ext>
    </p:extLst>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33400" y="4038610"/>
            <a:ext cx="4038600" cy="2133601"/>
          </a:xfrm>
        </p:spPr>
        <p:txBody>
          <a:bodyPr>
            <a:normAutofit/>
          </a:bodyPr>
          <a:lstStyle/>
          <a:p>
            <a:pPr algn="just">
              <a:buFont typeface="Wingdings" pitchFamily="2" charset="2"/>
              <a:buChar char="q"/>
            </a:pPr>
            <a:r>
              <a:rPr lang="en-US" sz="3200" dirty="0" smtClean="0">
                <a:latin typeface="Eras Demi ITC" pitchFamily="34" charset="0"/>
              </a:rPr>
              <a:t> </a:t>
            </a:r>
            <a:r>
              <a:rPr lang="en-US" sz="2400" dirty="0" smtClean="0">
                <a:latin typeface="Eras Demi ITC" pitchFamily="34" charset="0"/>
              </a:rPr>
              <a:t>Prime Minister Sheikh </a:t>
            </a:r>
            <a:r>
              <a:rPr lang="en-US" sz="2400" dirty="0" err="1" smtClean="0">
                <a:latin typeface="Eras Demi ITC" pitchFamily="34" charset="0"/>
              </a:rPr>
              <a:t>Mujibur</a:t>
            </a:r>
            <a:r>
              <a:rPr lang="en-US" sz="2400" dirty="0" smtClean="0">
                <a:latin typeface="Eras Demi ITC" pitchFamily="34" charset="0"/>
              </a:rPr>
              <a:t> </a:t>
            </a:r>
            <a:r>
              <a:rPr lang="en-US" sz="2400" dirty="0" err="1" smtClean="0">
                <a:latin typeface="Eras Demi ITC" pitchFamily="34" charset="0"/>
              </a:rPr>
              <a:t>Rahman</a:t>
            </a:r>
            <a:r>
              <a:rPr lang="en-US" sz="2400" dirty="0" smtClean="0">
                <a:latin typeface="Eras Demi ITC" pitchFamily="34" charset="0"/>
              </a:rPr>
              <a:t> signs the Constitution of Bangladesh into law on 16 December 1972.</a:t>
            </a:r>
            <a:endParaRPr lang="en-US" sz="2400" dirty="0"/>
          </a:p>
        </p:txBody>
      </p:sp>
      <p:pic>
        <p:nvPicPr>
          <p:cNvPr id="5" name="Content Placeholder 4" descr="http://upload.wikimedia.org/wikipedia/en/a/a4/Sheikh_Mujib_Bangladesh_Constitution.jpg"/>
          <p:cNvPicPr>
            <a:picLocks noGrp="1"/>
          </p:cNvPicPr>
          <p:nvPr>
            <p:ph sz="half" idx="2"/>
          </p:nvPr>
        </p:nvPicPr>
        <p:blipFill>
          <a:blip r:embed="rId2"/>
          <a:srcRect/>
          <a:stretch>
            <a:fillRect/>
          </a:stretch>
        </p:blipFill>
        <p:spPr bwMode="auto">
          <a:xfrm>
            <a:off x="4648200" y="381000"/>
            <a:ext cx="3962400" cy="5867400"/>
          </a:xfrm>
          <a:prstGeom prst="rect">
            <a:avLst/>
          </a:prstGeom>
          <a:noFill/>
          <a:ln w="9525">
            <a:noFill/>
            <a:miter lim="800000"/>
            <a:headEnd/>
            <a:tailEnd/>
          </a:ln>
        </p:spPr>
      </p:pic>
      <p:pic>
        <p:nvPicPr>
          <p:cNvPr id="1026" name="Picture 2" descr="http://alalodulaldotorg.files.wordpress.com/2013/05/hridoyebd201101111294757962_bangladesh_constitution2.jpg"/>
          <p:cNvPicPr>
            <a:picLocks noChangeAspect="1" noChangeArrowheads="1"/>
          </p:cNvPicPr>
          <p:nvPr/>
        </p:nvPicPr>
        <p:blipFill>
          <a:blip r:embed="rId3"/>
          <a:srcRect/>
          <a:stretch>
            <a:fillRect/>
          </a:stretch>
        </p:blipFill>
        <p:spPr bwMode="auto">
          <a:xfrm>
            <a:off x="533400" y="381010"/>
            <a:ext cx="3886200" cy="3458719"/>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9150" y="0"/>
            <a:ext cx="7435850" cy="762000"/>
          </a:xfrm>
        </p:spPr>
        <p:txBody>
          <a:bodyPr>
            <a:noAutofit/>
          </a:bodyPr>
          <a:lstStyle/>
          <a:p>
            <a:pPr>
              <a:defRPr/>
            </a:pPr>
            <a:r>
              <a:rPr lang="en-US" sz="3000" b="1" dirty="0" smtClean="0">
                <a:latin typeface="Eras Demi ITC" pitchFamily="34" charset="0"/>
                <a:cs typeface="Calibri" pitchFamily="34" charset="0"/>
              </a:rPr>
              <a:t>Bangladesh Constitution: At a Glance</a:t>
            </a:r>
            <a:endParaRPr lang="en-US" sz="3000" dirty="0">
              <a:latin typeface="Eras Demi ITC" pitchFamily="34" charset="0"/>
              <a:cs typeface="Calibri" pitchFamily="34" charset="0"/>
            </a:endParaRPr>
          </a:p>
        </p:txBody>
      </p:sp>
      <p:sp>
        <p:nvSpPr>
          <p:cNvPr id="12291" name="Content Placeholder 2"/>
          <p:cNvSpPr>
            <a:spLocks noGrp="1"/>
          </p:cNvSpPr>
          <p:nvPr>
            <p:ph idx="1"/>
          </p:nvPr>
        </p:nvSpPr>
        <p:spPr>
          <a:xfrm>
            <a:off x="254000" y="1016000"/>
            <a:ext cx="8572500" cy="5842000"/>
          </a:xfrm>
        </p:spPr>
        <p:txBody>
          <a:bodyPr>
            <a:noAutofit/>
          </a:bodyPr>
          <a:lstStyle/>
          <a:p>
            <a:pPr marL="0" indent="0" algn="just">
              <a:spcBef>
                <a:spcPts val="0"/>
              </a:spcBef>
              <a:buNone/>
            </a:pPr>
            <a:r>
              <a:rPr lang="en-US" sz="2200" dirty="0" smtClean="0">
                <a:latin typeface="Eras Demi ITC" pitchFamily="34" charset="0"/>
                <a:cs typeface="Calibri" pitchFamily="34" charset="0"/>
              </a:rPr>
              <a:t>Now, The constitution of Bangladesh has 11 parts, 153 articles, one preamble and seven schedules. It has brought 17 times changes in the constitution of Bangladesh till today. </a:t>
            </a:r>
          </a:p>
          <a:p>
            <a:pPr marL="0" indent="0" algn="just">
              <a:spcBef>
                <a:spcPts val="0"/>
              </a:spcBef>
              <a:buNone/>
            </a:pPr>
            <a:endParaRPr lang="en-US" sz="1200" dirty="0" smtClean="0">
              <a:latin typeface="Eras Demi ITC" pitchFamily="34" charset="0"/>
              <a:cs typeface="Calibri" pitchFamily="34" charset="0"/>
            </a:endParaRPr>
          </a:p>
          <a:p>
            <a:pPr marL="0" indent="0" algn="just">
              <a:lnSpc>
                <a:spcPct val="114000"/>
              </a:lnSpc>
              <a:spcBef>
                <a:spcPts val="0"/>
              </a:spcBef>
              <a:buNone/>
            </a:pPr>
            <a:r>
              <a:rPr lang="en-US" sz="2200" dirty="0" smtClean="0">
                <a:latin typeface="Eras Demi ITC" pitchFamily="34" charset="0"/>
              </a:rPr>
              <a:t>First Part: 			The Republic</a:t>
            </a:r>
          </a:p>
          <a:p>
            <a:pPr marL="0" indent="0" algn="just">
              <a:lnSpc>
                <a:spcPct val="114000"/>
              </a:lnSpc>
              <a:spcBef>
                <a:spcPts val="0"/>
              </a:spcBef>
              <a:buNone/>
            </a:pPr>
            <a:r>
              <a:rPr lang="en-US" sz="2200" dirty="0" smtClean="0">
                <a:latin typeface="Eras Demi ITC" pitchFamily="34" charset="0"/>
              </a:rPr>
              <a:t>Second Part: 		Fundamental Principles of State Policy</a:t>
            </a:r>
          </a:p>
          <a:p>
            <a:pPr marL="0" indent="0" algn="just">
              <a:lnSpc>
                <a:spcPct val="114000"/>
              </a:lnSpc>
              <a:spcBef>
                <a:spcPts val="0"/>
              </a:spcBef>
              <a:buNone/>
            </a:pPr>
            <a:r>
              <a:rPr lang="en-US" sz="2200" dirty="0" smtClean="0">
                <a:latin typeface="Eras Demi ITC" pitchFamily="34" charset="0"/>
              </a:rPr>
              <a:t>Third Part: 		Fundamental Rights of the citizen </a:t>
            </a:r>
          </a:p>
          <a:p>
            <a:pPr marL="0" indent="0" algn="just">
              <a:lnSpc>
                <a:spcPct val="114000"/>
              </a:lnSpc>
              <a:spcBef>
                <a:spcPts val="0"/>
              </a:spcBef>
              <a:buNone/>
            </a:pPr>
            <a:r>
              <a:rPr lang="en-US" sz="2200" dirty="0" smtClean="0">
                <a:latin typeface="Eras Demi ITC" pitchFamily="34" charset="0"/>
              </a:rPr>
              <a:t>Fourth Part: 		The Executive, Prime Minister and Cabinet</a:t>
            </a:r>
          </a:p>
          <a:p>
            <a:pPr marL="0" indent="0" algn="just">
              <a:lnSpc>
                <a:spcPct val="114000"/>
              </a:lnSpc>
              <a:spcBef>
                <a:spcPts val="0"/>
              </a:spcBef>
              <a:buNone/>
            </a:pPr>
            <a:r>
              <a:rPr lang="en-US" sz="2200" dirty="0" smtClean="0">
                <a:latin typeface="Eras Demi ITC" pitchFamily="34" charset="0"/>
              </a:rPr>
              <a:t>Fifth Part: 			The legislature and financial Procedure</a:t>
            </a:r>
          </a:p>
          <a:p>
            <a:pPr marL="0" indent="0" algn="just">
              <a:lnSpc>
                <a:spcPct val="114000"/>
              </a:lnSpc>
              <a:spcBef>
                <a:spcPts val="0"/>
              </a:spcBef>
              <a:buNone/>
            </a:pPr>
            <a:r>
              <a:rPr lang="en-US" sz="2200" dirty="0" smtClean="0">
                <a:latin typeface="Eras Demi ITC" pitchFamily="34" charset="0"/>
              </a:rPr>
              <a:t>Sixth Part: 		Judiciary</a:t>
            </a:r>
          </a:p>
          <a:p>
            <a:pPr marL="0" indent="0" algn="just">
              <a:lnSpc>
                <a:spcPct val="114000"/>
              </a:lnSpc>
              <a:spcBef>
                <a:spcPts val="0"/>
              </a:spcBef>
              <a:buNone/>
            </a:pPr>
            <a:r>
              <a:rPr lang="en-US" sz="2200" dirty="0" smtClean="0">
                <a:latin typeface="Eras Demi ITC" pitchFamily="34" charset="0"/>
              </a:rPr>
              <a:t>Seventh Part: 		Elections</a:t>
            </a:r>
          </a:p>
          <a:p>
            <a:pPr marL="0" indent="0" algn="just">
              <a:lnSpc>
                <a:spcPct val="114000"/>
              </a:lnSpc>
              <a:spcBef>
                <a:spcPts val="0"/>
              </a:spcBef>
              <a:buNone/>
            </a:pPr>
            <a:r>
              <a:rPr lang="en-US" sz="2200" dirty="0" smtClean="0">
                <a:latin typeface="Eras Demi ITC" pitchFamily="34" charset="0"/>
              </a:rPr>
              <a:t>Eight Part: 		Comptroller and Auditor General</a:t>
            </a:r>
          </a:p>
          <a:p>
            <a:pPr marL="0" indent="0" algn="just">
              <a:lnSpc>
                <a:spcPct val="114000"/>
              </a:lnSpc>
              <a:spcBef>
                <a:spcPts val="0"/>
              </a:spcBef>
              <a:buNone/>
            </a:pPr>
            <a:r>
              <a:rPr lang="en-US" sz="2200" dirty="0" smtClean="0">
                <a:latin typeface="Eras Demi ITC" pitchFamily="34" charset="0"/>
              </a:rPr>
              <a:t>Ninth Part: 		Services of Bangladesh</a:t>
            </a:r>
          </a:p>
          <a:p>
            <a:pPr marL="0" indent="0" algn="just">
              <a:lnSpc>
                <a:spcPct val="114000"/>
              </a:lnSpc>
              <a:spcBef>
                <a:spcPts val="0"/>
              </a:spcBef>
              <a:buNone/>
            </a:pPr>
            <a:r>
              <a:rPr lang="en-US" sz="2200" dirty="0" smtClean="0">
                <a:latin typeface="Eras Demi ITC" pitchFamily="34" charset="0"/>
              </a:rPr>
              <a:t>Ninth Part-A: 		Emergency Provisions</a:t>
            </a:r>
          </a:p>
          <a:p>
            <a:pPr marL="0" indent="0" algn="just">
              <a:lnSpc>
                <a:spcPct val="114000"/>
              </a:lnSpc>
              <a:spcBef>
                <a:spcPts val="0"/>
              </a:spcBef>
              <a:buNone/>
            </a:pPr>
            <a:r>
              <a:rPr lang="en-US" sz="2200" dirty="0" smtClean="0">
                <a:latin typeface="Eras Demi ITC" pitchFamily="34" charset="0"/>
              </a:rPr>
              <a:t>Tenth Part:		Amendment of the Constitution</a:t>
            </a:r>
          </a:p>
          <a:p>
            <a:pPr marL="0" indent="0" algn="just">
              <a:lnSpc>
                <a:spcPct val="114000"/>
              </a:lnSpc>
              <a:spcBef>
                <a:spcPts val="0"/>
              </a:spcBef>
              <a:buNone/>
            </a:pPr>
            <a:r>
              <a:rPr lang="en-US" sz="2200" dirty="0" smtClean="0">
                <a:latin typeface="Eras Demi ITC" pitchFamily="34" charset="0"/>
              </a:rPr>
              <a:t>Eleventh Part: 		Miscellaneous </a:t>
            </a:r>
          </a:p>
        </p:txBody>
      </p:sp>
      <p:sp>
        <p:nvSpPr>
          <p:cNvPr id="6" name="Flowchart: Process 5"/>
          <p:cNvSpPr>
            <a:spLocks noChangeArrowheads="1"/>
          </p:cNvSpPr>
          <p:nvPr/>
        </p:nvSpPr>
        <p:spPr bwMode="auto">
          <a:xfrm>
            <a:off x="0" y="698500"/>
            <a:ext cx="9144000" cy="152400"/>
          </a:xfrm>
          <a:prstGeom prst="flowChartProcess">
            <a:avLst/>
          </a:prstGeom>
          <a:solidFill>
            <a:srgbClr val="00B050"/>
          </a:solidFill>
          <a:ln w="9525" algn="ctr">
            <a:solidFill>
              <a:srgbClr val="FF0000"/>
            </a:solidFill>
            <a:round/>
            <a:headEnd/>
            <a:tailEnd/>
          </a:ln>
        </p:spPr>
        <p:txBody>
          <a:bodyPr lIns="82697" tIns="41348" rIns="82697" bIns="41348"/>
          <a:lstStyle/>
          <a:p>
            <a:pPr algn="ctr"/>
            <a:endParaRPr lang="en-US">
              <a:solidFill>
                <a:srgbClr val="FF0000"/>
              </a:solidFill>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from="(-#ppt_w/2)" to="(#ppt_x)" calcmode="lin" valueType="num">
                                      <p:cBhvr>
                                        <p:cTn id="7" dur="600" fill="hold">
                                          <p:stCondLst>
                                            <p:cond delay="0"/>
                                          </p:stCondLst>
                                        </p:cTn>
                                        <p:tgtEl>
                                          <p:spTgt spid="6"/>
                                        </p:tgtEl>
                                        <p:attrNameLst>
                                          <p:attrName>ppt_x</p:attrName>
                                        </p:attrNameLst>
                                      </p:cBhvr>
                                    </p:anim>
                                    <p:anim from="0" to="-1.0" calcmode="lin" valueType="num">
                                      <p:cBhvr>
                                        <p:cTn id="8" dur="200" decel="50000" autoRev="1" fill="hold">
                                          <p:stCondLst>
                                            <p:cond delay="600"/>
                                          </p:stCondLst>
                                        </p:cTn>
                                        <p:tgtEl>
                                          <p:spTgt spid="6"/>
                                        </p:tgtEl>
                                        <p:attrNameLst>
                                          <p:attrName>xshear</p:attrName>
                                        </p:attrNameLst>
                                      </p:cBhvr>
                                    </p:anim>
                                    <p:animScale>
                                      <p:cBhvr>
                                        <p:cTn id="9" dur="200" decel="100000" autoRev="1" fill="hold">
                                          <p:stCondLst>
                                            <p:cond delay="600"/>
                                          </p:stCondLst>
                                        </p:cTn>
                                        <p:tgtEl>
                                          <p:spTgt spid="6"/>
                                        </p:tgtEl>
                                      </p:cBhvr>
                                      <p:from x="100000" y="100000"/>
                                      <p:to x="80000" y="100000"/>
                                    </p:animScale>
                                    <p:anim by="(#ppt_h/3+#ppt_w*0.1)" calcmode="lin" valueType="num">
                                      <p:cBhvr additive="sum">
                                        <p:cTn id="10" dur="200" decel="100000" autoRev="1" fill="hold">
                                          <p:stCondLst>
                                            <p:cond delay="600"/>
                                          </p:stCondLst>
                                        </p:cTn>
                                        <p:tgtEl>
                                          <p:spTgt spid="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915400" cy="825500"/>
          </a:xfrm>
        </p:spPr>
        <p:txBody>
          <a:bodyPr>
            <a:normAutofit/>
          </a:bodyPr>
          <a:lstStyle/>
          <a:p>
            <a:r>
              <a:rPr lang="en-US" sz="3000" dirty="0" smtClean="0">
                <a:latin typeface="Eras Demi ITC" pitchFamily="34" charset="0"/>
                <a:cs typeface="Calibri" pitchFamily="34" charset="0"/>
              </a:rPr>
              <a:t>Common Features of BD Constitution</a:t>
            </a:r>
            <a:endParaRPr lang="en-US" sz="3000" dirty="0">
              <a:latin typeface="Eras Demi ITC" pitchFamily="34" charset="0"/>
            </a:endParaRPr>
          </a:p>
        </p:txBody>
      </p:sp>
      <p:sp>
        <p:nvSpPr>
          <p:cNvPr id="5" name="Content Placeholder 4"/>
          <p:cNvSpPr>
            <a:spLocks noGrp="1"/>
          </p:cNvSpPr>
          <p:nvPr>
            <p:ph idx="1"/>
          </p:nvPr>
        </p:nvSpPr>
        <p:spPr>
          <a:xfrm>
            <a:off x="190500" y="1016000"/>
            <a:ext cx="8953500" cy="5842000"/>
          </a:xfrm>
        </p:spPr>
        <p:txBody>
          <a:bodyPr>
            <a:noAutofit/>
          </a:bodyPr>
          <a:lstStyle/>
          <a:p>
            <a:pPr algn="just">
              <a:buFont typeface="Wingdings" pitchFamily="2" charset="2"/>
              <a:buChar char="q"/>
            </a:pPr>
            <a:r>
              <a:rPr lang="en-US" sz="2000" b="1" dirty="0" smtClean="0">
                <a:latin typeface="Eras Demi ITC" pitchFamily="34" charset="0"/>
                <a:cs typeface="Calibri" pitchFamily="34" charset="0"/>
              </a:rPr>
              <a:t>Rigid Constitution: </a:t>
            </a:r>
            <a:r>
              <a:rPr lang="en-US" sz="2000" dirty="0" smtClean="0">
                <a:latin typeface="Eras Demi ITC" pitchFamily="34" charset="0"/>
                <a:cs typeface="Calibri" pitchFamily="34" charset="0"/>
              </a:rPr>
              <a:t>The Constitution of Bangladesh is rigid one. An amended can be passed only by votes of two-thirds members in the total members of parliament. </a:t>
            </a:r>
          </a:p>
          <a:p>
            <a:pPr algn="just">
              <a:buFont typeface="Wingdings" pitchFamily="2" charset="2"/>
              <a:buChar char="q"/>
            </a:pPr>
            <a:r>
              <a:rPr lang="en-US" sz="2000" b="1" dirty="0" smtClean="0">
                <a:latin typeface="Eras Demi ITC" pitchFamily="34" charset="0"/>
                <a:cs typeface="Calibri" pitchFamily="34" charset="0"/>
              </a:rPr>
              <a:t>Written Constitution: </a:t>
            </a:r>
            <a:r>
              <a:rPr lang="en-US" sz="2000" dirty="0" smtClean="0">
                <a:latin typeface="Eras Demi ITC" pitchFamily="34" charset="0"/>
                <a:cs typeface="Calibri" pitchFamily="34" charset="0"/>
              </a:rPr>
              <a:t>The Constitution of the people Republic of Bangladesh is  a written document. </a:t>
            </a:r>
          </a:p>
          <a:p>
            <a:pPr algn="just">
              <a:buFont typeface="Wingdings" pitchFamily="2" charset="2"/>
              <a:buChar char="q"/>
            </a:pPr>
            <a:r>
              <a:rPr lang="en-US" sz="2000" b="1" dirty="0" smtClean="0">
                <a:latin typeface="Eras Demi ITC" pitchFamily="34" charset="0"/>
                <a:cs typeface="Calibri" pitchFamily="34" charset="0"/>
              </a:rPr>
              <a:t>Preamble: </a:t>
            </a:r>
            <a:r>
              <a:rPr lang="en-US" sz="2000" dirty="0" smtClean="0">
                <a:latin typeface="Eras Demi ITC" pitchFamily="34" charset="0"/>
                <a:cs typeface="Calibri" pitchFamily="34" charset="0"/>
              </a:rPr>
              <a:t>The constitution of Bangladesh starts with a preamble which is described as the guiding star of the Constitution. </a:t>
            </a:r>
          </a:p>
          <a:p>
            <a:pPr algn="just">
              <a:buFont typeface="Wingdings" pitchFamily="2" charset="2"/>
              <a:buChar char="q"/>
            </a:pPr>
            <a:r>
              <a:rPr lang="en-US" sz="2000" b="1" dirty="0" smtClean="0">
                <a:latin typeface="Eras Demi ITC" pitchFamily="34" charset="0"/>
                <a:cs typeface="Calibri" pitchFamily="34" charset="0"/>
              </a:rPr>
              <a:t>Supremacy of the Constitution: T</a:t>
            </a:r>
            <a:r>
              <a:rPr lang="en-US" sz="2000" dirty="0" smtClean="0">
                <a:latin typeface="Eras Demi ITC" pitchFamily="34" charset="0"/>
              </a:rPr>
              <a:t>he Constitution Supremacy has been ensured in the Constitution of Bangladesh by the Article 7.  </a:t>
            </a:r>
            <a:endParaRPr lang="en-US" sz="2000" dirty="0" smtClean="0">
              <a:latin typeface="Eras Demi ITC" pitchFamily="34" charset="0"/>
              <a:cs typeface="Calibri" pitchFamily="34" charset="0"/>
            </a:endParaRPr>
          </a:p>
          <a:p>
            <a:pPr algn="just">
              <a:buFont typeface="Wingdings" pitchFamily="2" charset="2"/>
              <a:buChar char="q"/>
            </a:pPr>
            <a:r>
              <a:rPr lang="en-US" sz="2000" b="1" dirty="0" smtClean="0">
                <a:latin typeface="Eras Demi ITC" pitchFamily="34" charset="0"/>
                <a:cs typeface="Calibri" pitchFamily="34" charset="0"/>
              </a:rPr>
              <a:t>Unitary Government System: </a:t>
            </a:r>
            <a:r>
              <a:rPr lang="en-US" sz="2000" dirty="0" smtClean="0">
                <a:latin typeface="Eras Demi ITC" pitchFamily="34" charset="0"/>
              </a:rPr>
              <a:t>Article 1 of the Constitution provides that Bangladesh is a unitary people’s republic. </a:t>
            </a:r>
            <a:endParaRPr lang="en-US" sz="2000" dirty="0" smtClean="0">
              <a:latin typeface="Eras Demi ITC" pitchFamily="34" charset="0"/>
              <a:cs typeface="Calibri" pitchFamily="34" charset="0"/>
            </a:endParaRPr>
          </a:p>
          <a:p>
            <a:pPr algn="just">
              <a:buFont typeface="Wingdings" pitchFamily="2" charset="2"/>
              <a:buChar char="q"/>
            </a:pPr>
            <a:r>
              <a:rPr lang="en-US" sz="2000" b="1" dirty="0" smtClean="0">
                <a:latin typeface="Eras Demi ITC" pitchFamily="34" charset="0"/>
                <a:cs typeface="Calibri" pitchFamily="34" charset="0"/>
              </a:rPr>
              <a:t>Unicameral Legislature: </a:t>
            </a:r>
            <a:r>
              <a:rPr lang="en-US" sz="2000" dirty="0" smtClean="0">
                <a:latin typeface="Eras Demi ITC" pitchFamily="34" charset="0"/>
              </a:rPr>
              <a:t>Article 65 of the Constitution provides Unicameral Legislature for Bangladesh. It is only one house, which known as “House of the Nation”. </a:t>
            </a:r>
            <a:endParaRPr lang="en-US" sz="2000" dirty="0" smtClean="0">
              <a:latin typeface="Eras Demi ITC" pitchFamily="34" charset="0"/>
              <a:cs typeface="Calibri" pitchFamily="34" charset="0"/>
            </a:endParaRPr>
          </a:p>
          <a:p>
            <a:pPr algn="just">
              <a:buFont typeface="Wingdings" pitchFamily="2" charset="2"/>
              <a:buChar char="q"/>
            </a:pPr>
            <a:r>
              <a:rPr lang="en-US" sz="2000" b="1" dirty="0" smtClean="0">
                <a:latin typeface="Eras Demi ITC" pitchFamily="34" charset="0"/>
                <a:cs typeface="Calibri" pitchFamily="34" charset="0"/>
              </a:rPr>
              <a:t>Fundamental Principle of State Policy: </a:t>
            </a:r>
            <a:r>
              <a:rPr lang="en-US" sz="2000" dirty="0" smtClean="0">
                <a:latin typeface="Eras Demi ITC" pitchFamily="34" charset="0"/>
              </a:rPr>
              <a:t>Article 8 of the Constitution provides for four major fundamental principle of state policy. a)Nationalism b)Democracy c)Socialism d)Secularism </a:t>
            </a:r>
            <a:endParaRPr lang="en-US" sz="2000" dirty="0" smtClean="0">
              <a:latin typeface="Eras Demi ITC" pitchFamily="34" charset="0"/>
              <a:cs typeface="Calibri" pitchFamily="34" charset="0"/>
            </a:endParaRPr>
          </a:p>
        </p:txBody>
      </p:sp>
      <p:sp>
        <p:nvSpPr>
          <p:cNvPr id="4" name="Flowchart: Process 4"/>
          <p:cNvSpPr>
            <a:spLocks noChangeArrowheads="1"/>
          </p:cNvSpPr>
          <p:nvPr/>
        </p:nvSpPr>
        <p:spPr bwMode="auto">
          <a:xfrm>
            <a:off x="0" y="698500"/>
            <a:ext cx="9144000" cy="152400"/>
          </a:xfrm>
          <a:prstGeom prst="flowChartProcess">
            <a:avLst/>
          </a:prstGeom>
          <a:solidFill>
            <a:srgbClr val="00B050"/>
          </a:solidFill>
          <a:ln w="9525" algn="ctr">
            <a:solidFill>
              <a:srgbClr val="FF0000"/>
            </a:solidFill>
            <a:round/>
            <a:headEnd/>
            <a:tailEnd/>
          </a:ln>
        </p:spPr>
        <p:txBody>
          <a:bodyPr lIns="82700" tIns="41350" rIns="82700" bIns="41350"/>
          <a:lstStyle/>
          <a:p>
            <a:pPr algn="ctr"/>
            <a:endParaRPr lang="en-US">
              <a:solidFill>
                <a:srgbClr val="FF0000"/>
              </a:solidFill>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915400" cy="825500"/>
          </a:xfrm>
        </p:spPr>
        <p:txBody>
          <a:bodyPr>
            <a:normAutofit/>
          </a:bodyPr>
          <a:lstStyle/>
          <a:p>
            <a:r>
              <a:rPr lang="en-US" sz="3000" dirty="0" smtClean="0">
                <a:latin typeface="Eras Demi ITC" pitchFamily="34" charset="0"/>
                <a:cs typeface="Calibri" pitchFamily="34" charset="0"/>
              </a:rPr>
              <a:t>Common Features of BD Constitution</a:t>
            </a:r>
            <a:endParaRPr lang="en-US" sz="3000" dirty="0">
              <a:latin typeface="Eras Demi ITC" pitchFamily="34" charset="0"/>
            </a:endParaRPr>
          </a:p>
        </p:txBody>
      </p:sp>
      <p:sp>
        <p:nvSpPr>
          <p:cNvPr id="5" name="Content Placeholder 4"/>
          <p:cNvSpPr>
            <a:spLocks noGrp="1"/>
          </p:cNvSpPr>
          <p:nvPr>
            <p:ph idx="1"/>
          </p:nvPr>
        </p:nvSpPr>
        <p:spPr>
          <a:xfrm>
            <a:off x="190500" y="952500"/>
            <a:ext cx="8953500" cy="5905500"/>
          </a:xfrm>
        </p:spPr>
        <p:txBody>
          <a:bodyPr>
            <a:noAutofit/>
          </a:bodyPr>
          <a:lstStyle/>
          <a:p>
            <a:pPr algn="just">
              <a:buFont typeface="Wingdings" pitchFamily="2" charset="2"/>
              <a:buChar char="q"/>
            </a:pPr>
            <a:r>
              <a:rPr lang="en-US" sz="2200" b="1" dirty="0" smtClean="0">
                <a:latin typeface="Eras Demi ITC" pitchFamily="34" charset="0"/>
                <a:cs typeface="Calibri" pitchFamily="34" charset="0"/>
              </a:rPr>
              <a:t>Fundamental Rights: </a:t>
            </a:r>
            <a:r>
              <a:rPr lang="en-US" sz="2200" dirty="0" smtClean="0">
                <a:latin typeface="Eras Demi ITC" pitchFamily="34" charset="0"/>
                <a:cs typeface="Calibri" pitchFamily="34" charset="0"/>
              </a:rPr>
              <a:t>Part III of the Constitution provides for 18 fundamental rights. The enjoyment and enforcement of those rights have been guaranteed in the Constitution. </a:t>
            </a:r>
          </a:p>
          <a:p>
            <a:pPr algn="just">
              <a:buFont typeface="Wingdings" pitchFamily="2" charset="2"/>
              <a:buChar char="q"/>
            </a:pPr>
            <a:r>
              <a:rPr lang="en-US" sz="2200" b="1" dirty="0" smtClean="0">
                <a:latin typeface="Eras Demi ITC" pitchFamily="34" charset="0"/>
                <a:cs typeface="Calibri" pitchFamily="34" charset="0"/>
              </a:rPr>
              <a:t>Parliamentary form of Government: </a:t>
            </a:r>
            <a:r>
              <a:rPr lang="en-US" sz="2200" dirty="0" smtClean="0">
                <a:latin typeface="Eras Demi ITC" pitchFamily="34" charset="0"/>
                <a:cs typeface="Calibri" pitchFamily="34" charset="0"/>
              </a:rPr>
              <a:t>The Constitution of Bangladesh provides for a Westminster type of parliamentary system. This form of government means that the government is run by cabinet of Ministers headed by the Prime Minister. </a:t>
            </a:r>
          </a:p>
          <a:p>
            <a:pPr algn="just">
              <a:buFont typeface="Wingdings" pitchFamily="2" charset="2"/>
              <a:buChar char="q"/>
            </a:pPr>
            <a:r>
              <a:rPr lang="en-US" sz="2200" b="1" dirty="0" smtClean="0">
                <a:latin typeface="Eras Demi ITC" pitchFamily="34" charset="0"/>
                <a:cs typeface="Calibri" pitchFamily="34" charset="0"/>
              </a:rPr>
              <a:t>Independence of Judiciary: </a:t>
            </a:r>
            <a:r>
              <a:rPr lang="en-US" sz="2200" dirty="0" smtClean="0">
                <a:latin typeface="Eras Demi ITC" pitchFamily="34" charset="0"/>
              </a:rPr>
              <a:t>The Constitution of 1972 ensured the independence of Judiciary  by the Article 22.  </a:t>
            </a:r>
            <a:endParaRPr lang="en-US" sz="2200" dirty="0" smtClean="0">
              <a:latin typeface="Eras Demi ITC" pitchFamily="34" charset="0"/>
              <a:cs typeface="Calibri" pitchFamily="34" charset="0"/>
            </a:endParaRPr>
          </a:p>
          <a:p>
            <a:pPr algn="just">
              <a:buFont typeface="Wingdings" pitchFamily="2" charset="2"/>
              <a:buChar char="q"/>
            </a:pPr>
            <a:r>
              <a:rPr lang="en-US" sz="2200" b="1" dirty="0" smtClean="0">
                <a:latin typeface="Eras Demi ITC" pitchFamily="34" charset="0"/>
                <a:cs typeface="Calibri" pitchFamily="34" charset="0"/>
              </a:rPr>
              <a:t>Provisions for Ombudsman: </a:t>
            </a:r>
            <a:r>
              <a:rPr lang="en-US" sz="2200" dirty="0" smtClean="0">
                <a:latin typeface="Eras Demi ITC" pitchFamily="34" charset="0"/>
              </a:rPr>
              <a:t>Provisions for the establishment of an Ombudsman were inserted in Article (77). To provide machinery to overview the activities of civil bureaucracy, to eradicate corruption in the administration </a:t>
            </a:r>
            <a:endParaRPr lang="en-US" sz="2200" dirty="0" smtClean="0">
              <a:latin typeface="Eras Demi ITC" pitchFamily="34" charset="0"/>
              <a:cs typeface="Calibri" pitchFamily="34" charset="0"/>
            </a:endParaRPr>
          </a:p>
          <a:p>
            <a:pPr algn="just">
              <a:buFont typeface="Wingdings" pitchFamily="2" charset="2"/>
              <a:buChar char="q"/>
            </a:pPr>
            <a:r>
              <a:rPr lang="en-US" sz="2200" b="1" dirty="0" smtClean="0">
                <a:latin typeface="Eras Demi ITC" pitchFamily="34" charset="0"/>
                <a:cs typeface="Calibri" pitchFamily="34" charset="0"/>
              </a:rPr>
              <a:t>Responsible Govt. not ensured: </a:t>
            </a:r>
            <a:r>
              <a:rPr lang="en-US" sz="2200" dirty="0" smtClean="0">
                <a:latin typeface="Eras Demi ITC" pitchFamily="34" charset="0"/>
              </a:rPr>
              <a:t>Article 55(3) provides that the cabinet shall be collectively responsible to the parliament; this responsibility cannot be ensured in practice due to the barricade created by the Article 70 of the Constitution. </a:t>
            </a:r>
            <a:endParaRPr lang="en-US" sz="2200" dirty="0" smtClean="0">
              <a:latin typeface="Eras Demi ITC" pitchFamily="34" charset="0"/>
              <a:cs typeface="Calibri" pitchFamily="34" charset="0"/>
            </a:endParaRPr>
          </a:p>
        </p:txBody>
      </p:sp>
      <p:sp>
        <p:nvSpPr>
          <p:cNvPr id="4" name="Flowchart: Process 4"/>
          <p:cNvSpPr>
            <a:spLocks noChangeArrowheads="1"/>
          </p:cNvSpPr>
          <p:nvPr/>
        </p:nvSpPr>
        <p:spPr bwMode="auto">
          <a:xfrm>
            <a:off x="0" y="698500"/>
            <a:ext cx="9144000" cy="152400"/>
          </a:xfrm>
          <a:prstGeom prst="flowChartProcess">
            <a:avLst/>
          </a:prstGeom>
          <a:solidFill>
            <a:srgbClr val="00B050"/>
          </a:solidFill>
          <a:ln w="9525" algn="ctr">
            <a:solidFill>
              <a:srgbClr val="FF0000"/>
            </a:solidFill>
            <a:round/>
            <a:headEnd/>
            <a:tailEnd/>
          </a:ln>
        </p:spPr>
        <p:txBody>
          <a:bodyPr lIns="82703" tIns="41352" rIns="82703" bIns="41352"/>
          <a:lstStyle/>
          <a:p>
            <a:pPr algn="ctr"/>
            <a:endParaRPr lang="en-US">
              <a:solidFill>
                <a:srgbClr val="FF0000"/>
              </a:solidFill>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81500" y="5943608"/>
            <a:ext cx="4495800" cy="400075"/>
          </a:xfrm>
          <a:prstGeom prst="rect">
            <a:avLst/>
          </a:prstGeom>
          <a:noFill/>
        </p:spPr>
        <p:txBody>
          <a:bodyPr wrap="square" lIns="91402" tIns="45703" rIns="91402" bIns="45703" rtlCol="0">
            <a:spAutoFit/>
          </a:bodyPr>
          <a:lstStyle/>
          <a:p>
            <a:pPr algn="r"/>
            <a:r>
              <a:rPr lang="en-US" sz="2000" b="1" dirty="0" smtClean="0">
                <a:solidFill>
                  <a:srgbClr val="0070C0"/>
                </a:solidFill>
                <a:latin typeface="Eras Demi ITC" pitchFamily="34" charset="0"/>
              </a:rPr>
              <a:t>Insight of  the </a:t>
            </a:r>
            <a:r>
              <a:rPr lang="en-US" sz="2000" b="1" dirty="0" err="1" smtClean="0">
                <a:solidFill>
                  <a:srgbClr val="0070C0"/>
                </a:solidFill>
                <a:latin typeface="Eras Demi ITC" pitchFamily="34" charset="0"/>
              </a:rPr>
              <a:t>Jatiyo</a:t>
            </a:r>
            <a:r>
              <a:rPr lang="en-US" sz="2000" b="1" dirty="0" smtClean="0">
                <a:solidFill>
                  <a:srgbClr val="0070C0"/>
                </a:solidFill>
                <a:latin typeface="Eras Demi ITC" pitchFamily="34" charset="0"/>
              </a:rPr>
              <a:t> </a:t>
            </a:r>
            <a:r>
              <a:rPr lang="en-US" sz="2000" b="1" dirty="0" err="1" smtClean="0">
                <a:solidFill>
                  <a:srgbClr val="0070C0"/>
                </a:solidFill>
                <a:latin typeface="Eras Demi ITC" pitchFamily="34" charset="0"/>
              </a:rPr>
              <a:t>Sangsad</a:t>
            </a:r>
            <a:r>
              <a:rPr lang="en-US" sz="2000" b="1" dirty="0" smtClean="0">
                <a:solidFill>
                  <a:srgbClr val="0070C0"/>
                </a:solidFill>
                <a:latin typeface="Eras Demi ITC" pitchFamily="34" charset="0"/>
              </a:rPr>
              <a:t> </a:t>
            </a:r>
            <a:endParaRPr lang="en-US" sz="2000" i="1" dirty="0">
              <a:solidFill>
                <a:srgbClr val="0070C0"/>
              </a:solidFill>
              <a:latin typeface="Eras Demi ITC" pitchFamily="34" charset="0"/>
            </a:endParaRPr>
          </a:p>
        </p:txBody>
      </p:sp>
      <p:pic>
        <p:nvPicPr>
          <p:cNvPr id="15364" name="Picture 4" descr="http://upload.wikimedia.org/wikipedia/commons/4/46/Sangshad_Assembly_Hall.jpg"/>
          <p:cNvPicPr>
            <a:picLocks noChangeAspect="1" noChangeArrowheads="1"/>
          </p:cNvPicPr>
          <p:nvPr/>
        </p:nvPicPr>
        <p:blipFill>
          <a:blip r:embed="rId2"/>
          <a:srcRect/>
          <a:stretch>
            <a:fillRect/>
          </a:stretch>
        </p:blipFill>
        <p:spPr bwMode="auto">
          <a:xfrm>
            <a:off x="990600" y="533410"/>
            <a:ext cx="7886700" cy="5257801"/>
          </a:xfrm>
          <a:prstGeom prst="rect">
            <a:avLst/>
          </a:prstGeom>
          <a:noFill/>
        </p:spPr>
      </p:pic>
    </p:spTree>
    <p:extLst>
      <p:ext uri="{BB962C8B-B14F-4D97-AF65-F5344CB8AC3E}">
        <p14:creationId xmlns:p14="http://schemas.microsoft.com/office/powerpoint/2010/main" val="2520842453"/>
      </p:ext>
    </p:extLst>
  </p:cSld>
  <p:clrMapOvr>
    <a:masterClrMapping/>
  </p:clrMapOvr>
  <p:transition>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25500"/>
          </a:xfrm>
        </p:spPr>
        <p:txBody>
          <a:bodyPr>
            <a:normAutofit/>
          </a:bodyPr>
          <a:lstStyle/>
          <a:p>
            <a:r>
              <a:rPr lang="en-US" sz="3000" dirty="0" smtClean="0">
                <a:latin typeface="Eras Demi ITC" pitchFamily="34" charset="0"/>
                <a:cs typeface="Calibri" pitchFamily="34" charset="0"/>
              </a:rPr>
              <a:t>Fundamental Principles of Bangladesh </a:t>
            </a:r>
            <a:endParaRPr lang="en-US" sz="3000" dirty="0">
              <a:latin typeface="Eras Demi ITC" pitchFamily="34" charset="0"/>
            </a:endParaRPr>
          </a:p>
        </p:txBody>
      </p:sp>
      <p:sp>
        <p:nvSpPr>
          <p:cNvPr id="5" name="Content Placeholder 4"/>
          <p:cNvSpPr>
            <a:spLocks noGrp="1"/>
          </p:cNvSpPr>
          <p:nvPr>
            <p:ph idx="1"/>
          </p:nvPr>
        </p:nvSpPr>
        <p:spPr>
          <a:xfrm>
            <a:off x="190500" y="1016000"/>
            <a:ext cx="8953500" cy="5651500"/>
          </a:xfrm>
        </p:spPr>
        <p:txBody>
          <a:bodyPr>
            <a:noAutofit/>
          </a:bodyPr>
          <a:lstStyle/>
          <a:p>
            <a:pPr marL="0" indent="0" algn="just">
              <a:spcBef>
                <a:spcPts val="500"/>
              </a:spcBef>
              <a:buNone/>
            </a:pPr>
            <a:r>
              <a:rPr lang="en-US" sz="2200" dirty="0" smtClean="0">
                <a:latin typeface="Eras Demi ITC" pitchFamily="34" charset="0"/>
                <a:cs typeface="Calibri" pitchFamily="34" charset="0"/>
              </a:rPr>
              <a:t>Fundamental principles of state policy indicate those principles which are used as a guideline in formulating different policies. The fundamental principles have been stated in </a:t>
            </a:r>
            <a:r>
              <a:rPr lang="en-US" sz="2200" b="1" dirty="0" smtClean="0">
                <a:solidFill>
                  <a:srgbClr val="0070C0"/>
                </a:solidFill>
                <a:latin typeface="Eras Demi ITC" pitchFamily="34" charset="0"/>
                <a:cs typeface="Calibri" pitchFamily="34" charset="0"/>
              </a:rPr>
              <a:t>Article-8. </a:t>
            </a:r>
          </a:p>
          <a:p>
            <a:pPr marL="0" indent="0" algn="just">
              <a:spcBef>
                <a:spcPts val="500"/>
              </a:spcBef>
              <a:buNone/>
            </a:pPr>
            <a:endParaRPr lang="en-US" sz="800" dirty="0" smtClean="0">
              <a:latin typeface="Eras Demi ITC" pitchFamily="34" charset="0"/>
              <a:cs typeface="Calibri" pitchFamily="34" charset="0"/>
            </a:endParaRPr>
          </a:p>
          <a:p>
            <a:pPr marL="0" indent="0" algn="just">
              <a:spcBef>
                <a:spcPts val="500"/>
              </a:spcBef>
              <a:buNone/>
            </a:pPr>
            <a:r>
              <a:rPr lang="en-US" sz="2200" dirty="0" smtClean="0">
                <a:solidFill>
                  <a:srgbClr val="00B0F0"/>
                </a:solidFill>
                <a:latin typeface="Eras Demi ITC" pitchFamily="34" charset="0"/>
                <a:cs typeface="Calibri" pitchFamily="34" charset="0"/>
              </a:rPr>
              <a:t>Nationalism: </a:t>
            </a:r>
            <a:r>
              <a:rPr lang="en-US" sz="2200" dirty="0" smtClean="0">
                <a:latin typeface="Eras Demi ITC" pitchFamily="34" charset="0"/>
                <a:cs typeface="Calibri" pitchFamily="34" charset="0"/>
              </a:rPr>
              <a:t>Nationalism which has been achieved from the culture, belief and struggle of the war of independence. </a:t>
            </a:r>
            <a:r>
              <a:rPr lang="en-US" sz="2200" b="1" dirty="0" smtClean="0">
                <a:solidFill>
                  <a:srgbClr val="0070C0"/>
                </a:solidFill>
                <a:latin typeface="Eras Demi ITC" pitchFamily="34" charset="0"/>
                <a:cs typeface="Calibri" pitchFamily="34" charset="0"/>
              </a:rPr>
              <a:t>(Article 9) </a:t>
            </a:r>
          </a:p>
          <a:p>
            <a:pPr marL="0" indent="0" algn="just">
              <a:spcBef>
                <a:spcPts val="500"/>
              </a:spcBef>
              <a:buNone/>
            </a:pPr>
            <a:endParaRPr lang="en-US" sz="800" dirty="0" smtClean="0">
              <a:latin typeface="Eras Demi ITC" pitchFamily="34" charset="0"/>
              <a:cs typeface="Calibri" pitchFamily="34" charset="0"/>
            </a:endParaRPr>
          </a:p>
          <a:p>
            <a:pPr marL="0" indent="0" algn="just">
              <a:spcBef>
                <a:spcPts val="500"/>
              </a:spcBef>
              <a:buNone/>
            </a:pPr>
            <a:r>
              <a:rPr lang="en-US" sz="2200" dirty="0" smtClean="0">
                <a:solidFill>
                  <a:srgbClr val="00B0F0"/>
                </a:solidFill>
                <a:latin typeface="Eras Demi ITC" pitchFamily="34" charset="0"/>
                <a:cs typeface="Calibri" pitchFamily="34" charset="0"/>
              </a:rPr>
              <a:t>Socialism and Freedom Extortion: </a:t>
            </a:r>
            <a:r>
              <a:rPr lang="en-US" sz="2200" dirty="0" smtClean="0">
                <a:latin typeface="Eras Demi ITC" pitchFamily="34" charset="0"/>
                <a:cs typeface="Calibri" pitchFamily="34" charset="0"/>
              </a:rPr>
              <a:t>In order to avoid the extortion of wealth and economic imbalance, these have been taken as fundamental principles of state policy</a:t>
            </a:r>
            <a:r>
              <a:rPr lang="en-US" sz="2200" dirty="0" smtClean="0">
                <a:solidFill>
                  <a:srgbClr val="0070C0"/>
                </a:solidFill>
                <a:latin typeface="Eras Demi ITC" pitchFamily="34" charset="0"/>
                <a:cs typeface="Calibri" pitchFamily="34" charset="0"/>
              </a:rPr>
              <a:t>. </a:t>
            </a:r>
            <a:r>
              <a:rPr lang="en-US" sz="2200" b="1" dirty="0" smtClean="0">
                <a:solidFill>
                  <a:srgbClr val="0070C0"/>
                </a:solidFill>
                <a:latin typeface="Eras Demi ITC" pitchFamily="34" charset="0"/>
                <a:cs typeface="Calibri" pitchFamily="34" charset="0"/>
              </a:rPr>
              <a:t>(Article 10)</a:t>
            </a:r>
          </a:p>
          <a:p>
            <a:pPr marL="0" indent="0" algn="just">
              <a:spcBef>
                <a:spcPts val="500"/>
              </a:spcBef>
              <a:buNone/>
            </a:pPr>
            <a:endParaRPr lang="en-US" sz="800" dirty="0" smtClean="0">
              <a:latin typeface="Eras Demi ITC" pitchFamily="34" charset="0"/>
              <a:cs typeface="Calibri" pitchFamily="34" charset="0"/>
            </a:endParaRPr>
          </a:p>
          <a:p>
            <a:pPr marL="0" indent="0" algn="just">
              <a:spcBef>
                <a:spcPts val="500"/>
              </a:spcBef>
              <a:buNone/>
            </a:pPr>
            <a:r>
              <a:rPr lang="en-US" sz="2200" dirty="0" smtClean="0">
                <a:solidFill>
                  <a:srgbClr val="00B0F0"/>
                </a:solidFill>
                <a:latin typeface="Eras Demi ITC" pitchFamily="34" charset="0"/>
                <a:cs typeface="Calibri" pitchFamily="34" charset="0"/>
              </a:rPr>
              <a:t>Democracy and Human Rights: </a:t>
            </a:r>
            <a:r>
              <a:rPr lang="en-US" sz="2200" dirty="0" smtClean="0">
                <a:latin typeface="Eras Demi ITC" pitchFamily="34" charset="0"/>
                <a:cs typeface="Calibri" pitchFamily="34" charset="0"/>
              </a:rPr>
              <a:t>To ensure the human right and people's participation democracy has been included as a fundamental principle of state policy in Bangladesh</a:t>
            </a:r>
            <a:r>
              <a:rPr lang="en-US" sz="2200" dirty="0" smtClean="0">
                <a:solidFill>
                  <a:srgbClr val="0070C0"/>
                </a:solidFill>
                <a:latin typeface="Eras Demi ITC" pitchFamily="34" charset="0"/>
                <a:cs typeface="Calibri" pitchFamily="34" charset="0"/>
              </a:rPr>
              <a:t>. </a:t>
            </a:r>
            <a:r>
              <a:rPr lang="en-US" sz="2200" b="1" dirty="0" smtClean="0">
                <a:solidFill>
                  <a:srgbClr val="0070C0"/>
                </a:solidFill>
                <a:latin typeface="Eras Demi ITC" pitchFamily="34" charset="0"/>
                <a:cs typeface="Calibri" pitchFamily="34" charset="0"/>
              </a:rPr>
              <a:t>(Article 11)</a:t>
            </a:r>
          </a:p>
          <a:p>
            <a:pPr marL="0" indent="0" algn="just">
              <a:spcBef>
                <a:spcPts val="500"/>
              </a:spcBef>
              <a:buNone/>
            </a:pPr>
            <a:endParaRPr lang="en-US" sz="800" dirty="0" smtClean="0">
              <a:latin typeface="Eras Demi ITC" pitchFamily="34" charset="0"/>
              <a:cs typeface="Calibri" pitchFamily="34" charset="0"/>
            </a:endParaRPr>
          </a:p>
          <a:p>
            <a:pPr marL="0" indent="0" algn="just">
              <a:spcBef>
                <a:spcPts val="500"/>
              </a:spcBef>
              <a:buNone/>
            </a:pPr>
            <a:r>
              <a:rPr lang="en-US" sz="2200" dirty="0" smtClean="0">
                <a:solidFill>
                  <a:srgbClr val="00B0F0"/>
                </a:solidFill>
                <a:latin typeface="Eras Demi ITC" pitchFamily="34" charset="0"/>
                <a:cs typeface="Calibri" pitchFamily="34" charset="0"/>
              </a:rPr>
              <a:t>Secularism and Freedom of Religion: </a:t>
            </a:r>
            <a:r>
              <a:rPr lang="en-US" sz="2200" dirty="0" smtClean="0">
                <a:latin typeface="Eras Demi ITC" pitchFamily="34" charset="0"/>
                <a:cs typeface="Calibri" pitchFamily="34" charset="0"/>
              </a:rPr>
              <a:t>Constitution gives the freedom of religion and prohibits the abuse of religion in the name of politics</a:t>
            </a:r>
            <a:r>
              <a:rPr lang="en-US" sz="2200" dirty="0" smtClean="0">
                <a:solidFill>
                  <a:srgbClr val="0070C0"/>
                </a:solidFill>
                <a:latin typeface="Eras Demi ITC" pitchFamily="34" charset="0"/>
                <a:cs typeface="Calibri" pitchFamily="34" charset="0"/>
              </a:rPr>
              <a:t>. </a:t>
            </a:r>
            <a:r>
              <a:rPr lang="en-US" sz="2200" b="1" dirty="0" smtClean="0">
                <a:solidFill>
                  <a:srgbClr val="0070C0"/>
                </a:solidFill>
                <a:latin typeface="Eras Demi ITC" pitchFamily="34" charset="0"/>
                <a:cs typeface="Calibri" pitchFamily="34" charset="0"/>
              </a:rPr>
              <a:t>(Article 12)</a:t>
            </a:r>
          </a:p>
        </p:txBody>
      </p:sp>
      <p:sp>
        <p:nvSpPr>
          <p:cNvPr id="4" name="Flowchart: Process 4"/>
          <p:cNvSpPr>
            <a:spLocks noChangeArrowheads="1"/>
          </p:cNvSpPr>
          <p:nvPr/>
        </p:nvSpPr>
        <p:spPr bwMode="auto">
          <a:xfrm>
            <a:off x="0" y="698500"/>
            <a:ext cx="9144000" cy="152400"/>
          </a:xfrm>
          <a:prstGeom prst="flowChartProcess">
            <a:avLst/>
          </a:prstGeom>
          <a:solidFill>
            <a:srgbClr val="00B050"/>
          </a:solidFill>
          <a:ln w="9525" algn="ctr">
            <a:solidFill>
              <a:srgbClr val="FF0000"/>
            </a:solidFill>
            <a:round/>
            <a:headEnd/>
            <a:tailEnd/>
          </a:ln>
        </p:spPr>
        <p:txBody>
          <a:bodyPr lIns="82727" tIns="41363" rIns="82727" bIns="41363"/>
          <a:lstStyle/>
          <a:p>
            <a:pPr algn="ctr"/>
            <a:endParaRPr lang="en-US">
              <a:solidFill>
                <a:srgbClr val="FF0000"/>
              </a:solidFill>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25500"/>
          </a:xfrm>
        </p:spPr>
        <p:txBody>
          <a:bodyPr>
            <a:normAutofit/>
          </a:bodyPr>
          <a:lstStyle/>
          <a:p>
            <a:r>
              <a:rPr lang="en-US" sz="3000" dirty="0" smtClean="0">
                <a:solidFill>
                  <a:srgbClr val="0070C0"/>
                </a:solidFill>
                <a:latin typeface="Eras Demi ITC" pitchFamily="34" charset="0"/>
                <a:cs typeface="Calibri" pitchFamily="34" charset="0"/>
              </a:rPr>
              <a:t>Fundamental Rights of the citizen </a:t>
            </a:r>
            <a:endParaRPr lang="en-US" sz="3000" dirty="0">
              <a:solidFill>
                <a:srgbClr val="0070C0"/>
              </a:solidFill>
              <a:latin typeface="Eras Demi ITC" pitchFamily="34" charset="0"/>
            </a:endParaRPr>
          </a:p>
        </p:txBody>
      </p:sp>
      <p:sp>
        <p:nvSpPr>
          <p:cNvPr id="5" name="Content Placeholder 4"/>
          <p:cNvSpPr>
            <a:spLocks noGrp="1"/>
          </p:cNvSpPr>
          <p:nvPr>
            <p:ph idx="1"/>
          </p:nvPr>
        </p:nvSpPr>
        <p:spPr>
          <a:xfrm>
            <a:off x="190500" y="1016000"/>
            <a:ext cx="8953500" cy="5842000"/>
          </a:xfrm>
        </p:spPr>
        <p:txBody>
          <a:bodyPr>
            <a:noAutofit/>
          </a:bodyPr>
          <a:lstStyle/>
          <a:p>
            <a:pPr marL="0" indent="0" algn="just">
              <a:spcBef>
                <a:spcPts val="0"/>
              </a:spcBef>
              <a:buNone/>
            </a:pPr>
            <a:r>
              <a:rPr lang="en-US" sz="2300" dirty="0" smtClean="0">
                <a:latin typeface="Eras Demi ITC" pitchFamily="34" charset="0"/>
                <a:cs typeface="Calibri" pitchFamily="34" charset="0"/>
              </a:rPr>
              <a:t>The  Fundamental Rights listed in the Bangladesh Constitution may be classified into following groups:</a:t>
            </a:r>
          </a:p>
          <a:p>
            <a:pPr marL="0" indent="0" algn="just">
              <a:spcBef>
                <a:spcPts val="0"/>
              </a:spcBef>
              <a:buNone/>
            </a:pPr>
            <a:endParaRPr lang="en-US" sz="2200" dirty="0" smtClean="0">
              <a:latin typeface="Eras Demi ITC" pitchFamily="34" charset="0"/>
              <a:cs typeface="Calibri" pitchFamily="34" charset="0"/>
            </a:endParaRPr>
          </a:p>
          <a:p>
            <a:pPr marL="428506" indent="-428506">
              <a:spcBef>
                <a:spcPts val="0"/>
              </a:spcBef>
              <a:buAutoNum type="alphaUcPeriod"/>
            </a:pPr>
            <a:r>
              <a:rPr lang="en-US" sz="3000" dirty="0" smtClean="0">
                <a:solidFill>
                  <a:srgbClr val="0070C0"/>
                </a:solidFill>
                <a:latin typeface="Eras Demi ITC" pitchFamily="34" charset="0"/>
                <a:cs typeface="Calibri" pitchFamily="34" charset="0"/>
              </a:rPr>
              <a:t>Absolute Rights:</a:t>
            </a:r>
          </a:p>
          <a:p>
            <a:pPr marL="428506" indent="-428506" algn="ctr">
              <a:spcBef>
                <a:spcPts val="0"/>
              </a:spcBef>
              <a:buNone/>
            </a:pPr>
            <a:endParaRPr lang="en-US" sz="800" dirty="0" smtClean="0">
              <a:solidFill>
                <a:srgbClr val="00B0F0"/>
              </a:solidFill>
              <a:latin typeface="Eras Demi ITC" pitchFamily="34" charset="0"/>
              <a:cs typeface="Calibri" pitchFamily="34" charset="0"/>
            </a:endParaRPr>
          </a:p>
          <a:p>
            <a:pPr marL="0" indent="0" algn="just">
              <a:spcBef>
                <a:spcPts val="500"/>
              </a:spcBef>
              <a:spcAft>
                <a:spcPts val="500"/>
              </a:spcAft>
              <a:buAutoNum type="arabicPeriod"/>
            </a:pPr>
            <a:r>
              <a:rPr lang="en-US" sz="2200" dirty="0" smtClean="0">
                <a:latin typeface="Eras Demi ITC" pitchFamily="34" charset="0"/>
                <a:cs typeface="Calibri" pitchFamily="34" charset="0"/>
              </a:rPr>
              <a:t>Equality before law 				          	   (Article 27)</a:t>
            </a:r>
          </a:p>
          <a:p>
            <a:pPr marL="0" indent="0" algn="just">
              <a:spcBef>
                <a:spcPts val="500"/>
              </a:spcBef>
              <a:spcAft>
                <a:spcPts val="500"/>
              </a:spcAft>
              <a:buAutoNum type="arabicPeriod"/>
            </a:pPr>
            <a:r>
              <a:rPr lang="en-US" sz="2200" dirty="0" smtClean="0">
                <a:latin typeface="Eras Demi ITC" pitchFamily="34" charset="0"/>
                <a:cs typeface="Calibri" pitchFamily="34" charset="0"/>
              </a:rPr>
              <a:t>Discrimination on grounds of religion 		             (Article 28)</a:t>
            </a:r>
          </a:p>
          <a:p>
            <a:pPr marL="0" indent="0" algn="just">
              <a:spcBef>
                <a:spcPts val="500"/>
              </a:spcBef>
              <a:spcAft>
                <a:spcPts val="500"/>
              </a:spcAft>
              <a:buAutoNum type="arabicPeriod"/>
            </a:pPr>
            <a:r>
              <a:rPr lang="en-US" sz="2200" dirty="0" smtClean="0">
                <a:latin typeface="Eras Demi ITC" pitchFamily="34" charset="0"/>
                <a:cs typeface="Calibri" pitchFamily="34" charset="0"/>
              </a:rPr>
              <a:t>Equity of opportunity in public employment 	             (Article 29)</a:t>
            </a:r>
          </a:p>
          <a:p>
            <a:pPr marL="0" indent="0" algn="just">
              <a:spcBef>
                <a:spcPts val="500"/>
              </a:spcBef>
              <a:spcAft>
                <a:spcPts val="500"/>
              </a:spcAft>
              <a:buAutoNum type="arabicPeriod"/>
            </a:pPr>
            <a:r>
              <a:rPr lang="en-US" sz="2200" dirty="0" smtClean="0">
                <a:latin typeface="Eras Demi ITC" pitchFamily="34" charset="0"/>
                <a:cs typeface="Calibri" pitchFamily="34" charset="0"/>
              </a:rPr>
              <a:t>Prohibition of foreign titles 			         		   (Article 30)</a:t>
            </a:r>
          </a:p>
          <a:p>
            <a:pPr marL="0" indent="0" algn="just">
              <a:spcBef>
                <a:spcPts val="500"/>
              </a:spcBef>
              <a:spcAft>
                <a:spcPts val="500"/>
              </a:spcAft>
              <a:buAutoNum type="arabicPeriod"/>
            </a:pPr>
            <a:r>
              <a:rPr lang="en-US" sz="2200" dirty="0" smtClean="0">
                <a:latin typeface="Eras Demi ITC" pitchFamily="34" charset="0"/>
                <a:cs typeface="Calibri" pitchFamily="34" charset="0"/>
              </a:rPr>
              <a:t>Safeguards as to arrest and detention                           (Article 33)</a:t>
            </a:r>
          </a:p>
          <a:p>
            <a:pPr marL="0" indent="0" algn="just">
              <a:spcBef>
                <a:spcPts val="500"/>
              </a:spcBef>
              <a:spcAft>
                <a:spcPts val="500"/>
              </a:spcAft>
              <a:buAutoNum type="arabicPeriod"/>
            </a:pPr>
            <a:r>
              <a:rPr lang="en-US" sz="2200" dirty="0" smtClean="0">
                <a:latin typeface="Eras Demi ITC" pitchFamily="34" charset="0"/>
                <a:cs typeface="Calibri" pitchFamily="34" charset="0"/>
              </a:rPr>
              <a:t>Prohibition of forced labor                                                (Article 34)</a:t>
            </a:r>
          </a:p>
          <a:p>
            <a:pPr marL="0" indent="0" algn="just">
              <a:spcBef>
                <a:spcPts val="500"/>
              </a:spcBef>
              <a:spcAft>
                <a:spcPts val="500"/>
              </a:spcAft>
              <a:buAutoNum type="arabicPeriod"/>
            </a:pPr>
            <a:r>
              <a:rPr lang="en-US" sz="2200" dirty="0" smtClean="0">
                <a:latin typeface="Eras Demi ITC" pitchFamily="34" charset="0"/>
                <a:cs typeface="Calibri" pitchFamily="34" charset="0"/>
              </a:rPr>
              <a:t>Protection in respect of trial and punishment             (Article 35)</a:t>
            </a:r>
          </a:p>
          <a:p>
            <a:pPr marL="0" indent="0" algn="just">
              <a:spcBef>
                <a:spcPts val="500"/>
              </a:spcBef>
              <a:spcAft>
                <a:spcPts val="500"/>
              </a:spcAft>
              <a:buAutoNum type="arabicPeriod"/>
            </a:pPr>
            <a:r>
              <a:rPr lang="en-US" sz="2200" dirty="0" smtClean="0">
                <a:latin typeface="Eras Demi ITC" pitchFamily="34" charset="0"/>
                <a:cs typeface="Calibri" pitchFamily="34" charset="0"/>
              </a:rPr>
              <a:t>Enforcement of Fundamental Rights   		             (Article 44)</a:t>
            </a:r>
          </a:p>
        </p:txBody>
      </p:sp>
      <p:sp>
        <p:nvSpPr>
          <p:cNvPr id="4" name="Flowchart: Process 4"/>
          <p:cNvSpPr>
            <a:spLocks noChangeArrowheads="1"/>
          </p:cNvSpPr>
          <p:nvPr/>
        </p:nvSpPr>
        <p:spPr bwMode="auto">
          <a:xfrm>
            <a:off x="0" y="698500"/>
            <a:ext cx="9144000" cy="152400"/>
          </a:xfrm>
          <a:prstGeom prst="flowChartProcess">
            <a:avLst/>
          </a:prstGeom>
          <a:solidFill>
            <a:srgbClr val="00B050"/>
          </a:solidFill>
          <a:ln w="9525" algn="ctr">
            <a:solidFill>
              <a:srgbClr val="FF0000"/>
            </a:solidFill>
            <a:round/>
            <a:headEnd/>
            <a:tailEnd/>
          </a:ln>
        </p:spPr>
        <p:txBody>
          <a:bodyPr lIns="82707" tIns="41353" rIns="82707" bIns="41353"/>
          <a:lstStyle/>
          <a:p>
            <a:pPr algn="ctr"/>
            <a:endParaRPr lang="en-US">
              <a:solidFill>
                <a:srgbClr val="FF0000"/>
              </a:solidFill>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25500"/>
          </a:xfrm>
        </p:spPr>
        <p:txBody>
          <a:bodyPr>
            <a:normAutofit/>
          </a:bodyPr>
          <a:lstStyle/>
          <a:p>
            <a:r>
              <a:rPr lang="en-US" sz="3000" dirty="0" smtClean="0">
                <a:solidFill>
                  <a:srgbClr val="0070C0"/>
                </a:solidFill>
                <a:latin typeface="Eras Demi ITC" pitchFamily="34" charset="0"/>
                <a:cs typeface="Calibri" pitchFamily="34" charset="0"/>
              </a:rPr>
              <a:t>Fundamental Rights of the citizen </a:t>
            </a:r>
            <a:endParaRPr lang="en-US" sz="3000" dirty="0">
              <a:solidFill>
                <a:srgbClr val="0070C0"/>
              </a:solidFill>
              <a:latin typeface="Eras Demi ITC" pitchFamily="34" charset="0"/>
            </a:endParaRPr>
          </a:p>
        </p:txBody>
      </p:sp>
      <p:sp>
        <p:nvSpPr>
          <p:cNvPr id="5" name="Content Placeholder 4"/>
          <p:cNvSpPr>
            <a:spLocks noGrp="1"/>
          </p:cNvSpPr>
          <p:nvPr>
            <p:ph idx="1"/>
          </p:nvPr>
        </p:nvSpPr>
        <p:spPr>
          <a:xfrm>
            <a:off x="190500" y="1016000"/>
            <a:ext cx="8953500" cy="5842000"/>
          </a:xfrm>
        </p:spPr>
        <p:txBody>
          <a:bodyPr>
            <a:noAutofit/>
          </a:bodyPr>
          <a:lstStyle/>
          <a:p>
            <a:pPr marL="428523" indent="-428523" algn="just">
              <a:spcBef>
                <a:spcPts val="0"/>
              </a:spcBef>
              <a:buNone/>
            </a:pPr>
            <a:r>
              <a:rPr lang="en-US" sz="2400" b="1" dirty="0" smtClean="0">
                <a:solidFill>
                  <a:srgbClr val="0070C0"/>
                </a:solidFill>
                <a:latin typeface="Eras Demi ITC" pitchFamily="34" charset="0"/>
                <a:cs typeface="Calibri" pitchFamily="34" charset="0"/>
              </a:rPr>
              <a:t>B. Rights on which reasonable restriction can be imposed:</a:t>
            </a:r>
          </a:p>
          <a:p>
            <a:pPr marL="428523" indent="-428523" algn="ctr">
              <a:spcBef>
                <a:spcPts val="0"/>
              </a:spcBef>
              <a:buNone/>
            </a:pPr>
            <a:endParaRPr lang="en-US" sz="800" dirty="0" smtClean="0">
              <a:solidFill>
                <a:srgbClr val="00B0F0"/>
              </a:solidFill>
              <a:latin typeface="Eras Demi ITC" pitchFamily="34" charset="0"/>
              <a:cs typeface="Calibri" pitchFamily="34" charset="0"/>
            </a:endParaRPr>
          </a:p>
          <a:p>
            <a:pPr marL="428523" indent="-428523" algn="just">
              <a:spcBef>
                <a:spcPts val="0"/>
              </a:spcBef>
              <a:buAutoNum type="arabicPeriod"/>
            </a:pPr>
            <a:r>
              <a:rPr lang="en-US" sz="2200" dirty="0" smtClean="0">
                <a:latin typeface="Eras Demi ITC" pitchFamily="34" charset="0"/>
                <a:cs typeface="Calibri" pitchFamily="34" charset="0"/>
              </a:rPr>
              <a:t>Freedom of movement 				                (Article 36)</a:t>
            </a:r>
          </a:p>
          <a:p>
            <a:pPr marL="428523" indent="-428523" algn="just">
              <a:spcBef>
                <a:spcPts val="0"/>
              </a:spcBef>
              <a:buAutoNum type="arabicPeriod"/>
            </a:pPr>
            <a:r>
              <a:rPr lang="en-US" sz="2200" dirty="0" smtClean="0">
                <a:latin typeface="Eras Demi ITC" pitchFamily="34" charset="0"/>
                <a:cs typeface="Calibri" pitchFamily="34" charset="0"/>
              </a:rPr>
              <a:t>Freedom of Assembly 				                          (Article 37)</a:t>
            </a:r>
          </a:p>
          <a:p>
            <a:pPr marL="428523" indent="-428523" algn="just">
              <a:spcBef>
                <a:spcPts val="0"/>
              </a:spcBef>
              <a:buAutoNum type="arabicPeriod"/>
            </a:pPr>
            <a:r>
              <a:rPr lang="en-US" sz="2200" dirty="0" smtClean="0">
                <a:latin typeface="Eras Demi ITC" pitchFamily="34" charset="0"/>
                <a:cs typeface="Calibri" pitchFamily="34" charset="0"/>
              </a:rPr>
              <a:t>Freedom of Association 				                (Article 38)</a:t>
            </a:r>
          </a:p>
          <a:p>
            <a:pPr marL="428523" indent="-428523" algn="just">
              <a:spcBef>
                <a:spcPts val="0"/>
              </a:spcBef>
              <a:buAutoNum type="arabicPeriod"/>
            </a:pPr>
            <a:r>
              <a:rPr lang="en-US" sz="2200" dirty="0" smtClean="0">
                <a:latin typeface="Eras Demi ITC" pitchFamily="34" charset="0"/>
                <a:cs typeface="Calibri" pitchFamily="34" charset="0"/>
              </a:rPr>
              <a:t>Freedom of Thought and conscience and of Speech (Article 39)</a:t>
            </a:r>
          </a:p>
          <a:p>
            <a:pPr algn="just">
              <a:buNone/>
            </a:pPr>
            <a:r>
              <a:rPr lang="en-US" sz="2200" dirty="0" smtClean="0">
                <a:latin typeface="Eras Demi ITC" pitchFamily="34" charset="0"/>
                <a:cs typeface="Calibri" pitchFamily="34" charset="0"/>
              </a:rPr>
              <a:t>5. Freedom of Religion 				                          (Article 41)</a:t>
            </a:r>
          </a:p>
          <a:p>
            <a:pPr algn="just">
              <a:buNone/>
            </a:pPr>
            <a:r>
              <a:rPr lang="en-US" sz="2200" dirty="0" smtClean="0">
                <a:latin typeface="Eras Demi ITC" pitchFamily="34" charset="0"/>
                <a:cs typeface="Calibri" pitchFamily="34" charset="0"/>
              </a:rPr>
              <a:t>6. Protection of home and correspondence 	                (Article 43)</a:t>
            </a:r>
          </a:p>
          <a:p>
            <a:pPr algn="just">
              <a:buNone/>
            </a:pPr>
            <a:endParaRPr lang="en-US" sz="800" dirty="0" smtClean="0">
              <a:solidFill>
                <a:srgbClr val="00B0F0"/>
              </a:solidFill>
              <a:latin typeface="Eras Demi ITC" pitchFamily="34" charset="0"/>
              <a:cs typeface="Calibri" pitchFamily="34" charset="0"/>
            </a:endParaRPr>
          </a:p>
          <a:p>
            <a:pPr algn="just">
              <a:buNone/>
            </a:pPr>
            <a:endParaRPr lang="en-US" sz="2000" b="1" dirty="0" smtClean="0">
              <a:solidFill>
                <a:srgbClr val="FFFF00"/>
              </a:solidFill>
              <a:latin typeface="Eras Demi ITC" pitchFamily="34" charset="0"/>
              <a:cs typeface="Calibri" pitchFamily="34" charset="0"/>
            </a:endParaRPr>
          </a:p>
          <a:p>
            <a:pPr algn="just">
              <a:buNone/>
            </a:pPr>
            <a:r>
              <a:rPr lang="en-US" sz="2000" b="1" dirty="0" smtClean="0">
                <a:solidFill>
                  <a:srgbClr val="0070C0"/>
                </a:solidFill>
                <a:latin typeface="Eras Demi ITC" pitchFamily="34" charset="0"/>
                <a:cs typeface="Calibri" pitchFamily="34" charset="0"/>
              </a:rPr>
              <a:t>C. Fundamental Rights which has been practically left to the legislature:</a:t>
            </a:r>
          </a:p>
          <a:p>
            <a:pPr marL="428523" indent="-428523" algn="just">
              <a:buAutoNum type="arabicPeriod"/>
            </a:pPr>
            <a:r>
              <a:rPr lang="en-US" sz="2200" dirty="0" smtClean="0">
                <a:latin typeface="Eras Demi ITC" pitchFamily="34" charset="0"/>
                <a:cs typeface="Calibri" pitchFamily="34" charset="0"/>
              </a:rPr>
              <a:t>Right to protection of Law 		                         	      (Article 31)</a:t>
            </a:r>
          </a:p>
          <a:p>
            <a:pPr marL="428523" indent="-428523" algn="just">
              <a:buAutoNum type="arabicPeriod"/>
            </a:pPr>
            <a:r>
              <a:rPr lang="en-US" sz="2200" dirty="0" smtClean="0">
                <a:latin typeface="Eras Demi ITC" pitchFamily="34" charset="0"/>
                <a:cs typeface="Calibri" pitchFamily="34" charset="0"/>
              </a:rPr>
              <a:t>Protection of right to life and personal liberty             (Article 32)</a:t>
            </a:r>
          </a:p>
          <a:p>
            <a:pPr marL="428523" indent="-428523" algn="just">
              <a:buAutoNum type="arabicPeriod"/>
            </a:pPr>
            <a:r>
              <a:rPr lang="en-US" sz="2200" dirty="0" smtClean="0">
                <a:latin typeface="Eras Demi ITC" pitchFamily="34" charset="0"/>
                <a:cs typeface="Calibri" pitchFamily="34" charset="0"/>
              </a:rPr>
              <a:t>Right to lawful profession, occupation or business    (Article 40)</a:t>
            </a:r>
          </a:p>
          <a:p>
            <a:pPr marL="428523" indent="-428523" algn="just">
              <a:buAutoNum type="arabicPeriod"/>
            </a:pPr>
            <a:r>
              <a:rPr lang="en-US" sz="2200" dirty="0" smtClean="0">
                <a:latin typeface="Eras Demi ITC" pitchFamily="34" charset="0"/>
                <a:cs typeface="Calibri" pitchFamily="34" charset="0"/>
              </a:rPr>
              <a:t>Protection of Property Right                                             (Article 42)</a:t>
            </a:r>
          </a:p>
          <a:p>
            <a:pPr marL="428523" indent="-428523" algn="just">
              <a:buNone/>
            </a:pPr>
            <a:endParaRPr lang="en-US" sz="2200" dirty="0" smtClean="0">
              <a:latin typeface="Eras Demi ITC" pitchFamily="34" charset="0"/>
              <a:cs typeface="Calibri" pitchFamily="34" charset="0"/>
            </a:endParaRPr>
          </a:p>
        </p:txBody>
      </p:sp>
      <p:sp>
        <p:nvSpPr>
          <p:cNvPr id="4" name="Flowchart: Process 4"/>
          <p:cNvSpPr>
            <a:spLocks noChangeArrowheads="1"/>
          </p:cNvSpPr>
          <p:nvPr/>
        </p:nvSpPr>
        <p:spPr bwMode="auto">
          <a:xfrm>
            <a:off x="0" y="698500"/>
            <a:ext cx="9144000" cy="152400"/>
          </a:xfrm>
          <a:prstGeom prst="flowChartProcess">
            <a:avLst/>
          </a:prstGeom>
          <a:solidFill>
            <a:srgbClr val="00B050"/>
          </a:solidFill>
          <a:ln w="9525" algn="ctr">
            <a:solidFill>
              <a:srgbClr val="FF0000"/>
            </a:solidFill>
            <a:round/>
            <a:headEnd/>
            <a:tailEnd/>
          </a:ln>
        </p:spPr>
        <p:txBody>
          <a:bodyPr lIns="82710" tIns="41355" rIns="82710" bIns="41355"/>
          <a:lstStyle/>
          <a:p>
            <a:pPr algn="ctr"/>
            <a:endParaRPr lang="en-US">
              <a:solidFill>
                <a:srgbClr val="FF0000"/>
              </a:solidFill>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25500"/>
          </a:xfrm>
        </p:spPr>
        <p:txBody>
          <a:bodyPr>
            <a:normAutofit/>
          </a:bodyPr>
          <a:lstStyle/>
          <a:p>
            <a:r>
              <a:rPr lang="en-US" sz="3000" dirty="0" smtClean="0">
                <a:solidFill>
                  <a:srgbClr val="0070C0"/>
                </a:solidFill>
                <a:latin typeface="Eras Demi ITC" pitchFamily="34" charset="0"/>
                <a:cs typeface="Calibri" pitchFamily="34" charset="0"/>
              </a:rPr>
              <a:t>Is Education Fundamental rights in Bangladesh? </a:t>
            </a:r>
            <a:endParaRPr lang="en-US" sz="3000" dirty="0">
              <a:solidFill>
                <a:srgbClr val="0070C0"/>
              </a:solidFill>
              <a:latin typeface="Eras Demi ITC" pitchFamily="34" charset="0"/>
            </a:endParaRPr>
          </a:p>
        </p:txBody>
      </p:sp>
      <p:sp>
        <p:nvSpPr>
          <p:cNvPr id="5" name="Content Placeholder 4"/>
          <p:cNvSpPr>
            <a:spLocks noGrp="1"/>
          </p:cNvSpPr>
          <p:nvPr>
            <p:ph idx="1"/>
          </p:nvPr>
        </p:nvSpPr>
        <p:spPr>
          <a:xfrm>
            <a:off x="190500" y="1016000"/>
            <a:ext cx="8953500" cy="2413000"/>
          </a:xfrm>
        </p:spPr>
        <p:txBody>
          <a:bodyPr>
            <a:noAutofit/>
          </a:bodyPr>
          <a:lstStyle/>
          <a:p>
            <a:pPr marL="0" indent="0" algn="just">
              <a:spcBef>
                <a:spcPts val="0"/>
              </a:spcBef>
              <a:buNone/>
            </a:pPr>
            <a:r>
              <a:rPr lang="en-US" sz="2200" dirty="0" smtClean="0">
                <a:latin typeface="Eras Demi ITC" pitchFamily="34" charset="0"/>
                <a:cs typeface="Calibri" pitchFamily="34" charset="0"/>
              </a:rPr>
              <a:t>The plain answer is no. Because there is no article about Education in the part of fundamental rights of the Bangladesh constitution. But constitution mentions the provision of universal education as a directive principle of state policy in the </a:t>
            </a:r>
            <a:r>
              <a:rPr lang="en-US" sz="2200" b="1" dirty="0" smtClean="0">
                <a:solidFill>
                  <a:srgbClr val="0070C0"/>
                </a:solidFill>
                <a:latin typeface="Eras Demi ITC" pitchFamily="34" charset="0"/>
                <a:cs typeface="Calibri" pitchFamily="34" charset="0"/>
              </a:rPr>
              <a:t>Article 17</a:t>
            </a:r>
            <a:r>
              <a:rPr lang="en-US" sz="2200" dirty="0" smtClean="0">
                <a:latin typeface="Eras Demi ITC" pitchFamily="34" charset="0"/>
                <a:cs typeface="Calibri" pitchFamily="34" charset="0"/>
              </a:rPr>
              <a:t>. It guarantees free and compulsory education. On the other hand Universal Declaration of Human Rights (UDHR) proclaims in 1948: "Everyone has the right to education.”</a:t>
            </a:r>
          </a:p>
        </p:txBody>
      </p:sp>
      <p:sp>
        <p:nvSpPr>
          <p:cNvPr id="4" name="Flowchart: Process 4"/>
          <p:cNvSpPr>
            <a:spLocks noChangeArrowheads="1"/>
          </p:cNvSpPr>
          <p:nvPr/>
        </p:nvSpPr>
        <p:spPr bwMode="auto">
          <a:xfrm>
            <a:off x="0" y="4000500"/>
            <a:ext cx="9144000" cy="152400"/>
          </a:xfrm>
          <a:prstGeom prst="flowChartProcess">
            <a:avLst/>
          </a:prstGeom>
          <a:solidFill>
            <a:srgbClr val="00B050"/>
          </a:solidFill>
          <a:ln w="9525" algn="ctr">
            <a:solidFill>
              <a:srgbClr val="FF0000"/>
            </a:solidFill>
            <a:round/>
            <a:headEnd/>
            <a:tailEnd/>
          </a:ln>
        </p:spPr>
        <p:txBody>
          <a:bodyPr lIns="82713" tIns="41357" rIns="82713" bIns="41357"/>
          <a:lstStyle/>
          <a:p>
            <a:pPr algn="ctr"/>
            <a:endParaRPr lang="en-US">
              <a:solidFill>
                <a:srgbClr val="FF0000"/>
              </a:solidFill>
            </a:endParaRPr>
          </a:p>
        </p:txBody>
      </p:sp>
      <p:sp>
        <p:nvSpPr>
          <p:cNvPr id="6" name="Title 1"/>
          <p:cNvSpPr txBox="1">
            <a:spLocks/>
          </p:cNvSpPr>
          <p:nvPr/>
        </p:nvSpPr>
        <p:spPr>
          <a:xfrm>
            <a:off x="0" y="3429000"/>
            <a:ext cx="9144000" cy="571500"/>
          </a:xfrm>
          <a:prstGeom prst="rect">
            <a:avLst/>
          </a:prstGeom>
        </p:spPr>
        <p:txBody>
          <a:bodyPr vert="horz" lIns="82713" tIns="41357" rIns="82713" bIns="41357" rtlCol="0" anchor="ctr">
            <a:normAutofit/>
          </a:bodyPr>
          <a:lstStyle/>
          <a:p>
            <a:pPr algn="ctr" defTabSz="827138">
              <a:spcBef>
                <a:spcPct val="0"/>
              </a:spcBef>
              <a:defRPr/>
            </a:pPr>
            <a:r>
              <a:rPr lang="en-US" sz="3000" dirty="0" smtClean="0">
                <a:solidFill>
                  <a:srgbClr val="0070C0"/>
                </a:solidFill>
                <a:latin typeface="Eras Demi ITC" pitchFamily="34" charset="0"/>
                <a:ea typeface="+mj-ea"/>
                <a:cs typeface="Calibri" pitchFamily="34" charset="0"/>
              </a:rPr>
              <a:t>Rights to Vote in Bangladesh</a:t>
            </a:r>
            <a:endParaRPr lang="en-US" sz="3000" dirty="0">
              <a:solidFill>
                <a:srgbClr val="0070C0"/>
              </a:solidFill>
              <a:latin typeface="Eras Demi ITC" pitchFamily="34" charset="0"/>
              <a:ea typeface="+mj-ea"/>
              <a:cs typeface="+mj-cs"/>
            </a:endParaRPr>
          </a:p>
        </p:txBody>
      </p:sp>
      <p:sp>
        <p:nvSpPr>
          <p:cNvPr id="7" name="Content Placeholder 4"/>
          <p:cNvSpPr txBox="1">
            <a:spLocks/>
          </p:cNvSpPr>
          <p:nvPr/>
        </p:nvSpPr>
        <p:spPr>
          <a:xfrm>
            <a:off x="190500" y="4318000"/>
            <a:ext cx="8953500" cy="2794000"/>
          </a:xfrm>
          <a:prstGeom prst="rect">
            <a:avLst/>
          </a:prstGeom>
        </p:spPr>
        <p:txBody>
          <a:bodyPr vert="horz" lIns="82713" tIns="41357" rIns="82713" bIns="41357" rtlCol="0">
            <a:noAutofit/>
          </a:bodyPr>
          <a:lstStyle/>
          <a:p>
            <a:pPr lvl="0" algn="just">
              <a:defRPr/>
            </a:pPr>
            <a:r>
              <a:rPr lang="en-US" sz="2200" dirty="0" smtClean="0">
                <a:latin typeface="Eras Demi ITC" pitchFamily="34" charset="0"/>
                <a:cs typeface="Calibri" pitchFamily="34" charset="0"/>
              </a:rPr>
              <a:t>Constitutionally Bangladesh is a democratic country. Article 7(1) &amp; 11 of the Constitution recognize citizens as supreme power holders who may choose their representatives through voting.</a:t>
            </a:r>
          </a:p>
          <a:p>
            <a:pPr lvl="0" algn="just">
              <a:defRPr/>
            </a:pPr>
            <a:endParaRPr lang="en-US" sz="400" dirty="0" smtClean="0">
              <a:latin typeface="Eras Demi ITC" pitchFamily="34" charset="0"/>
              <a:cs typeface="Calibri" pitchFamily="34" charset="0"/>
            </a:endParaRPr>
          </a:p>
          <a:p>
            <a:pPr lvl="0" algn="just">
              <a:defRPr/>
            </a:pPr>
            <a:r>
              <a:rPr lang="en-US" sz="2200" b="1" dirty="0" smtClean="0">
                <a:solidFill>
                  <a:srgbClr val="0070C0"/>
                </a:solidFill>
                <a:latin typeface="Eras Demi ITC" pitchFamily="34" charset="0"/>
                <a:cs typeface="Calibri" pitchFamily="34" charset="0"/>
              </a:rPr>
              <a:t>Article 122 </a:t>
            </a:r>
            <a:r>
              <a:rPr lang="en-US" sz="2200" dirty="0" smtClean="0">
                <a:latin typeface="Eras Demi ITC" pitchFamily="34" charset="0"/>
                <a:cs typeface="Calibri" pitchFamily="34" charset="0"/>
              </a:rPr>
              <a:t>of the Constitution has granted the right to vote to all citizens of sound mind above the age of 18, irrespective of their caste, religion, social or economic status. The citizens can vote in national, district as well as local government body elections. </a:t>
            </a:r>
          </a:p>
        </p:txBody>
      </p:sp>
      <p:sp>
        <p:nvSpPr>
          <p:cNvPr id="8" name="Flowchart: Process 4"/>
          <p:cNvSpPr>
            <a:spLocks noChangeArrowheads="1"/>
          </p:cNvSpPr>
          <p:nvPr/>
        </p:nvSpPr>
        <p:spPr bwMode="auto">
          <a:xfrm>
            <a:off x="0" y="736600"/>
            <a:ext cx="9144000" cy="152400"/>
          </a:xfrm>
          <a:prstGeom prst="flowChartProcess">
            <a:avLst/>
          </a:prstGeom>
          <a:solidFill>
            <a:srgbClr val="00B050"/>
          </a:solidFill>
          <a:ln w="9525" algn="ctr">
            <a:solidFill>
              <a:srgbClr val="FF0000"/>
            </a:solidFill>
            <a:round/>
            <a:headEnd/>
            <a:tailEnd/>
          </a:ln>
        </p:spPr>
        <p:txBody>
          <a:bodyPr lIns="82713" tIns="41357" rIns="82713" bIns="41357"/>
          <a:lstStyle/>
          <a:p>
            <a:pPr algn="ctr"/>
            <a:endParaRPr lang="en-US">
              <a:solidFill>
                <a:srgbClr val="FF0000"/>
              </a:solidFill>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par>
                                <p:cTn id="11" presetID="34"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 from="(-#ppt_w/2)" to="(#ppt_x)" calcmode="lin" valueType="num">
                                      <p:cBhvr>
                                        <p:cTn id="13" dur="600" fill="hold">
                                          <p:stCondLst>
                                            <p:cond delay="0"/>
                                          </p:stCondLst>
                                        </p:cTn>
                                        <p:tgtEl>
                                          <p:spTgt spid="8"/>
                                        </p:tgtEl>
                                        <p:attrNameLst>
                                          <p:attrName>ppt_x</p:attrName>
                                        </p:attrNameLst>
                                      </p:cBhvr>
                                    </p:anim>
                                    <p:anim from="0" to="-1.0" calcmode="lin" valueType="num">
                                      <p:cBhvr>
                                        <p:cTn id="14" dur="200" decel="50000" autoRev="1" fill="hold">
                                          <p:stCondLst>
                                            <p:cond delay="600"/>
                                          </p:stCondLst>
                                        </p:cTn>
                                        <p:tgtEl>
                                          <p:spTgt spid="8"/>
                                        </p:tgtEl>
                                        <p:attrNameLst>
                                          <p:attrName>xshear</p:attrName>
                                        </p:attrNameLst>
                                      </p:cBhvr>
                                    </p:anim>
                                    <p:animScale>
                                      <p:cBhvr>
                                        <p:cTn id="15" dur="200" decel="100000" autoRev="1" fill="hold">
                                          <p:stCondLst>
                                            <p:cond delay="600"/>
                                          </p:stCondLst>
                                        </p:cTn>
                                        <p:tgtEl>
                                          <p:spTgt spid="8"/>
                                        </p:tgtEl>
                                      </p:cBhvr>
                                      <p:from x="100000" y="100000"/>
                                      <p:to x="80000" y="100000"/>
                                    </p:animScale>
                                    <p:anim by="(#ppt_h/3+#ppt_w*0.1)" calcmode="lin" valueType="num">
                                      <p:cBhvr additive="sum">
                                        <p:cTn id="16" dur="200" decel="100000" autoRev="1" fill="hold">
                                          <p:stCondLst>
                                            <p:cond delay="600"/>
                                          </p:stCondLst>
                                        </p:cTn>
                                        <p:tgtEl>
                                          <p:spTgt spid="8"/>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89000"/>
          </a:xfrm>
        </p:spPr>
        <p:txBody>
          <a:bodyPr>
            <a:normAutofit/>
          </a:bodyPr>
          <a:lstStyle/>
          <a:p>
            <a:r>
              <a:rPr lang="en-US" sz="3000" dirty="0" smtClean="0">
                <a:solidFill>
                  <a:srgbClr val="0070C0"/>
                </a:solidFill>
                <a:latin typeface="Eras Demi ITC" pitchFamily="34" charset="0"/>
                <a:cs typeface="Calibri" pitchFamily="34" charset="0"/>
              </a:rPr>
              <a:t>Shortcomings of BD Constitution</a:t>
            </a:r>
            <a:endParaRPr lang="en-US" sz="3000" dirty="0">
              <a:solidFill>
                <a:srgbClr val="0070C0"/>
              </a:solidFill>
              <a:latin typeface="Eras Demi ITC" pitchFamily="34" charset="0"/>
            </a:endParaRPr>
          </a:p>
        </p:txBody>
      </p:sp>
      <p:sp>
        <p:nvSpPr>
          <p:cNvPr id="5" name="Content Placeholder 4"/>
          <p:cNvSpPr>
            <a:spLocks noGrp="1"/>
          </p:cNvSpPr>
          <p:nvPr>
            <p:ph idx="1"/>
          </p:nvPr>
        </p:nvSpPr>
        <p:spPr>
          <a:xfrm>
            <a:off x="190500" y="952500"/>
            <a:ext cx="8953500" cy="5905500"/>
          </a:xfrm>
        </p:spPr>
        <p:txBody>
          <a:bodyPr>
            <a:noAutofit/>
          </a:bodyPr>
          <a:lstStyle/>
          <a:p>
            <a:pPr marL="465283" indent="-465283" algn="just">
              <a:buFont typeface="Wingdings" pitchFamily="2" charset="2"/>
              <a:buChar char="q"/>
            </a:pPr>
            <a:r>
              <a:rPr lang="en-US" sz="2200" dirty="0" smtClean="0">
                <a:latin typeface="Eras Demi ITC" pitchFamily="34" charset="0"/>
              </a:rPr>
              <a:t>Article 70: One of the most controversial articles which narrates that a member of parliament will lose his membership if he votes against his party. This article contradict with article 55.</a:t>
            </a:r>
          </a:p>
          <a:p>
            <a:pPr marL="465283" indent="-465283" algn="just">
              <a:buFont typeface="Wingdings" pitchFamily="2" charset="2"/>
              <a:buChar char="q"/>
            </a:pPr>
            <a:endParaRPr lang="en-US" sz="400" dirty="0" smtClean="0">
              <a:latin typeface="Eras Demi ITC" pitchFamily="34" charset="0"/>
            </a:endParaRPr>
          </a:p>
          <a:p>
            <a:pPr marL="465283" indent="-465283" algn="just">
              <a:buFont typeface="Wingdings" pitchFamily="2" charset="2"/>
              <a:buChar char="q"/>
            </a:pPr>
            <a:r>
              <a:rPr lang="en-US" sz="2200" dirty="0" smtClean="0">
                <a:latin typeface="Eras Demi ITC" pitchFamily="34" charset="0"/>
              </a:rPr>
              <a:t>There are the both existence of “</a:t>
            </a:r>
            <a:r>
              <a:rPr lang="en-US" sz="2200" dirty="0" err="1" smtClean="0">
                <a:latin typeface="Eras Demi ITC" pitchFamily="34" charset="0"/>
              </a:rPr>
              <a:t>Bismillah</a:t>
            </a:r>
            <a:r>
              <a:rPr lang="en-US" sz="2200" dirty="0" smtClean="0">
                <a:latin typeface="Eras Demi ITC" pitchFamily="34" charset="0"/>
              </a:rPr>
              <a:t>-</a:t>
            </a:r>
            <a:r>
              <a:rPr lang="en-US" sz="2200" dirty="0" err="1" smtClean="0">
                <a:latin typeface="Eras Demi ITC" pitchFamily="34" charset="0"/>
              </a:rPr>
              <a:t>ar</a:t>
            </a:r>
            <a:r>
              <a:rPr lang="en-US" sz="2200" dirty="0" smtClean="0">
                <a:latin typeface="Eras Demi ITC" pitchFamily="34" charset="0"/>
              </a:rPr>
              <a:t>-</a:t>
            </a:r>
            <a:r>
              <a:rPr lang="en-US" sz="2200" dirty="0" err="1" smtClean="0">
                <a:latin typeface="Eras Demi ITC" pitchFamily="34" charset="0"/>
              </a:rPr>
              <a:t>Rahman</a:t>
            </a:r>
            <a:r>
              <a:rPr lang="en-US" sz="2200" dirty="0" smtClean="0">
                <a:latin typeface="Eras Demi ITC" pitchFamily="34" charset="0"/>
              </a:rPr>
              <a:t>-</a:t>
            </a:r>
            <a:r>
              <a:rPr lang="en-US" sz="2200" dirty="0" err="1" smtClean="0">
                <a:latin typeface="Eras Demi ITC" pitchFamily="34" charset="0"/>
              </a:rPr>
              <a:t>ar</a:t>
            </a:r>
            <a:r>
              <a:rPr lang="en-US" sz="2200" dirty="0" smtClean="0">
                <a:latin typeface="Eras Demi ITC" pitchFamily="34" charset="0"/>
              </a:rPr>
              <a:t>-</a:t>
            </a:r>
            <a:r>
              <a:rPr lang="en-US" sz="2200" dirty="0" err="1" smtClean="0">
                <a:latin typeface="Eras Demi ITC" pitchFamily="34" charset="0"/>
              </a:rPr>
              <a:t>Rahim</a:t>
            </a:r>
            <a:r>
              <a:rPr lang="en-US" sz="2200" dirty="0" smtClean="0">
                <a:latin typeface="Eras Demi ITC" pitchFamily="34" charset="0"/>
              </a:rPr>
              <a:t>”; 'Islam' as state religion and Secularism in the constitution. </a:t>
            </a:r>
          </a:p>
          <a:p>
            <a:pPr marL="465283" indent="-465283" algn="just">
              <a:buNone/>
            </a:pPr>
            <a:endParaRPr lang="en-US" sz="100" dirty="0" smtClean="0">
              <a:latin typeface="Eras Demi ITC" pitchFamily="34" charset="0"/>
            </a:endParaRPr>
          </a:p>
          <a:p>
            <a:pPr marL="465283" indent="-465283" algn="just">
              <a:buFont typeface="Wingdings" pitchFamily="2" charset="2"/>
              <a:buChar char="q"/>
            </a:pPr>
            <a:r>
              <a:rPr lang="en-US" sz="2200" dirty="0" smtClean="0">
                <a:latin typeface="Eras Demi ITC" pitchFamily="34" charset="0"/>
              </a:rPr>
              <a:t>There is no balance of power between President and Prime Minister. For that Prime Minister holds excessive power constitutionally. </a:t>
            </a:r>
          </a:p>
          <a:p>
            <a:pPr marL="465283" indent="-465283" algn="just">
              <a:buNone/>
            </a:pPr>
            <a:endParaRPr lang="en-US" sz="200" dirty="0" smtClean="0">
              <a:latin typeface="Eras Demi ITC" pitchFamily="34" charset="0"/>
            </a:endParaRPr>
          </a:p>
          <a:p>
            <a:pPr marL="465283" indent="-465283" algn="just">
              <a:buFont typeface="Wingdings" pitchFamily="2" charset="2"/>
              <a:buChar char="q"/>
            </a:pPr>
            <a:r>
              <a:rPr lang="en-US" sz="2200" dirty="0" smtClean="0">
                <a:latin typeface="Eras Demi ITC" pitchFamily="34" charset="0"/>
              </a:rPr>
              <a:t>There have some contradictory provisions in the constitution as like Articles: 08, 27, 29, 55, and 70. </a:t>
            </a:r>
          </a:p>
          <a:p>
            <a:pPr marL="465283" indent="-465283" algn="just">
              <a:buNone/>
            </a:pPr>
            <a:endParaRPr lang="en-US" sz="100" dirty="0" smtClean="0">
              <a:latin typeface="Eras Demi ITC" pitchFamily="34" charset="0"/>
            </a:endParaRPr>
          </a:p>
          <a:p>
            <a:pPr marL="465283" indent="-465283" algn="just">
              <a:buFont typeface="Wingdings" pitchFamily="2" charset="2"/>
              <a:buChar char="q"/>
            </a:pPr>
            <a:r>
              <a:rPr lang="en-US" sz="2200" dirty="0" smtClean="0">
                <a:latin typeface="Eras Demi ITC" pitchFamily="34" charset="0"/>
              </a:rPr>
              <a:t>Politicization of our constitution slow down the key spirit and aspiration of democracy.   </a:t>
            </a:r>
          </a:p>
          <a:p>
            <a:pPr marL="465283" indent="-465283" algn="just">
              <a:buNone/>
            </a:pPr>
            <a:endParaRPr lang="en-US" sz="100" dirty="0" smtClean="0">
              <a:latin typeface="Eras Demi ITC" pitchFamily="34" charset="0"/>
            </a:endParaRPr>
          </a:p>
          <a:p>
            <a:pPr marL="465283" indent="-465283" algn="just">
              <a:buFont typeface="Wingdings" pitchFamily="2" charset="2"/>
              <a:buChar char="q"/>
            </a:pPr>
            <a:r>
              <a:rPr lang="en-US" sz="2200" dirty="0" smtClean="0">
                <a:latin typeface="Eras Demi ITC" pitchFamily="34" charset="0"/>
              </a:rPr>
              <a:t>Improper and Partial practiced by government creates misinterpretation. </a:t>
            </a:r>
          </a:p>
        </p:txBody>
      </p:sp>
      <p:sp>
        <p:nvSpPr>
          <p:cNvPr id="4" name="Flowchart: Process 4"/>
          <p:cNvSpPr>
            <a:spLocks noChangeArrowheads="1"/>
          </p:cNvSpPr>
          <p:nvPr/>
        </p:nvSpPr>
        <p:spPr bwMode="auto">
          <a:xfrm>
            <a:off x="0" y="698500"/>
            <a:ext cx="9144000" cy="152400"/>
          </a:xfrm>
          <a:prstGeom prst="flowChartProcess">
            <a:avLst/>
          </a:prstGeom>
          <a:solidFill>
            <a:srgbClr val="00B050"/>
          </a:solidFill>
          <a:ln w="9525" algn="ctr">
            <a:solidFill>
              <a:srgbClr val="FF0000"/>
            </a:solidFill>
            <a:round/>
            <a:headEnd/>
            <a:tailEnd/>
          </a:ln>
        </p:spPr>
        <p:txBody>
          <a:bodyPr lIns="82717" tIns="41358" rIns="82717" bIns="41358"/>
          <a:lstStyle/>
          <a:p>
            <a:pPr algn="ctr"/>
            <a:endParaRPr lang="en-US">
              <a:solidFill>
                <a:srgbClr val="FF0000"/>
              </a:solidFill>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pPr algn="l"/>
            <a:r>
              <a:rPr lang="en-US" sz="3200" b="1" dirty="0" smtClean="0">
                <a:latin typeface="Eras Demi ITC" pitchFamily="34" charset="0"/>
                <a:cs typeface="Calibri" pitchFamily="34" charset="0"/>
              </a:rPr>
              <a:t>Objectives of this Class</a:t>
            </a:r>
            <a:endParaRPr lang="en-US" sz="3200" dirty="0">
              <a:latin typeface="Eras Demi ITC" pitchFamily="34" charset="0"/>
            </a:endParaRPr>
          </a:p>
        </p:txBody>
      </p:sp>
      <p:sp>
        <p:nvSpPr>
          <p:cNvPr id="3" name="Content Placeholder 2"/>
          <p:cNvSpPr>
            <a:spLocks noGrp="1"/>
          </p:cNvSpPr>
          <p:nvPr>
            <p:ph idx="1"/>
          </p:nvPr>
        </p:nvSpPr>
        <p:spPr>
          <a:xfrm>
            <a:off x="457200" y="1417639"/>
            <a:ext cx="8229600" cy="4983163"/>
          </a:xfrm>
        </p:spPr>
        <p:txBody>
          <a:bodyPr>
            <a:noAutofit/>
          </a:bodyPr>
          <a:lstStyle/>
          <a:p>
            <a:pPr>
              <a:buClr>
                <a:srgbClr val="00B0F0"/>
              </a:buClr>
              <a:buFont typeface="Wingdings" pitchFamily="2" charset="2"/>
              <a:buChar char="Ø"/>
            </a:pPr>
            <a:r>
              <a:rPr lang="en-US" sz="2800" dirty="0" smtClean="0">
                <a:latin typeface="Eras Demi ITC" pitchFamily="34" charset="0"/>
              </a:rPr>
              <a:t>Conceptual analysis of  constitution</a:t>
            </a:r>
          </a:p>
          <a:p>
            <a:pPr>
              <a:buClr>
                <a:srgbClr val="00B0F0"/>
              </a:buClr>
              <a:buFont typeface="Wingdings" pitchFamily="2" charset="2"/>
              <a:buChar char="Ø"/>
            </a:pPr>
            <a:r>
              <a:rPr lang="en-US" sz="2800" dirty="0" smtClean="0">
                <a:latin typeface="Eras Demi ITC" pitchFamily="34" charset="0"/>
                <a:cs typeface="Calibri" pitchFamily="34" charset="0"/>
              </a:rPr>
              <a:t>Introduction of various types of Constitution</a:t>
            </a:r>
          </a:p>
          <a:p>
            <a:pPr>
              <a:buClr>
                <a:srgbClr val="00B0F0"/>
              </a:buClr>
              <a:buFont typeface="Wingdings" pitchFamily="2" charset="2"/>
              <a:buChar char="Ø"/>
            </a:pPr>
            <a:r>
              <a:rPr lang="en-US" sz="2800" dirty="0" smtClean="0">
                <a:latin typeface="Eras Demi ITC" pitchFamily="34" charset="0"/>
                <a:cs typeface="Calibri" pitchFamily="34" charset="0"/>
              </a:rPr>
              <a:t>Essentials for making a good constitution</a:t>
            </a:r>
          </a:p>
          <a:p>
            <a:pPr>
              <a:buClr>
                <a:srgbClr val="00B0F0"/>
              </a:buClr>
              <a:buFont typeface="Wingdings" pitchFamily="2" charset="2"/>
              <a:buChar char="Ø"/>
            </a:pPr>
            <a:r>
              <a:rPr lang="en-US" sz="2800" dirty="0" smtClean="0">
                <a:latin typeface="Eras Demi ITC" pitchFamily="34" charset="0"/>
                <a:cs typeface="Calibri" pitchFamily="34" charset="0"/>
              </a:rPr>
              <a:t>Explore the historical background  </a:t>
            </a:r>
          </a:p>
          <a:p>
            <a:pPr>
              <a:buClr>
                <a:srgbClr val="00B0F0"/>
              </a:buClr>
              <a:buFont typeface="Wingdings" pitchFamily="2" charset="2"/>
              <a:buChar char="Ø"/>
            </a:pPr>
            <a:r>
              <a:rPr lang="en-US" sz="2800" dirty="0" smtClean="0">
                <a:latin typeface="Eras Demi ITC" pitchFamily="34" charset="0"/>
                <a:cs typeface="Calibri" pitchFamily="34" charset="0"/>
              </a:rPr>
              <a:t>Identify some common features of the constitution of Bangladesh</a:t>
            </a:r>
          </a:p>
          <a:p>
            <a:pPr>
              <a:buClr>
                <a:srgbClr val="00B0F0"/>
              </a:buClr>
              <a:buFont typeface="Wingdings" pitchFamily="2" charset="2"/>
              <a:buChar char="Ø"/>
            </a:pPr>
            <a:r>
              <a:rPr lang="en-US" sz="2800" dirty="0" smtClean="0">
                <a:latin typeface="Eras Demi ITC" pitchFamily="34" charset="0"/>
                <a:cs typeface="Calibri" pitchFamily="34" charset="0"/>
              </a:rPr>
              <a:t>Examine some problems in the study of Constitution of Bangladesh</a:t>
            </a:r>
          </a:p>
          <a:p>
            <a:pPr>
              <a:buClr>
                <a:srgbClr val="00B0F0"/>
              </a:buClr>
              <a:buFont typeface="Wingdings" pitchFamily="2" charset="2"/>
              <a:buChar char="Ø"/>
            </a:pPr>
            <a:r>
              <a:rPr lang="en-US" sz="2800" dirty="0" smtClean="0">
                <a:latin typeface="Eras Demi ITC" pitchFamily="34" charset="0"/>
              </a:rPr>
              <a:t>Investigate the key amendments of Bangladesh constitution. </a:t>
            </a:r>
          </a:p>
        </p:txBody>
      </p:sp>
      <p:sp>
        <p:nvSpPr>
          <p:cNvPr id="4" name="Flowchart: Process 4"/>
          <p:cNvSpPr>
            <a:spLocks noChangeArrowheads="1"/>
          </p:cNvSpPr>
          <p:nvPr/>
        </p:nvSpPr>
        <p:spPr bwMode="auto">
          <a:xfrm>
            <a:off x="0" y="10668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rmAutofit/>
          </a:bodyPr>
          <a:lstStyle/>
          <a:p>
            <a:pPr algn="l"/>
            <a:r>
              <a:rPr lang="en-US" sz="3200" dirty="0" smtClean="0">
                <a:latin typeface="Eras Demi ITC" pitchFamily="34" charset="0"/>
                <a:cs typeface="Calibri" pitchFamily="34" charset="0"/>
              </a:rPr>
              <a:t>  </a:t>
            </a:r>
            <a:r>
              <a:rPr lang="en-US" sz="3200" dirty="0" smtClean="0">
                <a:solidFill>
                  <a:srgbClr val="0070C0"/>
                </a:solidFill>
                <a:latin typeface="Eras Demi ITC" pitchFamily="34" charset="0"/>
                <a:cs typeface="Calibri" pitchFamily="34" charset="0"/>
              </a:rPr>
              <a:t>Problems in the study of BD Constitution…</a:t>
            </a:r>
            <a:endParaRPr lang="en-US" sz="3200" dirty="0">
              <a:solidFill>
                <a:srgbClr val="0070C0"/>
              </a:solidFill>
              <a:latin typeface="Eras Demi ITC" pitchFamily="34" charset="0"/>
            </a:endParaRPr>
          </a:p>
        </p:txBody>
      </p:sp>
      <p:pic>
        <p:nvPicPr>
          <p:cNvPr id="6" name="Content Placeholder 5" descr="Image result for picture of constitution of Bangladesh"/>
          <p:cNvPicPr>
            <a:picLocks noGrp="1"/>
          </p:cNvPicPr>
          <p:nvPr>
            <p:ph idx="1"/>
          </p:nvPr>
        </p:nvPicPr>
        <p:blipFill>
          <a:blip r:embed="rId2"/>
          <a:stretch>
            <a:fillRect/>
          </a:stretch>
        </p:blipFill>
        <p:spPr bwMode="auto">
          <a:xfrm>
            <a:off x="228600" y="1338262"/>
            <a:ext cx="8763000" cy="5443538"/>
          </a:xfrm>
          <a:prstGeom prst="rect">
            <a:avLst/>
          </a:prstGeom>
          <a:noFill/>
          <a:ln w="9525">
            <a:noFill/>
            <a:miter lim="800000"/>
            <a:headEnd/>
            <a:tailEnd/>
          </a:ln>
        </p:spPr>
      </p:pic>
      <p:sp>
        <p:nvSpPr>
          <p:cNvPr id="4" name="Flowchart: Process 4"/>
          <p:cNvSpPr>
            <a:spLocks noChangeArrowheads="1"/>
          </p:cNvSpPr>
          <p:nvPr/>
        </p:nvSpPr>
        <p:spPr bwMode="auto">
          <a:xfrm>
            <a:off x="0" y="9906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89000"/>
          </a:xfrm>
        </p:spPr>
        <p:txBody>
          <a:bodyPr>
            <a:normAutofit/>
          </a:bodyPr>
          <a:lstStyle/>
          <a:p>
            <a:r>
              <a:rPr lang="en-US" sz="3000" dirty="0" smtClean="0">
                <a:solidFill>
                  <a:srgbClr val="002060"/>
                </a:solidFill>
                <a:latin typeface="Eras Demi ITC" pitchFamily="34" charset="0"/>
                <a:cs typeface="Calibri" pitchFamily="34" charset="0"/>
              </a:rPr>
              <a:t>How to change BD Constitution? </a:t>
            </a:r>
            <a:endParaRPr lang="en-US" sz="3000" dirty="0">
              <a:solidFill>
                <a:srgbClr val="002060"/>
              </a:solidFill>
              <a:latin typeface="Eras Demi ITC" pitchFamily="34" charset="0"/>
            </a:endParaRPr>
          </a:p>
        </p:txBody>
      </p:sp>
      <p:sp>
        <p:nvSpPr>
          <p:cNvPr id="5" name="Content Placeholder 4"/>
          <p:cNvSpPr>
            <a:spLocks noGrp="1"/>
          </p:cNvSpPr>
          <p:nvPr>
            <p:ph idx="1"/>
          </p:nvPr>
        </p:nvSpPr>
        <p:spPr>
          <a:xfrm>
            <a:off x="190500" y="952500"/>
            <a:ext cx="8953500" cy="2857500"/>
          </a:xfrm>
        </p:spPr>
        <p:txBody>
          <a:bodyPr>
            <a:noAutofit/>
          </a:bodyPr>
          <a:lstStyle/>
          <a:p>
            <a:pPr marL="89947" indent="0" algn="just">
              <a:buNone/>
            </a:pPr>
            <a:r>
              <a:rPr lang="en-US" sz="2300" dirty="0" smtClean="0">
                <a:latin typeface="Eras Demi ITC" pitchFamily="34" charset="0"/>
              </a:rPr>
              <a:t>Article 142 of the constitution of Bangladesh describes about how to amend or change the constitution. According to main constitution it is needed-  </a:t>
            </a:r>
          </a:p>
          <a:p>
            <a:pPr marL="89947" indent="0" algn="just">
              <a:buNone/>
            </a:pPr>
            <a:endParaRPr lang="en-US" sz="2300" dirty="0" smtClean="0">
              <a:latin typeface="Eras Demi ITC" pitchFamily="34" charset="0"/>
            </a:endParaRPr>
          </a:p>
          <a:p>
            <a:pPr marL="813751" lvl="2" indent="0" algn="just">
              <a:buFont typeface="Wingdings" pitchFamily="2" charset="2"/>
              <a:buChar char="q"/>
            </a:pPr>
            <a:r>
              <a:rPr lang="en-US" sz="2300" dirty="0" smtClean="0">
                <a:latin typeface="Eras Demi ITC" pitchFamily="34" charset="0"/>
              </a:rPr>
              <a:t> Clarity of the changed material</a:t>
            </a:r>
          </a:p>
          <a:p>
            <a:pPr marL="813751" lvl="2" indent="0" algn="just">
              <a:buFont typeface="Wingdings" pitchFamily="2" charset="2"/>
              <a:buChar char="q"/>
            </a:pPr>
            <a:r>
              <a:rPr lang="en-US" sz="2300" dirty="0" smtClean="0">
                <a:latin typeface="Eras Demi ITC" pitchFamily="34" charset="0"/>
              </a:rPr>
              <a:t> Support of two-third of total parliament members</a:t>
            </a:r>
          </a:p>
          <a:p>
            <a:pPr marL="813751" lvl="2" indent="0" algn="just">
              <a:buFont typeface="Wingdings" pitchFamily="2" charset="2"/>
              <a:buChar char="q"/>
            </a:pPr>
            <a:r>
              <a:rPr lang="en-US" sz="2300" dirty="0" smtClean="0">
                <a:latin typeface="Eras Demi ITC" pitchFamily="34" charset="0"/>
              </a:rPr>
              <a:t> Approval of the president of the country. </a:t>
            </a:r>
          </a:p>
        </p:txBody>
      </p:sp>
      <p:sp>
        <p:nvSpPr>
          <p:cNvPr id="4" name="Flowchart: Process 4"/>
          <p:cNvSpPr>
            <a:spLocks noChangeArrowheads="1"/>
          </p:cNvSpPr>
          <p:nvPr/>
        </p:nvSpPr>
        <p:spPr bwMode="auto">
          <a:xfrm>
            <a:off x="0" y="698500"/>
            <a:ext cx="9144000" cy="152400"/>
          </a:xfrm>
          <a:prstGeom prst="flowChartProcess">
            <a:avLst/>
          </a:prstGeom>
          <a:solidFill>
            <a:srgbClr val="00B050"/>
          </a:solidFill>
          <a:ln w="9525" algn="ctr">
            <a:solidFill>
              <a:srgbClr val="FF0000"/>
            </a:solidFill>
            <a:round/>
            <a:headEnd/>
            <a:tailEnd/>
          </a:ln>
        </p:spPr>
        <p:txBody>
          <a:bodyPr lIns="82720" tIns="41360" rIns="82720" bIns="41360"/>
          <a:lstStyle/>
          <a:p>
            <a:pPr algn="ctr"/>
            <a:endParaRPr lang="en-US">
              <a:solidFill>
                <a:srgbClr val="FF0000"/>
              </a:solidFill>
            </a:endParaRPr>
          </a:p>
        </p:txBody>
      </p:sp>
      <p:sp>
        <p:nvSpPr>
          <p:cNvPr id="6" name="Title 1"/>
          <p:cNvSpPr txBox="1">
            <a:spLocks/>
          </p:cNvSpPr>
          <p:nvPr/>
        </p:nvSpPr>
        <p:spPr>
          <a:xfrm>
            <a:off x="0" y="4127500"/>
            <a:ext cx="9144000" cy="571500"/>
          </a:xfrm>
          <a:prstGeom prst="rect">
            <a:avLst/>
          </a:prstGeom>
        </p:spPr>
        <p:txBody>
          <a:bodyPr vert="horz" lIns="82720" tIns="41360" rIns="82720" bIns="41360" rtlCol="0" anchor="ctr">
            <a:normAutofit/>
          </a:bodyPr>
          <a:lstStyle/>
          <a:p>
            <a:pPr algn="ctr" defTabSz="827204">
              <a:spcBef>
                <a:spcPct val="0"/>
              </a:spcBef>
              <a:defRPr/>
            </a:pPr>
            <a:r>
              <a:rPr lang="en-US" sz="3000" dirty="0" smtClean="0">
                <a:solidFill>
                  <a:srgbClr val="002060"/>
                </a:solidFill>
                <a:latin typeface="Eras Demi ITC" pitchFamily="34" charset="0"/>
                <a:ea typeface="+mj-ea"/>
                <a:cs typeface="+mj-cs"/>
              </a:rPr>
              <a:t>Amendments of BD constitution</a:t>
            </a:r>
            <a:endParaRPr lang="en-US" sz="3000" dirty="0">
              <a:solidFill>
                <a:srgbClr val="002060"/>
              </a:solidFill>
              <a:latin typeface="Eras Demi ITC" pitchFamily="34" charset="0"/>
              <a:ea typeface="+mj-ea"/>
              <a:cs typeface="+mj-cs"/>
            </a:endParaRPr>
          </a:p>
        </p:txBody>
      </p:sp>
      <p:sp>
        <p:nvSpPr>
          <p:cNvPr id="7" name="Flowchart: Process 4"/>
          <p:cNvSpPr>
            <a:spLocks noChangeArrowheads="1"/>
          </p:cNvSpPr>
          <p:nvPr/>
        </p:nvSpPr>
        <p:spPr bwMode="auto">
          <a:xfrm>
            <a:off x="0" y="4800600"/>
            <a:ext cx="9144000" cy="152400"/>
          </a:xfrm>
          <a:prstGeom prst="flowChartProcess">
            <a:avLst/>
          </a:prstGeom>
          <a:solidFill>
            <a:srgbClr val="00B050"/>
          </a:solidFill>
          <a:ln w="9525" algn="ctr">
            <a:solidFill>
              <a:srgbClr val="FF0000"/>
            </a:solidFill>
            <a:round/>
            <a:headEnd/>
            <a:tailEnd/>
          </a:ln>
        </p:spPr>
        <p:txBody>
          <a:bodyPr lIns="82720" tIns="41360" rIns="82720" bIns="41360"/>
          <a:lstStyle/>
          <a:p>
            <a:pPr algn="ctr"/>
            <a:endParaRPr lang="en-US">
              <a:solidFill>
                <a:srgbClr val="FF0000"/>
              </a:solidFill>
            </a:endParaRPr>
          </a:p>
        </p:txBody>
      </p:sp>
      <p:sp>
        <p:nvSpPr>
          <p:cNvPr id="8" name="Content Placeholder 4"/>
          <p:cNvSpPr txBox="1">
            <a:spLocks/>
          </p:cNvSpPr>
          <p:nvPr/>
        </p:nvSpPr>
        <p:spPr>
          <a:xfrm>
            <a:off x="190500" y="5080000"/>
            <a:ext cx="8953500" cy="1333500"/>
          </a:xfrm>
          <a:prstGeom prst="rect">
            <a:avLst/>
          </a:prstGeom>
        </p:spPr>
        <p:txBody>
          <a:bodyPr vert="horz" lIns="82720" tIns="41360" rIns="82720" bIns="41360" rtlCol="0">
            <a:noAutofit/>
          </a:bodyPr>
          <a:lstStyle/>
          <a:p>
            <a:pPr marL="89947" algn="just" defTabSz="827204">
              <a:spcBef>
                <a:spcPct val="20000"/>
              </a:spcBef>
              <a:defRPr/>
            </a:pPr>
            <a:r>
              <a:rPr lang="en-US" sz="2300" dirty="0" smtClean="0">
                <a:latin typeface="Eras Demi ITC" pitchFamily="34" charset="0"/>
              </a:rPr>
              <a:t>A total of 17 amendments were brought to the constitution of Bangladesh since it was passed in the N</a:t>
            </a:r>
            <a:r>
              <a:rPr lang="en-US" sz="2300" dirty="0" err="1" smtClean="0">
                <a:latin typeface="Eras Demi ITC" pitchFamily="34" charset="0"/>
              </a:rPr>
              <a:t>ational</a:t>
            </a:r>
            <a:r>
              <a:rPr lang="en-US" sz="2300" dirty="0" smtClean="0">
                <a:latin typeface="Eras Demi ITC" pitchFamily="34" charset="0"/>
              </a:rPr>
              <a:t> Assembly in November 1972.</a:t>
            </a:r>
          </a:p>
          <a:p>
            <a:pPr marL="89947" algn="just" defTabSz="827204">
              <a:spcBef>
                <a:spcPct val="20000"/>
              </a:spcBef>
              <a:defRPr/>
            </a:pPr>
            <a:endParaRPr lang="en-US" sz="2200" dirty="0" smtClean="0">
              <a:latin typeface="Eras Demi ITC" pitchFamily="34" charset="0"/>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par>
                                <p:cTn id="11" presetID="34"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 from="(-#ppt_w/2)" to="(#ppt_x)" calcmode="lin" valueType="num">
                                      <p:cBhvr>
                                        <p:cTn id="13" dur="600" fill="hold">
                                          <p:stCondLst>
                                            <p:cond delay="0"/>
                                          </p:stCondLst>
                                        </p:cTn>
                                        <p:tgtEl>
                                          <p:spTgt spid="7"/>
                                        </p:tgtEl>
                                        <p:attrNameLst>
                                          <p:attrName>ppt_x</p:attrName>
                                        </p:attrNameLst>
                                      </p:cBhvr>
                                    </p:anim>
                                    <p:anim from="0" to="-1.0" calcmode="lin" valueType="num">
                                      <p:cBhvr>
                                        <p:cTn id="14" dur="200" decel="50000" autoRev="1" fill="hold">
                                          <p:stCondLst>
                                            <p:cond delay="600"/>
                                          </p:stCondLst>
                                        </p:cTn>
                                        <p:tgtEl>
                                          <p:spTgt spid="7"/>
                                        </p:tgtEl>
                                        <p:attrNameLst>
                                          <p:attrName>xshear</p:attrName>
                                        </p:attrNameLst>
                                      </p:cBhvr>
                                    </p:anim>
                                    <p:animScale>
                                      <p:cBhvr>
                                        <p:cTn id="15" dur="200" decel="100000" autoRev="1" fill="hold">
                                          <p:stCondLst>
                                            <p:cond delay="600"/>
                                          </p:stCondLst>
                                        </p:cTn>
                                        <p:tgtEl>
                                          <p:spTgt spid="7"/>
                                        </p:tgtEl>
                                      </p:cBhvr>
                                      <p:from x="100000" y="100000"/>
                                      <p:to x="80000" y="100000"/>
                                    </p:animScale>
                                    <p:anim by="(#ppt_h/3+#ppt_w*0.1)" calcmode="lin" valueType="num">
                                      <p:cBhvr additive="sum">
                                        <p:cTn id="16" dur="200" decel="100000" autoRev="1" fill="hold">
                                          <p:stCondLst>
                                            <p:cond delay="600"/>
                                          </p:stCondLst>
                                        </p:cTn>
                                        <p:tgtEl>
                                          <p:spTgt spid="7"/>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pPr algn="l"/>
            <a:r>
              <a:rPr lang="en-US" sz="3600" b="1" dirty="0" smtClean="0">
                <a:solidFill>
                  <a:srgbClr val="002060"/>
                </a:solidFill>
                <a:latin typeface="Eras Demi ITC" pitchFamily="34" charset="0"/>
              </a:rPr>
              <a:t>Key Amendments</a:t>
            </a:r>
            <a:endParaRPr lang="en-US" sz="3600" dirty="0">
              <a:solidFill>
                <a:srgbClr val="002060"/>
              </a:solidFill>
              <a:latin typeface="Eras Demi ITC" pitchFamily="34" charset="0"/>
            </a:endParaRPr>
          </a:p>
        </p:txBody>
      </p:sp>
      <p:sp>
        <p:nvSpPr>
          <p:cNvPr id="6" name="Content Placeholder 5"/>
          <p:cNvSpPr>
            <a:spLocks noGrp="1"/>
          </p:cNvSpPr>
          <p:nvPr>
            <p:ph idx="1"/>
          </p:nvPr>
        </p:nvSpPr>
        <p:spPr>
          <a:xfrm>
            <a:off x="457200" y="1295400"/>
            <a:ext cx="8229600" cy="5562600"/>
          </a:xfrm>
        </p:spPr>
        <p:txBody>
          <a:bodyPr>
            <a:normAutofit fontScale="92500" lnSpcReduction="20000"/>
          </a:bodyPr>
          <a:lstStyle/>
          <a:p>
            <a:pPr>
              <a:buFont typeface="Wingdings" pitchFamily="2" charset="2"/>
              <a:buChar char="q"/>
            </a:pPr>
            <a:r>
              <a:rPr lang="en-US" sz="2800" b="1" dirty="0" smtClean="0">
                <a:solidFill>
                  <a:srgbClr val="00B050"/>
                </a:solidFill>
                <a:latin typeface="Eras Demi ITC" pitchFamily="34" charset="0"/>
              </a:rPr>
              <a:t>Fourth Amendment:</a:t>
            </a:r>
            <a:endParaRPr lang="en-US" sz="2800" dirty="0" smtClean="0">
              <a:solidFill>
                <a:srgbClr val="00B050"/>
              </a:solidFill>
              <a:latin typeface="Eras Demi ITC" pitchFamily="34" charset="0"/>
            </a:endParaRPr>
          </a:p>
          <a:p>
            <a:pPr>
              <a:buNone/>
            </a:pPr>
            <a:r>
              <a:rPr lang="en-US" sz="2600" dirty="0" smtClean="0">
                <a:solidFill>
                  <a:srgbClr val="002060"/>
                </a:solidFill>
                <a:latin typeface="Eras Demi ITC" pitchFamily="34" charset="0"/>
              </a:rPr>
              <a:t>  The Constitution (Fourth Amendment) Act 1975 was passed on </a:t>
            </a:r>
            <a:r>
              <a:rPr lang="en-US" sz="2600" b="1" dirty="0" smtClean="0">
                <a:solidFill>
                  <a:srgbClr val="002060"/>
                </a:solidFill>
                <a:latin typeface="Eras Demi ITC" pitchFamily="34" charset="0"/>
              </a:rPr>
              <a:t>25 January 1975.</a:t>
            </a:r>
            <a:r>
              <a:rPr lang="en-US" sz="2600" dirty="0" smtClean="0">
                <a:solidFill>
                  <a:srgbClr val="002060"/>
                </a:solidFill>
                <a:latin typeface="Eras Demi ITC" pitchFamily="34" charset="0"/>
              </a:rPr>
              <a:t> Major changes were brought into the constitution by this amendment. Mooting points of this amendment were-</a:t>
            </a:r>
          </a:p>
          <a:p>
            <a:pPr>
              <a:buNone/>
            </a:pPr>
            <a:endParaRPr lang="en-US" sz="1500" dirty="0" smtClean="0">
              <a:solidFill>
                <a:srgbClr val="002060"/>
              </a:solidFill>
              <a:latin typeface="Eras Demi ITC" pitchFamily="34" charset="0"/>
            </a:endParaRPr>
          </a:p>
          <a:p>
            <a:pPr lvl="0"/>
            <a:r>
              <a:rPr lang="en-US" sz="2600" dirty="0" smtClean="0">
                <a:solidFill>
                  <a:srgbClr val="002060"/>
                </a:solidFill>
                <a:latin typeface="Eras Demi ITC" pitchFamily="34" charset="0"/>
              </a:rPr>
              <a:t>The </a:t>
            </a:r>
            <a:r>
              <a:rPr lang="en-US" sz="2600" b="1" dirty="0" smtClean="0">
                <a:solidFill>
                  <a:srgbClr val="002060"/>
                </a:solidFill>
                <a:latin typeface="Eras Demi ITC" pitchFamily="34" charset="0"/>
              </a:rPr>
              <a:t>presidential form of government</a:t>
            </a:r>
            <a:r>
              <a:rPr lang="en-US" sz="2600" dirty="0" smtClean="0">
                <a:solidFill>
                  <a:srgbClr val="002060"/>
                </a:solidFill>
                <a:latin typeface="Eras Demi ITC" pitchFamily="34" charset="0"/>
              </a:rPr>
              <a:t> was introduced in place of the parliamentary system</a:t>
            </a:r>
          </a:p>
          <a:p>
            <a:pPr lvl="0"/>
            <a:endParaRPr lang="en-US" sz="1300" dirty="0" smtClean="0">
              <a:solidFill>
                <a:srgbClr val="002060"/>
              </a:solidFill>
              <a:latin typeface="Eras Demi ITC" pitchFamily="34" charset="0"/>
            </a:endParaRPr>
          </a:p>
          <a:p>
            <a:pPr lvl="0"/>
            <a:r>
              <a:rPr lang="en-US" sz="2600" dirty="0" smtClean="0">
                <a:solidFill>
                  <a:srgbClr val="002060"/>
                </a:solidFill>
                <a:latin typeface="Eras Demi ITC" pitchFamily="34" charset="0"/>
              </a:rPr>
              <a:t>O</a:t>
            </a:r>
            <a:r>
              <a:rPr lang="en-US" sz="2600" b="1" dirty="0" smtClean="0">
                <a:solidFill>
                  <a:srgbClr val="002060"/>
                </a:solidFill>
                <a:latin typeface="Eras Demi ITC" pitchFamily="34" charset="0"/>
              </a:rPr>
              <a:t>ne-party system</a:t>
            </a:r>
            <a:r>
              <a:rPr lang="en-US" sz="2600" dirty="0" smtClean="0">
                <a:solidFill>
                  <a:srgbClr val="002060"/>
                </a:solidFill>
                <a:latin typeface="Eras Demi ITC" pitchFamily="34" charset="0"/>
              </a:rPr>
              <a:t> in place of a multi-party system was introduced</a:t>
            </a:r>
          </a:p>
          <a:p>
            <a:pPr lvl="0"/>
            <a:endParaRPr lang="en-US" sz="1300" dirty="0" smtClean="0">
              <a:solidFill>
                <a:srgbClr val="002060"/>
              </a:solidFill>
              <a:latin typeface="Eras Demi ITC" pitchFamily="34" charset="0"/>
            </a:endParaRPr>
          </a:p>
          <a:p>
            <a:pPr lvl="0"/>
            <a:r>
              <a:rPr lang="en-US" sz="2600" dirty="0" smtClean="0">
                <a:solidFill>
                  <a:srgbClr val="002060"/>
                </a:solidFill>
                <a:latin typeface="Eras Demi ITC" pitchFamily="34" charset="0"/>
              </a:rPr>
              <a:t>The </a:t>
            </a:r>
            <a:r>
              <a:rPr lang="en-US" sz="2600" b="1" dirty="0" smtClean="0">
                <a:solidFill>
                  <a:srgbClr val="002060"/>
                </a:solidFill>
                <a:latin typeface="Eras Demi ITC" pitchFamily="34" charset="0"/>
              </a:rPr>
              <a:t>powers of the </a:t>
            </a:r>
            <a:r>
              <a:rPr lang="en-US" sz="2600" b="1" dirty="0" err="1" smtClean="0">
                <a:solidFill>
                  <a:srgbClr val="002060"/>
                </a:solidFill>
                <a:latin typeface="Eras Demi ITC" pitchFamily="34" charset="0"/>
              </a:rPr>
              <a:t>Jatiya</a:t>
            </a:r>
            <a:r>
              <a:rPr lang="en-US" sz="2600" b="1" dirty="0" smtClean="0">
                <a:solidFill>
                  <a:srgbClr val="002060"/>
                </a:solidFill>
                <a:latin typeface="Eras Demi ITC" pitchFamily="34" charset="0"/>
              </a:rPr>
              <a:t> </a:t>
            </a:r>
            <a:r>
              <a:rPr lang="en-US" sz="2600" b="1" dirty="0" err="1" smtClean="0">
                <a:solidFill>
                  <a:srgbClr val="002060"/>
                </a:solidFill>
                <a:latin typeface="Eras Demi ITC" pitchFamily="34" charset="0"/>
              </a:rPr>
              <a:t>Sangsad</a:t>
            </a:r>
            <a:r>
              <a:rPr lang="en-US" sz="2600" dirty="0" smtClean="0">
                <a:solidFill>
                  <a:srgbClr val="002060"/>
                </a:solidFill>
                <a:latin typeface="Eras Demi ITC" pitchFamily="34" charset="0"/>
              </a:rPr>
              <a:t> were curtailed</a:t>
            </a:r>
          </a:p>
          <a:p>
            <a:pPr lvl="0"/>
            <a:endParaRPr lang="en-US" sz="1200" dirty="0" smtClean="0">
              <a:solidFill>
                <a:srgbClr val="002060"/>
              </a:solidFill>
              <a:latin typeface="Eras Demi ITC" pitchFamily="34" charset="0"/>
            </a:endParaRPr>
          </a:p>
          <a:p>
            <a:pPr lvl="0"/>
            <a:r>
              <a:rPr lang="en-US" sz="2600" dirty="0" smtClean="0">
                <a:solidFill>
                  <a:srgbClr val="002060"/>
                </a:solidFill>
                <a:latin typeface="Eras Demi ITC" pitchFamily="34" charset="0"/>
              </a:rPr>
              <a:t>The </a:t>
            </a:r>
            <a:r>
              <a:rPr lang="en-US" sz="2600" b="1" dirty="0" smtClean="0">
                <a:solidFill>
                  <a:srgbClr val="002060"/>
                </a:solidFill>
                <a:latin typeface="Eras Demi ITC" pitchFamily="34" charset="0"/>
              </a:rPr>
              <a:t>Judiciary lost </a:t>
            </a:r>
            <a:r>
              <a:rPr lang="en-US" sz="2600" dirty="0" smtClean="0">
                <a:solidFill>
                  <a:srgbClr val="002060"/>
                </a:solidFill>
                <a:latin typeface="Eras Demi ITC" pitchFamily="34" charset="0"/>
              </a:rPr>
              <a:t>much of its independence</a:t>
            </a:r>
          </a:p>
          <a:p>
            <a:pPr lvl="0">
              <a:buNone/>
            </a:pPr>
            <a:endParaRPr lang="en-US" sz="1200" dirty="0" smtClean="0">
              <a:solidFill>
                <a:srgbClr val="002060"/>
              </a:solidFill>
              <a:latin typeface="Eras Demi ITC" pitchFamily="34" charset="0"/>
            </a:endParaRPr>
          </a:p>
          <a:p>
            <a:pPr lvl="0"/>
            <a:r>
              <a:rPr lang="en-US" sz="2600" dirty="0" smtClean="0">
                <a:solidFill>
                  <a:srgbClr val="002060"/>
                </a:solidFill>
                <a:latin typeface="Eras Demi ITC" pitchFamily="34" charset="0"/>
              </a:rPr>
              <a:t>The </a:t>
            </a:r>
            <a:r>
              <a:rPr lang="en-US" sz="2600" b="1" dirty="0" smtClean="0">
                <a:solidFill>
                  <a:srgbClr val="002060"/>
                </a:solidFill>
                <a:latin typeface="Eras Demi ITC" pitchFamily="34" charset="0"/>
              </a:rPr>
              <a:t>Supreme Court was deprived</a:t>
            </a:r>
            <a:r>
              <a:rPr lang="en-US" sz="2600" dirty="0" smtClean="0">
                <a:solidFill>
                  <a:srgbClr val="002060"/>
                </a:solidFill>
                <a:latin typeface="Eras Demi ITC" pitchFamily="34" charset="0"/>
              </a:rPr>
              <a:t> of its jurisdiction over the protection and </a:t>
            </a:r>
            <a:r>
              <a:rPr lang="en-US" sz="2600" b="1" dirty="0" smtClean="0">
                <a:solidFill>
                  <a:srgbClr val="002060"/>
                </a:solidFill>
                <a:latin typeface="Eras Demi ITC" pitchFamily="34" charset="0"/>
              </a:rPr>
              <a:t>enforcement of fundamental rights</a:t>
            </a:r>
            <a:r>
              <a:rPr lang="en-US" sz="2600" dirty="0" smtClean="0">
                <a:solidFill>
                  <a:srgbClr val="002060"/>
                </a:solidFill>
                <a:latin typeface="Eras Demi ITC" pitchFamily="34" charset="0"/>
              </a:rPr>
              <a:t>. </a:t>
            </a:r>
          </a:p>
          <a:p>
            <a:endParaRPr lang="en-US" dirty="0"/>
          </a:p>
        </p:txBody>
      </p:sp>
      <p:sp>
        <p:nvSpPr>
          <p:cNvPr id="5" name="Flowchart: Process 4"/>
          <p:cNvSpPr>
            <a:spLocks noChangeArrowheads="1"/>
          </p:cNvSpPr>
          <p:nvPr/>
        </p:nvSpPr>
        <p:spPr bwMode="auto">
          <a:xfrm>
            <a:off x="0" y="10668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pPr algn="l"/>
            <a:r>
              <a:rPr lang="en-US" sz="3600" b="1" dirty="0" smtClean="0">
                <a:solidFill>
                  <a:srgbClr val="002060"/>
                </a:solidFill>
                <a:latin typeface="Eras Demi ITC" pitchFamily="34" charset="0"/>
              </a:rPr>
              <a:t>Key Amendments…</a:t>
            </a:r>
            <a:endParaRPr lang="en-US" sz="3600" dirty="0">
              <a:solidFill>
                <a:srgbClr val="002060"/>
              </a:solidFill>
              <a:latin typeface="Eras Demi ITC" pitchFamily="34" charset="0"/>
            </a:endParaRPr>
          </a:p>
        </p:txBody>
      </p:sp>
      <p:sp>
        <p:nvSpPr>
          <p:cNvPr id="6" name="Content Placeholder 5"/>
          <p:cNvSpPr>
            <a:spLocks noGrp="1"/>
          </p:cNvSpPr>
          <p:nvPr>
            <p:ph idx="1"/>
          </p:nvPr>
        </p:nvSpPr>
        <p:spPr>
          <a:xfrm>
            <a:off x="457200" y="1295400"/>
            <a:ext cx="8229600" cy="5562600"/>
          </a:xfrm>
        </p:spPr>
        <p:txBody>
          <a:bodyPr>
            <a:normAutofit fontScale="92500" lnSpcReduction="20000"/>
          </a:bodyPr>
          <a:lstStyle/>
          <a:p>
            <a:pPr>
              <a:buFont typeface="Wingdings" pitchFamily="2" charset="2"/>
              <a:buChar char="q"/>
            </a:pPr>
            <a:r>
              <a:rPr lang="en-US" sz="2800" b="1" dirty="0" smtClean="0">
                <a:solidFill>
                  <a:srgbClr val="00B050"/>
                </a:solidFill>
                <a:latin typeface="Eras Demi ITC" pitchFamily="34" charset="0"/>
              </a:rPr>
              <a:t>Eighth Amendment:</a:t>
            </a:r>
            <a:endParaRPr lang="en-US" sz="2800" dirty="0" smtClean="0">
              <a:solidFill>
                <a:srgbClr val="00B050"/>
              </a:solidFill>
              <a:latin typeface="Eras Demi ITC" pitchFamily="34" charset="0"/>
            </a:endParaRPr>
          </a:p>
          <a:p>
            <a:pPr>
              <a:buNone/>
            </a:pPr>
            <a:r>
              <a:rPr lang="en-US" sz="2600" dirty="0" smtClean="0">
                <a:latin typeface="Eras Demi ITC" pitchFamily="34" charset="0"/>
              </a:rPr>
              <a:t>    </a:t>
            </a:r>
            <a:r>
              <a:rPr lang="en-US" sz="2400" dirty="0" smtClean="0">
                <a:latin typeface="Eras Demi ITC" pitchFamily="34" charset="0"/>
              </a:rPr>
              <a:t>This Amendment Act was passed </a:t>
            </a:r>
            <a:r>
              <a:rPr lang="en-US" sz="2400" b="1" dirty="0" smtClean="0">
                <a:latin typeface="Eras Demi ITC" pitchFamily="34" charset="0"/>
              </a:rPr>
              <a:t>on 7 June 1988. It amended Articles 2, 3, 5, 30 and 100</a:t>
            </a:r>
            <a:r>
              <a:rPr lang="en-US" sz="2400" dirty="0" smtClean="0">
                <a:latin typeface="Eras Demi ITC" pitchFamily="34" charset="0"/>
              </a:rPr>
              <a:t> of the constitution. This Amendment Act-</a:t>
            </a:r>
          </a:p>
          <a:p>
            <a:pPr lvl="0"/>
            <a:r>
              <a:rPr lang="en-US" sz="2400" dirty="0" smtClean="0">
                <a:solidFill>
                  <a:srgbClr val="002060"/>
                </a:solidFill>
                <a:latin typeface="Eras Demi ITC" pitchFamily="34" charset="0"/>
              </a:rPr>
              <a:t>Declared ISLAM as the state religion;</a:t>
            </a:r>
          </a:p>
          <a:p>
            <a:pPr lvl="0"/>
            <a:r>
              <a:rPr lang="en-US" sz="2400" dirty="0" smtClean="0">
                <a:solidFill>
                  <a:srgbClr val="002060"/>
                </a:solidFill>
                <a:latin typeface="Eras Demi ITC" pitchFamily="34" charset="0"/>
              </a:rPr>
              <a:t>Decentralized the judiciary by setting up six permanent benches of the High Court Division outside Dhaka;</a:t>
            </a:r>
          </a:p>
          <a:p>
            <a:pPr lvl="0"/>
            <a:r>
              <a:rPr lang="en-US" sz="2400" dirty="0" smtClean="0">
                <a:solidFill>
                  <a:srgbClr val="002060"/>
                </a:solidFill>
                <a:latin typeface="Eras Demi ITC" pitchFamily="34" charset="0"/>
              </a:rPr>
              <a:t>Amended the word ‘Bengali” into ‘</a:t>
            </a:r>
            <a:r>
              <a:rPr lang="en-US" sz="2400" dirty="0" err="1" smtClean="0">
                <a:solidFill>
                  <a:srgbClr val="002060"/>
                </a:solidFill>
                <a:latin typeface="Eras Demi ITC" pitchFamily="34" charset="0"/>
              </a:rPr>
              <a:t>Bangla</a:t>
            </a:r>
            <a:r>
              <a:rPr lang="en-US" sz="2400" dirty="0" smtClean="0">
                <a:solidFill>
                  <a:srgbClr val="002060"/>
                </a:solidFill>
                <a:latin typeface="Eras Demi ITC" pitchFamily="34" charset="0"/>
              </a:rPr>
              <a:t>’ and ‘Dacca’ into ‘Dhaka’ in Article 5 of the constitution;</a:t>
            </a:r>
          </a:p>
          <a:p>
            <a:pPr lvl="0"/>
            <a:r>
              <a:rPr lang="en-US" sz="2400" dirty="0" smtClean="0">
                <a:solidFill>
                  <a:srgbClr val="002060"/>
                </a:solidFill>
                <a:latin typeface="Eras Demi ITC" pitchFamily="34" charset="0"/>
              </a:rPr>
              <a:t>Amended Article 30 of the constitution by prohibiting acceptance of any title, honors, award or decoration from any foreign state by any citizen of Bangladesh without the prior approval of the president.</a:t>
            </a:r>
          </a:p>
          <a:p>
            <a:pPr>
              <a:buNone/>
            </a:pPr>
            <a:r>
              <a:rPr lang="en-US" sz="2400" dirty="0" smtClean="0">
                <a:solidFill>
                  <a:srgbClr val="FFFF00"/>
                </a:solidFill>
                <a:latin typeface="Eras Demi ITC" pitchFamily="34" charset="0"/>
              </a:rPr>
              <a:t>     </a:t>
            </a:r>
          </a:p>
          <a:p>
            <a:pPr algn="just">
              <a:buNone/>
            </a:pPr>
            <a:r>
              <a:rPr lang="en-US" sz="2400" dirty="0" smtClean="0">
                <a:latin typeface="Eras Demi ITC" pitchFamily="34" charset="0"/>
              </a:rPr>
              <a:t>     It may be noted here that the Supreme Court subsequently declared the amendment of Article 100 unconstitutional since it had altered the basic structure of the constitution.</a:t>
            </a:r>
          </a:p>
          <a:p>
            <a:endParaRPr lang="en-US" dirty="0"/>
          </a:p>
        </p:txBody>
      </p:sp>
      <p:sp>
        <p:nvSpPr>
          <p:cNvPr id="5" name="Flowchart: Process 4"/>
          <p:cNvSpPr>
            <a:spLocks noChangeArrowheads="1"/>
          </p:cNvSpPr>
          <p:nvPr/>
        </p:nvSpPr>
        <p:spPr bwMode="auto">
          <a:xfrm>
            <a:off x="0" y="10668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pPr algn="l"/>
            <a:r>
              <a:rPr lang="en-US" sz="3600" b="1" dirty="0" smtClean="0">
                <a:solidFill>
                  <a:srgbClr val="002060"/>
                </a:solidFill>
                <a:latin typeface="Eras Demi ITC" pitchFamily="34" charset="0"/>
              </a:rPr>
              <a:t>Key Amendments…</a:t>
            </a:r>
            <a:endParaRPr lang="en-US" sz="3600" dirty="0">
              <a:solidFill>
                <a:srgbClr val="002060"/>
              </a:solidFill>
              <a:latin typeface="Eras Demi ITC" pitchFamily="34" charset="0"/>
            </a:endParaRPr>
          </a:p>
        </p:txBody>
      </p:sp>
      <p:sp>
        <p:nvSpPr>
          <p:cNvPr id="6" name="Content Placeholder 5"/>
          <p:cNvSpPr>
            <a:spLocks noGrp="1"/>
          </p:cNvSpPr>
          <p:nvPr>
            <p:ph idx="1"/>
          </p:nvPr>
        </p:nvSpPr>
        <p:spPr>
          <a:xfrm>
            <a:off x="457200" y="1295400"/>
            <a:ext cx="8229600" cy="5562600"/>
          </a:xfrm>
        </p:spPr>
        <p:txBody>
          <a:bodyPr>
            <a:normAutofit fontScale="85000" lnSpcReduction="20000"/>
          </a:bodyPr>
          <a:lstStyle/>
          <a:p>
            <a:pPr>
              <a:buFont typeface="Wingdings" pitchFamily="2" charset="2"/>
              <a:buChar char="q"/>
            </a:pPr>
            <a:r>
              <a:rPr lang="en-US" sz="2800" b="1" dirty="0" smtClean="0">
                <a:solidFill>
                  <a:srgbClr val="00B050"/>
                </a:solidFill>
                <a:latin typeface="Eras Demi ITC" pitchFamily="34" charset="0"/>
              </a:rPr>
              <a:t>Twelfth Amendment:</a:t>
            </a:r>
            <a:endParaRPr lang="en-US" sz="2800" dirty="0" smtClean="0">
              <a:solidFill>
                <a:srgbClr val="00B050"/>
              </a:solidFill>
              <a:latin typeface="Eras Demi ITC" pitchFamily="34" charset="0"/>
            </a:endParaRPr>
          </a:p>
          <a:p>
            <a:pPr>
              <a:buNone/>
            </a:pPr>
            <a:r>
              <a:rPr lang="en-US" sz="2600" dirty="0" smtClean="0">
                <a:latin typeface="Eras Demi ITC" pitchFamily="34" charset="0"/>
              </a:rPr>
              <a:t>     </a:t>
            </a:r>
            <a:r>
              <a:rPr lang="en-US" sz="2400" dirty="0" smtClean="0">
                <a:latin typeface="Eras Demi ITC" pitchFamily="34" charset="0"/>
              </a:rPr>
              <a:t>This Amendment Act, known as the most important </a:t>
            </a:r>
            <a:r>
              <a:rPr lang="en-US" sz="2400" b="1" dirty="0" smtClean="0">
                <a:latin typeface="Eras Demi ITC" pitchFamily="34" charset="0"/>
              </a:rPr>
              <a:t>landmark in the history of constitutional development in Bangladesh, was passed on 6 August 1991.</a:t>
            </a:r>
            <a:r>
              <a:rPr lang="en-US" sz="2400" dirty="0" smtClean="0">
                <a:latin typeface="Eras Demi ITC" pitchFamily="34" charset="0"/>
              </a:rPr>
              <a:t> It amended Articles </a:t>
            </a:r>
            <a:r>
              <a:rPr lang="en-US" sz="2400" b="1" dirty="0" smtClean="0">
                <a:latin typeface="Eras Demi ITC" pitchFamily="34" charset="0"/>
              </a:rPr>
              <a:t>48, 55, 56, 57, 58, 59, 60, 70, 72, 109, 119, 124, 141A and 142.</a:t>
            </a:r>
            <a:r>
              <a:rPr lang="en-US" sz="2400" dirty="0" smtClean="0">
                <a:latin typeface="Eras Demi ITC" pitchFamily="34" charset="0"/>
              </a:rPr>
              <a:t> Through this amendment-</a:t>
            </a:r>
          </a:p>
          <a:p>
            <a:pPr lvl="0"/>
            <a:r>
              <a:rPr lang="en-US" sz="2400" dirty="0" smtClean="0">
                <a:latin typeface="Eras Demi ITC" pitchFamily="34" charset="0"/>
              </a:rPr>
              <a:t>The parliamentary form of government was reintroduced in Bangladesh</a:t>
            </a:r>
          </a:p>
          <a:p>
            <a:pPr lvl="0"/>
            <a:r>
              <a:rPr lang="en-US" sz="2400" dirty="0" smtClean="0">
                <a:latin typeface="Eras Demi ITC" pitchFamily="34" charset="0"/>
              </a:rPr>
              <a:t>The </a:t>
            </a:r>
            <a:r>
              <a:rPr lang="en-US" sz="2400" b="1" dirty="0" smtClean="0">
                <a:latin typeface="Eras Demi ITC" pitchFamily="34" charset="0"/>
              </a:rPr>
              <a:t>president became the constitutional head of the state</a:t>
            </a:r>
            <a:endParaRPr lang="en-US" sz="2400" dirty="0" smtClean="0">
              <a:latin typeface="Eras Demi ITC" pitchFamily="34" charset="0"/>
            </a:endParaRPr>
          </a:p>
          <a:p>
            <a:pPr lvl="0"/>
            <a:r>
              <a:rPr lang="en-US" sz="2400" b="1" dirty="0" smtClean="0">
                <a:latin typeface="Eras Demi ITC" pitchFamily="34" charset="0"/>
              </a:rPr>
              <a:t>The Prime minister became the executive head</a:t>
            </a:r>
            <a:endParaRPr lang="en-US" sz="2400" dirty="0" smtClean="0">
              <a:latin typeface="Eras Demi ITC" pitchFamily="34" charset="0"/>
            </a:endParaRPr>
          </a:p>
          <a:p>
            <a:pPr lvl="0"/>
            <a:r>
              <a:rPr lang="en-US" sz="2400" dirty="0" smtClean="0">
                <a:latin typeface="Eras Demi ITC" pitchFamily="34" charset="0"/>
              </a:rPr>
              <a:t>The cabinet headed by the prime minister became responsible to the </a:t>
            </a:r>
            <a:r>
              <a:rPr lang="en-US" sz="2400" dirty="0" err="1" smtClean="0">
                <a:latin typeface="Eras Demi ITC" pitchFamily="34" charset="0"/>
              </a:rPr>
              <a:t>Jatiya</a:t>
            </a:r>
            <a:r>
              <a:rPr lang="en-US" sz="2400" dirty="0" smtClean="0">
                <a:latin typeface="Eras Demi ITC" pitchFamily="34" charset="0"/>
              </a:rPr>
              <a:t> </a:t>
            </a:r>
            <a:r>
              <a:rPr lang="en-US" sz="2400" dirty="0" err="1" smtClean="0">
                <a:latin typeface="Eras Demi ITC" pitchFamily="34" charset="0"/>
              </a:rPr>
              <a:t>Sangad</a:t>
            </a:r>
            <a:endParaRPr lang="en-US" sz="2400" dirty="0" smtClean="0">
              <a:latin typeface="Eras Demi ITC" pitchFamily="34" charset="0"/>
            </a:endParaRPr>
          </a:p>
          <a:p>
            <a:pPr lvl="0"/>
            <a:r>
              <a:rPr lang="en-US" sz="2400" dirty="0" smtClean="0">
                <a:latin typeface="Eras Demi ITC" pitchFamily="34" charset="0"/>
              </a:rPr>
              <a:t>The post of the vice-president was abolished</a:t>
            </a:r>
          </a:p>
          <a:p>
            <a:pPr lvl="0"/>
            <a:r>
              <a:rPr lang="en-US" sz="2400" dirty="0" smtClean="0">
                <a:latin typeface="Eras Demi ITC" pitchFamily="34" charset="0"/>
              </a:rPr>
              <a:t> The president was required to be elected by the members of the </a:t>
            </a:r>
            <a:r>
              <a:rPr lang="en-US" sz="2400" dirty="0" err="1" smtClean="0">
                <a:latin typeface="Eras Demi ITC" pitchFamily="34" charset="0"/>
              </a:rPr>
              <a:t>Jatiya</a:t>
            </a:r>
            <a:r>
              <a:rPr lang="en-US" sz="2400" dirty="0" smtClean="0">
                <a:latin typeface="Eras Demi ITC" pitchFamily="34" charset="0"/>
              </a:rPr>
              <a:t> </a:t>
            </a:r>
            <a:r>
              <a:rPr lang="en-US" sz="2400" dirty="0" err="1" smtClean="0">
                <a:latin typeface="Eras Demi ITC" pitchFamily="34" charset="0"/>
              </a:rPr>
              <a:t>Sangsad</a:t>
            </a:r>
            <a:endParaRPr lang="en-US" sz="2400" dirty="0" smtClean="0">
              <a:latin typeface="Eras Demi ITC" pitchFamily="34" charset="0"/>
            </a:endParaRPr>
          </a:p>
          <a:p>
            <a:r>
              <a:rPr lang="en-US" sz="2400" dirty="0" smtClean="0">
                <a:latin typeface="Eras Demi ITC" pitchFamily="34" charset="0"/>
              </a:rPr>
              <a:t>Moreover, through Article 59 of the constitution this act ensured the participation of the people’s representatives in local government bodies, thus establishing the base of democracy in the country.</a:t>
            </a:r>
            <a:endParaRPr lang="en-US" dirty="0">
              <a:latin typeface="Eras Demi ITC" pitchFamily="34" charset="0"/>
            </a:endParaRPr>
          </a:p>
        </p:txBody>
      </p:sp>
      <p:sp>
        <p:nvSpPr>
          <p:cNvPr id="5" name="Flowchart: Process 4"/>
          <p:cNvSpPr>
            <a:spLocks noChangeArrowheads="1"/>
          </p:cNvSpPr>
          <p:nvPr/>
        </p:nvSpPr>
        <p:spPr bwMode="auto">
          <a:xfrm>
            <a:off x="0" y="10668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pPr algn="l"/>
            <a:r>
              <a:rPr lang="en-US" sz="3600" b="1" dirty="0" smtClean="0">
                <a:solidFill>
                  <a:srgbClr val="002060"/>
                </a:solidFill>
                <a:latin typeface="Eras Demi ITC" pitchFamily="34" charset="0"/>
              </a:rPr>
              <a:t>Key Amendments…</a:t>
            </a:r>
            <a:endParaRPr lang="en-US" sz="3600" dirty="0">
              <a:solidFill>
                <a:srgbClr val="002060"/>
              </a:solidFill>
              <a:latin typeface="Eras Demi ITC" pitchFamily="34" charset="0"/>
            </a:endParaRPr>
          </a:p>
        </p:txBody>
      </p:sp>
      <p:sp>
        <p:nvSpPr>
          <p:cNvPr id="6" name="Content Placeholder 5"/>
          <p:cNvSpPr>
            <a:spLocks noGrp="1"/>
          </p:cNvSpPr>
          <p:nvPr>
            <p:ph idx="1"/>
          </p:nvPr>
        </p:nvSpPr>
        <p:spPr>
          <a:xfrm>
            <a:off x="457200" y="1295400"/>
            <a:ext cx="8229600" cy="5562600"/>
          </a:xfrm>
        </p:spPr>
        <p:txBody>
          <a:bodyPr>
            <a:normAutofit fontScale="92500"/>
          </a:bodyPr>
          <a:lstStyle/>
          <a:p>
            <a:pPr>
              <a:buFont typeface="Wingdings" pitchFamily="2" charset="2"/>
              <a:buChar char="q"/>
            </a:pPr>
            <a:r>
              <a:rPr lang="en-US" sz="2800" b="1" dirty="0" smtClean="0">
                <a:solidFill>
                  <a:srgbClr val="00B050"/>
                </a:solidFill>
                <a:latin typeface="Eras Demi ITC" pitchFamily="34" charset="0"/>
              </a:rPr>
              <a:t>Fourteenth Amendment:</a:t>
            </a:r>
            <a:endParaRPr lang="en-US" sz="2800" dirty="0" smtClean="0">
              <a:solidFill>
                <a:srgbClr val="00B050"/>
              </a:solidFill>
              <a:latin typeface="Eras Demi ITC" pitchFamily="34" charset="0"/>
            </a:endParaRPr>
          </a:p>
          <a:p>
            <a:pPr>
              <a:buNone/>
            </a:pPr>
            <a:r>
              <a:rPr lang="en-US" sz="2600" dirty="0" smtClean="0">
                <a:latin typeface="Eras Demi ITC" pitchFamily="34" charset="0"/>
              </a:rPr>
              <a:t>    </a:t>
            </a:r>
            <a:r>
              <a:rPr lang="en-US" sz="2400" dirty="0" smtClean="0">
                <a:latin typeface="Eras Demi ITC" pitchFamily="34" charset="0"/>
              </a:rPr>
              <a:t>Amendment Act was passed </a:t>
            </a:r>
            <a:r>
              <a:rPr lang="en-US" sz="2400" b="1" dirty="0" smtClean="0">
                <a:latin typeface="Eras Demi ITC" pitchFamily="34" charset="0"/>
              </a:rPr>
              <a:t>on 16</a:t>
            </a:r>
            <a:r>
              <a:rPr lang="en-US" sz="2400" b="1" baseline="30000" dirty="0" smtClean="0">
                <a:latin typeface="Eras Demi ITC" pitchFamily="34" charset="0"/>
              </a:rPr>
              <a:t>th</a:t>
            </a:r>
            <a:r>
              <a:rPr lang="en-US" sz="2400" b="1" dirty="0" smtClean="0">
                <a:latin typeface="Eras Demi ITC" pitchFamily="34" charset="0"/>
              </a:rPr>
              <a:t> May, 2004</a:t>
            </a:r>
            <a:r>
              <a:rPr lang="en-US" sz="2400" dirty="0" smtClean="0">
                <a:latin typeface="Eras Demi ITC" pitchFamily="34" charset="0"/>
              </a:rPr>
              <a:t>. It amended </a:t>
            </a:r>
            <a:r>
              <a:rPr lang="en-US" sz="2400" b="1" dirty="0" smtClean="0">
                <a:latin typeface="Eras Demi ITC" pitchFamily="34" charset="0"/>
              </a:rPr>
              <a:t>Articles 65, 48, 96(1), 129(1), 139(1) and 148(1) </a:t>
            </a:r>
            <a:r>
              <a:rPr lang="en-US" sz="2400" dirty="0" smtClean="0">
                <a:latin typeface="Eras Demi ITC" pitchFamily="34" charset="0"/>
              </a:rPr>
              <a:t>of the constitution. This Amendment Act-</a:t>
            </a:r>
          </a:p>
          <a:p>
            <a:pPr lvl="0"/>
            <a:r>
              <a:rPr lang="en-US" sz="2400" dirty="0" smtClean="0">
                <a:latin typeface="Eras Demi ITC" pitchFamily="34" charset="0"/>
              </a:rPr>
              <a:t>45 reserved seats for women in t he Parliament- (article: 65).</a:t>
            </a:r>
          </a:p>
          <a:p>
            <a:pPr lvl="0"/>
            <a:r>
              <a:rPr lang="en-US" sz="2400" dirty="0" smtClean="0">
                <a:latin typeface="Eras Demi ITC" pitchFamily="34" charset="0"/>
              </a:rPr>
              <a:t>Display of President and Prime Minister’s portrait in government offices and other institutions- (article: 48 edited).</a:t>
            </a:r>
          </a:p>
          <a:p>
            <a:pPr lvl="0"/>
            <a:r>
              <a:rPr lang="en-US" sz="2400" dirty="0" smtClean="0">
                <a:latin typeface="Eras Demi ITC" pitchFamily="34" charset="0"/>
              </a:rPr>
              <a:t>Raise the retirement age of the Supreme Court judges from 65 to 67 article: 96(1), Chairman and members of PSC from 62 to 65 years article – 139 (1), and the Comptroller and Auditor General from 60 to 65 years article -129(1).</a:t>
            </a:r>
          </a:p>
          <a:p>
            <a:pPr lvl="0"/>
            <a:r>
              <a:rPr lang="en-US" sz="2400" dirty="0" smtClean="0">
                <a:latin typeface="Eras Demi ITC" pitchFamily="34" charset="0"/>
              </a:rPr>
              <a:t>Empowers the chief Election Commissioner to conduct oath to MPs in the absence of the Speaker and Deputy Speaker – article 148(1).</a:t>
            </a:r>
          </a:p>
          <a:p>
            <a:endParaRPr lang="en-US" dirty="0"/>
          </a:p>
        </p:txBody>
      </p:sp>
      <p:sp>
        <p:nvSpPr>
          <p:cNvPr id="5" name="Flowchart: Process 4"/>
          <p:cNvSpPr>
            <a:spLocks noChangeArrowheads="1"/>
          </p:cNvSpPr>
          <p:nvPr/>
        </p:nvSpPr>
        <p:spPr bwMode="auto">
          <a:xfrm>
            <a:off x="0" y="10668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pPr algn="l"/>
            <a:r>
              <a:rPr lang="en-US" sz="3200" b="1" dirty="0" smtClean="0">
                <a:solidFill>
                  <a:srgbClr val="002060"/>
                </a:solidFill>
                <a:latin typeface="Eras Demi ITC" pitchFamily="34" charset="0"/>
              </a:rPr>
              <a:t>Features of the 15</a:t>
            </a:r>
            <a:r>
              <a:rPr lang="en-US" sz="3200" b="1" baseline="30000" dirty="0" smtClean="0">
                <a:solidFill>
                  <a:srgbClr val="002060"/>
                </a:solidFill>
                <a:latin typeface="Eras Demi ITC" pitchFamily="34" charset="0"/>
              </a:rPr>
              <a:t>th</a:t>
            </a:r>
            <a:r>
              <a:rPr lang="en-US" sz="3200" b="1" dirty="0" smtClean="0">
                <a:solidFill>
                  <a:srgbClr val="002060"/>
                </a:solidFill>
                <a:latin typeface="Eras Demi ITC" pitchFamily="34" charset="0"/>
              </a:rPr>
              <a:t> amendment</a:t>
            </a:r>
            <a:endParaRPr lang="en-US" sz="3200" dirty="0">
              <a:solidFill>
                <a:srgbClr val="002060"/>
              </a:solidFill>
              <a:latin typeface="Eras Demi ITC" pitchFamily="34" charset="0"/>
            </a:endParaRPr>
          </a:p>
        </p:txBody>
      </p:sp>
      <p:sp>
        <p:nvSpPr>
          <p:cNvPr id="6" name="Content Placeholder 5"/>
          <p:cNvSpPr>
            <a:spLocks noGrp="1"/>
          </p:cNvSpPr>
          <p:nvPr>
            <p:ph idx="1"/>
          </p:nvPr>
        </p:nvSpPr>
        <p:spPr>
          <a:xfrm>
            <a:off x="228600" y="1295400"/>
            <a:ext cx="8686800" cy="5562600"/>
          </a:xfrm>
        </p:spPr>
        <p:txBody>
          <a:bodyPr>
            <a:normAutofit lnSpcReduction="10000"/>
          </a:bodyPr>
          <a:lstStyle/>
          <a:p>
            <a:pPr algn="just">
              <a:buNone/>
            </a:pPr>
            <a:r>
              <a:rPr lang="en-US" sz="2400" dirty="0" smtClean="0">
                <a:solidFill>
                  <a:srgbClr val="002060"/>
                </a:solidFill>
                <a:latin typeface="Eras Demi ITC" pitchFamily="34" charset="0"/>
              </a:rPr>
              <a:t>   Salient features of the 15</a:t>
            </a:r>
            <a:r>
              <a:rPr lang="en-US" sz="2400" baseline="30000" dirty="0" smtClean="0">
                <a:solidFill>
                  <a:srgbClr val="002060"/>
                </a:solidFill>
                <a:latin typeface="Eras Demi ITC" pitchFamily="34" charset="0"/>
              </a:rPr>
              <a:t>th</a:t>
            </a:r>
            <a:r>
              <a:rPr lang="en-US" sz="2400" dirty="0" smtClean="0">
                <a:solidFill>
                  <a:srgbClr val="002060"/>
                </a:solidFill>
                <a:latin typeface="Eras Demi ITC" pitchFamily="34" charset="0"/>
              </a:rPr>
              <a:t> amendment of the Constitution passed by parliament on 30</a:t>
            </a:r>
            <a:r>
              <a:rPr lang="en-US" sz="2400" baseline="30000" dirty="0" smtClean="0">
                <a:solidFill>
                  <a:srgbClr val="002060"/>
                </a:solidFill>
                <a:latin typeface="Eras Demi ITC" pitchFamily="34" charset="0"/>
              </a:rPr>
              <a:t>th</a:t>
            </a:r>
            <a:r>
              <a:rPr lang="en-US" sz="2400" dirty="0" smtClean="0">
                <a:solidFill>
                  <a:srgbClr val="002060"/>
                </a:solidFill>
                <a:latin typeface="Eras Demi ITC" pitchFamily="34" charset="0"/>
              </a:rPr>
              <a:t> June, 2011. The amendment made some dramatic changes in the constitution that includes-</a:t>
            </a:r>
          </a:p>
          <a:p>
            <a:pPr lvl="0"/>
            <a:r>
              <a:rPr lang="en-US" sz="2400" dirty="0" smtClean="0">
                <a:latin typeface="Eras Demi ITC" pitchFamily="34" charset="0"/>
              </a:rPr>
              <a:t>Caretaker system </a:t>
            </a:r>
            <a:r>
              <a:rPr lang="en-US" sz="2400" b="1" dirty="0" smtClean="0">
                <a:latin typeface="Eras Demi ITC" pitchFamily="34" charset="0"/>
              </a:rPr>
              <a:t>abolished.</a:t>
            </a:r>
            <a:endParaRPr lang="en-US" sz="2400" dirty="0" smtClean="0">
              <a:latin typeface="Eras Demi ITC" pitchFamily="34" charset="0"/>
            </a:endParaRPr>
          </a:p>
          <a:p>
            <a:pPr lvl="0"/>
            <a:r>
              <a:rPr lang="en-US" sz="2400" dirty="0" smtClean="0">
                <a:latin typeface="Eras Demi ITC" pitchFamily="34" charset="0"/>
              </a:rPr>
              <a:t>Election to be held under </a:t>
            </a:r>
            <a:r>
              <a:rPr lang="en-US" sz="2400" b="1" dirty="0" smtClean="0">
                <a:latin typeface="Eras Demi ITC" pitchFamily="34" charset="0"/>
              </a:rPr>
              <a:t>incumbent cabinet.</a:t>
            </a:r>
            <a:endParaRPr lang="en-US" sz="2400" dirty="0" smtClean="0">
              <a:latin typeface="Eras Demi ITC" pitchFamily="34" charset="0"/>
            </a:endParaRPr>
          </a:p>
          <a:p>
            <a:pPr lvl="0"/>
            <a:r>
              <a:rPr lang="en-US" sz="2400" dirty="0" smtClean="0">
                <a:latin typeface="Eras Demi ITC" pitchFamily="34" charset="0"/>
              </a:rPr>
              <a:t>Islam a State religion and </a:t>
            </a:r>
            <a:r>
              <a:rPr lang="en-US" sz="2400" b="1" dirty="0" smtClean="0">
                <a:latin typeface="Eras Demi ITC" pitchFamily="34" charset="0"/>
              </a:rPr>
              <a:t>“</a:t>
            </a:r>
            <a:r>
              <a:rPr lang="en-US" sz="2400" b="1" dirty="0" err="1" smtClean="0">
                <a:latin typeface="Eras Demi ITC" pitchFamily="34" charset="0"/>
              </a:rPr>
              <a:t>Bismillah</a:t>
            </a:r>
            <a:r>
              <a:rPr lang="en-US" sz="2400" b="1" dirty="0" smtClean="0">
                <a:latin typeface="Eras Demi ITC" pitchFamily="34" charset="0"/>
              </a:rPr>
              <a:t>- </a:t>
            </a:r>
            <a:r>
              <a:rPr lang="en-US" sz="2400" b="1" dirty="0" err="1" smtClean="0">
                <a:latin typeface="Eras Demi ITC" pitchFamily="34" charset="0"/>
              </a:rPr>
              <a:t>Ar</a:t>
            </a:r>
            <a:r>
              <a:rPr lang="en-US" sz="2400" b="1" dirty="0" smtClean="0">
                <a:latin typeface="Eras Demi ITC" pitchFamily="34" charset="0"/>
              </a:rPr>
              <a:t>- </a:t>
            </a:r>
            <a:r>
              <a:rPr lang="en-US" sz="2400" b="1" dirty="0" err="1" smtClean="0">
                <a:latin typeface="Eras Demi ITC" pitchFamily="34" charset="0"/>
              </a:rPr>
              <a:t>Rahman</a:t>
            </a:r>
            <a:r>
              <a:rPr lang="en-US" sz="2400" b="1" dirty="0" smtClean="0">
                <a:latin typeface="Eras Demi ITC" pitchFamily="34" charset="0"/>
              </a:rPr>
              <a:t>- </a:t>
            </a:r>
            <a:r>
              <a:rPr lang="en-US" sz="2400" b="1" dirty="0" err="1" smtClean="0">
                <a:latin typeface="Eras Demi ITC" pitchFamily="34" charset="0"/>
              </a:rPr>
              <a:t>Ar</a:t>
            </a:r>
            <a:r>
              <a:rPr lang="en-US" sz="2400" b="1" dirty="0" smtClean="0">
                <a:latin typeface="Eras Demi ITC" pitchFamily="34" charset="0"/>
              </a:rPr>
              <a:t>- </a:t>
            </a:r>
            <a:r>
              <a:rPr lang="en-US" sz="2400" b="1" dirty="0" err="1" smtClean="0">
                <a:latin typeface="Eras Demi ITC" pitchFamily="34" charset="0"/>
              </a:rPr>
              <a:t>Rahim</a:t>
            </a:r>
            <a:r>
              <a:rPr lang="en-US" sz="2400" b="1" dirty="0" smtClean="0">
                <a:latin typeface="Eras Demi ITC" pitchFamily="34" charset="0"/>
              </a:rPr>
              <a:t>” </a:t>
            </a:r>
            <a:r>
              <a:rPr lang="en-US" sz="2400" dirty="0" smtClean="0">
                <a:latin typeface="Eras Demi ITC" pitchFamily="34" charset="0"/>
              </a:rPr>
              <a:t>retained above the preamble.</a:t>
            </a:r>
          </a:p>
          <a:p>
            <a:pPr lvl="0"/>
            <a:r>
              <a:rPr lang="en-US" sz="2400" dirty="0" smtClean="0">
                <a:latin typeface="Eras Demi ITC" pitchFamily="34" charset="0"/>
              </a:rPr>
              <a:t>Removal of </a:t>
            </a:r>
            <a:r>
              <a:rPr lang="en-US" sz="2400" b="1" dirty="0" smtClean="0">
                <a:latin typeface="Eras Demi ITC" pitchFamily="34" charset="0"/>
              </a:rPr>
              <a:t>“Absolute Faith and Trust in Allah”</a:t>
            </a:r>
            <a:r>
              <a:rPr lang="en-US" sz="2400" dirty="0" smtClean="0">
                <a:latin typeface="Eras Demi ITC" pitchFamily="34" charset="0"/>
              </a:rPr>
              <a:t> from the constitution.</a:t>
            </a:r>
          </a:p>
          <a:p>
            <a:pPr lvl="0"/>
            <a:r>
              <a:rPr lang="en-US" sz="2400" dirty="0" smtClean="0">
                <a:latin typeface="Eras Demi ITC" pitchFamily="34" charset="0"/>
              </a:rPr>
              <a:t>Revival of </a:t>
            </a:r>
            <a:r>
              <a:rPr lang="en-US" sz="2400" b="1" dirty="0" smtClean="0">
                <a:latin typeface="Eras Demi ITC" pitchFamily="34" charset="0"/>
              </a:rPr>
              <a:t>Article 12 to restore Secularism and freedom of religion.</a:t>
            </a:r>
            <a:endParaRPr lang="en-US" sz="2400" dirty="0" smtClean="0">
              <a:latin typeface="Eras Demi ITC" pitchFamily="34" charset="0"/>
            </a:endParaRPr>
          </a:p>
          <a:p>
            <a:pPr lvl="0"/>
            <a:r>
              <a:rPr lang="en-US" sz="2400" dirty="0" smtClean="0">
                <a:latin typeface="Eras Demi ITC" pitchFamily="34" charset="0"/>
              </a:rPr>
              <a:t>Maintains the provision </a:t>
            </a:r>
            <a:r>
              <a:rPr lang="en-US" sz="2400" b="1" dirty="0" smtClean="0">
                <a:latin typeface="Eras Demi ITC" pitchFamily="34" charset="0"/>
              </a:rPr>
              <a:t>allowing religion-based politics</a:t>
            </a:r>
            <a:r>
              <a:rPr lang="en-US" sz="2400" dirty="0" smtClean="0">
                <a:latin typeface="Eras Demi ITC" pitchFamily="34" charset="0"/>
              </a:rPr>
              <a:t>.</a:t>
            </a:r>
          </a:p>
          <a:p>
            <a:pPr lvl="0"/>
            <a:r>
              <a:rPr lang="en-US" sz="2400" dirty="0" smtClean="0">
                <a:latin typeface="Eras Demi ITC" pitchFamily="34" charset="0"/>
              </a:rPr>
              <a:t>Denies recognizing the </a:t>
            </a:r>
            <a:r>
              <a:rPr lang="en-US" sz="2400" b="1" dirty="0" smtClean="0">
                <a:latin typeface="Eras Demi ITC" pitchFamily="34" charset="0"/>
              </a:rPr>
              <a:t>indigenous people</a:t>
            </a:r>
            <a:r>
              <a:rPr lang="en-US" sz="2400" dirty="0" smtClean="0">
                <a:latin typeface="Eras Demi ITC" pitchFamily="34" charset="0"/>
              </a:rPr>
              <a:t>, will be termed as </a:t>
            </a:r>
            <a:r>
              <a:rPr lang="en-US" sz="2400" b="1" dirty="0" smtClean="0">
                <a:latin typeface="Eras Demi ITC" pitchFamily="34" charset="0"/>
              </a:rPr>
              <a:t>Tribal and ethnic minorities.</a:t>
            </a:r>
            <a:endParaRPr lang="en-US" sz="2400" dirty="0" smtClean="0">
              <a:latin typeface="Eras Demi ITC" pitchFamily="34" charset="0"/>
            </a:endParaRPr>
          </a:p>
          <a:p>
            <a:pPr>
              <a:buNone/>
            </a:pPr>
            <a:endParaRPr lang="en-US" sz="2200" dirty="0">
              <a:latin typeface="Eras Demi ITC" pitchFamily="34" charset="0"/>
            </a:endParaRPr>
          </a:p>
        </p:txBody>
      </p:sp>
      <p:sp>
        <p:nvSpPr>
          <p:cNvPr id="5" name="Flowchart: Process 4"/>
          <p:cNvSpPr>
            <a:spLocks noChangeArrowheads="1"/>
          </p:cNvSpPr>
          <p:nvPr/>
        </p:nvSpPr>
        <p:spPr bwMode="auto">
          <a:xfrm>
            <a:off x="0" y="10668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229600" cy="990600"/>
          </a:xfrm>
        </p:spPr>
        <p:txBody>
          <a:bodyPr>
            <a:normAutofit/>
          </a:bodyPr>
          <a:lstStyle/>
          <a:p>
            <a:pPr algn="l"/>
            <a:r>
              <a:rPr lang="en-US" sz="3200" b="1" dirty="0" smtClean="0">
                <a:solidFill>
                  <a:srgbClr val="002060"/>
                </a:solidFill>
                <a:latin typeface="Eras Demi ITC" pitchFamily="34" charset="0"/>
              </a:rPr>
              <a:t>Features of the 15</a:t>
            </a:r>
            <a:r>
              <a:rPr lang="en-US" sz="3200" b="1" baseline="30000" dirty="0" smtClean="0">
                <a:solidFill>
                  <a:srgbClr val="002060"/>
                </a:solidFill>
                <a:latin typeface="Eras Demi ITC" pitchFamily="34" charset="0"/>
              </a:rPr>
              <a:t>th</a:t>
            </a:r>
            <a:r>
              <a:rPr lang="en-US" sz="3200" b="1" dirty="0" smtClean="0">
                <a:solidFill>
                  <a:srgbClr val="002060"/>
                </a:solidFill>
                <a:latin typeface="Eras Demi ITC" pitchFamily="34" charset="0"/>
              </a:rPr>
              <a:t> amendment …</a:t>
            </a:r>
            <a:endParaRPr lang="en-US" sz="3200" dirty="0">
              <a:solidFill>
                <a:srgbClr val="002060"/>
              </a:solidFill>
              <a:latin typeface="Eras Demi ITC" pitchFamily="34" charset="0"/>
            </a:endParaRPr>
          </a:p>
        </p:txBody>
      </p:sp>
      <p:sp>
        <p:nvSpPr>
          <p:cNvPr id="6" name="Content Placeholder 5"/>
          <p:cNvSpPr>
            <a:spLocks noGrp="1"/>
          </p:cNvSpPr>
          <p:nvPr>
            <p:ph idx="1"/>
          </p:nvPr>
        </p:nvSpPr>
        <p:spPr>
          <a:xfrm>
            <a:off x="228600" y="1295400"/>
            <a:ext cx="8458200" cy="5562600"/>
          </a:xfrm>
        </p:spPr>
        <p:txBody>
          <a:bodyPr>
            <a:normAutofit fontScale="92500" lnSpcReduction="10000"/>
          </a:bodyPr>
          <a:lstStyle/>
          <a:p>
            <a:pPr>
              <a:lnSpc>
                <a:spcPct val="110000"/>
              </a:lnSpc>
            </a:pPr>
            <a:r>
              <a:rPr lang="en-US" sz="2400" dirty="0" smtClean="0">
                <a:latin typeface="Eras Demi ITC" pitchFamily="34" charset="0"/>
              </a:rPr>
              <a:t>The people of Bangladesh shall be known as </a:t>
            </a:r>
            <a:r>
              <a:rPr lang="en-US" sz="2400" b="1" dirty="0" err="1" smtClean="0">
                <a:latin typeface="Eras Demi ITC" pitchFamily="34" charset="0"/>
              </a:rPr>
              <a:t>Bangalees</a:t>
            </a:r>
            <a:r>
              <a:rPr lang="en-US" sz="2400" dirty="0" smtClean="0">
                <a:latin typeface="Eras Demi ITC" pitchFamily="34" charset="0"/>
              </a:rPr>
              <a:t> as a nation and citizens of Bangladesh shall be known as </a:t>
            </a:r>
            <a:r>
              <a:rPr lang="en-US" sz="2400" b="1" dirty="0" smtClean="0">
                <a:latin typeface="Eras Demi ITC" pitchFamily="34" charset="0"/>
              </a:rPr>
              <a:t>Bangladeshis.</a:t>
            </a:r>
            <a:endParaRPr lang="en-US" sz="2400" dirty="0" smtClean="0">
              <a:latin typeface="Eras Demi ITC" pitchFamily="34" charset="0"/>
            </a:endParaRPr>
          </a:p>
          <a:p>
            <a:pPr lvl="0">
              <a:lnSpc>
                <a:spcPct val="110000"/>
              </a:lnSpc>
            </a:pPr>
            <a:r>
              <a:rPr lang="en-US" sz="2400" dirty="0" smtClean="0">
                <a:latin typeface="Eras Demi ITC" pitchFamily="34" charset="0"/>
              </a:rPr>
              <a:t> Inserted articles </a:t>
            </a:r>
            <a:r>
              <a:rPr lang="en-US" sz="2400" b="1" dirty="0" smtClean="0">
                <a:latin typeface="Eras Demi ITC" pitchFamily="34" charset="0"/>
              </a:rPr>
              <a:t>7A and 7 B in</a:t>
            </a:r>
            <a:r>
              <a:rPr lang="en-US" sz="2400" dirty="0" smtClean="0">
                <a:latin typeface="Eras Demi ITC" pitchFamily="34" charset="0"/>
              </a:rPr>
              <a:t> the Constitution after Article 7 in a bid to end takeover of power through </a:t>
            </a:r>
            <a:r>
              <a:rPr lang="en-US" sz="2400" b="1" dirty="0" smtClean="0">
                <a:latin typeface="Eras Demi ITC" pitchFamily="34" charset="0"/>
              </a:rPr>
              <a:t>extra-constitutional means.</a:t>
            </a:r>
            <a:endParaRPr lang="en-US" sz="2400" dirty="0" smtClean="0">
              <a:latin typeface="Eras Demi ITC" pitchFamily="34" charset="0"/>
            </a:endParaRPr>
          </a:p>
          <a:p>
            <a:pPr lvl="0">
              <a:lnSpc>
                <a:spcPct val="110000"/>
              </a:lnSpc>
            </a:pPr>
            <a:r>
              <a:rPr lang="en-US" sz="2400" b="1" dirty="0" smtClean="0">
                <a:latin typeface="Eras Demi ITC" pitchFamily="34" charset="0"/>
              </a:rPr>
              <a:t>Basic provisions of the constitution</a:t>
            </a:r>
            <a:r>
              <a:rPr lang="en-US" sz="2400" dirty="0" smtClean="0">
                <a:latin typeface="Eras Demi ITC" pitchFamily="34" charset="0"/>
              </a:rPr>
              <a:t> are not amendable.</a:t>
            </a:r>
          </a:p>
          <a:p>
            <a:pPr lvl="0">
              <a:lnSpc>
                <a:spcPct val="110000"/>
              </a:lnSpc>
            </a:pPr>
            <a:r>
              <a:rPr lang="en-US" sz="2400" dirty="0" smtClean="0">
                <a:latin typeface="Eras Demi ITC" pitchFamily="34" charset="0"/>
              </a:rPr>
              <a:t>In the case of a dissolution Parliament by any reason, election should be held </a:t>
            </a:r>
            <a:r>
              <a:rPr lang="en-US" sz="2400" b="1" dirty="0" smtClean="0">
                <a:latin typeface="Eras Demi ITC" pitchFamily="34" charset="0"/>
              </a:rPr>
              <a:t>within 90 days of such dissolution.</a:t>
            </a:r>
            <a:endParaRPr lang="en-US" sz="2400" dirty="0" smtClean="0">
              <a:latin typeface="Eras Demi ITC" pitchFamily="34" charset="0"/>
            </a:endParaRPr>
          </a:p>
          <a:p>
            <a:pPr lvl="0">
              <a:lnSpc>
                <a:spcPct val="110000"/>
              </a:lnSpc>
            </a:pPr>
            <a:r>
              <a:rPr lang="en-US" sz="2400" dirty="0" smtClean="0">
                <a:latin typeface="Eras Demi ITC" pitchFamily="34" charset="0"/>
              </a:rPr>
              <a:t>Increasing the number of </a:t>
            </a:r>
            <a:r>
              <a:rPr lang="en-US" sz="2400" b="1" dirty="0" smtClean="0">
                <a:latin typeface="Eras Demi ITC" pitchFamily="34" charset="0"/>
              </a:rPr>
              <a:t>women reserve seats to 50</a:t>
            </a:r>
            <a:r>
              <a:rPr lang="en-US" sz="2400" dirty="0" smtClean="0">
                <a:latin typeface="Eras Demi ITC" pitchFamily="34" charset="0"/>
              </a:rPr>
              <a:t> from existing 45.</a:t>
            </a:r>
          </a:p>
          <a:p>
            <a:pPr lvl="0">
              <a:lnSpc>
                <a:spcPct val="110000"/>
              </a:lnSpc>
            </a:pPr>
            <a:r>
              <a:rPr lang="en-US" sz="2400" dirty="0" smtClean="0">
                <a:latin typeface="Eras Demi ITC" pitchFamily="34" charset="0"/>
              </a:rPr>
              <a:t>The </a:t>
            </a:r>
            <a:r>
              <a:rPr lang="en-US" sz="2400" b="1" dirty="0" smtClean="0">
                <a:latin typeface="Eras Demi ITC" pitchFamily="34" charset="0"/>
              </a:rPr>
              <a:t>Supreme Command of the defense services</a:t>
            </a:r>
            <a:r>
              <a:rPr lang="en-US" sz="2400" dirty="0" smtClean="0">
                <a:latin typeface="Eras Demi ITC" pitchFamily="34" charset="0"/>
              </a:rPr>
              <a:t> shall vest in the </a:t>
            </a:r>
            <a:r>
              <a:rPr lang="en-US" sz="2400" b="1" dirty="0" smtClean="0">
                <a:latin typeface="Eras Demi ITC" pitchFamily="34" charset="0"/>
              </a:rPr>
              <a:t>President</a:t>
            </a:r>
            <a:r>
              <a:rPr lang="en-US" sz="2400" dirty="0" smtClean="0">
                <a:latin typeface="Eras Demi ITC" pitchFamily="34" charset="0"/>
              </a:rPr>
              <a:t> and the exercise thereof shall be regulated </a:t>
            </a:r>
            <a:r>
              <a:rPr lang="en-US" sz="2400" b="1" dirty="0" smtClean="0">
                <a:latin typeface="Eras Demi ITC" pitchFamily="34" charset="0"/>
              </a:rPr>
              <a:t>by law.</a:t>
            </a:r>
            <a:endParaRPr lang="en-US" sz="2400" dirty="0" smtClean="0">
              <a:latin typeface="Eras Demi ITC" pitchFamily="34" charset="0"/>
            </a:endParaRPr>
          </a:p>
          <a:p>
            <a:pPr algn="just">
              <a:buNone/>
            </a:pPr>
            <a:endParaRPr lang="en-US" sz="2200" dirty="0">
              <a:latin typeface="Eras Demi ITC" pitchFamily="34" charset="0"/>
            </a:endParaRPr>
          </a:p>
        </p:txBody>
      </p:sp>
      <p:sp>
        <p:nvSpPr>
          <p:cNvPr id="5" name="Flowchart: Process 4"/>
          <p:cNvSpPr>
            <a:spLocks noChangeArrowheads="1"/>
          </p:cNvSpPr>
          <p:nvPr/>
        </p:nvSpPr>
        <p:spPr bwMode="auto">
          <a:xfrm>
            <a:off x="0" y="10668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pPr algn="l"/>
            <a:r>
              <a:rPr lang="en-US" sz="3200" b="1" dirty="0" smtClean="0">
                <a:solidFill>
                  <a:srgbClr val="002060"/>
                </a:solidFill>
                <a:latin typeface="Eras Demi ITC" pitchFamily="34" charset="0"/>
              </a:rPr>
              <a:t>Features of the 15</a:t>
            </a:r>
            <a:r>
              <a:rPr lang="en-US" sz="3200" b="1" baseline="30000" dirty="0" smtClean="0">
                <a:solidFill>
                  <a:srgbClr val="002060"/>
                </a:solidFill>
                <a:latin typeface="Eras Demi ITC" pitchFamily="34" charset="0"/>
              </a:rPr>
              <a:t>th</a:t>
            </a:r>
            <a:r>
              <a:rPr lang="en-US" sz="3200" b="1" dirty="0" smtClean="0">
                <a:solidFill>
                  <a:srgbClr val="002060"/>
                </a:solidFill>
                <a:latin typeface="Eras Demi ITC" pitchFamily="34" charset="0"/>
              </a:rPr>
              <a:t> amendment …</a:t>
            </a:r>
            <a:endParaRPr lang="en-US" sz="3200" dirty="0">
              <a:solidFill>
                <a:srgbClr val="002060"/>
              </a:solidFill>
              <a:latin typeface="Eras Demi ITC" pitchFamily="34" charset="0"/>
            </a:endParaRPr>
          </a:p>
        </p:txBody>
      </p:sp>
      <p:sp>
        <p:nvSpPr>
          <p:cNvPr id="6" name="Content Placeholder 5"/>
          <p:cNvSpPr>
            <a:spLocks noGrp="1"/>
          </p:cNvSpPr>
          <p:nvPr>
            <p:ph idx="1"/>
          </p:nvPr>
        </p:nvSpPr>
        <p:spPr>
          <a:xfrm>
            <a:off x="228600" y="1295400"/>
            <a:ext cx="8610600" cy="5562600"/>
          </a:xfrm>
        </p:spPr>
        <p:txBody>
          <a:bodyPr>
            <a:normAutofit fontScale="92500" lnSpcReduction="10000"/>
          </a:bodyPr>
          <a:lstStyle/>
          <a:p>
            <a:pPr lvl="0" algn="just"/>
            <a:r>
              <a:rPr lang="en-US" sz="2400" dirty="0" smtClean="0">
                <a:solidFill>
                  <a:srgbClr val="002060"/>
                </a:solidFill>
                <a:latin typeface="Eras Demi ITC" pitchFamily="34" charset="0"/>
              </a:rPr>
              <a:t>The </a:t>
            </a:r>
            <a:r>
              <a:rPr lang="en-US" sz="2400" b="1" dirty="0" smtClean="0">
                <a:solidFill>
                  <a:srgbClr val="002060"/>
                </a:solidFill>
                <a:latin typeface="Eras Demi ITC" pitchFamily="34" charset="0"/>
              </a:rPr>
              <a:t>Chief Justice shall</a:t>
            </a:r>
            <a:r>
              <a:rPr lang="en-US" sz="2400" dirty="0" smtClean="0">
                <a:solidFill>
                  <a:srgbClr val="002060"/>
                </a:solidFill>
                <a:latin typeface="Eras Demi ITC" pitchFamily="34" charset="0"/>
              </a:rPr>
              <a:t> be appointed by the </a:t>
            </a:r>
            <a:r>
              <a:rPr lang="en-US" sz="2400" b="1" dirty="0" smtClean="0">
                <a:solidFill>
                  <a:srgbClr val="002060"/>
                </a:solidFill>
                <a:latin typeface="Eras Demi ITC" pitchFamily="34" charset="0"/>
              </a:rPr>
              <a:t>President,</a:t>
            </a:r>
            <a:r>
              <a:rPr lang="en-US" sz="2400" dirty="0" smtClean="0">
                <a:solidFill>
                  <a:srgbClr val="002060"/>
                </a:solidFill>
                <a:latin typeface="Eras Demi ITC" pitchFamily="34" charset="0"/>
              </a:rPr>
              <a:t> and the other </a:t>
            </a:r>
            <a:r>
              <a:rPr lang="en-US" sz="2400" b="1" dirty="0" smtClean="0">
                <a:solidFill>
                  <a:srgbClr val="002060"/>
                </a:solidFill>
                <a:latin typeface="Eras Demi ITC" pitchFamily="34" charset="0"/>
              </a:rPr>
              <a:t>judges shall be appointed</a:t>
            </a:r>
            <a:r>
              <a:rPr lang="en-US" sz="2400" dirty="0" smtClean="0">
                <a:solidFill>
                  <a:srgbClr val="002060"/>
                </a:solidFill>
                <a:latin typeface="Eras Demi ITC" pitchFamily="34" charset="0"/>
              </a:rPr>
              <a:t> by the </a:t>
            </a:r>
            <a:r>
              <a:rPr lang="en-US" sz="2400" b="1" dirty="0" smtClean="0">
                <a:solidFill>
                  <a:srgbClr val="002060"/>
                </a:solidFill>
                <a:latin typeface="Eras Demi ITC" pitchFamily="34" charset="0"/>
              </a:rPr>
              <a:t>President</a:t>
            </a:r>
            <a:r>
              <a:rPr lang="en-US" sz="2400" dirty="0" smtClean="0">
                <a:solidFill>
                  <a:srgbClr val="002060"/>
                </a:solidFill>
                <a:latin typeface="Eras Demi ITC" pitchFamily="34" charset="0"/>
              </a:rPr>
              <a:t> in consultation with the </a:t>
            </a:r>
            <a:r>
              <a:rPr lang="en-US" sz="2400" b="1" dirty="0" smtClean="0">
                <a:solidFill>
                  <a:srgbClr val="002060"/>
                </a:solidFill>
                <a:latin typeface="Eras Demi ITC" pitchFamily="34" charset="0"/>
              </a:rPr>
              <a:t>Chief Justice.</a:t>
            </a:r>
          </a:p>
          <a:p>
            <a:pPr lvl="0" algn="just"/>
            <a:endParaRPr lang="en-US" sz="1000" dirty="0" smtClean="0">
              <a:solidFill>
                <a:srgbClr val="002060"/>
              </a:solidFill>
              <a:latin typeface="Eras Demi ITC" pitchFamily="34" charset="0"/>
            </a:endParaRPr>
          </a:p>
          <a:p>
            <a:pPr lvl="0" algn="just"/>
            <a:r>
              <a:rPr lang="en-US" sz="2400" b="1" dirty="0" smtClean="0">
                <a:solidFill>
                  <a:srgbClr val="002060"/>
                </a:solidFill>
                <a:latin typeface="Eras Demi ITC" pitchFamily="34" charset="0"/>
              </a:rPr>
              <a:t>The portrait of the Father</a:t>
            </a:r>
            <a:r>
              <a:rPr lang="en-US" sz="2400" dirty="0" smtClean="0">
                <a:solidFill>
                  <a:srgbClr val="002060"/>
                </a:solidFill>
                <a:latin typeface="Eras Demi ITC" pitchFamily="34" charset="0"/>
              </a:rPr>
              <a:t> of the nation </a:t>
            </a:r>
            <a:r>
              <a:rPr lang="en-US" sz="2400" b="1" dirty="0" err="1" smtClean="0">
                <a:solidFill>
                  <a:srgbClr val="002060"/>
                </a:solidFill>
                <a:latin typeface="Eras Demi ITC" pitchFamily="34" charset="0"/>
              </a:rPr>
              <a:t>Bangbandhu</a:t>
            </a:r>
            <a:r>
              <a:rPr lang="en-US" sz="2400" b="1" dirty="0" smtClean="0">
                <a:solidFill>
                  <a:srgbClr val="002060"/>
                </a:solidFill>
                <a:latin typeface="Eras Demi ITC" pitchFamily="34" charset="0"/>
              </a:rPr>
              <a:t> Sheikh </a:t>
            </a:r>
            <a:r>
              <a:rPr lang="en-US" sz="2400" b="1" dirty="0" err="1" smtClean="0">
                <a:solidFill>
                  <a:srgbClr val="002060"/>
                </a:solidFill>
                <a:latin typeface="Eras Demi ITC" pitchFamily="34" charset="0"/>
              </a:rPr>
              <a:t>Mujibur</a:t>
            </a:r>
            <a:r>
              <a:rPr lang="en-US" sz="2400" b="1" dirty="0" smtClean="0">
                <a:solidFill>
                  <a:srgbClr val="002060"/>
                </a:solidFill>
                <a:latin typeface="Eras Demi ITC" pitchFamily="34" charset="0"/>
              </a:rPr>
              <a:t> </a:t>
            </a:r>
            <a:r>
              <a:rPr lang="en-US" sz="2400" b="1" dirty="0" err="1" smtClean="0">
                <a:solidFill>
                  <a:srgbClr val="002060"/>
                </a:solidFill>
                <a:latin typeface="Eras Demi ITC" pitchFamily="34" charset="0"/>
              </a:rPr>
              <a:t>Rahman</a:t>
            </a:r>
            <a:r>
              <a:rPr lang="en-US" sz="2400" b="1" dirty="0" smtClean="0">
                <a:solidFill>
                  <a:srgbClr val="002060"/>
                </a:solidFill>
                <a:latin typeface="Eras Demi ITC" pitchFamily="34" charset="0"/>
              </a:rPr>
              <a:t> </a:t>
            </a:r>
            <a:r>
              <a:rPr lang="en-US" sz="2400" dirty="0" smtClean="0">
                <a:solidFill>
                  <a:srgbClr val="002060"/>
                </a:solidFill>
                <a:latin typeface="Eras Demi ITC" pitchFamily="34" charset="0"/>
              </a:rPr>
              <a:t>shall be </a:t>
            </a:r>
            <a:r>
              <a:rPr lang="en-US" sz="2400" b="1" dirty="0" smtClean="0">
                <a:solidFill>
                  <a:srgbClr val="002060"/>
                </a:solidFill>
                <a:latin typeface="Eras Demi ITC" pitchFamily="34" charset="0"/>
              </a:rPr>
              <a:t>preserved and</a:t>
            </a:r>
            <a:r>
              <a:rPr lang="en-US" sz="2400" dirty="0" smtClean="0">
                <a:solidFill>
                  <a:srgbClr val="002060"/>
                </a:solidFill>
                <a:latin typeface="Eras Demi ITC" pitchFamily="34" charset="0"/>
              </a:rPr>
              <a:t> display at the offices of the President, the Prime Minister, the Speaker, and the Chief Justice and in head and branch offices of all government and semi-government offices, autonomous bodies, statutory public authorities, government and non-government educational institutions, embassies and missions of Bangladesh abroad.</a:t>
            </a:r>
          </a:p>
          <a:p>
            <a:pPr lvl="0" algn="just"/>
            <a:endParaRPr lang="en-US" sz="2200" dirty="0" smtClean="0">
              <a:solidFill>
                <a:srgbClr val="002060"/>
              </a:solidFill>
              <a:latin typeface="Eras Demi ITC" pitchFamily="34" charset="0"/>
            </a:endParaRPr>
          </a:p>
          <a:p>
            <a:pPr lvl="0" algn="just"/>
            <a:r>
              <a:rPr lang="en-US" sz="2400" dirty="0" smtClean="0">
                <a:solidFill>
                  <a:srgbClr val="002060"/>
                </a:solidFill>
                <a:latin typeface="Eras Demi ITC" pitchFamily="34" charset="0"/>
              </a:rPr>
              <a:t>Incorporation of historic speech of the Father of the Nation </a:t>
            </a:r>
            <a:r>
              <a:rPr lang="en-US" sz="2400" dirty="0" err="1" smtClean="0">
                <a:solidFill>
                  <a:srgbClr val="002060"/>
                </a:solidFill>
                <a:latin typeface="Eras Demi ITC" pitchFamily="34" charset="0"/>
              </a:rPr>
              <a:t>Bangabandhu</a:t>
            </a:r>
            <a:r>
              <a:rPr lang="en-US" sz="2400" dirty="0" smtClean="0">
                <a:solidFill>
                  <a:srgbClr val="002060"/>
                </a:solidFill>
                <a:latin typeface="Eras Demi ITC" pitchFamily="34" charset="0"/>
              </a:rPr>
              <a:t> Sheikh </a:t>
            </a:r>
            <a:r>
              <a:rPr lang="en-US" sz="2400" dirty="0" err="1" smtClean="0">
                <a:solidFill>
                  <a:srgbClr val="002060"/>
                </a:solidFill>
                <a:latin typeface="Eras Demi ITC" pitchFamily="34" charset="0"/>
              </a:rPr>
              <a:t>Mujibur</a:t>
            </a:r>
            <a:r>
              <a:rPr lang="en-US" sz="2400" dirty="0" smtClean="0">
                <a:solidFill>
                  <a:srgbClr val="002060"/>
                </a:solidFill>
                <a:latin typeface="Eras Demi ITC" pitchFamily="34" charset="0"/>
              </a:rPr>
              <a:t> </a:t>
            </a:r>
            <a:r>
              <a:rPr lang="en-US" sz="2400" dirty="0" err="1" smtClean="0">
                <a:solidFill>
                  <a:srgbClr val="002060"/>
                </a:solidFill>
                <a:latin typeface="Eras Demi ITC" pitchFamily="34" charset="0"/>
              </a:rPr>
              <a:t>Rahman</a:t>
            </a:r>
            <a:r>
              <a:rPr lang="en-US" sz="2400" dirty="0" smtClean="0">
                <a:solidFill>
                  <a:srgbClr val="002060"/>
                </a:solidFill>
                <a:latin typeface="Eras Demi ITC" pitchFamily="34" charset="0"/>
              </a:rPr>
              <a:t> </a:t>
            </a:r>
            <a:r>
              <a:rPr lang="en-US" sz="2400" b="1" dirty="0" smtClean="0">
                <a:solidFill>
                  <a:srgbClr val="002060"/>
                </a:solidFill>
                <a:latin typeface="Eras Demi ITC" pitchFamily="34" charset="0"/>
              </a:rPr>
              <a:t>on March 7, 1971,</a:t>
            </a:r>
            <a:r>
              <a:rPr lang="en-US" sz="2400" dirty="0" smtClean="0">
                <a:solidFill>
                  <a:srgbClr val="002060"/>
                </a:solidFill>
                <a:latin typeface="Eras Demi ITC" pitchFamily="34" charset="0"/>
              </a:rPr>
              <a:t> </a:t>
            </a:r>
            <a:r>
              <a:rPr lang="en-US" sz="2400" b="1" dirty="0" smtClean="0">
                <a:solidFill>
                  <a:srgbClr val="002060"/>
                </a:solidFill>
                <a:latin typeface="Eras Demi ITC" pitchFamily="34" charset="0"/>
              </a:rPr>
              <a:t>declaration of independence by </a:t>
            </a:r>
            <a:r>
              <a:rPr lang="en-US" sz="2400" b="1" dirty="0" err="1" smtClean="0">
                <a:solidFill>
                  <a:srgbClr val="002060"/>
                </a:solidFill>
                <a:latin typeface="Eras Demi ITC" pitchFamily="34" charset="0"/>
              </a:rPr>
              <a:t>Bangabandhu</a:t>
            </a:r>
            <a:r>
              <a:rPr lang="en-US" sz="2400" b="1" dirty="0" smtClean="0">
                <a:solidFill>
                  <a:srgbClr val="002060"/>
                </a:solidFill>
                <a:latin typeface="Eras Demi ITC" pitchFamily="34" charset="0"/>
              </a:rPr>
              <a:t> </a:t>
            </a:r>
            <a:r>
              <a:rPr lang="en-US" sz="2400" dirty="0" smtClean="0">
                <a:solidFill>
                  <a:srgbClr val="002060"/>
                </a:solidFill>
                <a:latin typeface="Eras Demi ITC" pitchFamily="34" charset="0"/>
              </a:rPr>
              <a:t>after midnight of March 25, 1971 and the proclamation of </a:t>
            </a:r>
            <a:r>
              <a:rPr lang="en-US" sz="2400" b="1" dirty="0" smtClean="0">
                <a:solidFill>
                  <a:srgbClr val="002060"/>
                </a:solidFill>
                <a:latin typeface="Eras Demi ITC" pitchFamily="34" charset="0"/>
              </a:rPr>
              <a:t>Independence declared at </a:t>
            </a:r>
            <a:r>
              <a:rPr lang="en-US" sz="2400" b="1" dirty="0" err="1" smtClean="0">
                <a:solidFill>
                  <a:srgbClr val="002060"/>
                </a:solidFill>
                <a:latin typeface="Eras Demi ITC" pitchFamily="34" charset="0"/>
              </a:rPr>
              <a:t>Mujibnagar</a:t>
            </a:r>
            <a:r>
              <a:rPr lang="en-US" sz="2400" b="1" dirty="0" smtClean="0">
                <a:solidFill>
                  <a:srgbClr val="002060"/>
                </a:solidFill>
                <a:latin typeface="Eras Demi ITC" pitchFamily="34" charset="0"/>
              </a:rPr>
              <a:t> on April 10, 1971.</a:t>
            </a:r>
            <a:endParaRPr lang="en-US" sz="2400" dirty="0" smtClean="0">
              <a:solidFill>
                <a:srgbClr val="002060"/>
              </a:solidFill>
              <a:latin typeface="Eras Demi ITC" pitchFamily="34" charset="0"/>
            </a:endParaRPr>
          </a:p>
          <a:p>
            <a:pPr algn="just">
              <a:buNone/>
            </a:pPr>
            <a:endParaRPr lang="en-US" sz="2200" dirty="0">
              <a:latin typeface="Eras Demi ITC" pitchFamily="34" charset="0"/>
            </a:endParaRPr>
          </a:p>
        </p:txBody>
      </p:sp>
      <p:sp>
        <p:nvSpPr>
          <p:cNvPr id="5" name="Flowchart: Process 4"/>
          <p:cNvSpPr>
            <a:spLocks noChangeArrowheads="1"/>
          </p:cNvSpPr>
          <p:nvPr/>
        </p:nvSpPr>
        <p:spPr bwMode="auto">
          <a:xfrm>
            <a:off x="0" y="10668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0"/>
            <a:ext cx="8229600" cy="785813"/>
          </a:xfrm>
        </p:spPr>
        <p:txBody>
          <a:bodyPr>
            <a:normAutofit/>
          </a:bodyPr>
          <a:lstStyle/>
          <a:p>
            <a:pPr algn="l">
              <a:defRPr/>
            </a:pPr>
            <a:r>
              <a:rPr lang="en-US" sz="4000" b="1" dirty="0" smtClean="0">
                <a:solidFill>
                  <a:srgbClr val="002060"/>
                </a:solidFill>
                <a:latin typeface="Eras Demi ITC" pitchFamily="34" charset="0"/>
                <a:cs typeface="Calibri" pitchFamily="34" charset="0"/>
              </a:rPr>
              <a:t>Issues of 16th Amendment </a:t>
            </a:r>
            <a:endParaRPr lang="en-US" sz="4000" dirty="0" smtClean="0">
              <a:solidFill>
                <a:srgbClr val="002060"/>
              </a:solidFill>
              <a:effectLst>
                <a:outerShdw blurRad="38100" dist="38100" dir="2700000" algn="tl">
                  <a:srgbClr val="000000">
                    <a:alpha val="43137"/>
                  </a:srgbClr>
                </a:outerShdw>
              </a:effectLst>
              <a:latin typeface="Eras Demi ITC" pitchFamily="34" charset="0"/>
              <a:cs typeface="Calibri" pitchFamily="34" charset="0"/>
            </a:endParaRPr>
          </a:p>
        </p:txBody>
      </p:sp>
      <p:sp>
        <p:nvSpPr>
          <p:cNvPr id="13315" name="Rectangle 3"/>
          <p:cNvSpPr>
            <a:spLocks noGrp="1" noChangeArrowheads="1"/>
          </p:cNvSpPr>
          <p:nvPr>
            <p:ph idx="1"/>
          </p:nvPr>
        </p:nvSpPr>
        <p:spPr>
          <a:xfrm>
            <a:off x="304800" y="990599"/>
            <a:ext cx="8534400" cy="5438775"/>
          </a:xfrm>
        </p:spPr>
        <p:txBody>
          <a:bodyPr>
            <a:normAutofit/>
          </a:bodyPr>
          <a:lstStyle/>
          <a:p>
            <a:pPr algn="just" eaLnBrk="1" hangingPunct="1">
              <a:buFont typeface="Wingdings" pitchFamily="2" charset="2"/>
              <a:buNone/>
            </a:pPr>
            <a:r>
              <a:rPr lang="en-US" sz="2000" b="1" dirty="0" smtClean="0">
                <a:latin typeface="Calibri" pitchFamily="34" charset="0"/>
                <a:cs typeface="Calibri" pitchFamily="34" charset="0"/>
              </a:rPr>
              <a:t>	</a:t>
            </a:r>
            <a:r>
              <a:rPr lang="en-US" sz="2000" dirty="0" smtClean="0">
                <a:latin typeface="Eras Demi ITC" pitchFamily="34" charset="0"/>
                <a:cs typeface="Calibri" pitchFamily="34" charset="0"/>
              </a:rPr>
              <a:t>The Constitution (Sixteen amendment) </a:t>
            </a:r>
            <a:r>
              <a:rPr lang="en-US" sz="2000" dirty="0" smtClean="0">
                <a:solidFill>
                  <a:srgbClr val="00B050"/>
                </a:solidFill>
                <a:latin typeface="Eras Demi ITC" pitchFamily="34" charset="0"/>
                <a:cs typeface="Calibri" pitchFamily="34" charset="0"/>
              </a:rPr>
              <a:t>Act passed on 17 September 2014. </a:t>
            </a:r>
            <a:r>
              <a:rPr lang="en-US" sz="2000" dirty="0" smtClean="0">
                <a:latin typeface="Eras Demi ITC" pitchFamily="34" charset="0"/>
                <a:cs typeface="Calibri" pitchFamily="34" charset="0"/>
              </a:rPr>
              <a:t>It empowered Parliament to impeach Supreme Court judges. In article 96, of the Bangladesh Constitution, which includes provisions on the tenure of office of the Supreme Court judges, now states:</a:t>
            </a:r>
            <a:endParaRPr lang="en-US" sz="2000" b="1" dirty="0" smtClean="0">
              <a:latin typeface="Eras Demi ITC" pitchFamily="34" charset="0"/>
              <a:cs typeface="Calibri" pitchFamily="34" charset="0"/>
            </a:endParaRPr>
          </a:p>
          <a:p>
            <a:pPr algn="just" eaLnBrk="1" hangingPunct="1">
              <a:buFont typeface="Wingdings" pitchFamily="2" charset="2"/>
              <a:buChar char="§"/>
            </a:pPr>
            <a:r>
              <a:rPr lang="en-US" sz="2000" dirty="0" smtClean="0">
                <a:latin typeface="Eras Demi ITC" pitchFamily="34" charset="0"/>
                <a:cs typeface="Calibri" pitchFamily="34" charset="0"/>
              </a:rPr>
              <a:t>Subject to the other provisions of this article, a Judge shall hold office until he attains the age of sixty-seven years.</a:t>
            </a:r>
          </a:p>
          <a:p>
            <a:pPr algn="just" eaLnBrk="1" hangingPunct="1">
              <a:buFont typeface="Wingdings" pitchFamily="2" charset="2"/>
              <a:buChar char="§"/>
            </a:pPr>
            <a:r>
              <a:rPr lang="en-US" sz="2000" dirty="0" smtClean="0">
                <a:latin typeface="Eras Demi ITC" pitchFamily="34" charset="0"/>
                <a:cs typeface="Calibri" pitchFamily="34" charset="0"/>
              </a:rPr>
              <a:t>A Judge shall not be removed from his office except by an order of the President passed pursuant to a resolution of Parliament supported by a majority of not less than two-thirds of the total number of members of Parliament, on the ground of proved misbehavior or incapacity.</a:t>
            </a:r>
          </a:p>
          <a:p>
            <a:pPr algn="just" eaLnBrk="1" hangingPunct="1">
              <a:buFont typeface="Wingdings" pitchFamily="2" charset="2"/>
              <a:buChar char="§"/>
            </a:pPr>
            <a:r>
              <a:rPr lang="en-US" sz="2000" dirty="0" smtClean="0">
                <a:latin typeface="Eras Demi ITC" pitchFamily="34" charset="0"/>
                <a:cs typeface="Calibri" pitchFamily="34" charset="0"/>
              </a:rPr>
              <a:t>A Judge may resign his office by writing under his hand addressed to the President. </a:t>
            </a:r>
          </a:p>
          <a:p>
            <a:pPr algn="just" eaLnBrk="1" hangingPunct="1">
              <a:buFont typeface="Wingdings" pitchFamily="2" charset="2"/>
              <a:buNone/>
            </a:pPr>
            <a:r>
              <a:rPr lang="en-US" sz="2000" dirty="0" smtClean="0">
                <a:latin typeface="Eras Demi ITC" pitchFamily="34" charset="0"/>
                <a:cs typeface="Calibri" pitchFamily="34" charset="0"/>
              </a:rPr>
              <a:t>	Before the adoption of the Sixteenth Amendment, articles 96 (2) and (3) of the Bangladesh Constitution under Part VI included a provision on impeachment carried out by the Supreme Judicial Council instead of the Parliament.</a:t>
            </a:r>
          </a:p>
        </p:txBody>
      </p:sp>
      <p:sp>
        <p:nvSpPr>
          <p:cNvPr id="4" name="Flowchart: Process 3"/>
          <p:cNvSpPr>
            <a:spLocks noChangeArrowheads="1"/>
          </p:cNvSpPr>
          <p:nvPr/>
        </p:nvSpPr>
        <p:spPr bwMode="auto">
          <a:xfrm>
            <a:off x="0" y="7620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fade">
                                      <p:cBhvr>
                                        <p:cTn id="7" dur="2000"/>
                                        <p:tgtEl>
                                          <p:spTgt spid="133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315"/>
                                        </p:tgtEl>
                                        <p:attrNameLst>
                                          <p:attrName>style.visibility</p:attrName>
                                        </p:attrNameLst>
                                      </p:cBhvr>
                                      <p:to>
                                        <p:strVal val="visible"/>
                                      </p:to>
                                    </p:set>
                                    <p:animEffect transition="in" filter="fade">
                                      <p:cBhvr>
                                        <p:cTn id="10" dur="2000"/>
                                        <p:tgtEl>
                                          <p:spTgt spid="13315"/>
                                        </p:tgtEl>
                                      </p:cBhvr>
                                    </p:animEffect>
                                  </p:childTnLst>
                                </p:cTn>
                              </p:par>
                              <p:par>
                                <p:cTn id="11" presetID="34"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 from="(-#ppt_w/2)" to="(#ppt_x)" calcmode="lin" valueType="num">
                                      <p:cBhvr>
                                        <p:cTn id="13" dur="600" fill="hold">
                                          <p:stCondLst>
                                            <p:cond delay="0"/>
                                          </p:stCondLst>
                                        </p:cTn>
                                        <p:tgtEl>
                                          <p:spTgt spid="4"/>
                                        </p:tgtEl>
                                        <p:attrNameLst>
                                          <p:attrName>ppt_x</p:attrName>
                                        </p:attrNameLst>
                                      </p:cBhvr>
                                    </p:anim>
                                    <p:anim from="0" to="-1.0" calcmode="lin" valueType="num">
                                      <p:cBhvr>
                                        <p:cTn id="14" dur="200" decel="50000" autoRev="1" fill="hold">
                                          <p:stCondLst>
                                            <p:cond delay="600"/>
                                          </p:stCondLst>
                                        </p:cTn>
                                        <p:tgtEl>
                                          <p:spTgt spid="4"/>
                                        </p:tgtEl>
                                        <p:attrNameLst>
                                          <p:attrName>xshear</p:attrName>
                                        </p:attrNameLst>
                                      </p:cBhvr>
                                    </p:anim>
                                    <p:animScale>
                                      <p:cBhvr>
                                        <p:cTn id="15" dur="200" decel="100000" autoRev="1" fill="hold">
                                          <p:stCondLst>
                                            <p:cond delay="600"/>
                                          </p:stCondLst>
                                        </p:cTn>
                                        <p:tgtEl>
                                          <p:spTgt spid="4"/>
                                        </p:tgtEl>
                                      </p:cBhvr>
                                      <p:from x="100000" y="100000"/>
                                      <p:to x="80000" y="100000"/>
                                    </p:animScale>
                                    <p:anim by="(#ppt_h/3+#ppt_w*0.1)" calcmode="lin" valueType="num">
                                      <p:cBhvr additive="sum">
                                        <p:cTn id="16"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7543800" cy="609600"/>
          </a:xfrm>
        </p:spPr>
        <p:txBody>
          <a:bodyPr>
            <a:normAutofit/>
          </a:bodyPr>
          <a:lstStyle/>
          <a:p>
            <a:pPr algn="l"/>
            <a:r>
              <a:rPr lang="en-US" sz="3200" b="1" dirty="0" smtClean="0">
                <a:latin typeface="Eras Demi ITC" pitchFamily="34" charset="0"/>
              </a:rPr>
              <a:t>Constitution: The Useful Knowledge…</a:t>
            </a:r>
            <a:endParaRPr lang="en-US" sz="3200" b="1" dirty="0">
              <a:latin typeface="Eras Demi ITC" pitchFamily="34" charset="0"/>
            </a:endParaRPr>
          </a:p>
        </p:txBody>
      </p:sp>
      <p:sp>
        <p:nvSpPr>
          <p:cNvPr id="3" name="Content Placeholder 2"/>
          <p:cNvSpPr>
            <a:spLocks noGrp="1"/>
          </p:cNvSpPr>
          <p:nvPr>
            <p:ph idx="1"/>
          </p:nvPr>
        </p:nvSpPr>
        <p:spPr>
          <a:xfrm>
            <a:off x="228600" y="1066800"/>
            <a:ext cx="8686800" cy="5562600"/>
          </a:xfrm>
        </p:spPr>
        <p:txBody>
          <a:bodyPr>
            <a:normAutofit fontScale="92500"/>
          </a:bodyPr>
          <a:lstStyle/>
          <a:p>
            <a:pPr algn="just">
              <a:lnSpc>
                <a:spcPct val="120000"/>
              </a:lnSpc>
              <a:buFont typeface="Wingdings" pitchFamily="2" charset="2"/>
              <a:buChar char="q"/>
            </a:pPr>
            <a:r>
              <a:rPr lang="en-US" sz="2400" dirty="0" smtClean="0">
                <a:latin typeface="Eras Demi ITC" pitchFamily="34" charset="0"/>
              </a:rPr>
              <a:t>In the modern world, constitution is the sine-qua-non for any country to operate its all sort of functions properly. It lays down rules regarding the organization, powers and functions of government. It also defines the basic features of the State and the relation between the citizens and the State.</a:t>
            </a:r>
          </a:p>
          <a:p>
            <a:pPr algn="just">
              <a:lnSpc>
                <a:spcPct val="120000"/>
              </a:lnSpc>
              <a:buNone/>
            </a:pPr>
            <a:endParaRPr lang="en-US" sz="1200" dirty="0" smtClean="0">
              <a:latin typeface="Eras Demi ITC" pitchFamily="34" charset="0"/>
            </a:endParaRPr>
          </a:p>
          <a:p>
            <a:pPr algn="just">
              <a:lnSpc>
                <a:spcPct val="120000"/>
              </a:lnSpc>
              <a:buFont typeface="Wingdings" pitchFamily="2" charset="2"/>
              <a:buChar char="q"/>
            </a:pPr>
            <a:r>
              <a:rPr lang="en-US" sz="2400" dirty="0" smtClean="0">
                <a:latin typeface="Eras Demi ITC" pitchFamily="34" charset="0"/>
              </a:rPr>
              <a:t>“Constitution is the collection of principles according to which the power of the government, the rights of the governed and the relation between the two adjusted.” - Woolsey</a:t>
            </a:r>
          </a:p>
          <a:p>
            <a:pPr algn="just">
              <a:lnSpc>
                <a:spcPct val="120000"/>
              </a:lnSpc>
              <a:buNone/>
            </a:pPr>
            <a:endParaRPr lang="en-US" sz="1300" dirty="0" smtClean="0">
              <a:latin typeface="Eras Demi ITC" pitchFamily="34" charset="0"/>
            </a:endParaRPr>
          </a:p>
          <a:p>
            <a:pPr algn="just">
              <a:lnSpc>
                <a:spcPct val="120000"/>
              </a:lnSpc>
              <a:buFont typeface="Wingdings" pitchFamily="2" charset="2"/>
              <a:buChar char="q"/>
            </a:pPr>
            <a:r>
              <a:rPr lang="en-US" sz="2400" dirty="0" smtClean="0">
                <a:latin typeface="Eras Demi ITC" pitchFamily="34" charset="0"/>
              </a:rPr>
              <a:t>“Constitution is a set of established rules embodying and enacting the practice of government”. –Lord Bryce</a:t>
            </a:r>
          </a:p>
          <a:p>
            <a:endParaRPr lang="en-US" sz="2000" dirty="0" smtClean="0">
              <a:solidFill>
                <a:schemeClr val="tx1">
                  <a:lumMod val="95000"/>
                  <a:lumOff val="5000"/>
                </a:schemeClr>
              </a:solidFill>
            </a:endParaRPr>
          </a:p>
          <a:p>
            <a:endParaRPr lang="en-US" sz="2400" dirty="0" smtClean="0">
              <a:solidFill>
                <a:schemeClr val="tx1">
                  <a:lumMod val="95000"/>
                  <a:lumOff val="5000"/>
                </a:schemeClr>
              </a:solidFill>
            </a:endParaRPr>
          </a:p>
          <a:p>
            <a:endParaRPr lang="en-US" sz="2400" dirty="0">
              <a:solidFill>
                <a:schemeClr val="tx1">
                  <a:lumMod val="95000"/>
                  <a:lumOff val="5000"/>
                </a:schemeClr>
              </a:solidFill>
            </a:endParaRPr>
          </a:p>
        </p:txBody>
      </p:sp>
      <p:sp>
        <p:nvSpPr>
          <p:cNvPr id="4" name="Flowchart: Process 4"/>
          <p:cNvSpPr>
            <a:spLocks noChangeArrowheads="1"/>
          </p:cNvSpPr>
          <p:nvPr/>
        </p:nvSpPr>
        <p:spPr bwMode="auto">
          <a:xfrm>
            <a:off x="0" y="8382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pPr algn="l"/>
            <a:r>
              <a:rPr lang="en-US" sz="3600" b="1" dirty="0" smtClean="0">
                <a:solidFill>
                  <a:srgbClr val="002060"/>
                </a:solidFill>
                <a:latin typeface="Eras Demi ITC" pitchFamily="34" charset="0"/>
              </a:rPr>
              <a:t>Chapter Related Questions:</a:t>
            </a:r>
            <a:endParaRPr lang="en-US" sz="3600" dirty="0">
              <a:solidFill>
                <a:srgbClr val="002060"/>
              </a:solidFill>
              <a:latin typeface="Eras Demi ITC" pitchFamily="34" charset="0"/>
            </a:endParaRPr>
          </a:p>
        </p:txBody>
      </p:sp>
      <p:sp>
        <p:nvSpPr>
          <p:cNvPr id="6" name="Content Placeholder 5"/>
          <p:cNvSpPr>
            <a:spLocks noGrp="1"/>
          </p:cNvSpPr>
          <p:nvPr>
            <p:ph idx="1"/>
          </p:nvPr>
        </p:nvSpPr>
        <p:spPr>
          <a:xfrm>
            <a:off x="457200" y="1295400"/>
            <a:ext cx="8686800" cy="5181600"/>
          </a:xfrm>
        </p:spPr>
        <p:txBody>
          <a:bodyPr>
            <a:normAutofit/>
          </a:bodyPr>
          <a:lstStyle/>
          <a:p>
            <a:pPr lvl="0"/>
            <a:r>
              <a:rPr lang="en-US" sz="2600" b="1" dirty="0" smtClean="0">
                <a:latin typeface="Eras Demi ITC" pitchFamily="34" charset="0"/>
              </a:rPr>
              <a:t>What is constitution?</a:t>
            </a:r>
          </a:p>
          <a:p>
            <a:pPr lvl="0"/>
            <a:r>
              <a:rPr lang="en-US" sz="2600" b="1" dirty="0" smtClean="0">
                <a:latin typeface="Eras Demi ITC" pitchFamily="34" charset="0"/>
              </a:rPr>
              <a:t>Discuss the types of constitution.</a:t>
            </a:r>
            <a:endParaRPr lang="en-US" sz="2600" dirty="0" smtClean="0">
              <a:latin typeface="Eras Demi ITC" pitchFamily="34" charset="0"/>
            </a:endParaRPr>
          </a:p>
          <a:p>
            <a:pPr lvl="0"/>
            <a:r>
              <a:rPr lang="en-US" sz="2600" b="1" dirty="0" smtClean="0">
                <a:latin typeface="Eras Demi ITC" pitchFamily="34" charset="0"/>
              </a:rPr>
              <a:t>How can we make a good constitution? </a:t>
            </a:r>
            <a:endParaRPr lang="en-US" sz="2600" dirty="0" smtClean="0">
              <a:latin typeface="Eras Demi ITC" pitchFamily="34" charset="0"/>
            </a:endParaRPr>
          </a:p>
          <a:p>
            <a:pPr lvl="0"/>
            <a:r>
              <a:rPr lang="en-US" sz="2600" b="1" dirty="0" smtClean="0">
                <a:latin typeface="Eras Demi ITC" pitchFamily="34" charset="0"/>
              </a:rPr>
              <a:t>Discuss the essentials of a good constitution.</a:t>
            </a:r>
          </a:p>
          <a:p>
            <a:pPr lvl="0"/>
            <a:r>
              <a:rPr lang="en-US" sz="2600" b="1" dirty="0" smtClean="0">
                <a:latin typeface="Eras Demi ITC" pitchFamily="34" charset="0"/>
              </a:rPr>
              <a:t>Mention the key problems of BD constitution.</a:t>
            </a:r>
            <a:endParaRPr lang="en-US" sz="2600" dirty="0" smtClean="0">
              <a:latin typeface="Eras Demi ITC" pitchFamily="34" charset="0"/>
            </a:endParaRPr>
          </a:p>
          <a:p>
            <a:pPr lvl="0"/>
            <a:r>
              <a:rPr lang="en-US" sz="2600" b="1" dirty="0" smtClean="0">
                <a:latin typeface="Eras Demi ITC" pitchFamily="34" charset="0"/>
              </a:rPr>
              <a:t>What was historical background of the constitution of Bangladesh?</a:t>
            </a:r>
            <a:endParaRPr lang="en-US" sz="2600" dirty="0" smtClean="0">
              <a:latin typeface="Eras Demi ITC" pitchFamily="34" charset="0"/>
            </a:endParaRPr>
          </a:p>
          <a:p>
            <a:pPr lvl="0"/>
            <a:r>
              <a:rPr lang="en-US" sz="2600" b="1" dirty="0" smtClean="0">
                <a:latin typeface="Eras Demi ITC" pitchFamily="34" charset="0"/>
              </a:rPr>
              <a:t>Discuss the main features of the constitution of Bangladesh.</a:t>
            </a:r>
            <a:endParaRPr lang="en-US" sz="2600" dirty="0" smtClean="0">
              <a:latin typeface="Eras Demi ITC" pitchFamily="34" charset="0"/>
            </a:endParaRPr>
          </a:p>
          <a:p>
            <a:pPr lvl="0"/>
            <a:r>
              <a:rPr lang="en-US" sz="2600" b="1" dirty="0" smtClean="0">
                <a:latin typeface="Eras Demi ITC" pitchFamily="34" charset="0"/>
              </a:rPr>
              <a:t>Explain the mooting points of the following amendments-4</a:t>
            </a:r>
            <a:r>
              <a:rPr lang="en-US" sz="2600" b="1" baseline="30000" dirty="0" smtClean="0">
                <a:latin typeface="Eras Demi ITC" pitchFamily="34" charset="0"/>
              </a:rPr>
              <a:t>th</a:t>
            </a:r>
            <a:r>
              <a:rPr lang="en-US" sz="2600" b="1" dirty="0" smtClean="0">
                <a:latin typeface="Eras Demi ITC" pitchFamily="34" charset="0"/>
              </a:rPr>
              <a:t>, 8</a:t>
            </a:r>
            <a:r>
              <a:rPr lang="en-US" sz="2600" b="1" baseline="30000" dirty="0" smtClean="0">
                <a:latin typeface="Eras Demi ITC" pitchFamily="34" charset="0"/>
              </a:rPr>
              <a:t>th</a:t>
            </a:r>
            <a:r>
              <a:rPr lang="en-US" sz="2600" b="1" dirty="0" smtClean="0">
                <a:latin typeface="Eras Demi ITC" pitchFamily="34" charset="0"/>
              </a:rPr>
              <a:t>, 12</a:t>
            </a:r>
            <a:r>
              <a:rPr lang="en-US" sz="2600" b="1" baseline="30000" dirty="0" smtClean="0">
                <a:latin typeface="Eras Demi ITC" pitchFamily="34" charset="0"/>
              </a:rPr>
              <a:t>th</a:t>
            </a:r>
            <a:r>
              <a:rPr lang="en-US" sz="2600" b="1" dirty="0" smtClean="0">
                <a:latin typeface="Eras Demi ITC" pitchFamily="34" charset="0"/>
              </a:rPr>
              <a:t>, 14</a:t>
            </a:r>
            <a:r>
              <a:rPr lang="en-US" sz="2600" b="1" baseline="30000" dirty="0" smtClean="0">
                <a:latin typeface="Eras Demi ITC" pitchFamily="34" charset="0"/>
              </a:rPr>
              <a:t>th</a:t>
            </a:r>
            <a:r>
              <a:rPr lang="en-US" sz="2600" b="1" dirty="0" smtClean="0">
                <a:latin typeface="Eras Demi ITC" pitchFamily="34" charset="0"/>
              </a:rPr>
              <a:t> and 15</a:t>
            </a:r>
            <a:r>
              <a:rPr lang="en-US" sz="2600" b="1" baseline="30000" dirty="0" smtClean="0">
                <a:latin typeface="Eras Demi ITC" pitchFamily="34" charset="0"/>
              </a:rPr>
              <a:t>th</a:t>
            </a:r>
            <a:r>
              <a:rPr lang="en-US" sz="2600" b="1" dirty="0" smtClean="0">
                <a:latin typeface="Eras Demi ITC" pitchFamily="34" charset="0"/>
              </a:rPr>
              <a:t>.  </a:t>
            </a:r>
            <a:endParaRPr lang="en-US" sz="2600" dirty="0" smtClean="0">
              <a:latin typeface="Eras Demi ITC" pitchFamily="34" charset="0"/>
            </a:endParaRPr>
          </a:p>
          <a:p>
            <a:endParaRPr lang="en-US" dirty="0"/>
          </a:p>
        </p:txBody>
      </p:sp>
      <p:sp>
        <p:nvSpPr>
          <p:cNvPr id="5" name="Flowchart: Process 4"/>
          <p:cNvSpPr>
            <a:spLocks noChangeArrowheads="1"/>
          </p:cNvSpPr>
          <p:nvPr/>
        </p:nvSpPr>
        <p:spPr bwMode="auto">
          <a:xfrm>
            <a:off x="0" y="10668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pPr algn="l"/>
            <a:r>
              <a:rPr lang="en-US" sz="3200" b="1" dirty="0" smtClean="0">
                <a:solidFill>
                  <a:srgbClr val="0070C0"/>
                </a:solidFill>
                <a:latin typeface="Eras Demi ITC" pitchFamily="34" charset="0"/>
              </a:rPr>
              <a:t>References:</a:t>
            </a:r>
            <a:endParaRPr lang="en-US" sz="3200" dirty="0">
              <a:solidFill>
                <a:srgbClr val="0070C0"/>
              </a:solidFill>
              <a:latin typeface="Eras Demi ITC" pitchFamily="34" charset="0"/>
            </a:endParaRPr>
          </a:p>
        </p:txBody>
      </p:sp>
      <p:sp>
        <p:nvSpPr>
          <p:cNvPr id="6" name="Content Placeholder 5"/>
          <p:cNvSpPr>
            <a:spLocks noGrp="1"/>
          </p:cNvSpPr>
          <p:nvPr>
            <p:ph idx="1"/>
          </p:nvPr>
        </p:nvSpPr>
        <p:spPr>
          <a:xfrm>
            <a:off x="457200" y="1295400"/>
            <a:ext cx="8686800" cy="5181600"/>
          </a:xfrm>
        </p:spPr>
        <p:txBody>
          <a:bodyPr>
            <a:normAutofit/>
          </a:bodyPr>
          <a:lstStyle/>
          <a:p>
            <a:pPr lvl="0">
              <a:buFont typeface="Wingdings" pitchFamily="2" charset="2"/>
              <a:buChar char="v"/>
            </a:pPr>
            <a:r>
              <a:rPr lang="en-US" sz="2400" dirty="0" err="1" smtClean="0">
                <a:latin typeface="Eras Demi ITC" pitchFamily="34" charset="0"/>
              </a:rPr>
              <a:t>Halim</a:t>
            </a:r>
            <a:r>
              <a:rPr lang="en-US" sz="2400" dirty="0" smtClean="0">
                <a:latin typeface="Eras Demi ITC" pitchFamily="34" charset="0"/>
              </a:rPr>
              <a:t>, M. A. (2003). Constitution, Constitutional Law and Politics: Bangladesh Perspectives, Rico Printers, Dhaka.</a:t>
            </a:r>
          </a:p>
          <a:p>
            <a:pPr lvl="0">
              <a:buFont typeface="Wingdings" pitchFamily="2" charset="2"/>
              <a:buChar char="v"/>
            </a:pPr>
            <a:r>
              <a:rPr lang="en-US" sz="2400" dirty="0" err="1" smtClean="0">
                <a:latin typeface="Eras Demi ITC" pitchFamily="34" charset="0"/>
              </a:rPr>
              <a:t>Amin</a:t>
            </a:r>
            <a:r>
              <a:rPr lang="en-US" sz="2400" dirty="0" smtClean="0">
                <a:latin typeface="Eras Demi ITC" pitchFamily="34" charset="0"/>
              </a:rPr>
              <a:t>, M. R, (2010). Bangladesh Revised -A Comprehensive Study of an Asian Nation, OSDER Publications; Dhaka.</a:t>
            </a:r>
          </a:p>
          <a:p>
            <a:pPr>
              <a:buFont typeface="Wingdings" pitchFamily="2" charset="2"/>
              <a:buChar char="v"/>
            </a:pPr>
            <a:r>
              <a:rPr lang="en-US" sz="2400" dirty="0" err="1" smtClean="0">
                <a:latin typeface="Eras Demi ITC" pitchFamily="34" charset="0"/>
              </a:rPr>
              <a:t>Banglapeadia</a:t>
            </a:r>
            <a:r>
              <a:rPr lang="en-US" sz="2400" dirty="0" smtClean="0">
                <a:latin typeface="Eras Demi ITC" pitchFamily="34" charset="0"/>
              </a:rPr>
              <a:t>, National Encyclopedia of Bangladesh. (2003). Asiatic Society of Bangladesh, Dhaka. </a:t>
            </a:r>
          </a:p>
          <a:p>
            <a:pPr>
              <a:buFont typeface="Wingdings" pitchFamily="2" charset="2"/>
              <a:buChar char="v"/>
            </a:pPr>
            <a:r>
              <a:rPr lang="en-US" sz="2400" dirty="0" smtClean="0">
                <a:latin typeface="Eras Demi ITC" pitchFamily="34" charset="0"/>
              </a:rPr>
              <a:t>The Constitution of the People’s Republic of Bangladesh.</a:t>
            </a:r>
          </a:p>
          <a:p>
            <a:pPr lvl="0">
              <a:buNone/>
            </a:pPr>
            <a:endParaRPr lang="en-US" sz="2600" dirty="0" smtClean="0">
              <a:latin typeface="Eras Demi ITC" pitchFamily="34" charset="0"/>
            </a:endParaRPr>
          </a:p>
          <a:p>
            <a:endParaRPr lang="en-US" dirty="0"/>
          </a:p>
        </p:txBody>
      </p:sp>
      <p:sp>
        <p:nvSpPr>
          <p:cNvPr id="5" name="Flowchart: Process 4"/>
          <p:cNvSpPr>
            <a:spLocks noChangeArrowheads="1"/>
          </p:cNvSpPr>
          <p:nvPr/>
        </p:nvSpPr>
        <p:spPr bwMode="auto">
          <a:xfrm>
            <a:off x="0" y="10668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pPr algn="l"/>
            <a:r>
              <a:rPr lang="en-US" sz="3200" dirty="0" smtClean="0">
                <a:solidFill>
                  <a:srgbClr val="002060"/>
                </a:solidFill>
                <a:latin typeface="Eras Demi ITC" pitchFamily="34" charset="0"/>
              </a:rPr>
              <a:t>Open discussion</a:t>
            </a:r>
            <a:endParaRPr lang="en-US" sz="3200" dirty="0">
              <a:solidFill>
                <a:srgbClr val="002060"/>
              </a:solidFill>
              <a:latin typeface="Eras Demi ITC" pitchFamily="34" charset="0"/>
            </a:endParaRPr>
          </a:p>
        </p:txBody>
      </p:sp>
      <p:sp>
        <p:nvSpPr>
          <p:cNvPr id="3" name="Content Placeholder 2"/>
          <p:cNvSpPr>
            <a:spLocks noGrp="1"/>
          </p:cNvSpPr>
          <p:nvPr>
            <p:ph idx="1"/>
          </p:nvPr>
        </p:nvSpPr>
        <p:spPr>
          <a:xfrm>
            <a:off x="457200" y="1219200"/>
            <a:ext cx="8229600" cy="5638800"/>
          </a:xfrm>
        </p:spPr>
        <p:txBody>
          <a:bodyPr>
            <a:normAutofit/>
          </a:bodyPr>
          <a:lstStyle/>
          <a:p>
            <a:pPr>
              <a:buClr>
                <a:schemeClr val="accent5"/>
              </a:buClr>
            </a:pPr>
            <a:r>
              <a:rPr lang="en-US" sz="2400" dirty="0" smtClean="0">
                <a:latin typeface="Eras Demi ITC" pitchFamily="34" charset="0"/>
              </a:rPr>
              <a:t>What did you learn from today’s class?</a:t>
            </a:r>
          </a:p>
          <a:p>
            <a:pPr>
              <a:buClr>
                <a:schemeClr val="accent5"/>
              </a:buClr>
            </a:pPr>
            <a:r>
              <a:rPr lang="en-US" sz="2400" dirty="0" smtClean="0">
                <a:latin typeface="Eras Demi ITC" pitchFamily="34" charset="0"/>
              </a:rPr>
              <a:t>Think about yourself  how you will contribute?</a:t>
            </a:r>
          </a:p>
          <a:p>
            <a:pPr>
              <a:buClr>
                <a:schemeClr val="accent5"/>
              </a:buClr>
            </a:pPr>
            <a:r>
              <a:rPr lang="en-US" sz="2400" dirty="0" smtClean="0">
                <a:latin typeface="Eras Demi ITC" pitchFamily="34" charset="0"/>
              </a:rPr>
              <a:t>Mention couple problems that you unable to understand.</a:t>
            </a:r>
          </a:p>
          <a:p>
            <a:pPr>
              <a:buClr>
                <a:schemeClr val="accent5"/>
              </a:buClr>
            </a:pPr>
            <a:r>
              <a:rPr lang="en-US" sz="2400" dirty="0" smtClean="0">
                <a:latin typeface="Eras Demi ITC" pitchFamily="34" charset="0"/>
              </a:rPr>
              <a:t>How can you assess today’s class environment? </a:t>
            </a:r>
          </a:p>
          <a:p>
            <a:r>
              <a:rPr lang="en-US" sz="2400" dirty="0" smtClean="0">
                <a:latin typeface="Eras Demi ITC" pitchFamily="34" charset="0"/>
              </a:rPr>
              <a:t>What did you achieve from this class?</a:t>
            </a:r>
          </a:p>
          <a:p>
            <a:r>
              <a:rPr lang="en-US" sz="2400" dirty="0" smtClean="0">
                <a:latin typeface="Eras Demi ITC" pitchFamily="34" charset="0"/>
              </a:rPr>
              <a:t>How can we make it more active and impressive?</a:t>
            </a:r>
          </a:p>
          <a:p>
            <a:endParaRPr lang="en-US" sz="2400" dirty="0" smtClean="0">
              <a:latin typeface="Eras Demi ITC" pitchFamily="34" charset="0"/>
            </a:endParaRPr>
          </a:p>
          <a:p>
            <a:pPr>
              <a:buNone/>
            </a:pPr>
            <a:endParaRPr lang="en-US" sz="2400" dirty="0" smtClean="0">
              <a:latin typeface="Eras Demi ITC" pitchFamily="34" charset="0"/>
            </a:endParaRPr>
          </a:p>
          <a:p>
            <a:pPr algn="r">
              <a:buNone/>
            </a:pPr>
            <a:r>
              <a:rPr lang="en-US" sz="4800" dirty="0" smtClean="0">
                <a:solidFill>
                  <a:srgbClr val="00B050"/>
                </a:solidFill>
                <a:latin typeface="Eras Demi ITC" pitchFamily="34" charset="0"/>
              </a:rPr>
              <a:t>Thank you all.</a:t>
            </a:r>
            <a:endParaRPr lang="en-US" sz="4800" dirty="0">
              <a:solidFill>
                <a:srgbClr val="00B050"/>
              </a:solidFill>
            </a:endParaRPr>
          </a:p>
        </p:txBody>
      </p:sp>
      <p:sp>
        <p:nvSpPr>
          <p:cNvPr id="4" name="Flowchart: Process 4"/>
          <p:cNvSpPr>
            <a:spLocks noChangeArrowheads="1"/>
          </p:cNvSpPr>
          <p:nvPr/>
        </p:nvSpPr>
        <p:spPr bwMode="auto">
          <a:xfrm>
            <a:off x="0" y="8382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dirty="0">
              <a:solidFill>
                <a:srgbClr val="FF0000"/>
              </a:solidFill>
            </a:endParaRPr>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467600" cy="609600"/>
          </a:xfrm>
        </p:spPr>
        <p:txBody>
          <a:bodyPr>
            <a:normAutofit/>
          </a:bodyPr>
          <a:lstStyle/>
          <a:p>
            <a:pPr algn="l"/>
            <a:r>
              <a:rPr lang="en-US" sz="3200" dirty="0" smtClean="0">
                <a:latin typeface="Eras Demi ITC" pitchFamily="34" charset="0"/>
              </a:rPr>
              <a:t>Constitution: The Useful Knowledge…</a:t>
            </a:r>
            <a:endParaRPr lang="en-US" sz="3200" dirty="0">
              <a:latin typeface="Eras Demi ITC" pitchFamily="34" charset="0"/>
            </a:endParaRPr>
          </a:p>
        </p:txBody>
      </p:sp>
      <p:sp>
        <p:nvSpPr>
          <p:cNvPr id="3" name="Content Placeholder 2"/>
          <p:cNvSpPr>
            <a:spLocks noGrp="1"/>
          </p:cNvSpPr>
          <p:nvPr>
            <p:ph idx="1"/>
          </p:nvPr>
        </p:nvSpPr>
        <p:spPr>
          <a:xfrm>
            <a:off x="228600" y="1066800"/>
            <a:ext cx="8763000" cy="5562600"/>
          </a:xfrm>
        </p:spPr>
        <p:txBody>
          <a:bodyPr>
            <a:normAutofit/>
          </a:bodyPr>
          <a:lstStyle/>
          <a:p>
            <a:pPr algn="just">
              <a:buFont typeface="Wingdings" pitchFamily="2" charset="2"/>
              <a:buChar char="q"/>
            </a:pPr>
            <a:r>
              <a:rPr lang="en-US" sz="2200" dirty="0" smtClean="0">
                <a:latin typeface="Eras Demi ITC" pitchFamily="34" charset="0"/>
              </a:rPr>
              <a:t>" Constitution of a state is that body of rules or laws, written or unwritten which determine the organization of government, the distribution of powers to the various organs of government and the general principles on which these powers are to be exercised." –Gilchrist</a:t>
            </a:r>
          </a:p>
          <a:p>
            <a:pPr algn="just">
              <a:buNone/>
            </a:pPr>
            <a:endParaRPr lang="en-US" sz="2200" dirty="0" smtClean="0">
              <a:latin typeface="Eras Demi ITC" pitchFamily="34" charset="0"/>
            </a:endParaRPr>
          </a:p>
          <a:p>
            <a:pPr algn="just">
              <a:buFont typeface="Wingdings" pitchFamily="2" charset="2"/>
              <a:buChar char="q"/>
            </a:pPr>
            <a:r>
              <a:rPr lang="en-US" sz="2200" dirty="0" smtClean="0">
                <a:latin typeface="Eras Demi ITC" pitchFamily="34" charset="0"/>
              </a:rPr>
              <a:t>On the basis of these definitions it can be said that the Constitution is the sum total of the constitutional laws of the state.</a:t>
            </a:r>
          </a:p>
          <a:p>
            <a:pPr algn="just">
              <a:buNone/>
            </a:pPr>
            <a:endParaRPr lang="en-US" sz="2200" b="1" dirty="0" smtClean="0">
              <a:latin typeface="Eras Demi ITC" pitchFamily="34" charset="0"/>
            </a:endParaRPr>
          </a:p>
          <a:p>
            <a:pPr algn="just">
              <a:buNone/>
            </a:pPr>
            <a:r>
              <a:rPr lang="en-US" sz="2200" b="1" dirty="0" smtClean="0">
                <a:latin typeface="Eras Demi ITC" pitchFamily="34" charset="0"/>
              </a:rPr>
              <a:t>It lies down:</a:t>
            </a:r>
            <a:endParaRPr lang="en-US" sz="2200" dirty="0" smtClean="0">
              <a:latin typeface="Eras Demi ITC" pitchFamily="34" charset="0"/>
            </a:endParaRPr>
          </a:p>
          <a:p>
            <a:pPr algn="just">
              <a:buNone/>
            </a:pPr>
            <a:r>
              <a:rPr lang="en-US" sz="2200" dirty="0" smtClean="0">
                <a:latin typeface="Eras Demi ITC" pitchFamily="34" charset="0"/>
              </a:rPr>
              <a:t>(1) Organization and powers of the government;</a:t>
            </a:r>
          </a:p>
          <a:p>
            <a:pPr algn="just">
              <a:buNone/>
            </a:pPr>
            <a:r>
              <a:rPr lang="en-US" sz="2200" dirty="0" smtClean="0">
                <a:latin typeface="Eras Demi ITC" pitchFamily="34" charset="0"/>
              </a:rPr>
              <a:t>(2) Principles and rules governing the political process;</a:t>
            </a:r>
          </a:p>
          <a:p>
            <a:pPr algn="just">
              <a:buNone/>
            </a:pPr>
            <a:r>
              <a:rPr lang="en-US" sz="2200" dirty="0" smtClean="0">
                <a:latin typeface="Eras Demi ITC" pitchFamily="34" charset="0"/>
              </a:rPr>
              <a:t>(3) Relations between the people and their government; and</a:t>
            </a:r>
          </a:p>
          <a:p>
            <a:pPr algn="just">
              <a:buNone/>
            </a:pPr>
            <a:r>
              <a:rPr lang="en-US" sz="2200" dirty="0" smtClean="0">
                <a:latin typeface="Eras Demi ITC" pitchFamily="34" charset="0"/>
              </a:rPr>
              <a:t>(4) Rights and duties of the people.</a:t>
            </a:r>
          </a:p>
          <a:p>
            <a:pPr>
              <a:lnSpc>
                <a:spcPct val="120000"/>
              </a:lnSpc>
              <a:buFont typeface="Wingdings" pitchFamily="2" charset="2"/>
              <a:buChar char="q"/>
            </a:pPr>
            <a:endParaRPr lang="en-US" sz="2400" b="1" dirty="0" smtClean="0">
              <a:solidFill>
                <a:schemeClr val="tx1">
                  <a:lumMod val="95000"/>
                  <a:lumOff val="5000"/>
                </a:schemeClr>
              </a:solidFill>
              <a:latin typeface="Eras Demi ITC" pitchFamily="34" charset="0"/>
            </a:endParaRPr>
          </a:p>
          <a:p>
            <a:pPr>
              <a:buFont typeface="Wingdings" pitchFamily="2" charset="2"/>
              <a:buChar char="q"/>
            </a:pPr>
            <a:endParaRPr lang="en-US" sz="2000" dirty="0" smtClean="0">
              <a:solidFill>
                <a:schemeClr val="tx1">
                  <a:lumMod val="95000"/>
                  <a:lumOff val="5000"/>
                </a:schemeClr>
              </a:solidFill>
            </a:endParaRPr>
          </a:p>
          <a:p>
            <a:pPr>
              <a:buFont typeface="Wingdings" pitchFamily="2" charset="2"/>
              <a:buChar char="q"/>
            </a:pPr>
            <a:endParaRPr lang="en-US" sz="2400" dirty="0" smtClean="0">
              <a:solidFill>
                <a:schemeClr val="tx1">
                  <a:lumMod val="95000"/>
                  <a:lumOff val="5000"/>
                </a:schemeClr>
              </a:solidFill>
            </a:endParaRPr>
          </a:p>
          <a:p>
            <a:pPr>
              <a:buFont typeface="Wingdings" pitchFamily="2" charset="2"/>
              <a:buChar char="q"/>
            </a:pPr>
            <a:endParaRPr lang="en-US" sz="2400" dirty="0">
              <a:solidFill>
                <a:schemeClr val="tx1">
                  <a:lumMod val="95000"/>
                  <a:lumOff val="5000"/>
                </a:schemeClr>
              </a:solidFill>
            </a:endParaRPr>
          </a:p>
        </p:txBody>
      </p:sp>
      <p:sp>
        <p:nvSpPr>
          <p:cNvPr id="4" name="Flowchart: Process 4"/>
          <p:cNvSpPr>
            <a:spLocks noChangeArrowheads="1"/>
          </p:cNvSpPr>
          <p:nvPr/>
        </p:nvSpPr>
        <p:spPr bwMode="auto">
          <a:xfrm>
            <a:off x="0" y="8382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944562"/>
          </a:xfrm>
        </p:spPr>
        <p:txBody>
          <a:bodyPr>
            <a:normAutofit/>
          </a:bodyPr>
          <a:lstStyle/>
          <a:p>
            <a:pPr algn="l"/>
            <a:r>
              <a:rPr lang="en-US" sz="3200" b="1" spc="-30" dirty="0" smtClean="0">
                <a:latin typeface="Eras Demi ITC" pitchFamily="34" charset="0"/>
              </a:rPr>
              <a:t>Types of Constitution (be cont.)</a:t>
            </a:r>
            <a:endParaRPr lang="en-US" sz="3200" b="1" dirty="0">
              <a:latin typeface="Eras Demi ITC" pitchFamily="34" charset="0"/>
            </a:endParaRPr>
          </a:p>
        </p:txBody>
      </p:sp>
      <p:sp>
        <p:nvSpPr>
          <p:cNvPr id="3" name="Content Placeholder 2"/>
          <p:cNvSpPr>
            <a:spLocks noGrp="1"/>
          </p:cNvSpPr>
          <p:nvPr>
            <p:ph idx="1"/>
          </p:nvPr>
        </p:nvSpPr>
        <p:spPr>
          <a:xfrm>
            <a:off x="457200" y="1371600"/>
            <a:ext cx="8686800" cy="5486400"/>
          </a:xfrm>
        </p:spPr>
        <p:txBody>
          <a:bodyPr>
            <a:normAutofit lnSpcReduction="10000"/>
          </a:bodyPr>
          <a:lstStyle/>
          <a:p>
            <a:pPr>
              <a:buFont typeface="Wingdings" pitchFamily="2" charset="2"/>
              <a:buChar char="q"/>
            </a:pPr>
            <a:r>
              <a:rPr lang="en-US" sz="2400" dirty="0" smtClean="0">
                <a:solidFill>
                  <a:srgbClr val="00B050"/>
                </a:solidFill>
                <a:latin typeface="Eras Demi ITC" pitchFamily="34" charset="0"/>
              </a:rPr>
              <a:t>Written Constitution:  </a:t>
            </a:r>
            <a:r>
              <a:rPr lang="en-US" sz="2400" dirty="0" smtClean="0">
                <a:latin typeface="Eras Demi ITC" pitchFamily="34" charset="0"/>
              </a:rPr>
              <a:t>which means a constitution written in the form of a book or a series of documents combined in the form of a book.</a:t>
            </a:r>
          </a:p>
          <a:p>
            <a:pPr>
              <a:buFont typeface="Wingdings" pitchFamily="2" charset="2"/>
              <a:buChar char="q"/>
            </a:pPr>
            <a:endParaRPr lang="en-US" sz="2400" dirty="0" smtClean="0">
              <a:latin typeface="Eras Demi ITC" pitchFamily="34" charset="0"/>
            </a:endParaRPr>
          </a:p>
          <a:p>
            <a:pPr>
              <a:buFont typeface="Wingdings" pitchFamily="2" charset="2"/>
              <a:buChar char="q"/>
            </a:pPr>
            <a:r>
              <a:rPr lang="en-US" sz="2400" dirty="0" smtClean="0">
                <a:solidFill>
                  <a:srgbClr val="00B050"/>
                </a:solidFill>
                <a:latin typeface="Eras Demi ITC" pitchFamily="34" charset="0"/>
              </a:rPr>
              <a:t>Non-Written Constitution:</a:t>
            </a:r>
            <a:r>
              <a:rPr lang="en-US" sz="2400" dirty="0" smtClean="0">
                <a:latin typeface="Eras Demi ITC" pitchFamily="34" charset="0"/>
              </a:rPr>
              <a:t>  which is neither drafted nor enacted by a Constituent Assembly and nor even written in the form of a book.</a:t>
            </a:r>
          </a:p>
          <a:p>
            <a:pPr>
              <a:buNone/>
            </a:pPr>
            <a:endParaRPr lang="en-US" sz="2400" dirty="0" smtClean="0">
              <a:latin typeface="Eras Demi ITC" pitchFamily="34" charset="0"/>
            </a:endParaRPr>
          </a:p>
          <a:p>
            <a:pPr>
              <a:buFont typeface="Wingdings" pitchFamily="2" charset="2"/>
              <a:buChar char="q"/>
            </a:pPr>
            <a:r>
              <a:rPr lang="en-US" sz="2400" dirty="0" smtClean="0">
                <a:solidFill>
                  <a:srgbClr val="00B050"/>
                </a:solidFill>
                <a:latin typeface="Eras Demi ITC" pitchFamily="34" charset="0"/>
              </a:rPr>
              <a:t>Flexible Constitution: </a:t>
            </a:r>
            <a:r>
              <a:rPr lang="en-US" sz="2400" dirty="0" smtClean="0">
                <a:latin typeface="Eras Demi ITC" pitchFamily="34" charset="0"/>
              </a:rPr>
              <a:t>which can be easily amended without any terms of condition.</a:t>
            </a:r>
          </a:p>
          <a:p>
            <a:pPr>
              <a:buNone/>
            </a:pPr>
            <a:endParaRPr lang="en-US" sz="2400" dirty="0" smtClean="0">
              <a:latin typeface="Eras Demi ITC" pitchFamily="34" charset="0"/>
            </a:endParaRPr>
          </a:p>
          <a:p>
            <a:pPr>
              <a:buFont typeface="Wingdings" pitchFamily="2" charset="2"/>
              <a:buChar char="q"/>
            </a:pPr>
            <a:r>
              <a:rPr lang="en-US" sz="2400" dirty="0" smtClean="0">
                <a:solidFill>
                  <a:srgbClr val="00B050"/>
                </a:solidFill>
                <a:latin typeface="Eras Demi ITC" pitchFamily="34" charset="0"/>
              </a:rPr>
              <a:t>Non-Flexible or Rigid Constitution: </a:t>
            </a:r>
            <a:r>
              <a:rPr lang="en-US" sz="2400" dirty="0" smtClean="0">
                <a:latin typeface="Eras Demi ITC" pitchFamily="34" charset="0"/>
              </a:rPr>
              <a:t>which cannot be easily amended. For amending it, the legislature has to pass an amendment bill by a specific, usually big, majority of 2/3rd or 3/4th. </a:t>
            </a:r>
          </a:p>
          <a:p>
            <a:pPr>
              <a:buFont typeface="Wingdings" pitchFamily="2" charset="2"/>
              <a:buChar char="q"/>
            </a:pPr>
            <a:endParaRPr lang="en-US" sz="2000" dirty="0">
              <a:latin typeface="Eras Demi ITC" pitchFamily="34" charset="0"/>
            </a:endParaRPr>
          </a:p>
        </p:txBody>
      </p:sp>
      <p:sp>
        <p:nvSpPr>
          <p:cNvPr id="5" name="Flowchart: Process 4"/>
          <p:cNvSpPr>
            <a:spLocks noChangeArrowheads="1"/>
          </p:cNvSpPr>
          <p:nvPr/>
        </p:nvSpPr>
        <p:spPr bwMode="auto">
          <a:xfrm>
            <a:off x="0" y="10668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7974330" cy="685800"/>
          </a:xfrm>
        </p:spPr>
        <p:txBody>
          <a:bodyPr>
            <a:normAutofit/>
          </a:bodyPr>
          <a:lstStyle/>
          <a:p>
            <a:pPr algn="l"/>
            <a:r>
              <a:rPr lang="en-US" sz="3200" b="1" spc="-30" dirty="0" smtClean="0">
                <a:latin typeface="Eras Demi ITC" pitchFamily="34" charset="0"/>
              </a:rPr>
              <a:t>Types of Constitution…</a:t>
            </a:r>
            <a:endParaRPr lang="en-US" sz="3200" b="1" dirty="0">
              <a:latin typeface="Eras Demi ITC" pitchFamily="34" charset="0"/>
            </a:endParaRPr>
          </a:p>
        </p:txBody>
      </p:sp>
      <p:sp>
        <p:nvSpPr>
          <p:cNvPr id="4" name="TextBox 3"/>
          <p:cNvSpPr txBox="1"/>
          <p:nvPr/>
        </p:nvSpPr>
        <p:spPr>
          <a:xfrm>
            <a:off x="304800" y="1143005"/>
            <a:ext cx="8534400" cy="5601499"/>
          </a:xfrm>
          <a:prstGeom prst="rect">
            <a:avLst/>
          </a:prstGeom>
          <a:noFill/>
        </p:spPr>
        <p:txBody>
          <a:bodyPr wrap="square" lIns="91402" tIns="45703" rIns="91402" bIns="45703" rtlCol="0">
            <a:spAutoFit/>
          </a:bodyPr>
          <a:lstStyle/>
          <a:p>
            <a:pPr algn="just">
              <a:buFont typeface="Wingdings" pitchFamily="2" charset="2"/>
              <a:buChar char="q"/>
            </a:pPr>
            <a:r>
              <a:rPr lang="en-US" sz="2800" dirty="0" smtClean="0">
                <a:solidFill>
                  <a:srgbClr val="00B050"/>
                </a:solidFill>
                <a:latin typeface="Eras Demi ITC" pitchFamily="34" charset="0"/>
              </a:rPr>
              <a:t> </a:t>
            </a:r>
            <a:r>
              <a:rPr lang="en-US" sz="2400" dirty="0" smtClean="0">
                <a:solidFill>
                  <a:srgbClr val="00B050"/>
                </a:solidFill>
                <a:latin typeface="Eras Demi ITC" pitchFamily="34" charset="0"/>
              </a:rPr>
              <a:t>Evolved Constitution: </a:t>
            </a:r>
            <a:r>
              <a:rPr lang="en-US" sz="2400" dirty="0" smtClean="0">
                <a:latin typeface="Eras Demi ITC" pitchFamily="34" charset="0"/>
              </a:rPr>
              <a:t>which is not made at any time by any assembly of persons or an institution but the result of slow and gradual process of evolution. Its rules and principles draw binding force from the fact of their being recognized as ancient, historical, time-tested and respected customs and conventions.</a:t>
            </a:r>
          </a:p>
          <a:p>
            <a:endParaRPr lang="en-US" sz="2400" dirty="0" smtClean="0">
              <a:latin typeface="Eras Demi ITC" pitchFamily="34" charset="0"/>
            </a:endParaRPr>
          </a:p>
          <a:p>
            <a:pPr algn="just">
              <a:buFont typeface="Wingdings" pitchFamily="2" charset="2"/>
              <a:buChar char="q"/>
            </a:pPr>
            <a:r>
              <a:rPr lang="en-US" sz="2400" b="1" dirty="0" smtClean="0">
                <a:solidFill>
                  <a:srgbClr val="00B050"/>
                </a:solidFill>
                <a:latin typeface="Eras Demi ITC" pitchFamily="34" charset="0"/>
              </a:rPr>
              <a:t> Enacted Constitution: </a:t>
            </a:r>
            <a:r>
              <a:rPr lang="en-US" sz="2400" dirty="0" smtClean="0">
                <a:latin typeface="Eras Demi ITC" pitchFamily="34" charset="0"/>
              </a:rPr>
              <a:t>which is a man-made constitution. It is made, enacted and adopted by an assembly or council called a Constituent Assembly or Constitutional Council.  It is written in the form of a book or as a series of documents and in a systematic and formal manner. The Constitutions of India the USA, Japan, China and most of other states are enacted constitutions.</a:t>
            </a:r>
          </a:p>
          <a:p>
            <a:pPr algn="just"/>
            <a:endParaRPr lang="en-US" dirty="0">
              <a:latin typeface="Calibri" pitchFamily="34" charset="0"/>
            </a:endParaRPr>
          </a:p>
        </p:txBody>
      </p:sp>
      <p:sp>
        <p:nvSpPr>
          <p:cNvPr id="6" name="Flowchart: Process 4"/>
          <p:cNvSpPr>
            <a:spLocks noChangeArrowheads="1"/>
          </p:cNvSpPr>
          <p:nvPr/>
        </p:nvSpPr>
        <p:spPr bwMode="auto">
          <a:xfrm>
            <a:off x="0" y="8382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extLst>
      <p:ext uri="{BB962C8B-B14F-4D97-AF65-F5344CB8AC3E}">
        <p14:creationId xmlns:p14="http://schemas.microsoft.com/office/powerpoint/2010/main" val="2520842453"/>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from="(-#ppt_w/2)" to="(#ppt_x)" calcmode="lin" valueType="num">
                                      <p:cBhvr>
                                        <p:cTn id="7" dur="600" fill="hold">
                                          <p:stCondLst>
                                            <p:cond delay="0"/>
                                          </p:stCondLst>
                                        </p:cTn>
                                        <p:tgtEl>
                                          <p:spTgt spid="6"/>
                                        </p:tgtEl>
                                        <p:attrNameLst>
                                          <p:attrName>ppt_x</p:attrName>
                                        </p:attrNameLst>
                                      </p:cBhvr>
                                    </p:anim>
                                    <p:anim from="0" to="-1.0" calcmode="lin" valueType="num">
                                      <p:cBhvr>
                                        <p:cTn id="8" dur="200" decel="50000" autoRev="1" fill="hold">
                                          <p:stCondLst>
                                            <p:cond delay="600"/>
                                          </p:stCondLst>
                                        </p:cTn>
                                        <p:tgtEl>
                                          <p:spTgt spid="6"/>
                                        </p:tgtEl>
                                        <p:attrNameLst>
                                          <p:attrName>xshear</p:attrName>
                                        </p:attrNameLst>
                                      </p:cBhvr>
                                    </p:anim>
                                    <p:animScale>
                                      <p:cBhvr>
                                        <p:cTn id="9" dur="200" decel="100000" autoRev="1" fill="hold">
                                          <p:stCondLst>
                                            <p:cond delay="600"/>
                                          </p:stCondLst>
                                        </p:cTn>
                                        <p:tgtEl>
                                          <p:spTgt spid="6"/>
                                        </p:tgtEl>
                                      </p:cBhvr>
                                      <p:from x="100000" y="100000"/>
                                      <p:to x="80000" y="100000"/>
                                    </p:animScale>
                                    <p:anim by="(#ppt_h/3+#ppt_w*0.1)" calcmode="lin" valueType="num">
                                      <p:cBhvr additive="sum">
                                        <p:cTn id="10" dur="200" decel="100000" autoRev="1" fill="hold">
                                          <p:stCondLst>
                                            <p:cond delay="600"/>
                                          </p:stCondLst>
                                        </p:cTn>
                                        <p:tgtEl>
                                          <p:spTgt spid="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7848600" cy="914400"/>
          </a:xfrm>
        </p:spPr>
        <p:txBody>
          <a:bodyPr>
            <a:normAutofit/>
          </a:bodyPr>
          <a:lstStyle/>
          <a:p>
            <a:pPr algn="l"/>
            <a:r>
              <a:rPr lang="en-US" sz="3200" b="1" dirty="0" smtClean="0">
                <a:latin typeface="Eras Demi ITC" pitchFamily="34" charset="0"/>
              </a:rPr>
              <a:t>Essentials of a good Constitution</a:t>
            </a:r>
            <a:endParaRPr lang="en-US" sz="3200" b="1" dirty="0">
              <a:latin typeface="Eras Demi ITC" pitchFamily="34" charset="0"/>
            </a:endParaRPr>
          </a:p>
        </p:txBody>
      </p:sp>
      <p:sp>
        <p:nvSpPr>
          <p:cNvPr id="3" name="Rectangle 2"/>
          <p:cNvSpPr/>
          <p:nvPr/>
        </p:nvSpPr>
        <p:spPr>
          <a:xfrm>
            <a:off x="228600" y="1371607"/>
            <a:ext cx="8915400" cy="5601499"/>
          </a:xfrm>
          <a:prstGeom prst="rect">
            <a:avLst/>
          </a:prstGeom>
        </p:spPr>
        <p:txBody>
          <a:bodyPr wrap="square" lIns="91402" tIns="45703" rIns="91402" bIns="45703">
            <a:spAutoFit/>
          </a:bodyPr>
          <a:lstStyle/>
          <a:p>
            <a:pPr marL="514149" indent="-514149">
              <a:buFont typeface="+mj-lt"/>
              <a:buAutoNum type="romanUcPeriod"/>
            </a:pPr>
            <a:r>
              <a:rPr lang="en-US" sz="2200" dirty="0" smtClean="0">
                <a:latin typeface="Eras Demi ITC" pitchFamily="34" charset="0"/>
              </a:rPr>
              <a:t>Constitution must be systematically written.</a:t>
            </a:r>
          </a:p>
          <a:p>
            <a:pPr marL="514149" indent="-514149">
              <a:buFont typeface="+mj-lt"/>
              <a:buAutoNum type="romanUcPeriod"/>
            </a:pPr>
            <a:endParaRPr lang="en-US" dirty="0" smtClean="0">
              <a:latin typeface="Eras Demi ITC" pitchFamily="34" charset="0"/>
            </a:endParaRPr>
          </a:p>
          <a:p>
            <a:pPr marL="514149" indent="-514149">
              <a:buFont typeface="+mj-lt"/>
              <a:buAutoNum type="romanUcPeriod"/>
            </a:pPr>
            <a:r>
              <a:rPr lang="en-US" sz="2200" dirty="0" smtClean="0">
                <a:latin typeface="Eras Demi ITC" pitchFamily="34" charset="0"/>
              </a:rPr>
              <a:t>It should incorporate the constitutional law of the state and enjoy supremacy.</a:t>
            </a:r>
          </a:p>
          <a:p>
            <a:pPr marL="514149" indent="-514149">
              <a:buFont typeface="+mj-lt"/>
              <a:buAutoNum type="romanUcPeriod"/>
            </a:pPr>
            <a:endParaRPr lang="en-US" dirty="0" smtClean="0">
              <a:latin typeface="Eras Demi ITC" pitchFamily="34" charset="0"/>
            </a:endParaRPr>
          </a:p>
          <a:p>
            <a:pPr marL="514149" indent="-514149">
              <a:buFont typeface="+mj-lt"/>
              <a:buAutoNum type="romanUcPeriod"/>
            </a:pPr>
            <a:r>
              <a:rPr lang="en-US" sz="2200" dirty="0" smtClean="0">
                <a:latin typeface="Eras Demi ITC" pitchFamily="34" charset="0"/>
              </a:rPr>
              <a:t>It should have the ability to develop and change in accordance with the changes in the environment and needs of the people.</a:t>
            </a:r>
          </a:p>
          <a:p>
            <a:pPr marL="514149" indent="-514149">
              <a:buFont typeface="+mj-lt"/>
              <a:buAutoNum type="romanUcPeriod"/>
            </a:pPr>
            <a:endParaRPr lang="en-US" dirty="0" smtClean="0">
              <a:latin typeface="Eras Demi ITC" pitchFamily="34" charset="0"/>
            </a:endParaRPr>
          </a:p>
          <a:p>
            <a:pPr marL="514149" indent="-514149">
              <a:buFont typeface="+mj-lt"/>
              <a:buAutoNum type="romanUcPeriod"/>
            </a:pPr>
            <a:r>
              <a:rPr lang="en-US" sz="2200" dirty="0" smtClean="0">
                <a:latin typeface="Eras Demi ITC" pitchFamily="34" charset="0"/>
              </a:rPr>
              <a:t>It should be neither unduly rigid nor unduly flexible.</a:t>
            </a:r>
          </a:p>
          <a:p>
            <a:pPr marL="514149" indent="-514149">
              <a:buFont typeface="+mj-lt"/>
              <a:buAutoNum type="romanUcPeriod"/>
            </a:pPr>
            <a:endParaRPr lang="en-US" dirty="0" smtClean="0">
              <a:latin typeface="Eras Demi ITC" pitchFamily="34" charset="0"/>
            </a:endParaRPr>
          </a:p>
          <a:p>
            <a:pPr marL="514149" indent="-514149">
              <a:buFont typeface="+mj-lt"/>
              <a:buAutoNum type="romanUcPeriod"/>
            </a:pPr>
            <a:r>
              <a:rPr lang="en-US" sz="2200" dirty="0" smtClean="0">
                <a:latin typeface="Eras Demi ITC" pitchFamily="34" charset="0"/>
              </a:rPr>
              <a:t>It must provide for Fundamental Rights and Freedoms of the people.</a:t>
            </a:r>
          </a:p>
          <a:p>
            <a:pPr marL="514149" indent="-514149">
              <a:buFont typeface="+mj-lt"/>
              <a:buAutoNum type="romanUcPeriod"/>
            </a:pPr>
            <a:endParaRPr lang="en-US" sz="2200" dirty="0" smtClean="0">
              <a:latin typeface="Eras Demi ITC" pitchFamily="34" charset="0"/>
            </a:endParaRPr>
          </a:p>
          <a:p>
            <a:pPr marL="514149" indent="-514149">
              <a:buFont typeface="+mj-lt"/>
              <a:buAutoNum type="romanUcPeriod"/>
            </a:pPr>
            <a:r>
              <a:rPr lang="en-US" sz="2200" dirty="0" smtClean="0">
                <a:latin typeface="Eras Demi ITC" pitchFamily="34" charset="0"/>
              </a:rPr>
              <a:t>It should clearly define the organization, powers, functions inter-relations of the government of the state and its three organs.</a:t>
            </a:r>
          </a:p>
        </p:txBody>
      </p:sp>
      <p:sp>
        <p:nvSpPr>
          <p:cNvPr id="4" name="Flowchart: Process 4"/>
          <p:cNvSpPr>
            <a:spLocks noChangeArrowheads="1"/>
          </p:cNvSpPr>
          <p:nvPr/>
        </p:nvSpPr>
        <p:spPr bwMode="auto">
          <a:xfrm>
            <a:off x="0" y="12192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extLst>
      <p:ext uri="{BB962C8B-B14F-4D97-AF65-F5344CB8AC3E}">
        <p14:creationId xmlns:p14="http://schemas.microsoft.com/office/powerpoint/2010/main" val="2520842453"/>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7924800" cy="914400"/>
          </a:xfrm>
        </p:spPr>
        <p:txBody>
          <a:bodyPr>
            <a:normAutofit/>
          </a:bodyPr>
          <a:lstStyle/>
          <a:p>
            <a:pPr algn="l"/>
            <a:r>
              <a:rPr lang="en-US" sz="3200" b="1" dirty="0" smtClean="0">
                <a:latin typeface="Eras Demi ITC" pitchFamily="34" charset="0"/>
              </a:rPr>
              <a:t>Essentials of a good Constitution</a:t>
            </a:r>
            <a:endParaRPr lang="en-US" sz="3200" b="1" dirty="0">
              <a:latin typeface="Eras Demi ITC" pitchFamily="34" charset="0"/>
            </a:endParaRPr>
          </a:p>
        </p:txBody>
      </p:sp>
      <p:sp>
        <p:nvSpPr>
          <p:cNvPr id="3" name="Rectangle 2"/>
          <p:cNvSpPr/>
          <p:nvPr/>
        </p:nvSpPr>
        <p:spPr>
          <a:xfrm>
            <a:off x="228600" y="1371606"/>
            <a:ext cx="8915400" cy="5262945"/>
          </a:xfrm>
          <a:prstGeom prst="rect">
            <a:avLst/>
          </a:prstGeom>
        </p:spPr>
        <p:txBody>
          <a:bodyPr wrap="square" lIns="91402" tIns="45703" rIns="91402" bIns="45703">
            <a:spAutoFit/>
          </a:bodyPr>
          <a:lstStyle/>
          <a:p>
            <a:pPr marL="514149" indent="-514149"/>
            <a:r>
              <a:rPr lang="en-US" sz="2400" dirty="0" smtClean="0">
                <a:latin typeface="Eras Demi ITC" pitchFamily="34" charset="0"/>
              </a:rPr>
              <a:t>VII. It must provide for the organization of a representative, responsible, limited and accountable government.</a:t>
            </a:r>
          </a:p>
          <a:p>
            <a:pPr marL="514149" indent="-514149"/>
            <a:endParaRPr lang="en-US" sz="2400" dirty="0" smtClean="0">
              <a:latin typeface="Eras Demi ITC" pitchFamily="34" charset="0"/>
            </a:endParaRPr>
          </a:p>
          <a:p>
            <a:pPr marL="514149" indent="-514149"/>
            <a:r>
              <a:rPr lang="en-US" sz="2400" dirty="0" smtClean="0">
                <a:latin typeface="Eras Demi ITC" pitchFamily="34" charset="0"/>
              </a:rPr>
              <a:t>VIII. The language of the constitution should be simple, clear and unambiguous</a:t>
            </a:r>
          </a:p>
          <a:p>
            <a:pPr marL="514149" indent="-514149"/>
            <a:endParaRPr lang="en-US" sz="2400" dirty="0" smtClean="0">
              <a:latin typeface="Eras Demi ITC" pitchFamily="34" charset="0"/>
            </a:endParaRPr>
          </a:p>
          <a:p>
            <a:pPr marL="514149" indent="-514149"/>
            <a:r>
              <a:rPr lang="en-US" sz="2400" dirty="0" smtClean="0">
                <a:latin typeface="Eras Demi ITC" pitchFamily="34" charset="0"/>
              </a:rPr>
              <a:t>IX. The Constitution must clearly reflect the sovereignty of the people.</a:t>
            </a:r>
          </a:p>
          <a:p>
            <a:pPr marL="514149" indent="-514149"/>
            <a:endParaRPr lang="en-US" sz="2400" dirty="0" smtClean="0">
              <a:latin typeface="Eras Demi ITC" pitchFamily="34" charset="0"/>
            </a:endParaRPr>
          </a:p>
          <a:p>
            <a:pPr marL="514149" indent="-514149" algn="just"/>
            <a:r>
              <a:rPr lang="en-US" sz="2400" dirty="0" smtClean="0">
                <a:latin typeface="Eras Demi ITC" pitchFamily="34" charset="0"/>
              </a:rPr>
              <a:t>X. It must provide for: a) Rule of Law b) De-centralization of powers, c) Independent and powerful Judiciary, d) A system of Local self-government, e) A Sound Method of Amendment of the Constitution, f) Process and Machinery for the conduct of free and elections.</a:t>
            </a:r>
          </a:p>
        </p:txBody>
      </p:sp>
      <p:sp>
        <p:nvSpPr>
          <p:cNvPr id="4" name="Flowchart: Process 4"/>
          <p:cNvSpPr>
            <a:spLocks noChangeArrowheads="1"/>
          </p:cNvSpPr>
          <p:nvPr/>
        </p:nvSpPr>
        <p:spPr bwMode="auto">
          <a:xfrm>
            <a:off x="0" y="12192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extLst>
      <p:ext uri="{BB962C8B-B14F-4D97-AF65-F5344CB8AC3E}">
        <p14:creationId xmlns:p14="http://schemas.microsoft.com/office/powerpoint/2010/main" val="2520842453"/>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37600" cy="685800"/>
          </a:xfrm>
        </p:spPr>
        <p:txBody>
          <a:bodyPr>
            <a:noAutofit/>
          </a:bodyPr>
          <a:lstStyle/>
          <a:p>
            <a:r>
              <a:rPr lang="en-US" sz="3000" dirty="0" smtClean="0">
                <a:latin typeface="Eras Demi ITC" pitchFamily="34" charset="0"/>
                <a:cs typeface="Calibri" pitchFamily="34" charset="0"/>
              </a:rPr>
              <a:t>Historical background of BD Constitution</a:t>
            </a:r>
            <a:endParaRPr lang="en-US" sz="3000" b="1" dirty="0">
              <a:latin typeface="Eras Demi ITC" pitchFamily="34" charset="0"/>
            </a:endParaRPr>
          </a:p>
        </p:txBody>
      </p:sp>
      <p:sp>
        <p:nvSpPr>
          <p:cNvPr id="4" name="TextBox 3"/>
          <p:cNvSpPr txBox="1"/>
          <p:nvPr/>
        </p:nvSpPr>
        <p:spPr>
          <a:xfrm>
            <a:off x="190500" y="1079500"/>
            <a:ext cx="8763000" cy="5623510"/>
          </a:xfrm>
          <a:prstGeom prst="rect">
            <a:avLst/>
          </a:prstGeom>
          <a:noFill/>
        </p:spPr>
        <p:txBody>
          <a:bodyPr wrap="square" lIns="82723" tIns="41362" rIns="82723" bIns="41362" rtlCol="0">
            <a:spAutoFit/>
          </a:bodyPr>
          <a:lstStyle/>
          <a:p>
            <a:pPr algn="just"/>
            <a:r>
              <a:rPr lang="en-US" sz="2000" b="1" dirty="0" smtClean="0">
                <a:latin typeface="Eras Demi ITC" pitchFamily="34" charset="0"/>
              </a:rPr>
              <a:t>23 March 1972:  </a:t>
            </a:r>
            <a:r>
              <a:rPr lang="en-US" sz="2000" dirty="0" smtClean="0">
                <a:latin typeface="Eras Demi ITC" pitchFamily="34" charset="0"/>
              </a:rPr>
              <a:t>The president issued the Constitution Assembly of Bangladesh Order, 1972. </a:t>
            </a:r>
          </a:p>
          <a:p>
            <a:pPr algn="just"/>
            <a:endParaRPr lang="en-US" sz="2000" b="1" dirty="0" smtClean="0">
              <a:latin typeface="Eras Demi ITC" pitchFamily="34" charset="0"/>
            </a:endParaRPr>
          </a:p>
          <a:p>
            <a:pPr algn="just"/>
            <a:r>
              <a:rPr lang="en-US" sz="2000" b="1" dirty="0" smtClean="0">
                <a:latin typeface="Eras Demi ITC" pitchFamily="34" charset="0"/>
              </a:rPr>
              <a:t>10</a:t>
            </a:r>
            <a:r>
              <a:rPr lang="en-US" sz="2000" b="1" baseline="30000" dirty="0" smtClean="0">
                <a:latin typeface="Eras Demi ITC" pitchFamily="34" charset="0"/>
              </a:rPr>
              <a:t>th</a:t>
            </a:r>
            <a:r>
              <a:rPr lang="en-US" sz="2000" b="1" dirty="0" smtClean="0">
                <a:latin typeface="Eras Demi ITC" pitchFamily="34" charset="0"/>
              </a:rPr>
              <a:t>  April 1972- </a:t>
            </a:r>
            <a:r>
              <a:rPr lang="en-US" sz="2000" dirty="0" smtClean="0">
                <a:latin typeface="Eras Demi ITC" pitchFamily="34" charset="0"/>
              </a:rPr>
              <a:t>Constituent Assembly held its first meeting.</a:t>
            </a:r>
            <a:r>
              <a:rPr lang="en-US" sz="2000" b="1" dirty="0" smtClean="0">
                <a:latin typeface="Eras Demi ITC" pitchFamily="34" charset="0"/>
              </a:rPr>
              <a:t> 404 (out of 469) Assembly members took part</a:t>
            </a:r>
            <a:r>
              <a:rPr lang="en-US" sz="2000" dirty="0" smtClean="0">
                <a:latin typeface="Eras Demi ITC" pitchFamily="34" charset="0"/>
              </a:rPr>
              <a:t> in the proceedings. </a:t>
            </a:r>
          </a:p>
          <a:p>
            <a:pPr algn="just"/>
            <a:endParaRPr lang="en-US" sz="2000" b="1" dirty="0" smtClean="0">
              <a:latin typeface="Eras Demi ITC" pitchFamily="34" charset="0"/>
            </a:endParaRPr>
          </a:p>
          <a:p>
            <a:pPr algn="just"/>
            <a:r>
              <a:rPr lang="en-US" sz="2000" b="1" dirty="0" smtClean="0">
                <a:latin typeface="Eras Demi ITC" pitchFamily="34" charset="0"/>
              </a:rPr>
              <a:t>11 April 1972: </a:t>
            </a:r>
            <a:r>
              <a:rPr lang="en-US" sz="2000" dirty="0" smtClean="0">
                <a:latin typeface="Eras Demi ITC" pitchFamily="34" charset="0"/>
              </a:rPr>
              <a:t>Constitution Drafting Committee was formed consisting of 34 members  which chaired by Dr. </a:t>
            </a:r>
            <a:r>
              <a:rPr lang="en-US" sz="2000" dirty="0" err="1" smtClean="0">
                <a:latin typeface="Eras Demi ITC" pitchFamily="34" charset="0"/>
              </a:rPr>
              <a:t>Kamal</a:t>
            </a:r>
            <a:r>
              <a:rPr lang="en-US" sz="2000" dirty="0" smtClean="0">
                <a:latin typeface="Eras Demi ITC" pitchFamily="34" charset="0"/>
              </a:rPr>
              <a:t> </a:t>
            </a:r>
            <a:r>
              <a:rPr lang="en-US" sz="2000" dirty="0" err="1" smtClean="0">
                <a:latin typeface="Eras Demi ITC" pitchFamily="34" charset="0"/>
              </a:rPr>
              <a:t>Hossain</a:t>
            </a:r>
            <a:r>
              <a:rPr lang="en-US" sz="2000" dirty="0" smtClean="0">
                <a:latin typeface="Eras Demi ITC" pitchFamily="34" charset="0"/>
              </a:rPr>
              <a:t> where </a:t>
            </a:r>
            <a:r>
              <a:rPr lang="en-US" sz="2000" dirty="0" err="1" smtClean="0">
                <a:latin typeface="Eras Demi ITC" pitchFamily="34" charset="0"/>
              </a:rPr>
              <a:t>Razia</a:t>
            </a:r>
            <a:r>
              <a:rPr lang="en-US" sz="2000" dirty="0" smtClean="0">
                <a:latin typeface="Eras Demi ITC" pitchFamily="34" charset="0"/>
              </a:rPr>
              <a:t>  </a:t>
            </a:r>
            <a:r>
              <a:rPr lang="en-US" sz="2000" dirty="0" err="1" smtClean="0">
                <a:latin typeface="Eras Demi ITC" pitchFamily="34" charset="0"/>
              </a:rPr>
              <a:t>Banu</a:t>
            </a:r>
            <a:r>
              <a:rPr lang="en-US" sz="2000" dirty="0" smtClean="0">
                <a:latin typeface="Eras Demi ITC" pitchFamily="34" charset="0"/>
              </a:rPr>
              <a:t> was only female person.</a:t>
            </a:r>
          </a:p>
          <a:p>
            <a:pPr algn="just"/>
            <a:endParaRPr lang="en-US" sz="2000" dirty="0" smtClean="0">
              <a:latin typeface="Eras Demi ITC" pitchFamily="34" charset="0"/>
            </a:endParaRPr>
          </a:p>
          <a:p>
            <a:pPr algn="just"/>
            <a:r>
              <a:rPr lang="en-US" sz="2000" b="1" dirty="0" smtClean="0">
                <a:latin typeface="Eras Demi ITC" pitchFamily="34" charset="0"/>
              </a:rPr>
              <a:t>12 October 1972: </a:t>
            </a:r>
            <a:r>
              <a:rPr lang="en-US" sz="2000" dirty="0" smtClean="0">
                <a:latin typeface="Eras Demi ITC" pitchFamily="34" charset="0"/>
              </a:rPr>
              <a:t>The Constitution Bill was introduced in the Assembly for consideration.  </a:t>
            </a:r>
          </a:p>
          <a:p>
            <a:pPr algn="just"/>
            <a:endParaRPr lang="en-US" sz="2000" dirty="0" smtClean="0">
              <a:latin typeface="Eras Demi ITC" pitchFamily="34" charset="0"/>
            </a:endParaRPr>
          </a:p>
          <a:p>
            <a:pPr algn="just"/>
            <a:r>
              <a:rPr lang="en-US" sz="2000" b="1" dirty="0" smtClean="0">
                <a:latin typeface="Eras Demi ITC" pitchFamily="34" charset="0"/>
              </a:rPr>
              <a:t>04 November 1972: </a:t>
            </a:r>
            <a:r>
              <a:rPr lang="en-US" sz="2000" dirty="0" smtClean="0">
                <a:latin typeface="Eras Demi ITC" pitchFamily="34" charset="0"/>
              </a:rPr>
              <a:t>The Constitution of Bangladesh was formally adopted by the national assembly. </a:t>
            </a:r>
          </a:p>
          <a:p>
            <a:pPr algn="just"/>
            <a:endParaRPr lang="en-US" sz="2000" dirty="0" smtClean="0">
              <a:latin typeface="Eras Demi ITC" pitchFamily="34" charset="0"/>
            </a:endParaRPr>
          </a:p>
          <a:p>
            <a:pPr algn="just"/>
            <a:r>
              <a:rPr lang="en-US" sz="2000" b="1" dirty="0" smtClean="0">
                <a:latin typeface="Eras Demi ITC" pitchFamily="34" charset="0"/>
              </a:rPr>
              <a:t>16 December  1972: T</a:t>
            </a:r>
            <a:r>
              <a:rPr lang="en-US" sz="2000" dirty="0" smtClean="0">
                <a:latin typeface="Eras Demi ITC" pitchFamily="34" charset="0"/>
              </a:rPr>
              <a:t>he constitution came into force. The Constitution has 153 Articles arranged under eleven parts and 4 schedules. </a:t>
            </a:r>
          </a:p>
        </p:txBody>
      </p:sp>
      <p:sp>
        <p:nvSpPr>
          <p:cNvPr id="5" name="Flowchart: Process 4"/>
          <p:cNvSpPr>
            <a:spLocks noChangeArrowheads="1"/>
          </p:cNvSpPr>
          <p:nvPr/>
        </p:nvSpPr>
        <p:spPr bwMode="auto">
          <a:xfrm>
            <a:off x="0" y="762000"/>
            <a:ext cx="9144000" cy="152400"/>
          </a:xfrm>
          <a:prstGeom prst="flowChartProcess">
            <a:avLst/>
          </a:prstGeom>
          <a:solidFill>
            <a:srgbClr val="00B050"/>
          </a:solidFill>
          <a:ln w="9525" algn="ctr">
            <a:solidFill>
              <a:srgbClr val="FF0000"/>
            </a:solidFill>
            <a:round/>
            <a:headEnd/>
            <a:tailEnd/>
          </a:ln>
        </p:spPr>
        <p:txBody>
          <a:bodyPr lIns="82723" tIns="41362" rIns="82723" bIns="41362"/>
          <a:lstStyle/>
          <a:p>
            <a:pPr algn="ctr"/>
            <a:endParaRPr lang="en-US">
              <a:solidFill>
                <a:srgbClr val="FF0000"/>
              </a:solidFill>
            </a:endParaRPr>
          </a:p>
        </p:txBody>
      </p:sp>
    </p:spTree>
    <p:extLst>
      <p:ext uri="{BB962C8B-B14F-4D97-AF65-F5344CB8AC3E}">
        <p14:creationId xmlns:p14="http://schemas.microsoft.com/office/powerpoint/2010/main" val="2520842453"/>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2346</TotalTime>
  <Words>2930</Words>
  <Application>Microsoft Office PowerPoint</Application>
  <PresentationFormat>On-screen Show (4:3)</PresentationFormat>
  <Paragraphs>268</Paragraphs>
  <Slides>32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Calibri</vt:lpstr>
      <vt:lpstr>Calibri Light</vt:lpstr>
      <vt:lpstr>Eras Demi ITC</vt:lpstr>
      <vt:lpstr>Wingdings</vt:lpstr>
      <vt:lpstr>Office Theme</vt:lpstr>
      <vt:lpstr>Constitution of Bangladesh</vt:lpstr>
      <vt:lpstr>Objectives of this Class</vt:lpstr>
      <vt:lpstr>Constitution: The Useful Knowledge…</vt:lpstr>
      <vt:lpstr>Constitution: The Useful Knowledge…</vt:lpstr>
      <vt:lpstr>Types of Constitution (be cont.)</vt:lpstr>
      <vt:lpstr>Types of Constitution…</vt:lpstr>
      <vt:lpstr>Essentials of a good Constitution</vt:lpstr>
      <vt:lpstr>Essentials of a good Constitution</vt:lpstr>
      <vt:lpstr>Historical background of BD Constitution</vt:lpstr>
      <vt:lpstr>PowerPoint Presentation</vt:lpstr>
      <vt:lpstr>Bangladesh Constitution: At a Glance</vt:lpstr>
      <vt:lpstr>Common Features of BD Constitution</vt:lpstr>
      <vt:lpstr>Common Features of BD Constitution</vt:lpstr>
      <vt:lpstr>PowerPoint Presentation</vt:lpstr>
      <vt:lpstr>Fundamental Principles of Bangladesh </vt:lpstr>
      <vt:lpstr>Fundamental Rights of the citizen </vt:lpstr>
      <vt:lpstr>Fundamental Rights of the citizen </vt:lpstr>
      <vt:lpstr>Is Education Fundamental rights in Bangladesh? </vt:lpstr>
      <vt:lpstr>Shortcomings of BD Constitution</vt:lpstr>
      <vt:lpstr>  Problems in the study of BD Constitution…</vt:lpstr>
      <vt:lpstr>How to change BD Constitution? </vt:lpstr>
      <vt:lpstr>Key Amendments</vt:lpstr>
      <vt:lpstr>Key Amendments…</vt:lpstr>
      <vt:lpstr>Key Amendments…</vt:lpstr>
      <vt:lpstr>Key Amendments…</vt:lpstr>
      <vt:lpstr>Features of the 15th amendment</vt:lpstr>
      <vt:lpstr>Features of the 15th amendment …</vt:lpstr>
      <vt:lpstr>Features of the 15th amendment …</vt:lpstr>
      <vt:lpstr>Issues of 16th Amendment </vt:lpstr>
      <vt:lpstr>Chapter Related Questions:</vt:lpstr>
      <vt:lpstr>References:</vt:lpstr>
      <vt:lpstr>Open discussion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Motiur Rahman Hasan</dc:creator>
  <cp:lastModifiedBy>Ashraful</cp:lastModifiedBy>
  <cp:revision>290</cp:revision>
  <dcterms:created xsi:type="dcterms:W3CDTF">2006-08-16T00:00:00Z</dcterms:created>
  <dcterms:modified xsi:type="dcterms:W3CDTF">2020-04-27T04:35:42Z</dcterms:modified>
</cp:coreProperties>
</file>