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352" r:id="rId2"/>
    <p:sldId id="285" r:id="rId3"/>
    <p:sldId id="324" r:id="rId4"/>
    <p:sldId id="322" r:id="rId5"/>
    <p:sldId id="323" r:id="rId6"/>
    <p:sldId id="286" r:id="rId7"/>
    <p:sldId id="357" r:id="rId8"/>
    <p:sldId id="355" r:id="rId9"/>
    <p:sldId id="356" r:id="rId10"/>
    <p:sldId id="35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343" autoAdjust="0"/>
  </p:normalViewPr>
  <p:slideViewPr>
    <p:cSldViewPr snapToGrid="0">
      <p:cViewPr varScale="1">
        <p:scale>
          <a:sx n="74" d="100"/>
          <a:sy n="74" d="100"/>
        </p:scale>
        <p:origin x="49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8F21B6-C9A5-4A3B-B43A-DB57B10FBFE0}" type="datetimeFigureOut">
              <a:rPr lang="en-US" smtClean="0"/>
              <a:pPr/>
              <a:t>9/5/2023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8BDBEE-29A7-46A5-95E1-89185F6312CF}" type="slidenum">
              <a:rPr lang="en-US" smtClean="0"/>
              <a:pPr/>
              <a:t>‹#›</a:t>
            </a:fld>
            <a:endParaRPr lang="en-US"/>
          </a:p>
        </p:txBody>
      </p:sp>
    </p:spTree>
    <p:extLst>
      <p:ext uri="{BB962C8B-B14F-4D97-AF65-F5344CB8AC3E}">
        <p14:creationId xmlns:p14="http://schemas.microsoft.com/office/powerpoint/2010/main" val="4001377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8BDBEE-29A7-46A5-95E1-89185F6312CF}" type="slidenum">
              <a:rPr lang="en-US" smtClean="0"/>
              <a:pPr/>
              <a:t>2</a:t>
            </a:fld>
            <a:endParaRPr lang="en-US"/>
          </a:p>
        </p:txBody>
      </p:sp>
    </p:spTree>
    <p:extLst>
      <p:ext uri="{BB962C8B-B14F-4D97-AF65-F5344CB8AC3E}">
        <p14:creationId xmlns:p14="http://schemas.microsoft.com/office/powerpoint/2010/main" val="260920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314481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4251482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E555D0-5F74-401A-8FD9-A9ED43CB8D11}"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2631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2137509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E555D0-5F74-401A-8FD9-A9ED43CB8D11}"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454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471514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1375635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2829379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3367637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B7A554-C184-4E3B-A6ED-581B6891B26D}" type="datetimeFigureOut">
              <a:rPr lang="en-US" smtClean="0"/>
              <a:pPr/>
              <a:t>9/5/2023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243093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31177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B7A554-C184-4E3B-A6ED-581B6891B26D}" type="datetimeFigureOut">
              <a:rPr lang="en-US" smtClean="0"/>
              <a:pPr/>
              <a:t>9/5/2023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305285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B7A554-C184-4E3B-A6ED-581B6891B26D}" type="datetimeFigureOut">
              <a:rPr lang="en-US" smtClean="0"/>
              <a:pPr/>
              <a:t>9/5/2023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9454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7A554-C184-4E3B-A6ED-581B6891B26D}" type="datetimeFigureOut">
              <a:rPr lang="en-US" smtClean="0"/>
              <a:pPr/>
              <a:t>9/5/2023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426195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286730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7A554-C184-4E3B-A6ED-581B6891B26D}" type="datetimeFigureOut">
              <a:rPr lang="en-US" smtClean="0"/>
              <a:pPr/>
              <a:t>9/5/2023</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E555D0-5F74-401A-8FD9-A9ED43CB8D11}" type="slidenum">
              <a:rPr lang="en-US" smtClean="0"/>
              <a:pPr/>
              <a:t>‹#›</a:t>
            </a:fld>
            <a:endParaRPr lang="en-US"/>
          </a:p>
        </p:txBody>
      </p:sp>
    </p:spTree>
    <p:extLst>
      <p:ext uri="{BB962C8B-B14F-4D97-AF65-F5344CB8AC3E}">
        <p14:creationId xmlns:p14="http://schemas.microsoft.com/office/powerpoint/2010/main" val="417513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B7A554-C184-4E3B-A6ED-581B6891B26D}" type="datetimeFigureOut">
              <a:rPr lang="en-US" smtClean="0"/>
              <a:pPr/>
              <a:t>9/5/2023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BE555D0-5F74-401A-8FD9-A9ED43CB8D11}" type="slidenum">
              <a:rPr lang="en-US" smtClean="0"/>
              <a:pPr/>
              <a:t>‹#›</a:t>
            </a:fld>
            <a:endParaRPr lang="en-US"/>
          </a:p>
        </p:txBody>
      </p:sp>
    </p:spTree>
    <p:extLst>
      <p:ext uri="{BB962C8B-B14F-4D97-AF65-F5344CB8AC3E}">
        <p14:creationId xmlns:p14="http://schemas.microsoft.com/office/powerpoint/2010/main" val="25854637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2408349" y="1197736"/>
            <a:ext cx="8886423" cy="5061396"/>
          </a:xfrm>
        </p:spPr>
        <p:txBody>
          <a:bodyPr>
            <a:normAutofit/>
          </a:bodyPr>
          <a:lstStyle/>
          <a:p>
            <a:endParaRPr lang="en-US" sz="7200" dirty="0">
              <a:latin typeface="Times New Roman" panose="02020603050405020304" pitchFamily="18" charset="0"/>
              <a:cs typeface="Times New Roman" panose="02020603050405020304" pitchFamily="18" charset="0"/>
            </a:endParaRPr>
          </a:p>
        </p:txBody>
      </p:sp>
      <p:pic>
        <p:nvPicPr>
          <p:cNvPr id="7" name="Picture 6" descr="What are Costs and what does that mean for your litigation? - McKenzie Lake  Lawyers LL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494" y="1197736"/>
            <a:ext cx="10071278" cy="5513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2297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894771"/>
            <a:ext cx="10631643" cy="5781800"/>
          </a:xfrm>
        </p:spPr>
        <p:txBody>
          <a:bodyPr>
            <a:noAutofit/>
          </a:bodyPr>
          <a:lstStyle/>
          <a:p>
            <a:pPr marL="914400" lvl="2" indent="0" algn="just">
              <a:buNone/>
            </a:pP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9305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615" y="587750"/>
            <a:ext cx="8596668" cy="724525"/>
          </a:xfrm>
        </p:spPr>
        <p:txBody>
          <a:bodyPr>
            <a:normAutofit/>
          </a:bodyPr>
          <a:lstStyle/>
          <a:p>
            <a:pPr algn="ctr"/>
            <a:r>
              <a:rPr lang="en-US" dirty="0" smtClean="0">
                <a:latin typeface="Times New Roman" panose="02020603050405020304" pitchFamily="18" charset="0"/>
                <a:cs typeface="Times New Roman" panose="02020603050405020304" pitchFamily="18" charset="0"/>
              </a:rPr>
              <a:t>Elements of Costs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7878" y="1486067"/>
            <a:ext cx="10742708" cy="4930144"/>
          </a:xfrm>
        </p:spPr>
        <p:txBody>
          <a:bodyPr>
            <a:noAutofit/>
          </a:bodyPr>
          <a:lstStyle/>
          <a:p>
            <a:r>
              <a:rPr lang="en-US" sz="2400" dirty="0" smtClean="0"/>
              <a:t>Cost can be broadly classified into </a:t>
            </a:r>
            <a:r>
              <a:rPr lang="en-US" sz="2400" b="1" i="1" dirty="0" smtClean="0"/>
              <a:t>variable cost </a:t>
            </a:r>
            <a:r>
              <a:rPr lang="en-US" sz="2400" dirty="0" smtClean="0"/>
              <a:t>and </a:t>
            </a:r>
            <a:r>
              <a:rPr lang="en-US" sz="2400" b="1" i="1" dirty="0" smtClean="0"/>
              <a:t>overhead cost</a:t>
            </a:r>
            <a:r>
              <a:rPr lang="en-US" sz="2400" dirty="0" smtClean="0"/>
              <a:t>. Variable cost </a:t>
            </a:r>
            <a:r>
              <a:rPr lang="en-US" sz="2400" b="1" dirty="0" smtClean="0"/>
              <a:t>varies with the volume of production </a:t>
            </a:r>
            <a:r>
              <a:rPr lang="en-US" sz="2400" dirty="0" smtClean="0"/>
              <a:t>while overhead cost is </a:t>
            </a:r>
            <a:r>
              <a:rPr lang="en-US" sz="2400" b="1" dirty="0" smtClean="0"/>
              <a:t>fixed,</a:t>
            </a:r>
            <a:r>
              <a:rPr lang="en-US" sz="2400" dirty="0" smtClean="0"/>
              <a:t> irrespective of the production volume.</a:t>
            </a:r>
          </a:p>
          <a:p>
            <a:r>
              <a:rPr lang="en-US" sz="2400" b="1" i="1" dirty="0" smtClean="0"/>
              <a:t>Variable </a:t>
            </a:r>
            <a:r>
              <a:rPr lang="en-US" sz="2400" b="1" i="1" dirty="0"/>
              <a:t>cost </a:t>
            </a:r>
            <a:r>
              <a:rPr lang="en-US" sz="2400" dirty="0"/>
              <a:t>can be further classified into </a:t>
            </a:r>
            <a:r>
              <a:rPr lang="en-US" sz="2400" b="1" dirty="0"/>
              <a:t>direct material cost, direct </a:t>
            </a:r>
            <a:r>
              <a:rPr lang="en-US" sz="2400" b="1" dirty="0" err="1"/>
              <a:t>labour</a:t>
            </a:r>
            <a:r>
              <a:rPr lang="en-US" sz="2400" b="1" dirty="0"/>
              <a:t> cost, and direct expenses</a:t>
            </a:r>
            <a:r>
              <a:rPr lang="en-US" sz="2400" dirty="0"/>
              <a:t>. </a:t>
            </a:r>
            <a:endParaRPr lang="en-US" sz="2400" dirty="0" smtClean="0"/>
          </a:p>
          <a:p>
            <a:r>
              <a:rPr lang="en-US" sz="2400" dirty="0" smtClean="0"/>
              <a:t>The </a:t>
            </a:r>
            <a:r>
              <a:rPr lang="en-US" sz="2400" b="1" i="1" dirty="0"/>
              <a:t>overhead</a:t>
            </a:r>
            <a:r>
              <a:rPr lang="en-US" sz="2400" dirty="0"/>
              <a:t> </a:t>
            </a:r>
            <a:r>
              <a:rPr lang="en-US" sz="2400" b="1" i="1" dirty="0"/>
              <a:t>cost</a:t>
            </a:r>
            <a:r>
              <a:rPr lang="en-US" sz="2400" dirty="0"/>
              <a:t> can be classified into </a:t>
            </a:r>
            <a:r>
              <a:rPr lang="en-US" sz="2400" b="1" dirty="0"/>
              <a:t>factory</a:t>
            </a:r>
            <a:r>
              <a:rPr lang="en-US" sz="2400" dirty="0"/>
              <a:t> </a:t>
            </a:r>
            <a:r>
              <a:rPr lang="en-US" sz="2400" b="1" dirty="0"/>
              <a:t>overhead, administration overhead, selling overhead, and distribution overhead</a:t>
            </a:r>
            <a:r>
              <a:rPr lang="en-US" sz="2400" dirty="0" smtClean="0"/>
              <a:t>.</a:t>
            </a:r>
          </a:p>
          <a:p>
            <a:r>
              <a:rPr lang="en-US" sz="2400" b="1" i="1" dirty="0"/>
              <a:t> Direct material costs </a:t>
            </a:r>
            <a:r>
              <a:rPr lang="en-US" sz="2400" dirty="0"/>
              <a:t>are those costs of materials that are used to produce the product. </a:t>
            </a:r>
            <a:r>
              <a:rPr lang="en-US" sz="2400" b="1" dirty="0"/>
              <a:t>Direct </a:t>
            </a:r>
            <a:r>
              <a:rPr lang="en-US" sz="2400" b="1" dirty="0" err="1"/>
              <a:t>labour</a:t>
            </a:r>
            <a:r>
              <a:rPr lang="en-US" sz="2400" b="1" dirty="0"/>
              <a:t> cost </a:t>
            </a:r>
            <a:r>
              <a:rPr lang="en-US" sz="2400" dirty="0"/>
              <a:t>is the amount of wages paid to the direct </a:t>
            </a:r>
            <a:r>
              <a:rPr lang="en-US" sz="2400" dirty="0" err="1"/>
              <a:t>labour</a:t>
            </a:r>
            <a:r>
              <a:rPr lang="en-US" sz="2400" dirty="0"/>
              <a:t> involved in the production activities. </a:t>
            </a:r>
            <a:r>
              <a:rPr lang="en-US" sz="2400" b="1" dirty="0"/>
              <a:t>Direct expenses</a:t>
            </a:r>
            <a:r>
              <a:rPr lang="en-US" sz="2400" dirty="0"/>
              <a:t> are those expenses that vary in relation to the production volume, other than the direct material costs and direct </a:t>
            </a:r>
            <a:r>
              <a:rPr lang="en-US" sz="2400" dirty="0" err="1"/>
              <a:t>labour</a:t>
            </a:r>
            <a:r>
              <a:rPr lang="en-US" sz="2400" dirty="0"/>
              <a:t> costs.</a:t>
            </a:r>
          </a:p>
          <a:p>
            <a:endParaRPr lang="en-US" sz="2400" dirty="0"/>
          </a:p>
          <a:p>
            <a:pPr marL="0" indent="0" algn="just">
              <a:buNone/>
            </a:pPr>
            <a:endParaRPr lang="en-US" sz="2400" dirty="0"/>
          </a:p>
        </p:txBody>
      </p:sp>
    </p:spTree>
    <p:extLst>
      <p:ext uri="{BB962C8B-B14F-4D97-AF65-F5344CB8AC3E}">
        <p14:creationId xmlns:p14="http://schemas.microsoft.com/office/powerpoint/2010/main" val="2090597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2241"/>
          </a:xfrm>
        </p:spPr>
        <p:txBody>
          <a:bodyPr/>
          <a:lstStyle/>
          <a:p>
            <a:pPr lvl="1" algn="ctr"/>
            <a:endParaRPr lang="en-US" b="1" dirty="0"/>
          </a:p>
        </p:txBody>
      </p:sp>
      <p:sp>
        <p:nvSpPr>
          <p:cNvPr id="3" name="Content Placeholder 2"/>
          <p:cNvSpPr>
            <a:spLocks noGrp="1"/>
          </p:cNvSpPr>
          <p:nvPr>
            <p:ph idx="1"/>
          </p:nvPr>
        </p:nvSpPr>
        <p:spPr>
          <a:xfrm>
            <a:off x="838200" y="1387365"/>
            <a:ext cx="10927976" cy="5336163"/>
          </a:xfrm>
        </p:spPr>
        <p:txBody>
          <a:bodyPr>
            <a:normAutofit/>
          </a:bodyPr>
          <a:lstStyle/>
          <a:p>
            <a:pPr marL="0" lvl="2" indent="0" algn="just">
              <a:spcBef>
                <a:spcPts val="1000"/>
              </a:spcBef>
              <a:buNone/>
            </a:pPr>
            <a:endParaRPr lang="en-US" dirty="0"/>
          </a:p>
          <a:p>
            <a:pPr marL="0" indent="0" algn="just">
              <a:buNone/>
            </a:pPr>
            <a:r>
              <a:rPr lang="en-US" sz="2800" b="1" i="1" dirty="0"/>
              <a:t>Overhead cost </a:t>
            </a:r>
            <a:r>
              <a:rPr lang="en-US" sz="2400" dirty="0"/>
              <a:t>is the aggregate of </a:t>
            </a:r>
            <a:r>
              <a:rPr lang="en-US" sz="2400" b="1" dirty="0"/>
              <a:t>indirect material costs, indirect </a:t>
            </a:r>
            <a:r>
              <a:rPr lang="en-US" sz="2400" b="1" dirty="0" err="1"/>
              <a:t>labour</a:t>
            </a:r>
            <a:r>
              <a:rPr lang="en-US" sz="2400" b="1" dirty="0"/>
              <a:t> costs and indirect expenses</a:t>
            </a:r>
            <a:r>
              <a:rPr lang="en-US" sz="2400" dirty="0"/>
              <a:t>. </a:t>
            </a:r>
            <a:endParaRPr lang="en-US" sz="2400" dirty="0" smtClean="0"/>
          </a:p>
          <a:p>
            <a:pPr marL="0" indent="0" algn="just">
              <a:buNone/>
            </a:pPr>
            <a:r>
              <a:rPr lang="en-US" sz="2800" b="1" i="1" dirty="0" smtClean="0"/>
              <a:t>Administration </a:t>
            </a:r>
            <a:r>
              <a:rPr lang="en-US" sz="2800" b="1" i="1" dirty="0"/>
              <a:t>overhead </a:t>
            </a:r>
            <a:r>
              <a:rPr lang="en-US" sz="2400" dirty="0"/>
              <a:t>includes all the costs that are incurred in </a:t>
            </a:r>
            <a:r>
              <a:rPr lang="en-US" sz="2400" b="1" dirty="0"/>
              <a:t>administering the business</a:t>
            </a:r>
            <a:r>
              <a:rPr lang="en-US" sz="2400" dirty="0"/>
              <a:t>. </a:t>
            </a:r>
            <a:endParaRPr lang="en-US" sz="2400" dirty="0" smtClean="0"/>
          </a:p>
          <a:p>
            <a:pPr marL="0" indent="0" algn="just">
              <a:buNone/>
            </a:pPr>
            <a:r>
              <a:rPr lang="en-US" sz="2800" b="1" i="1" dirty="0" smtClean="0"/>
              <a:t>Selling </a:t>
            </a:r>
            <a:r>
              <a:rPr lang="en-US" sz="2800" b="1" i="1" dirty="0"/>
              <a:t>overhead </a:t>
            </a:r>
            <a:r>
              <a:rPr lang="en-US" sz="2400" dirty="0"/>
              <a:t>is the total expense that is incurred in</a:t>
            </a:r>
            <a:r>
              <a:rPr lang="en-US" sz="2000" dirty="0"/>
              <a:t> </a:t>
            </a:r>
            <a:r>
              <a:rPr lang="en-US" sz="2400" dirty="0"/>
              <a:t>the </a:t>
            </a:r>
            <a:r>
              <a:rPr lang="en-US" sz="2400" b="1" dirty="0"/>
              <a:t>promotional activities and the expenses relating to sales force</a:t>
            </a:r>
            <a:r>
              <a:rPr lang="en-US" sz="2400" dirty="0"/>
              <a:t>. </a:t>
            </a:r>
            <a:endParaRPr lang="en-US" sz="2400" dirty="0" smtClean="0"/>
          </a:p>
          <a:p>
            <a:pPr marL="0" indent="0" algn="just">
              <a:buNone/>
            </a:pPr>
            <a:r>
              <a:rPr lang="en-US" sz="2800" b="1" i="1" dirty="0" smtClean="0"/>
              <a:t>Distribution </a:t>
            </a:r>
            <a:r>
              <a:rPr lang="en-US" sz="2800" b="1" i="1" dirty="0"/>
              <a:t>overhead </a:t>
            </a:r>
            <a:r>
              <a:rPr lang="en-US" sz="2400" dirty="0"/>
              <a:t>is the total cost of </a:t>
            </a:r>
            <a:r>
              <a:rPr lang="en-US" sz="2400" b="1" dirty="0"/>
              <a:t>shipping the items from the factory site to the customer sites</a:t>
            </a:r>
            <a:r>
              <a:rPr lang="en-US" sz="2400" dirty="0"/>
              <a:t>.</a:t>
            </a:r>
          </a:p>
          <a:p>
            <a:pPr marL="0" indent="0" algn="just">
              <a:buNone/>
            </a:pPr>
            <a:endParaRPr lang="en-US" sz="3400" dirty="0">
              <a:latin typeface="Times New Roman" panose="02020603050405020304" pitchFamily="18" charset="0"/>
              <a:cs typeface="Times New Roman" panose="02020603050405020304" pitchFamily="18" charset="0"/>
            </a:endParaRPr>
          </a:p>
          <a:p>
            <a:pPr marL="0" indent="0" algn="just">
              <a:buNone/>
            </a:pPr>
            <a:endParaRPr lang="en-US" b="1" dirty="0"/>
          </a:p>
        </p:txBody>
      </p:sp>
    </p:spTree>
    <p:extLst>
      <p:ext uri="{BB962C8B-B14F-4D97-AF65-F5344CB8AC3E}">
        <p14:creationId xmlns:p14="http://schemas.microsoft.com/office/powerpoint/2010/main" val="2909229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6EA2BF-7D98-4FCA-8624-797906CB3797}"/>
              </a:ext>
            </a:extLst>
          </p:cNvPr>
          <p:cNvSpPr>
            <a:spLocks noGrp="1"/>
          </p:cNvSpPr>
          <p:nvPr>
            <p:ph type="ctrTitle"/>
          </p:nvPr>
        </p:nvSpPr>
        <p:spPr>
          <a:xfrm>
            <a:off x="1524000" y="373487"/>
            <a:ext cx="9144000" cy="991674"/>
          </a:xfrm>
        </p:spPr>
        <p:txBody>
          <a:bodyPr>
            <a:normAutofit fontScale="90000"/>
          </a:bodyPr>
          <a:lstStyle/>
          <a:p>
            <a:r>
              <a:rPr lang="en-US" sz="4000" dirty="0"/>
              <a:t>The selling price of a product is derived as shown below:</a:t>
            </a:r>
          </a:p>
        </p:txBody>
      </p:sp>
      <p:sp>
        <p:nvSpPr>
          <p:cNvPr id="5" name="Subtitle 4"/>
          <p:cNvSpPr>
            <a:spLocks noGrp="1"/>
          </p:cNvSpPr>
          <p:nvPr>
            <p:ph type="subTitle" idx="1"/>
          </p:nvPr>
        </p:nvSpPr>
        <p:spPr>
          <a:xfrm>
            <a:off x="618186" y="1515660"/>
            <a:ext cx="11320529" cy="4614683"/>
          </a:xfrm>
        </p:spPr>
        <p:txBody>
          <a:bodyPr>
            <a:normAutofit/>
          </a:bodyPr>
          <a:lstStyle/>
          <a:p>
            <a:pPr lvl="0" algn="l"/>
            <a:r>
              <a:rPr lang="en-US" sz="2400" b="1" dirty="0" smtClean="0"/>
              <a:t>a. Direct </a:t>
            </a:r>
            <a:r>
              <a:rPr lang="en-US" sz="2400" b="1" dirty="0"/>
              <a:t>material costs + Direct </a:t>
            </a:r>
            <a:r>
              <a:rPr lang="en-US" sz="2400" b="1" dirty="0" err="1"/>
              <a:t>labour</a:t>
            </a:r>
            <a:r>
              <a:rPr lang="en-US" sz="2400" b="1" dirty="0"/>
              <a:t> costs + Direct expenses = Prime cost</a:t>
            </a:r>
          </a:p>
          <a:p>
            <a:pPr lvl="0" algn="l"/>
            <a:r>
              <a:rPr lang="en-US" sz="2400" b="1" dirty="0" smtClean="0"/>
              <a:t>b. Prime </a:t>
            </a:r>
            <a:r>
              <a:rPr lang="en-US" sz="2400" b="1" dirty="0"/>
              <a:t>cost + Factory overhead = Factory cost</a:t>
            </a:r>
          </a:p>
          <a:p>
            <a:pPr lvl="0" algn="l"/>
            <a:r>
              <a:rPr lang="en-US" sz="2400" b="1" dirty="0" smtClean="0"/>
              <a:t>c. Factory </a:t>
            </a:r>
            <a:r>
              <a:rPr lang="en-US" sz="2400" b="1" dirty="0"/>
              <a:t>cost + Office and administrative overhead = Costs of production</a:t>
            </a:r>
          </a:p>
          <a:p>
            <a:pPr lvl="0" algn="l"/>
            <a:r>
              <a:rPr lang="en-US" sz="2400" b="1" dirty="0" smtClean="0"/>
              <a:t>d.  Cost </a:t>
            </a:r>
            <a:r>
              <a:rPr lang="en-US" sz="2400" b="1" dirty="0"/>
              <a:t>of p</a:t>
            </a:r>
            <a:r>
              <a:rPr lang="en-US" sz="2400" b="1" dirty="0" smtClean="0"/>
              <a:t>roduction+ </a:t>
            </a:r>
            <a:r>
              <a:rPr lang="en-US" sz="2400" b="1" dirty="0"/>
              <a:t>Selling and distribution overhead = Cost of sales</a:t>
            </a:r>
          </a:p>
          <a:p>
            <a:pPr lvl="0" algn="l"/>
            <a:r>
              <a:rPr lang="en-US" sz="2400" b="1" dirty="0"/>
              <a:t>e</a:t>
            </a:r>
            <a:r>
              <a:rPr lang="en-US" sz="2400" b="1" dirty="0" smtClean="0"/>
              <a:t>. Cost </a:t>
            </a:r>
            <a:r>
              <a:rPr lang="en-US" sz="2400" b="1" dirty="0"/>
              <a:t>of sales + Profit = Sales</a:t>
            </a:r>
          </a:p>
          <a:p>
            <a:pPr lvl="0" algn="l"/>
            <a:r>
              <a:rPr lang="en-US" sz="2400" b="1" dirty="0" smtClean="0"/>
              <a:t>f. Sales/Quantity </a:t>
            </a:r>
            <a:r>
              <a:rPr lang="en-US" sz="2400" b="1" dirty="0"/>
              <a:t>sold = Selling price per unit</a:t>
            </a:r>
          </a:p>
          <a:p>
            <a:pPr algn="l"/>
            <a:endParaRPr lang="en-US" sz="2400" b="1" dirty="0"/>
          </a:p>
          <a:p>
            <a:endParaRPr lang="en-US" dirty="0"/>
          </a:p>
        </p:txBody>
      </p:sp>
    </p:spTree>
    <p:extLst>
      <p:ext uri="{BB962C8B-B14F-4D97-AF65-F5344CB8AC3E}">
        <p14:creationId xmlns:p14="http://schemas.microsoft.com/office/powerpoint/2010/main" val="1101233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89A3E7-5BA0-4D31-8BBB-E879C972329F}"/>
              </a:ext>
            </a:extLst>
          </p:cNvPr>
          <p:cNvSpPr>
            <a:spLocks noGrp="1"/>
          </p:cNvSpPr>
          <p:nvPr>
            <p:ph type="title"/>
          </p:nvPr>
        </p:nvSpPr>
        <p:spPr>
          <a:xfrm>
            <a:off x="838200" y="365125"/>
            <a:ext cx="10515600" cy="897005"/>
          </a:xfrm>
        </p:spPr>
        <p:txBody>
          <a:bodyPr>
            <a:normAutofit fontScale="90000"/>
          </a:bodyPr>
          <a:lstStyle/>
          <a:p>
            <a:pPr lvl="1" algn="ctr" rtl="0">
              <a:lnSpc>
                <a:spcPct val="90000"/>
              </a:lnSpc>
              <a:spcBef>
                <a:spcPct val="0"/>
              </a:spcBef>
            </a:pPr>
            <a:r>
              <a:rPr lang="en-US" sz="3200" b="1" dirty="0"/>
              <a:t>OTHER COSTS/REVENUES</a:t>
            </a:r>
            <a:br>
              <a:rPr lang="en-US" sz="3200" b="1" dirty="0"/>
            </a:br>
            <a:r>
              <a:rPr lang="en-US" b="1" dirty="0"/>
              <a:t/>
            </a:r>
            <a:br>
              <a:rPr lang="en-US" b="1" dirty="0"/>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E3A91000-4067-4BB9-BABF-9539BF67A1B7}"/>
              </a:ext>
            </a:extLst>
          </p:cNvPr>
          <p:cNvSpPr>
            <a:spLocks noGrp="1"/>
          </p:cNvSpPr>
          <p:nvPr>
            <p:ph idx="1"/>
          </p:nvPr>
        </p:nvSpPr>
        <p:spPr>
          <a:xfrm>
            <a:off x="838200" y="1262130"/>
            <a:ext cx="10515600" cy="4932608"/>
          </a:xfrm>
        </p:spPr>
        <p:txBody>
          <a:bodyPr>
            <a:normAutofit/>
          </a:bodyPr>
          <a:lstStyle/>
          <a:p>
            <a:pPr lvl="2"/>
            <a:r>
              <a:rPr lang="en-US" sz="3200" b="1" dirty="0"/>
              <a:t>Marginal Cost</a:t>
            </a:r>
          </a:p>
          <a:p>
            <a:r>
              <a:rPr lang="en-US" sz="2000" dirty="0"/>
              <a:t>Marginal cost of a product is the </a:t>
            </a:r>
            <a:r>
              <a:rPr lang="en-US" sz="2000" b="1" dirty="0"/>
              <a:t>cost of producing an additional unit </a:t>
            </a:r>
            <a:r>
              <a:rPr lang="en-US" sz="2000" dirty="0"/>
              <a:t>of that product. Let the cost of producing 20 units of a product be </a:t>
            </a:r>
            <a:r>
              <a:rPr lang="en-US" sz="2000" dirty="0" smtClean="0"/>
              <a:t>$ </a:t>
            </a:r>
            <a:r>
              <a:rPr lang="en-US" sz="2000" dirty="0"/>
              <a:t>10,000, and the cost of producing 21 units of the same product be </a:t>
            </a:r>
            <a:r>
              <a:rPr lang="en-US" sz="2000" dirty="0" smtClean="0"/>
              <a:t>$ </a:t>
            </a:r>
            <a:r>
              <a:rPr lang="en-US" sz="2000" dirty="0"/>
              <a:t>10,045. Then the marginal cost of producing the 21st unit is </a:t>
            </a:r>
            <a:r>
              <a:rPr lang="en-US" sz="2000" dirty="0" smtClean="0"/>
              <a:t>$ </a:t>
            </a:r>
            <a:r>
              <a:rPr lang="en-US" sz="2000" dirty="0"/>
              <a:t>45.</a:t>
            </a:r>
          </a:p>
          <a:p>
            <a:pPr lvl="2"/>
            <a:r>
              <a:rPr lang="en-US" sz="3200" b="1" dirty="0"/>
              <a:t>Marginal Revenue</a:t>
            </a:r>
          </a:p>
          <a:p>
            <a:r>
              <a:rPr lang="en-US" sz="2000" dirty="0"/>
              <a:t>Marginal revenue of a product is the </a:t>
            </a:r>
            <a:r>
              <a:rPr lang="en-US" sz="2000" b="1" dirty="0"/>
              <a:t>incremental revenue of selling an additional uni</a:t>
            </a:r>
            <a:r>
              <a:rPr lang="en-US" sz="2000" dirty="0"/>
              <a:t>t of that product. Let, the revenue of selling 20 units of a product be </a:t>
            </a:r>
            <a:r>
              <a:rPr lang="en-US" sz="2000" dirty="0" smtClean="0"/>
              <a:t>BDT. </a:t>
            </a:r>
            <a:r>
              <a:rPr lang="en-US" sz="2000" dirty="0"/>
              <a:t>15,000 and the revenue of selling 21 units of the same product be BDT. 15,085. Then, the marginal revenue of selling the 21st unit is </a:t>
            </a:r>
            <a:r>
              <a:rPr lang="en-US" sz="2000" dirty="0" err="1"/>
              <a:t>Rs</a:t>
            </a:r>
            <a:r>
              <a:rPr lang="en-US" sz="2000" dirty="0"/>
              <a:t>. 85.</a:t>
            </a:r>
          </a:p>
          <a:p>
            <a:endParaRPr lang="en-US" dirty="0"/>
          </a:p>
        </p:txBody>
      </p:sp>
    </p:spTree>
    <p:extLst>
      <p:ext uri="{BB962C8B-B14F-4D97-AF65-F5344CB8AC3E}">
        <p14:creationId xmlns:p14="http://schemas.microsoft.com/office/powerpoint/2010/main" val="1142858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1721"/>
            <a:ext cx="8596668" cy="794479"/>
          </a:xfrm>
        </p:spPr>
        <p:txBody>
          <a:bodyPr>
            <a:normAutofit/>
          </a:bodyPr>
          <a:lstStyle/>
          <a:p>
            <a:pPr algn="ctr"/>
            <a:r>
              <a:rPr lang="en-US" b="1" dirty="0"/>
              <a:t>OTHER COSTS/REVENUES</a:t>
            </a:r>
            <a:endParaRPr lang="en-US" dirty="0"/>
          </a:p>
        </p:txBody>
      </p:sp>
      <p:sp>
        <p:nvSpPr>
          <p:cNvPr id="3" name="Content Placeholder 2"/>
          <p:cNvSpPr>
            <a:spLocks noGrp="1"/>
          </p:cNvSpPr>
          <p:nvPr>
            <p:ph idx="1"/>
          </p:nvPr>
        </p:nvSpPr>
        <p:spPr>
          <a:xfrm>
            <a:off x="677334" y="1282262"/>
            <a:ext cx="10833349" cy="4770808"/>
          </a:xfrm>
        </p:spPr>
        <p:txBody>
          <a:bodyPr>
            <a:noAutofit/>
          </a:bodyPr>
          <a:lstStyle/>
          <a:p>
            <a:r>
              <a:rPr lang="en-US" sz="28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Opportunity Cost</a:t>
            </a:r>
          </a:p>
          <a:p>
            <a:r>
              <a:rPr lang="en-US" dirty="0">
                <a:latin typeface="Times New Roman" panose="02020603050405020304" pitchFamily="18" charset="0"/>
                <a:cs typeface="Times New Roman" panose="02020603050405020304" pitchFamily="18" charset="0"/>
              </a:rPr>
              <a:t> </a:t>
            </a:r>
            <a:r>
              <a:rPr lang="en-US" dirty="0"/>
              <a:t>Opportunity costs are </a:t>
            </a:r>
            <a:r>
              <a:rPr lang="en-US" b="1" dirty="0"/>
              <a:t>the loss of potential benefits or profit </a:t>
            </a:r>
            <a:r>
              <a:rPr lang="en-US" dirty="0"/>
              <a:t>from making one decision over another. For example, if a company decides to sell some property, they might be missing out on potential profit from renting the property on a monthly basis </a:t>
            </a:r>
            <a:endParaRPr lang="en-US" dirty="0" smtClean="0"/>
          </a:p>
          <a:p>
            <a:r>
              <a:rPr lang="en-US" dirty="0" smtClean="0"/>
              <a:t>Consider </a:t>
            </a:r>
            <a:r>
              <a:rPr lang="en-US" dirty="0"/>
              <a:t>that a person has invested a sum of BDT. 50,000 in shares. Let the expected annual return by this alternative be BDT. 7,500. If the same amount </a:t>
            </a:r>
            <a:r>
              <a:rPr lang="en-US" dirty="0" smtClean="0"/>
              <a:t>is </a:t>
            </a:r>
            <a:r>
              <a:rPr lang="en-US" sz="2800" dirty="0" smtClean="0">
                <a:latin typeface="Times New Roman" panose="02020603050405020304" pitchFamily="18" charset="0"/>
                <a:cs typeface="Times New Roman" panose="02020603050405020304" pitchFamily="18" charset="0"/>
              </a:rPr>
              <a:t> </a:t>
            </a:r>
            <a:r>
              <a:rPr lang="en-US" dirty="0"/>
              <a:t>invested in a fixed deposit, a bank will pay a return of 18%. Then, the corresponding total return per year for the investment in the bank is BDT. 9,000. This return is greater than the return from shares. The foregone excess return of BDT. 1,500 by way of not investing in the bank is the opportunity cost of investing in shares.</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609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OTHER COSTS/REVENUES</a:t>
            </a:r>
            <a:endParaRPr lang="en-US" dirty="0"/>
          </a:p>
        </p:txBody>
      </p:sp>
      <p:sp>
        <p:nvSpPr>
          <p:cNvPr id="3" name="Content Placeholder 2"/>
          <p:cNvSpPr>
            <a:spLocks noGrp="1"/>
          </p:cNvSpPr>
          <p:nvPr>
            <p:ph idx="1"/>
          </p:nvPr>
        </p:nvSpPr>
        <p:spPr>
          <a:xfrm>
            <a:off x="1494507" y="1412383"/>
            <a:ext cx="9645718" cy="4975538"/>
          </a:xfrm>
        </p:spPr>
        <p:txBody>
          <a:bodyPr>
            <a:normAutofit fontScale="92500"/>
          </a:bodyPr>
          <a:lstStyle/>
          <a:p>
            <a:pPr algn="just"/>
            <a:r>
              <a:rPr lang="en-US" sz="1600" dirty="0" smtClean="0"/>
              <a:t> </a:t>
            </a:r>
            <a:r>
              <a:rPr lang="en-US" sz="2800" b="1" dirty="0">
                <a:latin typeface="Times New Roman" panose="02020603050405020304" pitchFamily="18" charset="0"/>
                <a:cs typeface="Times New Roman" panose="02020603050405020304" pitchFamily="18" charset="0"/>
              </a:rPr>
              <a:t>Explicit Cost</a:t>
            </a:r>
            <a:r>
              <a:rPr lang="en-US" sz="2800" b="1" dirty="0"/>
              <a:t>: </a:t>
            </a:r>
            <a:r>
              <a:rPr lang="en-US" sz="2400" dirty="0">
                <a:latin typeface="Times New Roman" panose="02020603050405020304" pitchFamily="18" charset="0"/>
                <a:cs typeface="Times New Roman" panose="02020603050405020304" pitchFamily="18" charset="0"/>
              </a:rPr>
              <a:t>An explicit cost is a cost that </a:t>
            </a:r>
            <a:r>
              <a:rPr lang="en-US" sz="2400" b="1" dirty="0">
                <a:latin typeface="Times New Roman" panose="02020603050405020304" pitchFamily="18" charset="0"/>
                <a:cs typeface="Times New Roman" panose="02020603050405020304" pitchFamily="18" charset="0"/>
              </a:rPr>
              <a:t>occurs, is easily identified, and is accounted for in business documents or financial statements</a:t>
            </a:r>
            <a:r>
              <a:rPr lang="en-US" sz="2400" dirty="0">
                <a:latin typeface="Times New Roman" panose="02020603050405020304" pitchFamily="18" charset="0"/>
                <a:cs typeface="Times New Roman" panose="02020603050405020304" pitchFamily="18" charset="0"/>
              </a:rPr>
              <a:t>.  It represents clear, obvious cash outflows that reduce a business's bottom-line profitability.  Examples of explicit costs would be items such as wage expenses, rent, or lease costs; it is easy to identify the sources of those cash outflows and the business activities to which the expenses are attributed.</a:t>
            </a:r>
          </a:p>
          <a:p>
            <a:pPr algn="just"/>
            <a:r>
              <a:rPr lang="en-US" sz="32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Implicit Costs: </a:t>
            </a:r>
            <a:r>
              <a:rPr lang="en-US" sz="2400" dirty="0">
                <a:latin typeface="Times New Roman" panose="02020603050405020304" pitchFamily="18" charset="0"/>
                <a:cs typeface="Times New Roman" panose="02020603050405020304" pitchFamily="18" charset="0"/>
              </a:rPr>
              <a:t>An implicit cost is </a:t>
            </a:r>
            <a:r>
              <a:rPr lang="en-US" sz="2400" b="1" dirty="0">
                <a:latin typeface="Times New Roman" panose="02020603050405020304" pitchFamily="18" charset="0"/>
                <a:cs typeface="Times New Roman" panose="02020603050405020304" pitchFamily="18" charset="0"/>
              </a:rPr>
              <a:t>any cost that has already occurred but is not necessarily shown or reported as a separate expense</a:t>
            </a:r>
            <a:r>
              <a:rPr lang="en-US" sz="2400" dirty="0">
                <a:latin typeface="Times New Roman" panose="02020603050405020304" pitchFamily="18" charset="0"/>
                <a:cs typeface="Times New Roman" panose="02020603050405020304" pitchFamily="18" charset="0"/>
              </a:rPr>
              <a:t>. It represents an opportunity cost that arises when a company allocates internal resources toward a project without any explicit compensation for the utilization of resources. This means that when a company allocates its resources, it always forgoes the ability to earn money off the use of the resources elsewhere.</a:t>
            </a:r>
          </a:p>
          <a:p>
            <a:endParaRPr lang="en-US" sz="2400" dirty="0"/>
          </a:p>
        </p:txBody>
      </p:sp>
    </p:spTree>
    <p:extLst>
      <p:ext uri="{BB962C8B-B14F-4D97-AF65-F5344CB8AC3E}">
        <p14:creationId xmlns:p14="http://schemas.microsoft.com/office/powerpoint/2010/main" val="1813397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Break-Even Analysis</a:t>
            </a:r>
            <a:endParaRPr lang="en-US" dirty="0"/>
          </a:p>
        </p:txBody>
      </p:sp>
      <p:sp>
        <p:nvSpPr>
          <p:cNvPr id="3" name="Content Placeholder 2"/>
          <p:cNvSpPr>
            <a:spLocks noGrp="1"/>
          </p:cNvSpPr>
          <p:nvPr>
            <p:ph idx="1"/>
          </p:nvPr>
        </p:nvSpPr>
        <p:spPr/>
        <p:txBody>
          <a:bodyPr>
            <a:normAutofit/>
          </a:bodyPr>
          <a:lstStyle/>
          <a:p>
            <a:r>
              <a:rPr lang="en-US" dirty="0"/>
              <a:t>The main objective of break-even analysis is to find the cut-off production volume from where a firm will make profit</a:t>
            </a:r>
            <a:r>
              <a:rPr lang="en-US" dirty="0" smtClean="0"/>
              <a:t>.</a:t>
            </a:r>
          </a:p>
          <a:p>
            <a:pPr marL="0" indent="0">
              <a:buNone/>
            </a:pPr>
            <a:r>
              <a:rPr lang="en-US" dirty="0" smtClean="0"/>
              <a:t>				</a:t>
            </a:r>
            <a:r>
              <a:rPr lang="en-US" dirty="0"/>
              <a:t> </a:t>
            </a:r>
            <a:r>
              <a:rPr lang="en-US" dirty="0" smtClean="0"/>
              <a:t>			Fixed </a:t>
            </a:r>
            <a:r>
              <a:rPr lang="en-US" dirty="0"/>
              <a:t>cost</a:t>
            </a:r>
            <a:endParaRPr lang="en-US" dirty="0" smtClean="0"/>
          </a:p>
          <a:p>
            <a:r>
              <a:rPr lang="en-US" dirty="0"/>
              <a:t>Break-even quantity </a:t>
            </a:r>
            <a:r>
              <a:rPr lang="en-US" dirty="0" smtClean="0"/>
              <a:t>= ----------------------</a:t>
            </a:r>
          </a:p>
          <a:p>
            <a:pPr marL="0" indent="0">
              <a:buNone/>
            </a:pPr>
            <a:r>
              <a:rPr lang="en-US" dirty="0"/>
              <a:t>	</a:t>
            </a:r>
            <a:r>
              <a:rPr lang="en-US" dirty="0" smtClean="0"/>
              <a:t>			</a:t>
            </a:r>
            <a:r>
              <a:rPr lang="en-US" dirty="0"/>
              <a:t> </a:t>
            </a:r>
            <a:r>
              <a:rPr lang="en-US" dirty="0" smtClean="0"/>
              <a:t>			Selling </a:t>
            </a:r>
            <a:r>
              <a:rPr lang="en-US" dirty="0"/>
              <a:t>price/unit - Variable cost/unit</a:t>
            </a:r>
          </a:p>
          <a:p>
            <a:pPr marL="0" indent="0">
              <a:buNone/>
            </a:pPr>
            <a:r>
              <a:rPr lang="en-US" dirty="0" smtClean="0"/>
              <a:t>							FC</a:t>
            </a:r>
          </a:p>
          <a:p>
            <a:pPr marL="1828800" lvl="4" indent="0">
              <a:buNone/>
            </a:pPr>
            <a:r>
              <a:rPr lang="en-US" dirty="0"/>
              <a:t>	</a:t>
            </a:r>
            <a:r>
              <a:rPr lang="en-US" dirty="0" smtClean="0"/>
              <a:t>	= ------------------------------ Units</a:t>
            </a:r>
          </a:p>
          <a:p>
            <a:pPr marL="1828800" lvl="4" indent="0">
              <a:buNone/>
            </a:pPr>
            <a:r>
              <a:rPr lang="en-US" dirty="0"/>
              <a:t>	</a:t>
            </a:r>
            <a:r>
              <a:rPr lang="en-US" dirty="0" smtClean="0"/>
              <a:t>		S - V</a:t>
            </a:r>
            <a:r>
              <a:rPr lang="en-US" dirty="0"/>
              <a:t/>
            </a:r>
            <a:br>
              <a:rPr lang="en-US" dirty="0"/>
            </a:br>
            <a:endParaRPr lang="en-US" dirty="0"/>
          </a:p>
        </p:txBody>
      </p:sp>
    </p:spTree>
    <p:extLst>
      <p:ext uri="{BB962C8B-B14F-4D97-AF65-F5344CB8AC3E}">
        <p14:creationId xmlns:p14="http://schemas.microsoft.com/office/powerpoint/2010/main" val="16292936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3659" y="180305"/>
            <a:ext cx="10515600" cy="3477296"/>
          </a:xfrm>
        </p:spPr>
        <p:txBody>
          <a:bodyPr>
            <a:normAutofit fontScale="90000"/>
          </a:bodyPr>
          <a:lstStyle/>
          <a:p>
            <a:r>
              <a:rPr lang="en-US" dirty="0" smtClean="0"/>
              <a:t/>
            </a:r>
            <a:br>
              <a:rPr lang="en-US" dirty="0" smtClean="0"/>
            </a:br>
            <a:r>
              <a:rPr lang="en-US" dirty="0" smtClean="0"/>
              <a:t>Alpha </a:t>
            </a:r>
            <a:r>
              <a:rPr lang="en-US" dirty="0"/>
              <a:t>Associates has the following details: Fixed cost = BDT. 20,00,000</a:t>
            </a:r>
            <a:br>
              <a:rPr lang="en-US" dirty="0"/>
            </a:br>
            <a:r>
              <a:rPr lang="en-US" dirty="0"/>
              <a:t>Variable cost per unit = BDT. </a:t>
            </a:r>
            <a:r>
              <a:rPr lang="en-US" dirty="0" smtClean="0"/>
              <a:t>100</a:t>
            </a:r>
            <a:br>
              <a:rPr lang="en-US" dirty="0" smtClean="0"/>
            </a:br>
            <a:r>
              <a:rPr lang="en-US" dirty="0" smtClean="0"/>
              <a:t>Selling </a:t>
            </a:r>
            <a:r>
              <a:rPr lang="en-US" dirty="0"/>
              <a:t>price per unit = BDT. 200</a:t>
            </a:r>
            <a:br>
              <a:rPr lang="en-US" dirty="0"/>
            </a:br>
            <a:r>
              <a:rPr lang="en-US" dirty="0" smtClean="0"/>
              <a:t>Find the </a:t>
            </a:r>
            <a:r>
              <a:rPr lang="en-US" dirty="0"/>
              <a:t>break-even sales quantity,</a:t>
            </a:r>
            <a:br>
              <a:rPr lang="en-US" dirty="0"/>
            </a:br>
            <a:endParaRPr lang="en-US" dirty="0"/>
          </a:p>
        </p:txBody>
      </p:sp>
      <p:sp>
        <p:nvSpPr>
          <p:cNvPr id="3" name="Content Placeholder 2"/>
          <p:cNvSpPr>
            <a:spLocks noGrp="1"/>
          </p:cNvSpPr>
          <p:nvPr>
            <p:ph idx="1"/>
          </p:nvPr>
        </p:nvSpPr>
        <p:spPr>
          <a:xfrm>
            <a:off x="838200" y="3477297"/>
            <a:ext cx="10515600" cy="4351338"/>
          </a:xfrm>
        </p:spPr>
        <p:txBody>
          <a:bodyPr/>
          <a:lstStyle/>
          <a:p>
            <a:pPr marL="0" indent="0">
              <a:buNone/>
            </a:pPr>
            <a:endParaRPr lang="en-US" dirty="0"/>
          </a:p>
          <a:p>
            <a:pPr marL="0" indent="0">
              <a:buNone/>
            </a:pPr>
            <a:r>
              <a:rPr lang="en-US" dirty="0" smtClean="0"/>
              <a:t>							FC				20 00 000</a:t>
            </a:r>
          </a:p>
          <a:p>
            <a:pPr marL="0" indent="0">
              <a:buNone/>
            </a:pPr>
            <a:r>
              <a:rPr lang="en-US" dirty="0"/>
              <a:t>	</a:t>
            </a:r>
            <a:r>
              <a:rPr lang="en-US" dirty="0" smtClean="0"/>
              <a:t>Break-Even Quantity = --------------- units = ------------------ </a:t>
            </a:r>
          </a:p>
          <a:p>
            <a:pPr marL="0" indent="0">
              <a:buNone/>
            </a:pPr>
            <a:r>
              <a:rPr lang="en-US" dirty="0"/>
              <a:t>	</a:t>
            </a:r>
            <a:r>
              <a:rPr lang="en-US" dirty="0" smtClean="0"/>
              <a:t>						S-V				200-100</a:t>
            </a:r>
          </a:p>
          <a:p>
            <a:pPr marL="0" indent="0">
              <a:buNone/>
            </a:pPr>
            <a:r>
              <a:rPr lang="en-US" dirty="0"/>
              <a:t>	</a:t>
            </a:r>
            <a:r>
              <a:rPr lang="en-US" dirty="0" smtClean="0"/>
              <a:t>			= 20 000 units</a:t>
            </a:r>
            <a:endParaRPr lang="en-US" dirty="0"/>
          </a:p>
        </p:txBody>
      </p:sp>
    </p:spTree>
    <p:extLst>
      <p:ext uri="{BB962C8B-B14F-4D97-AF65-F5344CB8AC3E}">
        <p14:creationId xmlns:p14="http://schemas.microsoft.com/office/powerpoint/2010/main" val="2561678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9285</TotalTime>
  <Words>624</Words>
  <Application>Microsoft Office PowerPoint</Application>
  <PresentationFormat>Widescreen</PresentationFormat>
  <Paragraphs>44</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Times New Roman</vt:lpstr>
      <vt:lpstr>Wingdings 3</vt:lpstr>
      <vt:lpstr>Wisp</vt:lpstr>
      <vt:lpstr>PowerPoint Presentation</vt:lpstr>
      <vt:lpstr>Elements of Costs</vt:lpstr>
      <vt:lpstr>PowerPoint Presentation</vt:lpstr>
      <vt:lpstr>The selling price of a product is derived as shown below:</vt:lpstr>
      <vt:lpstr>OTHER COSTS/REVENUES  </vt:lpstr>
      <vt:lpstr>OTHER COSTS/REVENUES</vt:lpstr>
      <vt:lpstr>OTHER COSTS/REVENUES</vt:lpstr>
      <vt:lpstr>Break-Even Analysis</vt:lpstr>
      <vt:lpstr> Alpha Associates has the following details: Fixed cost = BDT. 20,00,000 Variable cost per unit = BDT. 100 Selling price per unit = BDT. 200 Find the break-even sales quantity, </vt:lpstr>
      <vt:lpstr>PowerPoint Presentation</vt:lpstr>
    </vt:vector>
  </TitlesOfParts>
  <Company>by adguard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Terms:</dc:title>
  <dc:creator>Abdullah Al Mamun</dc:creator>
  <cp:lastModifiedBy>Abdullah Al Mamun</cp:lastModifiedBy>
  <cp:revision>313</cp:revision>
  <dcterms:created xsi:type="dcterms:W3CDTF">2019-01-19T13:38:54Z</dcterms:created>
  <dcterms:modified xsi:type="dcterms:W3CDTF">2023-09-05T06:54:36Z</dcterms:modified>
</cp:coreProperties>
</file>