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264" r:id="rId4"/>
    <p:sldId id="274" r:id="rId5"/>
    <p:sldId id="269" r:id="rId6"/>
    <p:sldId id="275" r:id="rId7"/>
    <p:sldId id="276" r:id="rId8"/>
    <p:sldId id="291" r:id="rId9"/>
    <p:sldId id="278" r:id="rId10"/>
    <p:sldId id="277" r:id="rId11"/>
    <p:sldId id="279" r:id="rId12"/>
    <p:sldId id="280" r:id="rId13"/>
    <p:sldId id="281" r:id="rId14"/>
    <p:sldId id="283" r:id="rId15"/>
    <p:sldId id="284" r:id="rId16"/>
    <p:sldId id="285" r:id="rId17"/>
    <p:sldId id="286" r:id="rId18"/>
    <p:sldId id="287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52CBBE"/>
    <a:srgbClr val="FF5969"/>
    <a:srgbClr val="5D7373"/>
    <a:srgbClr val="00A0A8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>
        <p:scale>
          <a:sx n="79" d="100"/>
          <a:sy n="79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10629-BADE-4E17-BA2A-0E2C6F8613B6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C80FC-D440-45E3-B583-2253660C7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7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78232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2400" b="0" smtClean="0">
                <a:solidFill>
                  <a:srgbClr val="003366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2400" b="0" smtClean="0">
                <a:solidFill>
                  <a:srgbClr val="003366"/>
                </a:solidFill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842933" y="4889500"/>
            <a:ext cx="65024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3366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3366"/>
                </a:solidFill>
              </a:endParaRPr>
            </a:p>
          </p:txBody>
        </p:sp>
      </p:grpSp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8432801" y="6583364"/>
            <a:ext cx="27991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0" i="1" smtClean="0">
                <a:solidFill>
                  <a:srgbClr val="003366"/>
                </a:solidFill>
                <a:latin typeface="Times" panose="02020603050405020304" pitchFamily="18" charset="0"/>
              </a:rPr>
              <a:t>©The McGraw-Hill Companies, Inc. 2008</a:t>
            </a:r>
          </a:p>
        </p:txBody>
      </p:sp>
      <p:sp>
        <p:nvSpPr>
          <p:cNvPr id="11" name="Text Box 13"/>
          <p:cNvSpPr txBox="1">
            <a:spLocks noChangeArrowheads="1"/>
          </p:cNvSpPr>
          <p:nvPr userDrawn="1"/>
        </p:nvSpPr>
        <p:spPr bwMode="auto">
          <a:xfrm>
            <a:off x="203201" y="6583364"/>
            <a:ext cx="13997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0" i="1" smtClean="0">
                <a:solidFill>
                  <a:srgbClr val="003366"/>
                </a:solidFill>
                <a:latin typeface="Times" panose="02020603050405020304" pitchFamily="18" charset="0"/>
              </a:rPr>
              <a:t>McGraw-Hill/Irwin</a:t>
            </a:r>
          </a:p>
        </p:txBody>
      </p:sp>
      <p:sp>
        <p:nvSpPr>
          <p:cNvPr id="1812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231467" y="2927350"/>
            <a:ext cx="5350933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Chapter 3</a:t>
            </a:r>
          </a:p>
        </p:txBody>
      </p:sp>
      <p:sp>
        <p:nvSpPr>
          <p:cNvPr id="181259" name="AutoShap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990600"/>
            <a:ext cx="109728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Describing Data: </a:t>
            </a:r>
            <a:br>
              <a:rPr lang="en-US" noProof="0" smtClean="0"/>
            </a:br>
            <a:r>
              <a:rPr lang="en-US" noProof="0" smtClean="0"/>
              <a:t>Numerical Values</a:t>
            </a:r>
          </a:p>
        </p:txBody>
      </p:sp>
      <p:sp>
        <p:nvSpPr>
          <p:cNvPr id="12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66711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8AE7B-4138-43BC-9FE2-B1734BCA814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10013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48F46-66B5-4471-941A-C31DB208D9F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343856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1" y="1905001"/>
            <a:ext cx="5027084" cy="4181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7884" y="1905001"/>
            <a:ext cx="5027083" cy="4181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BE9F6-FADA-4501-89B3-6D50C1ADF14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942495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78594-A16C-4F4B-89E0-14DCD63F21F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844501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646B9-B958-4499-BBC3-F55A736D592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640511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190F1-31EC-4F4C-B545-A08DC55AB44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07632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3FD1E-AB1C-4BD9-9EF3-7B5381F9C09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70225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37968-F342-41BF-B73F-19FF561BBC0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901500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8B440-72FF-4CEF-9A9B-F067B65F09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89996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10084" y="457201"/>
            <a:ext cx="2664883" cy="5629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1" y="457201"/>
            <a:ext cx="7795684" cy="5629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76FCA-89CA-4F7E-90B4-EB9525C6AE9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48544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1594556" y="2778736"/>
            <a:ext cx="10305815" cy="40792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5130" y="2846510"/>
            <a:ext cx="10195277" cy="401149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2308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63982" y="1487365"/>
            <a:ext cx="10628018" cy="1284044"/>
          </a:xfrm>
        </p:spPr>
        <p:txBody>
          <a:bodyPr/>
          <a:lstStyle>
            <a:lvl1pPr>
              <a:defRPr sz="4615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3125" name="Rectangle 5"/>
          <p:cNvSpPr>
            <a:spLocks noChangeArrowheads="1"/>
          </p:cNvSpPr>
          <p:nvPr userDrawn="1"/>
        </p:nvSpPr>
        <p:spPr bwMode="auto">
          <a:xfrm>
            <a:off x="1594557" y="2778736"/>
            <a:ext cx="10597444" cy="40792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grpSp>
        <p:nvGrpSpPr>
          <p:cNvPr id="133132" name="Group 12"/>
          <p:cNvGrpSpPr>
            <a:grpSpLocks/>
          </p:cNvGrpSpPr>
          <p:nvPr userDrawn="1"/>
        </p:nvGrpSpPr>
        <p:grpSpPr bwMode="auto">
          <a:xfrm>
            <a:off x="-28222" y="155698"/>
            <a:ext cx="9306279" cy="512885"/>
            <a:chOff x="0" y="189"/>
            <a:chExt cx="4237" cy="280"/>
          </a:xfrm>
        </p:grpSpPr>
        <p:sp>
          <p:nvSpPr>
            <p:cNvPr id="133133" name="Rectangle 13"/>
            <p:cNvSpPr>
              <a:spLocks noChangeArrowheads="1"/>
            </p:cNvSpPr>
            <p:nvPr/>
          </p:nvSpPr>
          <p:spPr bwMode="auto">
            <a:xfrm>
              <a:off x="0" y="189"/>
              <a:ext cx="4237" cy="28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769" smtClean="0">
                <a:solidFill>
                  <a:srgbClr val="000000"/>
                </a:solidFill>
              </a:endParaRPr>
            </a:p>
          </p:txBody>
        </p:sp>
        <p:sp>
          <p:nvSpPr>
            <p:cNvPr id="133134" name="Rectangle 14"/>
            <p:cNvSpPr>
              <a:spLocks noChangeArrowheads="1"/>
            </p:cNvSpPr>
            <p:nvPr/>
          </p:nvSpPr>
          <p:spPr bwMode="auto">
            <a:xfrm>
              <a:off x="0" y="237"/>
              <a:ext cx="4195" cy="192"/>
            </a:xfrm>
            <a:prstGeom prst="rect">
              <a:avLst/>
            </a:prstGeom>
            <a:solidFill>
              <a:srgbClr val="BBE0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769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3135" name="Group 15"/>
          <p:cNvGrpSpPr>
            <a:grpSpLocks/>
          </p:cNvGrpSpPr>
          <p:nvPr userDrawn="1"/>
        </p:nvGrpSpPr>
        <p:grpSpPr bwMode="auto">
          <a:xfrm>
            <a:off x="-25871" y="838933"/>
            <a:ext cx="9306279" cy="512885"/>
            <a:chOff x="0" y="189"/>
            <a:chExt cx="4237" cy="280"/>
          </a:xfrm>
        </p:grpSpPr>
        <p:sp>
          <p:nvSpPr>
            <p:cNvPr id="133136" name="Rectangle 16"/>
            <p:cNvSpPr>
              <a:spLocks noChangeArrowheads="1"/>
            </p:cNvSpPr>
            <p:nvPr/>
          </p:nvSpPr>
          <p:spPr bwMode="auto">
            <a:xfrm>
              <a:off x="0" y="189"/>
              <a:ext cx="4237" cy="28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769" smtClean="0">
                <a:solidFill>
                  <a:srgbClr val="000000"/>
                </a:solidFill>
              </a:endParaRPr>
            </a:p>
          </p:txBody>
        </p:sp>
        <p:sp>
          <p:nvSpPr>
            <p:cNvPr id="133137" name="Rectangle 17"/>
            <p:cNvSpPr>
              <a:spLocks noChangeArrowheads="1"/>
            </p:cNvSpPr>
            <p:nvPr/>
          </p:nvSpPr>
          <p:spPr bwMode="auto">
            <a:xfrm>
              <a:off x="0" y="237"/>
              <a:ext cx="4195" cy="192"/>
            </a:xfrm>
            <a:prstGeom prst="rect">
              <a:avLst/>
            </a:prstGeom>
            <a:solidFill>
              <a:srgbClr val="BBE0E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769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6852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AAFA699B-F5D7-40B4-844D-1743A37D64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9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2556" y="1709006"/>
            <a:ext cx="10515130" cy="2853837"/>
          </a:xfrm>
        </p:spPr>
        <p:txBody>
          <a:bodyPr anchor="b"/>
          <a:lstStyle>
            <a:lvl1pPr>
              <a:defRPr sz="6923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2556" y="4590318"/>
            <a:ext cx="10515130" cy="1500188"/>
          </a:xfrm>
        </p:spPr>
        <p:txBody>
          <a:bodyPr/>
          <a:lstStyle>
            <a:lvl1pPr marL="0" indent="0">
              <a:buNone/>
              <a:defRPr sz="2769"/>
            </a:lvl1pPr>
            <a:lvl2pPr marL="527517" indent="0">
              <a:buNone/>
              <a:defRPr sz="2308"/>
            </a:lvl2pPr>
            <a:lvl3pPr marL="1055035" indent="0">
              <a:buNone/>
              <a:defRPr sz="2077"/>
            </a:lvl3pPr>
            <a:lvl4pPr marL="1582552" indent="0">
              <a:buNone/>
              <a:defRPr sz="1846"/>
            </a:lvl4pPr>
            <a:lvl5pPr marL="2110069" indent="0">
              <a:buNone/>
              <a:defRPr sz="1846"/>
            </a:lvl5pPr>
            <a:lvl6pPr marL="2637587" indent="0">
              <a:buNone/>
              <a:defRPr sz="1846"/>
            </a:lvl6pPr>
            <a:lvl7pPr marL="3165104" indent="0">
              <a:buNone/>
              <a:defRPr sz="1846"/>
            </a:lvl7pPr>
            <a:lvl8pPr marL="3692622" indent="0">
              <a:buNone/>
              <a:defRPr sz="1846"/>
            </a:lvl8pPr>
            <a:lvl9pPr marL="4220139" indent="0">
              <a:buNone/>
              <a:defRPr sz="184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FF4E927B-C4A6-483E-9B0E-06415BC6F3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598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501" y="1600933"/>
            <a:ext cx="5656203" cy="4857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9482" y="1600933"/>
            <a:ext cx="5658556" cy="4857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193397BE-4055-45CB-A273-280B6122A7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78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12" y="364515"/>
            <a:ext cx="10515129" cy="13261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613" y="1681529"/>
            <a:ext cx="5157610" cy="824279"/>
          </a:xfrm>
        </p:spPr>
        <p:txBody>
          <a:bodyPr anchor="b"/>
          <a:lstStyle>
            <a:lvl1pPr marL="0" indent="0">
              <a:buNone/>
              <a:defRPr sz="2769" b="1"/>
            </a:lvl1pPr>
            <a:lvl2pPr marL="527517" indent="0">
              <a:buNone/>
              <a:defRPr sz="2308" b="1"/>
            </a:lvl2pPr>
            <a:lvl3pPr marL="1055035" indent="0">
              <a:buNone/>
              <a:defRPr sz="2077" b="1"/>
            </a:lvl3pPr>
            <a:lvl4pPr marL="1582552" indent="0">
              <a:buNone/>
              <a:defRPr sz="1846" b="1"/>
            </a:lvl4pPr>
            <a:lvl5pPr marL="2110069" indent="0">
              <a:buNone/>
              <a:defRPr sz="1846" b="1"/>
            </a:lvl5pPr>
            <a:lvl6pPr marL="2637587" indent="0">
              <a:buNone/>
              <a:defRPr sz="1846" b="1"/>
            </a:lvl6pPr>
            <a:lvl7pPr marL="3165104" indent="0">
              <a:buNone/>
              <a:defRPr sz="1846" b="1"/>
            </a:lvl7pPr>
            <a:lvl8pPr marL="3692622" indent="0">
              <a:buNone/>
              <a:defRPr sz="1846" b="1"/>
            </a:lvl8pPr>
            <a:lvl9pPr marL="4220139" indent="0">
              <a:buNone/>
              <a:defRPr sz="18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613" y="2505808"/>
            <a:ext cx="5157610" cy="36836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1260" y="1681529"/>
            <a:ext cx="5183481" cy="824279"/>
          </a:xfrm>
        </p:spPr>
        <p:txBody>
          <a:bodyPr anchor="b"/>
          <a:lstStyle>
            <a:lvl1pPr marL="0" indent="0">
              <a:buNone/>
              <a:defRPr sz="2769" b="1"/>
            </a:lvl1pPr>
            <a:lvl2pPr marL="527517" indent="0">
              <a:buNone/>
              <a:defRPr sz="2308" b="1"/>
            </a:lvl2pPr>
            <a:lvl3pPr marL="1055035" indent="0">
              <a:buNone/>
              <a:defRPr sz="2077" b="1"/>
            </a:lvl3pPr>
            <a:lvl4pPr marL="1582552" indent="0">
              <a:buNone/>
              <a:defRPr sz="1846" b="1"/>
            </a:lvl4pPr>
            <a:lvl5pPr marL="2110069" indent="0">
              <a:buNone/>
              <a:defRPr sz="1846" b="1"/>
            </a:lvl5pPr>
            <a:lvl6pPr marL="2637587" indent="0">
              <a:buNone/>
              <a:defRPr sz="1846" b="1"/>
            </a:lvl6pPr>
            <a:lvl7pPr marL="3165104" indent="0">
              <a:buNone/>
              <a:defRPr sz="1846" b="1"/>
            </a:lvl7pPr>
            <a:lvl8pPr marL="3692622" indent="0">
              <a:buNone/>
              <a:defRPr sz="1846" b="1"/>
            </a:lvl8pPr>
            <a:lvl9pPr marL="4220139" indent="0">
              <a:buNone/>
              <a:defRPr sz="18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1260" y="2505808"/>
            <a:ext cx="5183481" cy="36836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2C6C000F-366B-4352-A4B6-25C00BE77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78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C31CEBAE-6C86-4A71-973C-F69BEAD2BC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916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B80168EF-05C5-451D-928C-8910721640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12" y="457932"/>
            <a:ext cx="3932296" cy="1599102"/>
          </a:xfrm>
        </p:spPr>
        <p:txBody>
          <a:bodyPr anchor="b"/>
          <a:lstStyle>
            <a:lvl1pPr>
              <a:defRPr sz="369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482" y="987304"/>
            <a:ext cx="6171259" cy="4874235"/>
          </a:xfrm>
        </p:spPr>
        <p:txBody>
          <a:bodyPr/>
          <a:lstStyle>
            <a:lvl1pPr>
              <a:defRPr sz="3692"/>
            </a:lvl1pPr>
            <a:lvl2pPr>
              <a:defRPr sz="3231"/>
            </a:lvl2pPr>
            <a:lvl3pPr>
              <a:defRPr sz="2769"/>
            </a:lvl3pPr>
            <a:lvl4pPr>
              <a:defRPr sz="2308"/>
            </a:lvl4pPr>
            <a:lvl5pPr>
              <a:defRPr sz="2308"/>
            </a:lvl5pPr>
            <a:lvl6pPr>
              <a:defRPr sz="2308"/>
            </a:lvl6pPr>
            <a:lvl7pPr>
              <a:defRPr sz="2308"/>
            </a:lvl7pPr>
            <a:lvl8pPr>
              <a:defRPr sz="2308"/>
            </a:lvl8pPr>
            <a:lvl9pPr>
              <a:defRPr sz="23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12" y="2057035"/>
            <a:ext cx="3932296" cy="3811831"/>
          </a:xfrm>
        </p:spPr>
        <p:txBody>
          <a:bodyPr/>
          <a:lstStyle>
            <a:lvl1pPr marL="0" indent="0">
              <a:buNone/>
              <a:defRPr sz="1846"/>
            </a:lvl1pPr>
            <a:lvl2pPr marL="527517" indent="0">
              <a:buNone/>
              <a:defRPr sz="1615"/>
            </a:lvl2pPr>
            <a:lvl3pPr marL="1055035" indent="0">
              <a:buNone/>
              <a:defRPr sz="1385"/>
            </a:lvl3pPr>
            <a:lvl4pPr marL="1582552" indent="0">
              <a:buNone/>
              <a:defRPr sz="1154"/>
            </a:lvl4pPr>
            <a:lvl5pPr marL="2110069" indent="0">
              <a:buNone/>
              <a:defRPr sz="1154"/>
            </a:lvl5pPr>
            <a:lvl6pPr marL="2637587" indent="0">
              <a:buNone/>
              <a:defRPr sz="1154"/>
            </a:lvl6pPr>
            <a:lvl7pPr marL="3165104" indent="0">
              <a:buNone/>
              <a:defRPr sz="1154"/>
            </a:lvl7pPr>
            <a:lvl8pPr marL="3692622" indent="0">
              <a:buNone/>
              <a:defRPr sz="1154"/>
            </a:lvl8pPr>
            <a:lvl9pPr marL="4220139" indent="0">
              <a:buNone/>
              <a:defRPr sz="11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A8FFC56C-3CA8-41E2-921E-17290233EE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148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612" y="457932"/>
            <a:ext cx="3932296" cy="1599102"/>
          </a:xfrm>
        </p:spPr>
        <p:txBody>
          <a:bodyPr anchor="b"/>
          <a:lstStyle>
            <a:lvl1pPr>
              <a:defRPr sz="3692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482" y="987304"/>
            <a:ext cx="6171259" cy="4874235"/>
          </a:xfrm>
        </p:spPr>
        <p:txBody>
          <a:bodyPr/>
          <a:lstStyle>
            <a:lvl1pPr marL="0" indent="0">
              <a:buNone/>
              <a:defRPr sz="3692"/>
            </a:lvl1pPr>
            <a:lvl2pPr marL="527517" indent="0">
              <a:buNone/>
              <a:defRPr sz="3231"/>
            </a:lvl2pPr>
            <a:lvl3pPr marL="1055035" indent="0">
              <a:buNone/>
              <a:defRPr sz="2769"/>
            </a:lvl3pPr>
            <a:lvl4pPr marL="1582552" indent="0">
              <a:buNone/>
              <a:defRPr sz="2308"/>
            </a:lvl4pPr>
            <a:lvl5pPr marL="2110069" indent="0">
              <a:buNone/>
              <a:defRPr sz="2308"/>
            </a:lvl5pPr>
            <a:lvl6pPr marL="2637587" indent="0">
              <a:buNone/>
              <a:defRPr sz="2308"/>
            </a:lvl6pPr>
            <a:lvl7pPr marL="3165104" indent="0">
              <a:buNone/>
              <a:defRPr sz="2308"/>
            </a:lvl7pPr>
            <a:lvl8pPr marL="3692622" indent="0">
              <a:buNone/>
              <a:defRPr sz="2308"/>
            </a:lvl8pPr>
            <a:lvl9pPr marL="4220139" indent="0">
              <a:buNone/>
              <a:defRPr sz="230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612" y="2057035"/>
            <a:ext cx="3932296" cy="3811831"/>
          </a:xfrm>
        </p:spPr>
        <p:txBody>
          <a:bodyPr/>
          <a:lstStyle>
            <a:lvl1pPr marL="0" indent="0">
              <a:buNone/>
              <a:defRPr sz="1846"/>
            </a:lvl1pPr>
            <a:lvl2pPr marL="527517" indent="0">
              <a:buNone/>
              <a:defRPr sz="1615"/>
            </a:lvl2pPr>
            <a:lvl3pPr marL="1055035" indent="0">
              <a:buNone/>
              <a:defRPr sz="1385"/>
            </a:lvl3pPr>
            <a:lvl4pPr marL="1582552" indent="0">
              <a:buNone/>
              <a:defRPr sz="1154"/>
            </a:lvl4pPr>
            <a:lvl5pPr marL="2110069" indent="0">
              <a:buNone/>
              <a:defRPr sz="1154"/>
            </a:lvl5pPr>
            <a:lvl6pPr marL="2637587" indent="0">
              <a:buNone/>
              <a:defRPr sz="1154"/>
            </a:lvl6pPr>
            <a:lvl7pPr marL="3165104" indent="0">
              <a:buNone/>
              <a:defRPr sz="1154"/>
            </a:lvl7pPr>
            <a:lvl8pPr marL="3692622" indent="0">
              <a:buNone/>
              <a:defRPr sz="1154"/>
            </a:lvl8pPr>
            <a:lvl9pPr marL="4220139" indent="0">
              <a:buNone/>
              <a:defRPr sz="1154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CD0ABA12-E654-4E14-B219-392B3B29E4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2672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27D47906-865B-4EF3-8A8C-7DDF561A53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342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9926" y="274760"/>
            <a:ext cx="2928056" cy="61839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5760" y="274760"/>
            <a:ext cx="8558388" cy="61839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5A-</a:t>
            </a:r>
            <a:fld id="{43882A11-6DA2-4EBF-AC46-154171D88E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4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12.05.2020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3366"/>
              </a:solidFill>
            </a:endParaRPr>
          </a:p>
        </p:txBody>
      </p:sp>
      <p:sp>
        <p:nvSpPr>
          <p:cNvPr id="1027" name="Freeform 3"/>
          <p:cNvSpPr>
            <a:spLocks/>
          </p:cNvSpPr>
          <p:nvPr/>
        </p:nvSpPr>
        <p:spPr bwMode="auto">
          <a:xfrm>
            <a:off x="0" y="0"/>
            <a:ext cx="5181600" cy="685800"/>
          </a:xfrm>
          <a:custGeom>
            <a:avLst/>
            <a:gdLst>
              <a:gd name="T0" fmla="*/ 3886200 w 1728"/>
              <a:gd name="T1" fmla="*/ 0 h 735"/>
              <a:gd name="T2" fmla="*/ 3886200 w 1728"/>
              <a:gd name="T3" fmla="*/ 447869 h 735"/>
              <a:gd name="T4" fmla="*/ 854604 w 1728"/>
              <a:gd name="T5" fmla="*/ 449736 h 735"/>
              <a:gd name="T6" fmla="*/ 796131 w 1728"/>
              <a:gd name="T7" fmla="*/ 447869 h 735"/>
              <a:gd name="T8" fmla="*/ 692679 w 1728"/>
              <a:gd name="T9" fmla="*/ 456267 h 735"/>
              <a:gd name="T10" fmla="*/ 553244 w 1728"/>
              <a:gd name="T11" fmla="*/ 495456 h 735"/>
              <a:gd name="T12" fmla="*/ 463285 w 1728"/>
              <a:gd name="T13" fmla="*/ 557038 h 735"/>
              <a:gd name="T14" fmla="*/ 431800 w 1728"/>
              <a:gd name="T15" fmla="*/ 621419 h 735"/>
              <a:gd name="T16" fmla="*/ 431800 w 1728"/>
              <a:gd name="T17" fmla="*/ 685800 h 735"/>
              <a:gd name="T18" fmla="*/ 0 w 1728"/>
              <a:gd name="T19" fmla="*/ 685800 h 735"/>
              <a:gd name="T20" fmla="*/ 0 w 1728"/>
              <a:gd name="T21" fmla="*/ 447869 h 735"/>
              <a:gd name="T22" fmla="*/ 0 w 1728"/>
              <a:gd name="T23" fmla="*/ 0 h 735"/>
              <a:gd name="T24" fmla="*/ 3886200 w 1728"/>
              <a:gd name="T25" fmla="*/ 0 h 73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728" h="735">
                <a:moveTo>
                  <a:pt x="1728" y="0"/>
                </a:moveTo>
                <a:lnTo>
                  <a:pt x="1728" y="480"/>
                </a:lnTo>
                <a:lnTo>
                  <a:pt x="380" y="482"/>
                </a:lnTo>
                <a:lnTo>
                  <a:pt x="354" y="480"/>
                </a:lnTo>
                <a:lnTo>
                  <a:pt x="308" y="489"/>
                </a:lnTo>
                <a:cubicBezTo>
                  <a:pt x="290" y="498"/>
                  <a:pt x="263" y="513"/>
                  <a:pt x="246" y="531"/>
                </a:cubicBezTo>
                <a:cubicBezTo>
                  <a:pt x="229" y="549"/>
                  <a:pt x="215" y="574"/>
                  <a:pt x="206" y="597"/>
                </a:cubicBezTo>
                <a:cubicBezTo>
                  <a:pt x="197" y="620"/>
                  <a:pt x="194" y="643"/>
                  <a:pt x="192" y="666"/>
                </a:cubicBezTo>
                <a:lnTo>
                  <a:pt x="192" y="735"/>
                </a:lnTo>
                <a:lnTo>
                  <a:pt x="0" y="735"/>
                </a:lnTo>
                <a:lnTo>
                  <a:pt x="0" y="480"/>
                </a:lnTo>
                <a:lnTo>
                  <a:pt x="0" y="0"/>
                </a:lnTo>
                <a:lnTo>
                  <a:pt x="172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smtClean="0">
              <a:solidFill>
                <a:srgbClr val="0033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28" name="Group 4"/>
          <p:cNvGrpSpPr>
            <a:grpSpLocks/>
          </p:cNvGrpSpPr>
          <p:nvPr userDrawn="1"/>
        </p:nvGrpSpPr>
        <p:grpSpPr bwMode="auto">
          <a:xfrm>
            <a:off x="304800" y="1371600"/>
            <a:ext cx="9855200" cy="319088"/>
            <a:chOff x="144" y="1104"/>
            <a:chExt cx="4656" cy="201"/>
          </a:xfrm>
        </p:grpSpPr>
        <p:sp>
          <p:nvSpPr>
            <p:cNvPr id="1033" name="AutoShape 5"/>
            <p:cNvSpPr>
              <a:spLocks noChangeArrowheads="1"/>
            </p:cNvSpPr>
            <p:nvPr/>
          </p:nvSpPr>
          <p:spPr bwMode="auto">
            <a:xfrm>
              <a:off x="384" y="1104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3366"/>
                </a:solidFill>
              </a:endParaRPr>
            </a:p>
          </p:txBody>
        </p:sp>
        <p:sp>
          <p:nvSpPr>
            <p:cNvPr id="1034" name="AutoShape 6"/>
            <p:cNvSpPr>
              <a:spLocks noChangeArrowheads="1"/>
            </p:cNvSpPr>
            <p:nvPr/>
          </p:nvSpPr>
          <p:spPr bwMode="auto">
            <a:xfrm flipH="1">
              <a:off x="144" y="1104"/>
              <a:ext cx="248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003366"/>
                </a:solidFill>
              </a:endParaRPr>
            </a:p>
          </p:txBody>
        </p:sp>
      </p:grpSp>
      <p:sp>
        <p:nvSpPr>
          <p:cNvPr id="1029" name="AutoShape 7"/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457200"/>
            <a:ext cx="10566400" cy="9144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1" y="1905001"/>
            <a:ext cx="10257367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02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0" y="6248401"/>
            <a:ext cx="38629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802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" y="6527800"/>
            <a:ext cx="599017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1600" smtClean="0"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45B6AF-9BBC-4F5D-8A95-52C1A51DDF5D}" type="slidenum">
              <a:rPr lang="en-US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81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22C52"/>
            </a:gs>
            <a:gs pos="100000">
              <a:srgbClr val="016AA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308094" y="1575289"/>
            <a:ext cx="11557000" cy="49145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1" y="1600933"/>
            <a:ext cx="11540536" cy="485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>
            <a:off x="0" y="1441573"/>
            <a:ext cx="1219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65760" y="274760"/>
            <a:ext cx="11712222" cy="1143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4" tIns="45712" rIns="91424" bIns="4571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32105" name="Rectangle 9"/>
          <p:cNvSpPr>
            <a:spLocks noChangeArrowheads="1"/>
          </p:cNvSpPr>
          <p:nvPr userDrawn="1"/>
        </p:nvSpPr>
        <p:spPr bwMode="auto">
          <a:xfrm>
            <a:off x="190501" y="283919"/>
            <a:ext cx="11848630" cy="110819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sp>
        <p:nvSpPr>
          <p:cNvPr id="132102" name="Rectangle 6"/>
          <p:cNvSpPr>
            <a:spLocks noChangeArrowheads="1"/>
          </p:cNvSpPr>
          <p:nvPr userDrawn="1"/>
        </p:nvSpPr>
        <p:spPr bwMode="auto">
          <a:xfrm>
            <a:off x="308094" y="1575289"/>
            <a:ext cx="11557000" cy="491453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sp>
        <p:nvSpPr>
          <p:cNvPr id="132103" name="Line 7"/>
          <p:cNvSpPr>
            <a:spLocks noChangeShapeType="1"/>
          </p:cNvSpPr>
          <p:nvPr userDrawn="1"/>
        </p:nvSpPr>
        <p:spPr bwMode="auto">
          <a:xfrm>
            <a:off x="0" y="1441573"/>
            <a:ext cx="12192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769" smtClean="0">
              <a:solidFill>
                <a:srgbClr val="000000"/>
              </a:solidFill>
            </a:endParaRPr>
          </a:p>
        </p:txBody>
      </p:sp>
      <p:sp>
        <p:nvSpPr>
          <p:cNvPr id="132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6260" y="-84260"/>
            <a:ext cx="2845741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defRPr sz="1615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5A-</a:t>
            </a:r>
            <a:fld id="{815D4890-B966-4201-83EF-2A00BA962CE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209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384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5pPr>
      <a:lvl6pPr marL="527517"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6pPr>
      <a:lvl7pPr marL="1055035"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7pPr>
      <a:lvl8pPr marL="1582552"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8pPr>
      <a:lvl9pPr marL="2110069" algn="ctr" rtl="0" fontAlgn="base">
        <a:spcBef>
          <a:spcPct val="0"/>
        </a:spcBef>
        <a:spcAft>
          <a:spcPct val="0"/>
        </a:spcAft>
        <a:defRPr sz="4384">
          <a:solidFill>
            <a:srgbClr val="FFFFFF"/>
          </a:solidFill>
          <a:latin typeface="Book Antiqua" panose="02040602050305030304" pitchFamily="18" charset="0"/>
        </a:defRPr>
      </a:lvl9pPr>
    </p:titleStyle>
    <p:bodyStyle>
      <a:lvl1pPr marL="267422" indent="-267422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¯"/>
        <a:defRPr sz="2769" kern="1200">
          <a:solidFill>
            <a:schemeClr val="tx1"/>
          </a:solidFill>
          <a:latin typeface="+mn-lt"/>
          <a:ea typeface="+mn-ea"/>
          <a:cs typeface="+mn-cs"/>
        </a:defRPr>
      </a:lvl1pPr>
      <a:lvl2pPr marL="652070" indent="-252769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anose="05020102010507070707" pitchFamily="18" charset="2"/>
        <a:buChar char=""/>
        <a:defRPr sz="2538" kern="1200">
          <a:solidFill>
            <a:schemeClr val="tx1"/>
          </a:solidFill>
          <a:latin typeface="+mn-lt"/>
          <a:ea typeface="+mn-ea"/>
          <a:cs typeface="+mn-cs"/>
        </a:defRPr>
      </a:lvl2pPr>
      <a:lvl3pPr marL="1055035" indent="-27108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anose="05020102010507070707" pitchFamily="18" charset="2"/>
        <a:buChar char=""/>
        <a:defRPr sz="2308" kern="1200">
          <a:solidFill>
            <a:schemeClr val="tx1"/>
          </a:solidFill>
          <a:latin typeface="+mn-lt"/>
          <a:ea typeface="+mn-ea"/>
          <a:cs typeface="+mn-cs"/>
        </a:defRPr>
      </a:lvl3pPr>
      <a:lvl4pPr marL="1456168" indent="-267422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anose="05020102010507070707" pitchFamily="18" charset="2"/>
        <a:buChar char="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42647" indent="-252769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anose="05020102010507070707" pitchFamily="18" charset="2"/>
        <a:buChar char="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901345" indent="-263759" algn="l" defTabSz="1055035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7" kern="1200">
          <a:solidFill>
            <a:schemeClr val="tx1"/>
          </a:solidFill>
          <a:latin typeface="+mn-lt"/>
          <a:ea typeface="+mn-ea"/>
          <a:cs typeface="+mn-cs"/>
        </a:defRPr>
      </a:lvl6pPr>
      <a:lvl7pPr marL="3428863" indent="-263759" algn="l" defTabSz="1055035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7" kern="1200">
          <a:solidFill>
            <a:schemeClr val="tx1"/>
          </a:solidFill>
          <a:latin typeface="+mn-lt"/>
          <a:ea typeface="+mn-ea"/>
          <a:cs typeface="+mn-cs"/>
        </a:defRPr>
      </a:lvl7pPr>
      <a:lvl8pPr marL="3956380" indent="-263759" algn="l" defTabSz="1055035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7" kern="1200">
          <a:solidFill>
            <a:schemeClr val="tx1"/>
          </a:solidFill>
          <a:latin typeface="+mn-lt"/>
          <a:ea typeface="+mn-ea"/>
          <a:cs typeface="+mn-cs"/>
        </a:defRPr>
      </a:lvl8pPr>
      <a:lvl9pPr marL="4483898" indent="-263759" algn="l" defTabSz="1055035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1pPr>
      <a:lvl2pPr marL="527517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2pPr>
      <a:lvl3pPr marL="1055035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3pPr>
      <a:lvl4pPr marL="1582552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4pPr>
      <a:lvl5pPr marL="2110069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5pPr>
      <a:lvl6pPr marL="2637587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6pPr>
      <a:lvl7pPr marL="3165104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7pPr>
      <a:lvl8pPr marL="3692622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8pPr>
      <a:lvl9pPr marL="4220139" algn="l" defTabSz="1055035" rtl="0" eaLnBrk="1" latinLnBrk="0" hangingPunct="1">
        <a:defRPr sz="20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9EB0FD16-689C-476C-8309-C7173C257513}"/>
              </a:ext>
            </a:extLst>
          </p:cNvPr>
          <p:cNvSpPr txBox="1"/>
          <p:nvPr/>
        </p:nvSpPr>
        <p:spPr>
          <a:xfrm>
            <a:off x="3942996" y="1338291"/>
            <a:ext cx="72789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5969"/>
                </a:solidFill>
                <a:latin typeface="Tw Cen MT" panose="020B0602020104020603" pitchFamily="34" charset="0"/>
              </a:rPr>
              <a:t>WELCOME To…</a:t>
            </a:r>
            <a:endParaRPr lang="en-US" sz="4400" dirty="0">
              <a:solidFill>
                <a:srgbClr val="FF5969"/>
              </a:solidFill>
              <a:latin typeface="Tw Cen MT" panose="020B0602020104020603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312CB825-EAFB-4901-8C7E-D5477E0D31C8}"/>
              </a:ext>
            </a:extLst>
          </p:cNvPr>
          <p:cNvGrpSpPr/>
          <p:nvPr/>
        </p:nvGrpSpPr>
        <p:grpSpPr>
          <a:xfrm>
            <a:off x="5556262" y="4639716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xmlns="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xmlns="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xmlns="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xmlns="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xmlns="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4F202974-31A3-4642-B671-F0DBBB7B4663}"/>
              </a:ext>
            </a:extLst>
          </p:cNvPr>
          <p:cNvSpPr txBox="1"/>
          <p:nvPr/>
        </p:nvSpPr>
        <p:spPr>
          <a:xfrm>
            <a:off x="3987082" y="3010736"/>
            <a:ext cx="7278915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To </a:t>
            </a:r>
            <a:r>
              <a:rPr lang="en-US" sz="4100" dirty="0" smtClean="0">
                <a:solidFill>
                  <a:srgbClr val="52CBBE"/>
                </a:solidFill>
                <a:latin typeface="Tw Cen MT" panose="020B0602020104020603" pitchFamily="34" charset="0"/>
              </a:rPr>
              <a:t>Basic concepts of Probability</a:t>
            </a:r>
            <a:endParaRPr lang="en-US" sz="4100" dirty="0">
              <a:solidFill>
                <a:srgbClr val="52CBBE"/>
              </a:solidFill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82920" cy="6858000"/>
            <a:chOff x="-290920" y="0"/>
            <a:chExt cx="12482920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xmlns="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69A27401-3327-4871-86AC-B461CA62C3AC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706C029B-A799-4206-A656-A006D8F8399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63328131-EC42-4D6D-A247-91FD3D23E58C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xmlns="" id="{2B44F548-697F-412D-9B99-861C272463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C0099890-786A-4F87-960D-5DADE5168909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xmlns="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0E4F6447-6163-4D6A-A8D2-BD63B6CB3A42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5CB8CB55-9DEC-4367-900E-7257FE1B874F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9DBAEDD6-7153-4AFF-BDC7-5A225B4B5642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xmlns="" id="{6FA13E8D-3FCC-4EC2-BD8C-6CE7CA0EC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xmlns="" id="{3FD3EE0D-FD02-4885-9AC0-03F414A9888F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xmlns="" id="{60A9D552-2EF0-4DB4-9DC6-F52F2FD55E3C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DA27D1F1-923F-4591-A07A-39E775B734F9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xmlns="" id="{1A9D6167-F7B8-4BFF-8BC5-2D13EF0CF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6789F00-2688-429D-926C-15F83152FDBE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xmlns="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41351" cy="49170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10" descr="05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752600"/>
            <a:ext cx="10441714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86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Assigning Probabilities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en-US" sz="3200" dirty="0">
                <a:solidFill>
                  <a:srgbClr val="003366"/>
                </a:solidFill>
                <a:latin typeface="Arial"/>
              </a:rPr>
              <a:t>Three approaches to assigning probabilities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3200" dirty="0">
                <a:solidFill>
                  <a:srgbClr val="003366"/>
                </a:solidFill>
                <a:latin typeface="Arial"/>
              </a:rPr>
              <a:t>Classical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3200" dirty="0">
                <a:solidFill>
                  <a:srgbClr val="003366"/>
                </a:solidFill>
                <a:latin typeface="Arial"/>
              </a:rPr>
              <a:t>Empirical 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Tx/>
              <a:buChar char="–"/>
            </a:pPr>
            <a:r>
              <a:rPr lang="en-US" sz="3200" dirty="0">
                <a:solidFill>
                  <a:srgbClr val="003366"/>
                </a:solidFill>
                <a:latin typeface="Arial"/>
              </a:rPr>
              <a:t>Subjective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484" y="365125"/>
            <a:ext cx="10610316" cy="626187"/>
          </a:xfrm>
        </p:spPr>
        <p:txBody>
          <a:bodyPr/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Classical Probability</a:t>
            </a:r>
            <a:endParaRPr lang="en-US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91312"/>
            <a:ext cx="8391525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8" name="Rectangle 6"/>
          <p:cNvSpPr>
            <a:spLocks noGrp="1" noChangeArrowheads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dirty="0"/>
              <a:t>Consider an experiment of rolling a six-sided die. What is the probability of the event “an </a:t>
            </a:r>
            <a:r>
              <a:rPr lang="en-US" sz="2000" dirty="0">
                <a:solidFill>
                  <a:srgbClr val="FF0000"/>
                </a:solidFill>
              </a:rPr>
              <a:t>even number</a:t>
            </a:r>
            <a:r>
              <a:rPr lang="en-US" sz="2000" dirty="0"/>
              <a:t> of spots appear face up”?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dirty="0"/>
              <a:t>The possible outcomes are: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000" dirty="0"/>
              <a:t>There are three “favorable” outcomes (a two, a four, and a six) in the collection of six equally likely possible outcomes. </a:t>
            </a:r>
          </a:p>
          <a:p>
            <a:pPr eaLnBrk="1" hangingPunct="1">
              <a:lnSpc>
                <a:spcPct val="90000"/>
              </a:lnSpc>
            </a:pPr>
            <a:endParaRPr lang="en-US" sz="1800" dirty="0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525" y="2611438"/>
            <a:ext cx="441325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00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931" y="160027"/>
            <a:ext cx="10806869" cy="609096"/>
          </a:xfrm>
        </p:spPr>
        <p:txBody>
          <a:bodyPr/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Empirical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empirical approach to probability is based on what is called the law of large numbers. The key to establishing probabilities empirically is that more observations will provide a more accurate estimate of the probability.</a:t>
            </a:r>
          </a:p>
          <a:p>
            <a:endParaRPr lang="en-US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20" y="920343"/>
            <a:ext cx="9197056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965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Empirical Probability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On February 1, 2003, the Space Shuttle Columbia exploded. This was the second disaster in 113 space missions for NASA. On the basis of this information, what is the probability that a future mission is successfully completed?</a:t>
            </a:r>
          </a:p>
          <a:p>
            <a:endParaRPr lang="en-US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459602"/>
              </p:ext>
            </p:extLst>
          </p:nvPr>
        </p:nvGraphicFramePr>
        <p:xfrm>
          <a:off x="1143490" y="3678357"/>
          <a:ext cx="7653337" cy="166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3937000" imgH="838200" progId="Equation.3">
                  <p:embed/>
                </p:oleObj>
              </mc:Choice>
              <mc:Fallback>
                <p:oleObj name="Equation" r:id="rId3" imgW="3937000" imgH="83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490" y="3678357"/>
                        <a:ext cx="7653337" cy="166846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651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933" y="142936"/>
            <a:ext cx="10576133" cy="523636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Subjective Probability -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1853"/>
            <a:ext cx="10545866" cy="4205110"/>
          </a:xfrm>
        </p:spPr>
        <p:txBody>
          <a:bodyPr/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endParaRPr lang="en-US" sz="2000" dirty="0" smtClean="0">
              <a:solidFill>
                <a:srgbClr val="003366"/>
              </a:solidFill>
              <a:latin typeface="Arial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endParaRPr lang="en-US" sz="2000" dirty="0">
              <a:solidFill>
                <a:srgbClr val="003366"/>
              </a:solidFill>
              <a:latin typeface="Arial"/>
            </a:endParaRPr>
          </a:p>
          <a:p>
            <a:pPr marL="342900" lvl="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 smtClean="0">
                <a:solidFill>
                  <a:srgbClr val="003366"/>
                </a:solidFill>
                <a:latin typeface="Arial"/>
              </a:rPr>
              <a:t>If </a:t>
            </a:r>
            <a:r>
              <a:rPr lang="en-US" sz="2000" dirty="0">
                <a:solidFill>
                  <a:srgbClr val="003366"/>
                </a:solidFill>
                <a:latin typeface="Arial"/>
              </a:rPr>
              <a:t>there is little or no past experience or information on which to base a probability, it may be arrived at subjectively.</a:t>
            </a:r>
          </a:p>
          <a:p>
            <a:pPr marL="342900" lvl="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endParaRPr lang="en-US" sz="2000" dirty="0">
              <a:solidFill>
                <a:srgbClr val="003366"/>
              </a:solidFill>
              <a:latin typeface="Arial"/>
            </a:endParaRPr>
          </a:p>
          <a:p>
            <a:pPr marL="342900" lvl="0" indent="-3429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000" dirty="0">
                <a:solidFill>
                  <a:srgbClr val="003366"/>
                </a:solidFill>
                <a:latin typeface="Arial"/>
              </a:rPr>
              <a:t>Illustrations of subjective probability are:</a:t>
            </a:r>
          </a:p>
          <a:p>
            <a:pPr marL="742950" lvl="1" indent="-28575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en-US" sz="1800" dirty="0">
                <a:solidFill>
                  <a:srgbClr val="003366"/>
                </a:solidFill>
                <a:latin typeface="Arial"/>
              </a:rPr>
              <a:t>1. Estimating the likelihood the New England Patriots will play in the Super Bowl next year.</a:t>
            </a:r>
          </a:p>
          <a:p>
            <a:pPr marL="742950" lvl="1" indent="-28575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en-US" sz="1800" dirty="0">
                <a:solidFill>
                  <a:srgbClr val="003366"/>
                </a:solidFill>
                <a:latin typeface="Arial"/>
              </a:rPr>
              <a:t>2. Estimating the likelihood you will be married before the age of 30.</a:t>
            </a:r>
          </a:p>
          <a:p>
            <a:pPr marL="742950" lvl="1" indent="-28575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r>
              <a:rPr lang="en-US" sz="1800" dirty="0">
                <a:solidFill>
                  <a:srgbClr val="003366"/>
                </a:solidFill>
                <a:latin typeface="Arial"/>
              </a:rPr>
              <a:t>3. Estimating the likelihood the U.S. budget deficit will be reduced by half in the next 10 years.</a:t>
            </a:r>
          </a:p>
          <a:p>
            <a:pPr algn="just"/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33" y="812800"/>
            <a:ext cx="83439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70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Summary of Types of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7" descr="05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57" y="1825625"/>
            <a:ext cx="965603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87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66ACF4C-6F8C-46FC-8362-2E05C90EEAFA}"/>
              </a:ext>
            </a:extLst>
          </p:cNvPr>
          <p:cNvGrpSpPr/>
          <p:nvPr/>
        </p:nvGrpSpPr>
        <p:grpSpPr>
          <a:xfrm>
            <a:off x="-150243" y="0"/>
            <a:ext cx="12482920" cy="6858000"/>
            <a:chOff x="-290920" y="0"/>
            <a:chExt cx="12482920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4F373113-18F1-4443-9A8E-5EF06C1D2FEA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8F99D053-FB83-41F1-B2CB-C10918BC99BC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5A5E18E8-5A3E-4F1D-8254-6193AA55C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1" cy="6858000"/>
            <a:chOff x="213096" y="0"/>
            <a:chExt cx="11447501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92B7020D-701A-4EE7-BDA2-CD171993C203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3B77930A-0489-40A5-B3D7-053D64BD29C4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D749F6-F5EB-48BD-A697-16D473CCCFE8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xmlns="" id="{22B026A5-B1AC-46D4-AE84-DF77E5A29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20422D8F-B19E-425C-93A8-F750F60A06A7}"/>
              </a:ext>
            </a:extLst>
          </p:cNvPr>
          <p:cNvGrpSpPr/>
          <p:nvPr/>
        </p:nvGrpSpPr>
        <p:grpSpPr>
          <a:xfrm>
            <a:off x="-7638543" y="-1"/>
            <a:ext cx="8692331" cy="6858000"/>
            <a:chOff x="718505" y="-1"/>
            <a:chExt cx="8692331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3278AF09-2D0C-4E81-816C-BC1D04E40DC2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AC2E1C67-7A8F-4EB5-AB00-3C754858084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xmlns="" id="{45C46027-B464-4ADA-A3B8-14FF4471B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C1D48DDF-B760-4AB3-A520-29238CC2C408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xmlns="" id="{FA696B4D-5BCF-47C3-8B8C-BE87154A63B4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BAAA7B45-7DAF-4C4D-A930-ABA45AC955DD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xmlns="" id="{B9F42291-FBD0-4239-8D69-22035DCB4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xmlns="" id="{A14E1B91-C212-4889-8705-49BCDB383225}"/>
              </a:ext>
            </a:extLst>
          </p:cNvPr>
          <p:cNvGrpSpPr/>
          <p:nvPr/>
        </p:nvGrpSpPr>
        <p:grpSpPr>
          <a:xfrm>
            <a:off x="3253156" y="1037492"/>
            <a:ext cx="7930660" cy="703384"/>
            <a:chOff x="4177444" y="3852174"/>
            <a:chExt cx="4045435" cy="1334084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A94C4F95-2EDE-46B0-8B26-C72D6D3C8DB3}"/>
                </a:ext>
              </a:extLst>
            </p:cNvPr>
            <p:cNvSpPr txBox="1"/>
            <p:nvPr/>
          </p:nvSpPr>
          <p:spPr>
            <a:xfrm>
              <a:off x="4177444" y="3852174"/>
              <a:ext cx="4045435" cy="245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rgbClr val="03A1A4"/>
                  </a:solidFill>
                  <a:latin typeface="Tw Cen MT" panose="020B0602020104020603" pitchFamily="34" charset="0"/>
                </a:rPr>
                <a:t>Chapter Goals</a:t>
              </a:r>
              <a:endParaRPr lang="en-US" sz="3200" dirty="0">
                <a:solidFill>
                  <a:srgbClr val="03A1A4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EDE56FF-3E69-4484-9673-AC7FA14D3D89}"/>
                </a:ext>
              </a:extLst>
            </p:cNvPr>
            <p:cNvSpPr txBox="1"/>
            <p:nvPr/>
          </p:nvSpPr>
          <p:spPr>
            <a:xfrm>
              <a:off x="4868805" y="4816926"/>
              <a:ext cx="26447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solidFill>
                  <a:prstClr val="white">
                    <a:lumMod val="65000"/>
                  </a:prstClr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787161" y="1969478"/>
            <a:ext cx="8449407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 smtClean="0">
                <a:solidFill>
                  <a:srgbClr val="003366"/>
                </a:solidFill>
                <a:latin typeface="Arial"/>
              </a:rPr>
              <a:t>Define probability.</a:t>
            </a:r>
          </a:p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 smtClean="0">
                <a:solidFill>
                  <a:srgbClr val="003366"/>
                </a:solidFill>
                <a:latin typeface="Arial"/>
              </a:rPr>
              <a:t>Describe </a:t>
            </a:r>
            <a:r>
              <a:rPr lang="en-US" sz="2400" dirty="0">
                <a:solidFill>
                  <a:srgbClr val="003366"/>
                </a:solidFill>
                <a:latin typeface="Arial"/>
              </a:rPr>
              <a:t>the classical, empirical, and subjective approaches to probability.</a:t>
            </a:r>
          </a:p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 smtClean="0">
                <a:solidFill>
                  <a:srgbClr val="003366"/>
                </a:solidFill>
                <a:latin typeface="Arial"/>
              </a:rPr>
              <a:t>Explain the terms experiment, event, outcome, permutations, and combinations.</a:t>
            </a:r>
          </a:p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 smtClean="0">
                <a:solidFill>
                  <a:srgbClr val="003366"/>
                </a:solidFill>
                <a:latin typeface="Arial"/>
              </a:rPr>
              <a:t>Define the terms conditional probability and joint probability.</a:t>
            </a:r>
          </a:p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 smtClean="0">
                <a:solidFill>
                  <a:srgbClr val="003366"/>
                </a:solidFill>
                <a:latin typeface="Arial"/>
              </a:rPr>
              <a:t>Calculate </a:t>
            </a:r>
            <a:r>
              <a:rPr lang="en-US" sz="2400" dirty="0">
                <a:solidFill>
                  <a:srgbClr val="003366"/>
                </a:solidFill>
                <a:latin typeface="Arial"/>
              </a:rPr>
              <a:t>probabilities using the rules of addition and rules of multiplication.</a:t>
            </a:r>
          </a:p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>
                <a:solidFill>
                  <a:srgbClr val="003366"/>
                </a:solidFill>
                <a:latin typeface="Arial"/>
              </a:rPr>
              <a:t>Apply a tree diagram to organize and compute probabilities.</a:t>
            </a:r>
          </a:p>
          <a:p>
            <a:pPr marL="457200" lvl="0" indent="-457200"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400" dirty="0">
                <a:solidFill>
                  <a:srgbClr val="003366"/>
                </a:solidFill>
                <a:latin typeface="Arial"/>
              </a:rPr>
              <a:t>Calculate a probability using Bayes’ theorem.</a:t>
            </a:r>
          </a:p>
        </p:txBody>
      </p:sp>
    </p:spTree>
    <p:extLst>
      <p:ext uri="{BB962C8B-B14F-4D97-AF65-F5344CB8AC3E}">
        <p14:creationId xmlns:p14="http://schemas.microsoft.com/office/powerpoint/2010/main" val="10910068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BC3001EC-9F33-4C39-B780-199714C83EA2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129B5C97-F627-4A85-B003-5396A9D964D5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A97C14D5-0388-44F5-AD76-F8BBAF179CD6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2151F346-69C6-4F86-BC1F-C57BA2384CC6}"/>
                </a:ext>
              </a:extLst>
            </p:cNvPr>
            <p:cNvSpPr txBox="1"/>
            <p:nvPr/>
          </p:nvSpPr>
          <p:spPr>
            <a:xfrm rot="16200000">
              <a:off x="10872792" y="31947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about</a:t>
              </a:r>
            </a:p>
          </p:txBody>
        </p:sp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xmlns="" id="{52B367FE-8530-4052-AD96-2D6FBE490F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63E93C38-ECA5-4094-81E9-196A3BD19EBD}"/>
              </a:ext>
            </a:extLst>
          </p:cNvPr>
          <p:cNvGrpSpPr/>
          <p:nvPr/>
        </p:nvGrpSpPr>
        <p:grpSpPr>
          <a:xfrm>
            <a:off x="226788" y="26581"/>
            <a:ext cx="11447503" cy="6858000"/>
            <a:chOff x="213096" y="0"/>
            <a:chExt cx="11447503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5C85080E-7B66-43F0-AB4D-3A69B13C005A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405DAC1A-9BF8-460E-8D8B-77BFB6B27FF9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90DCA374-CD21-448B-8791-8A04A9A9A552}"/>
                </a:ext>
              </a:extLst>
            </p:cNvPr>
            <p:cNvSpPr txBox="1"/>
            <p:nvPr/>
          </p:nvSpPr>
          <p:spPr>
            <a:xfrm rot="16200000">
              <a:off x="10341391" y="31058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rgbClr val="F0EEF0"/>
                  </a:solidFill>
                  <a:latin typeface="Tw Cen MT" panose="020B0602020104020603" pitchFamily="34" charset="0"/>
                </a:rPr>
                <a:t>Contents</a:t>
              </a:r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xmlns="" id="{83A620A7-5483-4447-9670-0F8D67F36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xmlns="" id="{B02914A7-C65F-4EFB-8FF4-9BB283DC3935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xmlns="" id="{99DA66B2-8A11-4397-B997-59A37787FEF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1A8923D-952E-459F-92C0-CCE4C5E45F88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DD73F442-B2F9-477E-B4DE-956CBA09D9C3}"/>
                </a:ext>
              </a:extLst>
            </p:cNvPr>
            <p:cNvSpPr txBox="1"/>
            <p:nvPr/>
          </p:nvSpPr>
          <p:spPr>
            <a:xfrm rot="16200000">
              <a:off x="9117129" y="3189611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xmlns="" id="{7654DCD4-7920-4D83-8D7F-6D3A71A169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xmlns="" id="{7A67CF96-B24C-4BAD-8466-B32ECC2753A1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8B7B7434-49BE-47D6-BAE6-9B9134F0EC8C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080296C0-D397-432D-B5A1-CA7DA186EB14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73DE47E8-526D-4A96-A671-69E14D20D1EB}"/>
                </a:ext>
              </a:extLst>
            </p:cNvPr>
            <p:cNvSpPr txBox="1"/>
            <p:nvPr/>
          </p:nvSpPr>
          <p:spPr>
            <a:xfrm rot="16200000">
              <a:off x="8746453" y="3189610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3" name="Picture 82">
              <a:extLst>
                <a:ext uri="{FF2B5EF4-FFF2-40B4-BE49-F238E27FC236}">
                  <a16:creationId xmlns:a16="http://schemas.microsoft.com/office/drawing/2014/main" xmlns="" id="{7FD4AAEC-83E5-4832-BEA2-517A195B2A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3C6BBB46-3AAE-49B1-8F56-3535CC357FEB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xmlns="" id="{FA452EB0-3109-45BB-9389-19F84818FE30}"/>
              </a:ext>
            </a:extLst>
          </p:cNvPr>
          <p:cNvGrpSpPr/>
          <p:nvPr/>
        </p:nvGrpSpPr>
        <p:grpSpPr>
          <a:xfrm>
            <a:off x="-7627871" y="26581"/>
            <a:ext cx="8692332" cy="6858000"/>
            <a:chOff x="718505" y="-1"/>
            <a:chExt cx="8692332" cy="6858000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DF941D0C-24DA-4E77-BE08-34D6F94BD6FB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09747D82-077A-45F5-8822-6A7F978E7845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D0B26FA9-EA76-44C1-BA33-E4EBB060AC7E}"/>
                </a:ext>
              </a:extLst>
            </p:cNvPr>
            <p:cNvSpPr txBox="1"/>
            <p:nvPr/>
          </p:nvSpPr>
          <p:spPr>
            <a:xfrm rot="16200000">
              <a:off x="8091629" y="3189609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9" name="Picture 88">
              <a:extLst>
                <a:ext uri="{FF2B5EF4-FFF2-40B4-BE49-F238E27FC236}">
                  <a16:creationId xmlns:a16="http://schemas.microsoft.com/office/drawing/2014/main" xmlns="" id="{EF138C1A-5B68-42BE-B6B8-0EE1F4738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xmlns="" id="{2C48F6F2-7791-4D91-ADEC-77FE8FA739E3}"/>
              </a:ext>
            </a:extLst>
          </p:cNvPr>
          <p:cNvGrpSpPr/>
          <p:nvPr/>
        </p:nvGrpSpPr>
        <p:grpSpPr>
          <a:xfrm>
            <a:off x="-9395082" y="-1"/>
            <a:ext cx="9927504" cy="6858000"/>
            <a:chOff x="-9337032" y="-1"/>
            <a:chExt cx="9927504" cy="6858000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xmlns="" id="{F8ED37E9-9873-442F-9B7C-7F4BC1A8F51E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F2E020DE-B46A-4F47-97AB-BB6C9038FA2E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xmlns="" id="{A04E2F48-2025-4003-B590-1DD957710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xmlns="" id="{183EA2CA-A17F-4A6A-AC3E-6F8757F77880}"/>
              </a:ext>
            </a:extLst>
          </p:cNvPr>
          <p:cNvGrpSpPr/>
          <p:nvPr/>
        </p:nvGrpSpPr>
        <p:grpSpPr>
          <a:xfrm>
            <a:off x="8083100" y="1518554"/>
            <a:ext cx="1591582" cy="1866900"/>
            <a:chOff x="6488272" y="2209800"/>
            <a:chExt cx="1591582" cy="1866900"/>
          </a:xfrm>
        </p:grpSpPr>
        <p:sp>
          <p:nvSpPr>
            <p:cNvPr id="97" name="Rectangle: Top Corners Rounded 96">
              <a:extLst>
                <a:ext uri="{FF2B5EF4-FFF2-40B4-BE49-F238E27FC236}">
                  <a16:creationId xmlns:a16="http://schemas.microsoft.com/office/drawing/2014/main" xmlns="" id="{225A95EB-3596-4C52-91EE-39023E85BE2D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xmlns="" id="{74F68486-5533-4B47-B6BA-92533CBB4036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12310FCA-56F2-4778-94B7-C1B5FD53AE20}"/>
              </a:ext>
            </a:extLst>
          </p:cNvPr>
          <p:cNvGrpSpPr/>
          <p:nvPr/>
        </p:nvGrpSpPr>
        <p:grpSpPr>
          <a:xfrm>
            <a:off x="5586223" y="1518554"/>
            <a:ext cx="1591582" cy="1866900"/>
            <a:chOff x="3991395" y="2209800"/>
            <a:chExt cx="1591582" cy="1866900"/>
          </a:xfrm>
        </p:grpSpPr>
        <p:sp>
          <p:nvSpPr>
            <p:cNvPr id="101" name="Rectangle: Top Corners Rounded 100">
              <a:extLst>
                <a:ext uri="{FF2B5EF4-FFF2-40B4-BE49-F238E27FC236}">
                  <a16:creationId xmlns:a16="http://schemas.microsoft.com/office/drawing/2014/main" xmlns="" id="{E792FABC-AA8F-4748-B8FA-DBB9112863AC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FECB41C1-3E79-45AA-B100-38C9E092C776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xmlns="" id="{A87830BE-EEF7-4034-8ABE-3212DB467DB4}"/>
              </a:ext>
            </a:extLst>
          </p:cNvPr>
          <p:cNvGrpSpPr/>
          <p:nvPr/>
        </p:nvGrpSpPr>
        <p:grpSpPr>
          <a:xfrm>
            <a:off x="3089346" y="1542618"/>
            <a:ext cx="1591582" cy="1866900"/>
            <a:chOff x="1494518" y="2209800"/>
            <a:chExt cx="1591582" cy="1866900"/>
          </a:xfrm>
        </p:grpSpPr>
        <p:sp>
          <p:nvSpPr>
            <p:cNvPr id="105" name="Rectangle: Top Corners Rounded 104">
              <a:extLst>
                <a:ext uri="{FF2B5EF4-FFF2-40B4-BE49-F238E27FC236}">
                  <a16:creationId xmlns:a16="http://schemas.microsoft.com/office/drawing/2014/main" xmlns="" id="{F1B87F23-BD02-4DB3-947D-2F61C5B87FEF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xmlns="" id="{236675CF-5B12-4D6B-8C03-F29656450255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xmlns="" id="{48958204-CE05-4E79-AC55-C76FBB79E37F}"/>
              </a:ext>
            </a:extLst>
          </p:cNvPr>
          <p:cNvSpPr/>
          <p:nvPr/>
        </p:nvSpPr>
        <p:spPr>
          <a:xfrm flipV="1">
            <a:off x="3089346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xmlns="" id="{406A5A75-24F0-496A-82D6-E2B37B100BBD}"/>
              </a:ext>
            </a:extLst>
          </p:cNvPr>
          <p:cNvSpPr/>
          <p:nvPr/>
        </p:nvSpPr>
        <p:spPr>
          <a:xfrm flipV="1">
            <a:off x="5586223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xmlns="" id="{B8C3E14B-EBB2-49A7-9A4E-9C6AFAF9A364}"/>
              </a:ext>
            </a:extLst>
          </p:cNvPr>
          <p:cNvSpPr/>
          <p:nvPr/>
        </p:nvSpPr>
        <p:spPr>
          <a:xfrm flipV="1">
            <a:off x="8083100" y="2452004"/>
            <a:ext cx="1591582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xmlns="" id="{FC94FF53-E358-452A-A5CE-3296318ABBE9}"/>
              </a:ext>
            </a:extLst>
          </p:cNvPr>
          <p:cNvSpPr txBox="1"/>
          <p:nvPr/>
        </p:nvSpPr>
        <p:spPr>
          <a:xfrm>
            <a:off x="3083677" y="3455581"/>
            <a:ext cx="1591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Basic of probability</a:t>
            </a:r>
            <a:endParaRPr lang="en-US" sz="1400" b="1" dirty="0">
              <a:solidFill>
                <a:srgbClr val="FF0000"/>
              </a:solidFill>
              <a:latin typeface="Tw Cen MT" panose="020B0602020104020603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xmlns="" id="{91705BAF-DCDA-4FDC-8DA1-1FBA870AE5C8}"/>
              </a:ext>
            </a:extLst>
          </p:cNvPr>
          <p:cNvSpPr txBox="1"/>
          <p:nvPr/>
        </p:nvSpPr>
        <p:spPr>
          <a:xfrm>
            <a:off x="5572502" y="3146196"/>
            <a:ext cx="15915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Tw Cen MT" panose="020B0602020104020603" pitchFamily="34" charset="0"/>
              </a:rPr>
              <a:t>A</a:t>
            </a:r>
            <a:r>
              <a:rPr lang="en-US" sz="1400" b="1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pproaches to assigning </a:t>
            </a:r>
            <a:r>
              <a:rPr lang="en-US" sz="1400" b="1" dirty="0">
                <a:solidFill>
                  <a:srgbClr val="FF0000"/>
                </a:solidFill>
                <a:latin typeface="Tw Cen MT" panose="020B0602020104020603" pitchFamily="34" charset="0"/>
              </a:rPr>
              <a:t>probability </a:t>
            </a:r>
          </a:p>
          <a:p>
            <a:r>
              <a:rPr lang="en-US" dirty="0"/>
              <a:t>  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xmlns="" id="{B38973E8-8FEC-48EF-89C3-A1086AD31515}"/>
              </a:ext>
            </a:extLst>
          </p:cNvPr>
          <p:cNvSpPr txBox="1"/>
          <p:nvPr/>
        </p:nvSpPr>
        <p:spPr>
          <a:xfrm>
            <a:off x="8083100" y="3455581"/>
            <a:ext cx="15915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Basic terminology: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w Cen MT" panose="020B0602020104020603" pitchFamily="34" charset="0"/>
              </a:rPr>
              <a:t>Experiment</a:t>
            </a:r>
            <a:r>
              <a:rPr lang="en-US" sz="1400" b="1" dirty="0">
                <a:solidFill>
                  <a:srgbClr val="FF0000"/>
                </a:solidFill>
                <a:latin typeface="Tw Cen MT" panose="020B0602020104020603" pitchFamily="34" charset="0"/>
              </a:rPr>
              <a:t>, event, outcome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59" y="4229239"/>
            <a:ext cx="894354" cy="8943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4331A99-A934-4099-9190-67078252B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947" y="4229326"/>
            <a:ext cx="897858" cy="8978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674" y="4229239"/>
            <a:ext cx="907482" cy="90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5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xmlns="" id="{066ACF4C-6F8C-46FC-8362-2E05C90EEAFA}"/>
              </a:ext>
            </a:extLst>
          </p:cNvPr>
          <p:cNvGrpSpPr/>
          <p:nvPr/>
        </p:nvGrpSpPr>
        <p:grpSpPr>
          <a:xfrm>
            <a:off x="2725616" y="79131"/>
            <a:ext cx="9668608" cy="6858000"/>
            <a:chOff x="2523392" y="0"/>
            <a:chExt cx="9668608" cy="6858000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xmlns="" id="{4F373113-18F1-4443-9A8E-5EF06C1D2FEA}"/>
                </a:ext>
              </a:extLst>
            </p:cNvPr>
            <p:cNvSpPr/>
            <p:nvPr/>
          </p:nvSpPr>
          <p:spPr>
            <a:xfrm>
              <a:off x="2523392" y="0"/>
              <a:ext cx="9668608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8F99D053-FB83-41F1-B2CB-C10918BC99BC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5A5E18E8-5A3E-4F1D-8254-6193AA55C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150C247F-7990-4945-869D-5E2A900F477F}"/>
              </a:ext>
            </a:extLst>
          </p:cNvPr>
          <p:cNvGrpSpPr/>
          <p:nvPr/>
        </p:nvGrpSpPr>
        <p:grpSpPr>
          <a:xfrm>
            <a:off x="-8798784" y="0"/>
            <a:ext cx="11447503" cy="6858000"/>
            <a:chOff x="213096" y="0"/>
            <a:chExt cx="11447503" cy="685800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6D2C93AC-EBE3-4E67-A867-76D5D6BEDB10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35DBD2B9-E73C-4AE9-91C9-698379867E98}"/>
                </a:ext>
              </a:extLst>
            </p:cNvPr>
            <p:cNvSpPr/>
            <p:nvPr/>
          </p:nvSpPr>
          <p:spPr>
            <a:xfrm>
              <a:off x="10492197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2CD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CD6BDC4B-8313-4203-9F42-C28AC214EB64}"/>
                </a:ext>
              </a:extLst>
            </p:cNvPr>
            <p:cNvSpPr txBox="1"/>
            <p:nvPr/>
          </p:nvSpPr>
          <p:spPr>
            <a:xfrm rot="16200000">
              <a:off x="10341391" y="31058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44037FC5-8E34-4772-9A87-813F2AD5E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xmlns="" id="{BC916508-F80D-434E-B066-812949E5DB94}"/>
              </a:ext>
            </a:extLst>
          </p:cNvPr>
          <p:cNvGrpSpPr/>
          <p:nvPr/>
        </p:nvGrpSpPr>
        <p:grpSpPr>
          <a:xfrm>
            <a:off x="-7847639" y="0"/>
            <a:ext cx="9961092" cy="6858000"/>
            <a:chOff x="491575" y="0"/>
            <a:chExt cx="9961092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CE9E3B68-B936-49FB-94D8-7AC0076CF488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D3F9516-66C4-44E6-9877-6C0374B5112C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32DF4D80-460D-4455-B80A-3BC0C6A12DA2}"/>
                </a:ext>
              </a:extLst>
            </p:cNvPr>
            <p:cNvSpPr txBox="1"/>
            <p:nvPr/>
          </p:nvSpPr>
          <p:spPr>
            <a:xfrm rot="16200000">
              <a:off x="9117129" y="3189611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xmlns="" id="{7AB39DAF-3109-4CEA-BD1D-C123179FF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xmlns="" id="{92B7020D-701A-4EE7-BDA2-CD171993C203}"/>
              </a:ext>
            </a:extLst>
          </p:cNvPr>
          <p:cNvGrpSpPr/>
          <p:nvPr/>
        </p:nvGrpSpPr>
        <p:grpSpPr>
          <a:xfrm>
            <a:off x="-7985197" y="0"/>
            <a:ext cx="9574094" cy="6858000"/>
            <a:chOff x="491575" y="0"/>
            <a:chExt cx="9574094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3B77930A-0489-40A5-B3D7-053D64BD29C4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D749F6-F5EB-48BD-A697-16D473CCCFE8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8070AD46-78F1-4169-9AE3-EDECC43BD39B}"/>
                </a:ext>
              </a:extLst>
            </p:cNvPr>
            <p:cNvSpPr txBox="1"/>
            <p:nvPr/>
          </p:nvSpPr>
          <p:spPr>
            <a:xfrm rot="16200000">
              <a:off x="8746452" y="3189607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xmlns="" id="{22B026A5-B1AC-46D4-AE84-DF77E5A29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20422D8F-B19E-425C-93A8-F750F60A06A7}"/>
              </a:ext>
            </a:extLst>
          </p:cNvPr>
          <p:cNvGrpSpPr/>
          <p:nvPr/>
        </p:nvGrpSpPr>
        <p:grpSpPr>
          <a:xfrm>
            <a:off x="-7638543" y="-1"/>
            <a:ext cx="8692332" cy="6858000"/>
            <a:chOff x="718505" y="-1"/>
            <a:chExt cx="8692332" cy="6858000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xmlns="" id="{3278AF09-2D0C-4E81-816C-BC1D04E40DC2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AC2E1C67-7A8F-4EB5-AB00-3C754858084E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67795C74-0308-4781-BEE6-B62AE6D17152}"/>
                </a:ext>
              </a:extLst>
            </p:cNvPr>
            <p:cNvSpPr txBox="1"/>
            <p:nvPr/>
          </p:nvSpPr>
          <p:spPr>
            <a:xfrm rot="16200000">
              <a:off x="8091629" y="3189609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xmlns="" id="{45C46027-B464-4ADA-A3B8-14FF4471BA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C1D48DDF-B760-4AB3-A520-29238CC2C408}"/>
              </a:ext>
            </a:extLst>
          </p:cNvPr>
          <p:cNvGrpSpPr/>
          <p:nvPr/>
        </p:nvGrpSpPr>
        <p:grpSpPr>
          <a:xfrm>
            <a:off x="-9395082" y="-1"/>
            <a:ext cx="9961954" cy="6858000"/>
            <a:chOff x="-9337032" y="-1"/>
            <a:chExt cx="9961954" cy="6858000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xmlns="" id="{FA696B4D-5BCF-47C3-8B8C-BE87154A63B4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BAAA7B45-7DAF-4C4D-A930-ABA45AC955DD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701F5CFD-7EE1-475C-A36F-330184D5C6EC}"/>
                </a:ext>
              </a:extLst>
            </p:cNvPr>
            <p:cNvSpPr txBox="1"/>
            <p:nvPr/>
          </p:nvSpPr>
          <p:spPr>
            <a:xfrm rot="16200000">
              <a:off x="-694286" y="3284379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0" name="Picture 79">
              <a:extLst>
                <a:ext uri="{FF2B5EF4-FFF2-40B4-BE49-F238E27FC236}">
                  <a16:creationId xmlns:a16="http://schemas.microsoft.com/office/drawing/2014/main" xmlns="" id="{B9F42291-FBD0-4239-8D69-22035DCB4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xmlns="" id="{A14E1B91-C212-4889-8705-49BCDB383225}"/>
              </a:ext>
            </a:extLst>
          </p:cNvPr>
          <p:cNvGrpSpPr/>
          <p:nvPr/>
        </p:nvGrpSpPr>
        <p:grpSpPr>
          <a:xfrm>
            <a:off x="3253156" y="1037492"/>
            <a:ext cx="7930660" cy="703384"/>
            <a:chOff x="4177444" y="3852174"/>
            <a:chExt cx="4045435" cy="1334084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A94C4F95-2EDE-46B0-8B26-C72D6D3C8DB3}"/>
                </a:ext>
              </a:extLst>
            </p:cNvPr>
            <p:cNvSpPr txBox="1"/>
            <p:nvPr/>
          </p:nvSpPr>
          <p:spPr>
            <a:xfrm>
              <a:off x="4177444" y="3852174"/>
              <a:ext cx="4045435" cy="1109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200" dirty="0">
                <a:solidFill>
                  <a:srgbClr val="03A1A4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9EDE56FF-3E69-4484-9673-AC7FA14D3D89}"/>
                </a:ext>
              </a:extLst>
            </p:cNvPr>
            <p:cNvSpPr txBox="1"/>
            <p:nvPr/>
          </p:nvSpPr>
          <p:spPr>
            <a:xfrm>
              <a:off x="4868805" y="4816926"/>
              <a:ext cx="26447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solidFill>
                  <a:prstClr val="white">
                    <a:lumMod val="65000"/>
                  </a:prstClr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787161" y="1969478"/>
            <a:ext cx="8449407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endParaRPr lang="en-US" sz="2400" dirty="0">
              <a:solidFill>
                <a:srgbClr val="003366"/>
              </a:solidFill>
              <a:latin typeface="Arial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A14E1B91-C212-4889-8705-49BCDB383225}"/>
              </a:ext>
            </a:extLst>
          </p:cNvPr>
          <p:cNvGrpSpPr/>
          <p:nvPr/>
        </p:nvGrpSpPr>
        <p:grpSpPr>
          <a:xfrm>
            <a:off x="3405556" y="1189892"/>
            <a:ext cx="7930660" cy="703384"/>
            <a:chOff x="4177444" y="3852174"/>
            <a:chExt cx="4045435" cy="133408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A94C4F95-2EDE-46B0-8B26-C72D6D3C8DB3}"/>
                </a:ext>
              </a:extLst>
            </p:cNvPr>
            <p:cNvSpPr txBox="1"/>
            <p:nvPr/>
          </p:nvSpPr>
          <p:spPr>
            <a:xfrm>
              <a:off x="4177444" y="3852174"/>
              <a:ext cx="4045435" cy="11091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200" dirty="0">
                <a:solidFill>
                  <a:srgbClr val="03A1A4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9EDE56FF-3E69-4484-9673-AC7FA14D3D89}"/>
                </a:ext>
              </a:extLst>
            </p:cNvPr>
            <p:cNvSpPr txBox="1"/>
            <p:nvPr/>
          </p:nvSpPr>
          <p:spPr>
            <a:xfrm>
              <a:off x="4868805" y="4816926"/>
              <a:ext cx="26447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solidFill>
                  <a:prstClr val="white">
                    <a:lumMod val="65000"/>
                  </a:prstClr>
                </a:solidFill>
                <a:latin typeface="Tw Cen MT" panose="020B0602020104020603" pitchFamily="34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3131702" y="520896"/>
            <a:ext cx="25699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Arial"/>
              </a:rPr>
              <a:t>Definitions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99238" y="1739307"/>
            <a:ext cx="8783515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</a:pPr>
            <a:r>
              <a:rPr lang="en-US" sz="3200" dirty="0">
                <a:solidFill>
                  <a:srgbClr val="003366"/>
                </a:solidFill>
                <a:latin typeface="Arial"/>
              </a:rPr>
              <a:t>A </a:t>
            </a:r>
            <a:r>
              <a:rPr lang="en-US" sz="3200" dirty="0">
                <a:solidFill>
                  <a:srgbClr val="33CCCC"/>
                </a:solidFill>
                <a:latin typeface="Arial"/>
              </a:rPr>
              <a:t>probability</a:t>
            </a:r>
            <a:r>
              <a:rPr lang="en-US" sz="3200" dirty="0">
                <a:solidFill>
                  <a:srgbClr val="003366"/>
                </a:solidFill>
                <a:latin typeface="Arial"/>
              </a:rPr>
              <a:t> is a measure of the likelihood that an event in the future will happen. </a:t>
            </a:r>
            <a:r>
              <a:rPr lang="en-US" sz="2800">
                <a:solidFill>
                  <a:srgbClr val="003366"/>
                </a:solidFill>
                <a:latin typeface="Arial"/>
              </a:rPr>
              <a:t>It </a:t>
            </a:r>
            <a:r>
              <a:rPr lang="en-US" sz="2800" smtClean="0">
                <a:solidFill>
                  <a:srgbClr val="003366"/>
                </a:solidFill>
                <a:latin typeface="Arial"/>
              </a:rPr>
              <a:t>can </a:t>
            </a:r>
            <a:r>
              <a:rPr lang="en-US" sz="2800" dirty="0">
                <a:solidFill>
                  <a:srgbClr val="003366"/>
                </a:solidFill>
                <a:latin typeface="Arial"/>
              </a:rPr>
              <a:t>only assume a value between 0 and 1.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800" dirty="0">
                <a:solidFill>
                  <a:srgbClr val="003366"/>
                </a:solidFill>
                <a:latin typeface="Arial"/>
              </a:rPr>
              <a:t>A value near zero means the event is not likely to happen.  A value near one means it is likely</a:t>
            </a:r>
            <a:r>
              <a:rPr lang="en-US" sz="2800" dirty="0" smtClean="0">
                <a:solidFill>
                  <a:srgbClr val="003366"/>
                </a:solidFill>
                <a:latin typeface="Arial"/>
              </a:rPr>
              <a:t>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800" dirty="0">
                <a:solidFill>
                  <a:srgbClr val="003366"/>
                </a:solidFill>
                <a:latin typeface="Arial"/>
              </a:rPr>
              <a:t>Probability is the study of randomness and uncertainty. </a:t>
            </a:r>
            <a:endParaRPr lang="en-US" sz="2800" dirty="0" smtClean="0">
              <a:solidFill>
                <a:srgbClr val="003366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2800" dirty="0">
                <a:solidFill>
                  <a:srgbClr val="003366"/>
                </a:solidFill>
                <a:latin typeface="Arial"/>
              </a:rPr>
              <a:t>In the early days, probability was associated with games of chance (gambling). 3</a:t>
            </a:r>
          </a:p>
        </p:txBody>
      </p:sp>
    </p:spTree>
    <p:extLst>
      <p:ext uri="{BB962C8B-B14F-4D97-AF65-F5344CB8AC3E}">
        <p14:creationId xmlns:p14="http://schemas.microsoft.com/office/powerpoint/2010/main" val="2678749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9788" y="457200"/>
            <a:ext cx="5048264" cy="969948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How do we describe probability?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664" y="1134454"/>
            <a:ext cx="6076950" cy="4562475"/>
          </a:xfrm>
        </p:spPr>
      </p:pic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839787" y="1666430"/>
            <a:ext cx="4920077" cy="4202558"/>
          </a:xfrm>
        </p:spPr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You can describe the probability of </a:t>
            </a:r>
            <a:r>
              <a:rPr lang="en-US" sz="2400" dirty="0" smtClean="0">
                <a:solidFill>
                  <a:srgbClr val="C00000"/>
                </a:solidFill>
              </a:rPr>
              <a:t>an event </a:t>
            </a:r>
            <a:r>
              <a:rPr lang="en-US" sz="2400" dirty="0">
                <a:solidFill>
                  <a:srgbClr val="C00000"/>
                </a:solidFill>
              </a:rPr>
              <a:t>with the following terms: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certain </a:t>
            </a:r>
            <a:r>
              <a:rPr lang="en-US" sz="2400" dirty="0">
                <a:solidFill>
                  <a:srgbClr val="C00000"/>
                </a:solidFill>
              </a:rPr>
              <a:t>(the event is definitely going </a:t>
            </a:r>
            <a:r>
              <a:rPr lang="en-US" sz="2400" dirty="0" smtClean="0">
                <a:solidFill>
                  <a:srgbClr val="C00000"/>
                </a:solidFill>
              </a:rPr>
              <a:t>to happen</a:t>
            </a:r>
            <a:r>
              <a:rPr lang="en-US" sz="2400" dirty="0">
                <a:solidFill>
                  <a:srgbClr val="C00000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likely </a:t>
            </a:r>
            <a:r>
              <a:rPr lang="en-US" sz="2400" dirty="0">
                <a:solidFill>
                  <a:srgbClr val="C00000"/>
                </a:solidFill>
              </a:rPr>
              <a:t>(the event will probably </a:t>
            </a:r>
            <a:r>
              <a:rPr lang="en-US" sz="2400" dirty="0" smtClean="0">
                <a:solidFill>
                  <a:srgbClr val="C00000"/>
                </a:solidFill>
              </a:rPr>
              <a:t>happen, but </a:t>
            </a:r>
            <a:r>
              <a:rPr lang="en-US" sz="2400" dirty="0">
                <a:solidFill>
                  <a:srgbClr val="C00000"/>
                </a:solidFill>
              </a:rPr>
              <a:t>not definitely)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unlikely </a:t>
            </a:r>
            <a:r>
              <a:rPr lang="en-US" sz="2400" dirty="0">
                <a:solidFill>
                  <a:srgbClr val="C00000"/>
                </a:solidFill>
              </a:rPr>
              <a:t>(the event will probably </a:t>
            </a:r>
            <a:r>
              <a:rPr lang="en-US" sz="2400" dirty="0" smtClean="0">
                <a:solidFill>
                  <a:srgbClr val="C00000"/>
                </a:solidFill>
              </a:rPr>
              <a:t>not happen</a:t>
            </a:r>
            <a:r>
              <a:rPr lang="en-US" sz="2400" dirty="0">
                <a:solidFill>
                  <a:srgbClr val="C00000"/>
                </a:solidFill>
              </a:rPr>
              <a:t>, but it might)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C00000"/>
                </a:solidFill>
              </a:rPr>
              <a:t>impossible </a:t>
            </a:r>
            <a:r>
              <a:rPr lang="en-US" sz="2400" dirty="0">
                <a:solidFill>
                  <a:srgbClr val="C00000"/>
                </a:solidFill>
              </a:rPr>
              <a:t>(the event is definitely </a:t>
            </a:r>
            <a:r>
              <a:rPr lang="en-US" sz="2400" dirty="0" smtClean="0">
                <a:solidFill>
                  <a:srgbClr val="C00000"/>
                </a:solidFill>
              </a:rPr>
              <a:t>not going </a:t>
            </a:r>
            <a:r>
              <a:rPr lang="en-US" sz="2400" dirty="0">
                <a:solidFill>
                  <a:srgbClr val="C00000"/>
                </a:solidFill>
              </a:rPr>
              <a:t>to happen)</a:t>
            </a:r>
          </a:p>
        </p:txBody>
      </p:sp>
    </p:spTree>
    <p:extLst>
      <p:ext uri="{BB962C8B-B14F-4D97-AF65-F5344CB8AC3E}">
        <p14:creationId xmlns:p14="http://schemas.microsoft.com/office/powerpoint/2010/main" val="303203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296991" y="1219933"/>
            <a:ext cx="8546856" cy="914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443" tIns="46722" rIns="93443" bIns="46722"/>
          <a:lstStyle>
            <a:lvl1pPr marL="350838" indent="-350838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¯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6925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990000"/>
              </a:buClr>
            </a:pPr>
            <a:endParaRPr lang="en-US" sz="2769">
              <a:solidFill>
                <a:srgbClr val="000000"/>
              </a:solidFill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018568" y="2188919"/>
            <a:ext cx="8546856" cy="609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443" tIns="46722" rIns="93443" bIns="46722"/>
          <a:lstStyle>
            <a:lvl1pPr marL="350838" indent="-350838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¯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6925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990000"/>
              </a:buClr>
              <a:buFontTx/>
              <a:buChar char="•"/>
            </a:pPr>
            <a:r>
              <a:rPr lang="en-US" sz="2769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</a:t>
            </a:r>
            <a:r>
              <a:rPr lang="en-US" sz="2769" i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probability</a:t>
            </a:r>
            <a:r>
              <a:rPr lang="en-US" sz="2769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of an event is a number that measures the relative likelihood that the event will occur.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018568" y="3597519"/>
            <a:ext cx="8546856" cy="60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443" tIns="46722" rIns="93443" bIns="46722"/>
          <a:lstStyle>
            <a:lvl1pPr marL="350838" indent="-350838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¯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96925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990000"/>
              </a:buClr>
              <a:buFontTx/>
              <a:buChar char="•"/>
            </a:pPr>
            <a:r>
              <a:rPr lang="en-US" sz="2769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probability of event </a:t>
            </a:r>
            <a:r>
              <a:rPr lang="en-US" sz="2769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 </a:t>
            </a:r>
            <a:r>
              <a:rPr lang="en-US" sz="2769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[denoted </a:t>
            </a:r>
            <a:r>
              <a:rPr lang="en-US" sz="2769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en-US" sz="2769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2769" i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sz="2769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)], must lie within the interval from 0 to 1: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436577" y="4731362"/>
            <a:ext cx="1782096" cy="44951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443" tIns="46722" rIns="93443" bIns="46722">
            <a:spAutoFit/>
          </a:bodyPr>
          <a:lstStyle>
            <a:lvl1pPr defTabSz="809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04813" defTabSz="809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09625" defTabSz="809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14438" defTabSz="809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19250" defTabSz="8096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76450" defTabSz="809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33650" defTabSz="809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90850" defTabSz="809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48050" defTabSz="8096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308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 </a:t>
            </a:r>
            <a:r>
              <a:rPr lang="en-US" sz="2308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&lt;</a:t>
            </a:r>
            <a:r>
              <a:rPr lang="en-US" sz="2308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308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en-US" sz="2308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2308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sz="2308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 </a:t>
            </a:r>
            <a:r>
              <a:rPr lang="en-US" sz="2308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&lt;</a:t>
            </a:r>
            <a:r>
              <a:rPr lang="en-US" sz="2308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</a:t>
            </a:r>
          </a:p>
        </p:txBody>
      </p:sp>
      <p:grpSp>
        <p:nvGrpSpPr>
          <p:cNvPr id="22545" name="Group 17"/>
          <p:cNvGrpSpPr>
            <a:grpSpLocks/>
          </p:cNvGrpSpPr>
          <p:nvPr/>
        </p:nvGrpSpPr>
        <p:grpSpPr bwMode="auto">
          <a:xfrm>
            <a:off x="3112111" y="5059240"/>
            <a:ext cx="2850173" cy="1401275"/>
            <a:chOff x="963" y="2762"/>
            <a:chExt cx="1556" cy="765"/>
          </a:xfrm>
        </p:grpSpPr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963" y="3086"/>
              <a:ext cx="1556" cy="441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3443" tIns="46722" rIns="93443" bIns="46722"/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¯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96925" indent="-28575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Aft>
                  <a:spcPct val="0"/>
                </a:spcAft>
                <a:buClr>
                  <a:srgbClr val="990000"/>
                </a:buClr>
                <a:buFont typeface="Wingdings" panose="05000000000000000000" pitchFamily="2" charset="2"/>
                <a:buNone/>
              </a:pPr>
              <a:r>
                <a:rPr lang="en-US" sz="2308">
                  <a:solidFill>
                    <a:srgbClr val="000000"/>
                  </a:solidFill>
                </a:rPr>
                <a:t>If </a:t>
              </a:r>
              <a:r>
                <a:rPr lang="en-US" sz="2308" i="1">
                  <a:solidFill>
                    <a:srgbClr val="000000"/>
                  </a:solidFill>
                </a:rPr>
                <a:t>P</a:t>
              </a:r>
              <a:r>
                <a:rPr lang="en-US" sz="2308">
                  <a:solidFill>
                    <a:srgbClr val="000000"/>
                  </a:solidFill>
                </a:rPr>
                <a:t>(</a:t>
              </a:r>
              <a:r>
                <a:rPr lang="en-US" sz="2308" i="1">
                  <a:solidFill>
                    <a:srgbClr val="000000"/>
                  </a:solidFill>
                </a:rPr>
                <a:t>A</a:t>
              </a:r>
              <a:r>
                <a:rPr lang="en-US" sz="2308">
                  <a:solidFill>
                    <a:srgbClr val="000000"/>
                  </a:solidFill>
                </a:rPr>
                <a:t>) = 0, then the event cannot occur.</a:t>
              </a:r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V="1">
              <a:off x="1700" y="2762"/>
              <a:ext cx="524" cy="30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769">
                <a:solidFill>
                  <a:srgbClr val="000000"/>
                </a:solidFill>
              </a:endParaRPr>
            </a:p>
          </p:txBody>
        </p:sp>
      </p:grp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6687650" y="5042756"/>
            <a:ext cx="3896091" cy="1403106"/>
            <a:chOff x="2915" y="2753"/>
            <a:chExt cx="2127" cy="766"/>
          </a:xfrm>
        </p:grpSpPr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2915" y="3064"/>
              <a:ext cx="2127" cy="455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81320" dir="2319588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3443" tIns="46722" rIns="93443" bIns="46722"/>
            <a:lstStyle>
              <a:lvl1pPr>
                <a:spcBef>
                  <a:spcPct val="20000"/>
                </a:spcBef>
                <a:buClr>
                  <a:schemeClr val="folHlink"/>
                </a:buClr>
                <a:buFont typeface="Wingdings" panose="05000000000000000000" pitchFamily="2" charset="2"/>
                <a:buChar char="¯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96925" indent="-285750"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85000"/>
                <a:buFont typeface="Wingdings 2" panose="05020102010507070707" pitchFamily="18" charset="2"/>
                <a:buChar char="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fontAlgn="base">
                <a:spcAft>
                  <a:spcPct val="0"/>
                </a:spcAft>
                <a:buClr>
                  <a:srgbClr val="990000"/>
                </a:buClr>
                <a:buFont typeface="Wingdings" panose="05000000000000000000" pitchFamily="2" charset="2"/>
                <a:buNone/>
              </a:pPr>
              <a:r>
                <a:rPr lang="en-US" sz="2308">
                  <a:solidFill>
                    <a:srgbClr val="000000"/>
                  </a:solidFill>
                </a:rPr>
                <a:t>If </a:t>
              </a:r>
              <a:r>
                <a:rPr lang="en-US" sz="2308" i="1">
                  <a:solidFill>
                    <a:srgbClr val="000000"/>
                  </a:solidFill>
                </a:rPr>
                <a:t>P</a:t>
              </a:r>
              <a:r>
                <a:rPr lang="en-US" sz="2308">
                  <a:solidFill>
                    <a:srgbClr val="000000"/>
                  </a:solidFill>
                </a:rPr>
                <a:t>(</a:t>
              </a:r>
              <a:r>
                <a:rPr lang="en-US" sz="2308" i="1">
                  <a:solidFill>
                    <a:srgbClr val="000000"/>
                  </a:solidFill>
                </a:rPr>
                <a:t>A</a:t>
              </a:r>
              <a:r>
                <a:rPr lang="en-US" sz="2308">
                  <a:solidFill>
                    <a:srgbClr val="000000"/>
                  </a:solidFill>
                </a:rPr>
                <a:t>) = 1, then the event </a:t>
              </a:r>
              <a:br>
                <a:rPr lang="en-US" sz="2308">
                  <a:solidFill>
                    <a:srgbClr val="000000"/>
                  </a:solidFill>
                </a:rPr>
              </a:br>
              <a:r>
                <a:rPr lang="en-US" sz="2308">
                  <a:solidFill>
                    <a:srgbClr val="000000"/>
                  </a:solidFill>
                </a:rPr>
                <a:t>is certain to occur.</a:t>
              </a:r>
            </a:p>
          </p:txBody>
        </p:sp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 flipH="1" flipV="1">
              <a:off x="3228" y="2753"/>
              <a:ext cx="661" cy="2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769">
                <a:solidFill>
                  <a:srgbClr val="000000"/>
                </a:solidFill>
              </a:endParaRPr>
            </a:p>
          </p:txBody>
        </p:sp>
      </p:grp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1595438" y="1600933"/>
            <a:ext cx="8988302" cy="56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5498" tIns="52749" rIns="105498" bIns="52749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¯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 2" panose="05020102010507070707" pitchFamily="18" charset="2"/>
              <a:buChar char="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rgbClr val="990000"/>
              </a:buClr>
            </a:pPr>
            <a:r>
              <a:rPr lang="en-US" sz="3231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31" b="1" i="1">
                <a:solidFill>
                  <a:srgbClr val="B76E2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Definitions</a:t>
            </a: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188008" y="274760"/>
            <a:ext cx="11793196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105498" tIns="52749" rIns="105498" bIns="52749" anchor="ctr"/>
          <a:lstStyle>
            <a:lvl1pPr algn="ctr"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1pPr>
            <a:lvl2pPr algn="ctr"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2pPr>
            <a:lvl3pPr algn="ctr"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3pPr>
            <a:lvl4pPr algn="ctr"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4pPr>
            <a:lvl5pPr algn="ctr"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rgbClr val="FFFFFF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384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Probability</a:t>
            </a:r>
          </a:p>
        </p:txBody>
      </p:sp>
    </p:spTree>
    <p:extLst>
      <p:ext uri="{BB962C8B-B14F-4D97-AF65-F5344CB8AC3E}">
        <p14:creationId xmlns:p14="http://schemas.microsoft.com/office/powerpoint/2010/main" val="327147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6666"/>
                </a:solidFill>
                <a:latin typeface="Arial"/>
              </a:rPr>
              <a:t>Probability 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7" descr="05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671" y="1845892"/>
            <a:ext cx="10485690" cy="380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25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7847" y="365126"/>
            <a:ext cx="10635953" cy="686008"/>
          </a:xfrm>
        </p:spPr>
        <p:txBody>
          <a:bodyPr>
            <a:normAutofit/>
          </a:bodyPr>
          <a:lstStyle/>
          <a:p>
            <a:r>
              <a:rPr lang="en-US" sz="3600" b="1" dirty="0"/>
              <a:t>How do we express probabilities?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" y="1196411"/>
            <a:ext cx="4606182" cy="4980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/>
              <a:t>Usually, we express probabilities as fractions.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/>
              <a:t>numerator shows the POSSIBLE </a:t>
            </a:r>
            <a:r>
              <a:rPr lang="en-US" sz="3200" dirty="0" smtClean="0"/>
              <a:t>number of </a:t>
            </a:r>
            <a:r>
              <a:rPr lang="en-US" sz="3200" dirty="0"/>
              <a:t>ways an event can occur.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/>
              <a:t>denominator is the TOTAL number </a:t>
            </a:r>
            <a:r>
              <a:rPr lang="en-US" sz="3200" dirty="0" smtClean="0"/>
              <a:t>of possible </a:t>
            </a:r>
            <a:r>
              <a:rPr lang="en-US" sz="3200" dirty="0"/>
              <a:t>events that could occur.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777099" y="1213503"/>
                <a:ext cx="7414901" cy="4871103"/>
              </a:xfrm>
              <a:solidFill>
                <a:schemeClr val="accent5">
                  <a:lumMod val="60000"/>
                  <a:lumOff val="40000"/>
                </a:schemeClr>
              </a:solidFill>
            </p:spPr>
            <p:txBody>
              <a:bodyPr>
                <a:normAutofit/>
              </a:bodyPr>
              <a:lstStyle/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P(E)= Probability of an event</a:t>
                </a:r>
              </a:p>
              <a:p>
                <a:pPr marL="0" indent="0">
                  <a:buNone/>
                </a:pPr>
                <a:r>
                  <a:rPr lang="en-US" dirty="0" smtClean="0"/>
                  <a:t>When, P(E) =0, </a:t>
                </a:r>
                <a:r>
                  <a:rPr lang="en-US" dirty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An </a:t>
                </a:r>
                <a:r>
                  <a:rPr lang="en-US" b="1" dirty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event</a:t>
                </a:r>
                <a:r>
                  <a:rPr lang="en-US" dirty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 that is </a:t>
                </a:r>
                <a:r>
                  <a:rPr lang="en-US" dirty="0" smtClean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uncertain </a:t>
                </a:r>
                <a:r>
                  <a:rPr lang="en-US" dirty="0">
                    <a:solidFill>
                      <a:srgbClr val="222222"/>
                    </a:solidFill>
                    <a:latin typeface="arial" panose="020B0604020202020204" pitchFamily="34" charset="0"/>
                  </a:rPr>
                  <a:t>to happen </a:t>
                </a:r>
                <a:endParaRPr lang="en-US" dirty="0" smtClean="0">
                  <a:solidFill>
                    <a:srgbClr val="222222"/>
                  </a:solidFill>
                  <a:latin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P(E) </a:t>
                </a:r>
                <a:r>
                  <a:rPr lang="en-US" dirty="0" smtClean="0"/>
                  <a:t>=1, </a:t>
                </a:r>
                <a:r>
                  <a:rPr lang="en-US" dirty="0"/>
                  <a:t>An event that is </a:t>
                </a:r>
                <a:r>
                  <a:rPr lang="en-US" dirty="0" smtClean="0"/>
                  <a:t>certain </a:t>
                </a:r>
                <a:r>
                  <a:rPr lang="en-US" dirty="0"/>
                  <a:t>to happen 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Formula: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P(E)=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POSSIBLE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number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of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ways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an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event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can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>
                            <a:solidFill>
                              <a:prstClr val="black"/>
                            </a:solidFill>
                          </a:rPr>
                          <m:t>occur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800" b="1" dirty="0"/>
                          <m:t>TOTAL</m:t>
                        </m:r>
                        <m:r>
                          <m:rPr>
                            <m:nor/>
                          </m:rPr>
                          <a:rPr lang="en-US" sz="1800" b="1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/>
                          <m:t>number</m:t>
                        </m:r>
                        <m:r>
                          <m:rPr>
                            <m:nor/>
                          </m:rPr>
                          <a:rPr lang="en-US" sz="1800" b="1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/>
                          <m:t>of</m:t>
                        </m:r>
                        <m:r>
                          <m:rPr>
                            <m:nor/>
                          </m:rPr>
                          <a:rPr lang="en-US" sz="1800" b="1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/>
                          <m:t>possible</m:t>
                        </m:r>
                        <m:r>
                          <m:rPr>
                            <m:nor/>
                          </m:rPr>
                          <a:rPr lang="en-US" sz="1800" b="1" dirty="0"/>
                          <m:t> </m:t>
                        </m:r>
                        <m:r>
                          <m:rPr>
                            <m:nor/>
                          </m:rPr>
                          <a:rPr lang="en-US" sz="1800" b="1" dirty="0"/>
                          <m:t>events</m:t>
                        </m:r>
                      </m:den>
                    </m:f>
                  </m:oMath>
                </a14:m>
                <a:endParaRPr lang="en-US" sz="1800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777099" y="1213503"/>
                <a:ext cx="7414901" cy="4871103"/>
              </a:xfrm>
              <a:blipFill rotWithShape="0">
                <a:blip r:embed="rId2"/>
                <a:stretch>
                  <a:fillRect l="-1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34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Definitions </a:t>
            </a:r>
            <a:r>
              <a:rPr lang="en-US" sz="2800" b="1" i="1" dirty="0" smtClean="0">
                <a:solidFill>
                  <a:schemeClr val="accent5">
                    <a:lumMod val="50000"/>
                  </a:schemeClr>
                </a:solidFill>
              </a:rPr>
              <a:t>continued..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3600" dirty="0">
                <a:solidFill>
                  <a:srgbClr val="003366"/>
                </a:solidFill>
                <a:latin typeface="Arial"/>
              </a:rPr>
              <a:t>An </a:t>
            </a:r>
            <a:r>
              <a:rPr lang="en-US" sz="3600" dirty="0">
                <a:solidFill>
                  <a:srgbClr val="33CCCC"/>
                </a:solidFill>
                <a:latin typeface="Arial"/>
              </a:rPr>
              <a:t>experiment</a:t>
            </a:r>
            <a:r>
              <a:rPr lang="en-US" sz="3600" dirty="0">
                <a:solidFill>
                  <a:srgbClr val="4DB14B"/>
                </a:solidFill>
                <a:latin typeface="Arial"/>
              </a:rPr>
              <a:t> </a:t>
            </a:r>
            <a:r>
              <a:rPr lang="en-US" sz="3600" dirty="0">
                <a:solidFill>
                  <a:srgbClr val="003366"/>
                </a:solidFill>
                <a:latin typeface="Arial"/>
              </a:rPr>
              <a:t>is the observation of some activity or the act of taking some measurement.  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3600" dirty="0">
                <a:solidFill>
                  <a:srgbClr val="003366"/>
                </a:solidFill>
                <a:latin typeface="Arial"/>
              </a:rPr>
              <a:t>An </a:t>
            </a:r>
            <a:r>
              <a:rPr lang="en-US" sz="3600" dirty="0">
                <a:solidFill>
                  <a:srgbClr val="33CCCC"/>
                </a:solidFill>
                <a:latin typeface="Arial"/>
              </a:rPr>
              <a:t>outcome</a:t>
            </a:r>
            <a:r>
              <a:rPr lang="en-US" sz="3600" dirty="0">
                <a:solidFill>
                  <a:srgbClr val="003366"/>
                </a:solidFill>
                <a:latin typeface="Arial"/>
              </a:rPr>
              <a:t> is the particular result of an experiment.</a:t>
            </a:r>
          </a:p>
          <a:p>
            <a:pPr marL="342900" lvl="0" indent="-342900" algn="just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anose="05000000000000000000" pitchFamily="2" charset="2"/>
              <a:buChar char="l"/>
            </a:pPr>
            <a:r>
              <a:rPr lang="en-US" sz="3600" dirty="0">
                <a:solidFill>
                  <a:srgbClr val="003366"/>
                </a:solidFill>
                <a:latin typeface="Arial"/>
              </a:rPr>
              <a:t>An </a:t>
            </a:r>
            <a:r>
              <a:rPr lang="en-US" sz="3600" dirty="0">
                <a:solidFill>
                  <a:srgbClr val="33CCCC"/>
                </a:solidFill>
                <a:latin typeface="Arial"/>
              </a:rPr>
              <a:t>event</a:t>
            </a:r>
            <a:r>
              <a:rPr lang="en-US" sz="3600" dirty="0">
                <a:solidFill>
                  <a:srgbClr val="003366"/>
                </a:solidFill>
                <a:latin typeface="Arial"/>
              </a:rPr>
              <a:t> is the collection of one or more outcomes of an experiment.</a:t>
            </a:r>
          </a:p>
        </p:txBody>
      </p:sp>
    </p:spTree>
    <p:extLst>
      <p:ext uri="{BB962C8B-B14F-4D97-AF65-F5344CB8AC3E}">
        <p14:creationId xmlns:p14="http://schemas.microsoft.com/office/powerpoint/2010/main" val="99520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oane T07">
  <a:themeElements>
    <a:clrScheme name="1_Doane T07 14">
      <a:dk1>
        <a:srgbClr val="000000"/>
      </a:dk1>
      <a:lt1>
        <a:srgbClr val="DCE7F0"/>
      </a:lt1>
      <a:dk2>
        <a:srgbClr val="CC9900"/>
      </a:dk2>
      <a:lt2>
        <a:srgbClr val="808080"/>
      </a:lt2>
      <a:accent1>
        <a:srgbClr val="2858C2"/>
      </a:accent1>
      <a:accent2>
        <a:srgbClr val="49C7A9"/>
      </a:accent2>
      <a:accent3>
        <a:srgbClr val="EBF1F6"/>
      </a:accent3>
      <a:accent4>
        <a:srgbClr val="000000"/>
      </a:accent4>
      <a:accent5>
        <a:srgbClr val="ACB4DD"/>
      </a:accent5>
      <a:accent6>
        <a:srgbClr val="41B499"/>
      </a:accent6>
      <a:hlink>
        <a:srgbClr val="B76E25"/>
      </a:hlink>
      <a:folHlink>
        <a:srgbClr val="990000"/>
      </a:folHlink>
    </a:clrScheme>
    <a:fontScheme name="1_Doane T07">
      <a:majorFont>
        <a:latin typeface="Book Antiqu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oane T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oane T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oane T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oane T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oane T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oane T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oane T07 13">
        <a:dk1>
          <a:srgbClr val="000000"/>
        </a:dk1>
        <a:lt1>
          <a:srgbClr val="DCE7F0"/>
        </a:lt1>
        <a:dk2>
          <a:srgbClr val="CC9900"/>
        </a:dk2>
        <a:lt2>
          <a:srgbClr val="808080"/>
        </a:lt2>
        <a:accent1>
          <a:srgbClr val="2858C2"/>
        </a:accent1>
        <a:accent2>
          <a:srgbClr val="49C7A9"/>
        </a:accent2>
        <a:accent3>
          <a:srgbClr val="EBF1F6"/>
        </a:accent3>
        <a:accent4>
          <a:srgbClr val="000000"/>
        </a:accent4>
        <a:accent5>
          <a:srgbClr val="ACB4DD"/>
        </a:accent5>
        <a:accent6>
          <a:srgbClr val="41B499"/>
        </a:accent6>
        <a:hlink>
          <a:srgbClr val="DEC85A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oane T07 14">
        <a:dk1>
          <a:srgbClr val="000000"/>
        </a:dk1>
        <a:lt1>
          <a:srgbClr val="DCE7F0"/>
        </a:lt1>
        <a:dk2>
          <a:srgbClr val="CC9900"/>
        </a:dk2>
        <a:lt2>
          <a:srgbClr val="808080"/>
        </a:lt2>
        <a:accent1>
          <a:srgbClr val="2858C2"/>
        </a:accent1>
        <a:accent2>
          <a:srgbClr val="49C7A9"/>
        </a:accent2>
        <a:accent3>
          <a:srgbClr val="EBF1F6"/>
        </a:accent3>
        <a:accent4>
          <a:srgbClr val="000000"/>
        </a:accent4>
        <a:accent5>
          <a:srgbClr val="ACB4DD"/>
        </a:accent5>
        <a:accent6>
          <a:srgbClr val="41B499"/>
        </a:accent6>
        <a:hlink>
          <a:srgbClr val="B76E25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657</Words>
  <Application>Microsoft Office PowerPoint</Application>
  <PresentationFormat>Custom</PresentationFormat>
  <Paragraphs>84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Office</vt:lpstr>
      <vt:lpstr>Capsules</vt:lpstr>
      <vt:lpstr>1_Doane T07</vt:lpstr>
      <vt:lpstr>Equation</vt:lpstr>
      <vt:lpstr>PowerPoint Presentation</vt:lpstr>
      <vt:lpstr>PowerPoint Presentation</vt:lpstr>
      <vt:lpstr>PowerPoint Presentation</vt:lpstr>
      <vt:lpstr>PowerPoint Presentation</vt:lpstr>
      <vt:lpstr>How do we describe probability?</vt:lpstr>
      <vt:lpstr>PowerPoint Presentation</vt:lpstr>
      <vt:lpstr>Probability Examples</vt:lpstr>
      <vt:lpstr>How do we express probabilities?</vt:lpstr>
      <vt:lpstr>Definitions continued..</vt:lpstr>
      <vt:lpstr>PowerPoint Presentation</vt:lpstr>
      <vt:lpstr>Assigning Probabilities</vt:lpstr>
      <vt:lpstr>Classical Probability</vt:lpstr>
      <vt:lpstr>Empirical Probability</vt:lpstr>
      <vt:lpstr>Empirical Probability - Example</vt:lpstr>
      <vt:lpstr>Subjective Probability - Example</vt:lpstr>
      <vt:lpstr>Summary of Types of Probability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35</cp:revision>
  <dcterms:created xsi:type="dcterms:W3CDTF">2017-01-05T13:17:27Z</dcterms:created>
  <dcterms:modified xsi:type="dcterms:W3CDTF">2020-05-12T14:03:16Z</dcterms:modified>
</cp:coreProperties>
</file>