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36B509-2ADC-4A0F-8C58-A852DA5FD10A}"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247142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6B509-2ADC-4A0F-8C58-A852DA5FD10A}"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117167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6B509-2ADC-4A0F-8C58-A852DA5FD10A}"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6B2F7-7E1B-4DA7-8E0F-BDBDA4E4159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58329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6B509-2ADC-4A0F-8C58-A852DA5FD10A}"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2635164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6B509-2ADC-4A0F-8C58-A852DA5FD10A}"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6B2F7-7E1B-4DA7-8E0F-BDBDA4E4159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0740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6B509-2ADC-4A0F-8C58-A852DA5FD10A}"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139451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6B509-2ADC-4A0F-8C58-A852DA5FD10A}"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2079123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6B509-2ADC-4A0F-8C58-A852DA5FD10A}"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209340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6B509-2ADC-4A0F-8C58-A852DA5FD10A}"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141664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6B509-2ADC-4A0F-8C58-A852DA5FD10A}"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127700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36B509-2ADC-4A0F-8C58-A852DA5FD10A}"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396590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36B509-2ADC-4A0F-8C58-A852DA5FD10A}" type="datetimeFigureOut">
              <a:rPr lang="en-US" smtClean="0"/>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197269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36B509-2ADC-4A0F-8C58-A852DA5FD10A}" type="datetimeFigureOut">
              <a:rPr lang="en-US" smtClean="0"/>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7686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6B509-2ADC-4A0F-8C58-A852DA5FD10A}" type="datetimeFigureOut">
              <a:rPr lang="en-US" smtClean="0"/>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224024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36B509-2ADC-4A0F-8C58-A852DA5FD10A}"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349027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36B509-2ADC-4A0F-8C58-A852DA5FD10A}"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6B2F7-7E1B-4DA7-8E0F-BDBDA4E41591}" type="slidenum">
              <a:rPr lang="en-US" smtClean="0"/>
              <a:t>‹#›</a:t>
            </a:fld>
            <a:endParaRPr lang="en-US"/>
          </a:p>
        </p:txBody>
      </p:sp>
    </p:spTree>
    <p:extLst>
      <p:ext uri="{BB962C8B-B14F-4D97-AF65-F5344CB8AC3E}">
        <p14:creationId xmlns:p14="http://schemas.microsoft.com/office/powerpoint/2010/main" val="99549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36B509-2ADC-4A0F-8C58-A852DA5FD10A}" type="datetimeFigureOut">
              <a:rPr lang="en-US" smtClean="0"/>
              <a:t>2/24/2024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6A6B2F7-7E1B-4DA7-8E0F-BDBDA4E41591}" type="slidenum">
              <a:rPr lang="en-US" smtClean="0"/>
              <a:t>‹#›</a:t>
            </a:fld>
            <a:endParaRPr lang="en-US"/>
          </a:p>
        </p:txBody>
      </p:sp>
    </p:spTree>
    <p:extLst>
      <p:ext uri="{BB962C8B-B14F-4D97-AF65-F5344CB8AC3E}">
        <p14:creationId xmlns:p14="http://schemas.microsoft.com/office/powerpoint/2010/main" val="3630498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AB8-422D-E4FF-CAAF-F89CFA446780}"/>
              </a:ext>
            </a:extLst>
          </p:cNvPr>
          <p:cNvSpPr>
            <a:spLocks noGrp="1"/>
          </p:cNvSpPr>
          <p:nvPr>
            <p:ph type="ctrTitle"/>
          </p:nvPr>
        </p:nvSpPr>
        <p:spPr>
          <a:xfrm>
            <a:off x="1507067" y="2404534"/>
            <a:ext cx="9177866" cy="1646302"/>
          </a:xfrm>
        </p:spPr>
        <p:txBody>
          <a:bodyPr/>
          <a:lstStyle/>
          <a:p>
            <a:pPr algn="ctr"/>
            <a:r>
              <a:rPr lang="en-US" sz="4000" b="1" spc="25" dirty="0">
                <a:solidFill>
                  <a:srgbClr val="C00000"/>
                </a:solidFill>
                <a:latin typeface="Calibri"/>
                <a:cs typeface="Calibri"/>
              </a:rPr>
              <a:t>How </a:t>
            </a:r>
            <a:r>
              <a:rPr lang="en-US" sz="4000" b="1" spc="-120" dirty="0">
                <a:solidFill>
                  <a:srgbClr val="C00000"/>
                </a:solidFill>
                <a:latin typeface="Calibri"/>
                <a:cs typeface="Calibri"/>
              </a:rPr>
              <a:t>to</a:t>
            </a:r>
            <a:r>
              <a:rPr lang="en-US" sz="4000" b="1" spc="50" dirty="0">
                <a:solidFill>
                  <a:srgbClr val="C00000"/>
                </a:solidFill>
                <a:latin typeface="Calibri"/>
                <a:cs typeface="Calibri"/>
              </a:rPr>
              <a:t> </a:t>
            </a:r>
            <a:r>
              <a:rPr lang="en-US" sz="4000" b="1" spc="-35" dirty="0">
                <a:solidFill>
                  <a:srgbClr val="C00000"/>
                </a:solidFill>
                <a:latin typeface="Calibri"/>
                <a:cs typeface="Calibri"/>
              </a:rPr>
              <a:t>do</a:t>
            </a:r>
            <a:r>
              <a:rPr lang="en-US" sz="4000" b="1" spc="40" dirty="0">
                <a:solidFill>
                  <a:srgbClr val="C00000"/>
                </a:solidFill>
                <a:latin typeface="Calibri"/>
                <a:cs typeface="Calibri"/>
              </a:rPr>
              <a:t> </a:t>
            </a:r>
            <a:r>
              <a:rPr lang="en-US" sz="4000" b="1" spc="-145" dirty="0">
                <a:solidFill>
                  <a:srgbClr val="C00000"/>
                </a:solidFill>
                <a:latin typeface="Calibri"/>
                <a:cs typeface="Calibri"/>
              </a:rPr>
              <a:t>a</a:t>
            </a:r>
            <a:r>
              <a:rPr lang="en-US" sz="4000" b="1" spc="35" dirty="0">
                <a:solidFill>
                  <a:srgbClr val="C00000"/>
                </a:solidFill>
                <a:latin typeface="Calibri"/>
                <a:cs typeface="Calibri"/>
              </a:rPr>
              <a:t> </a:t>
            </a:r>
            <a:r>
              <a:rPr lang="en-US" sz="4000" b="1" spc="-65" dirty="0">
                <a:solidFill>
                  <a:srgbClr val="C00000"/>
                </a:solidFill>
                <a:latin typeface="Calibri"/>
                <a:cs typeface="Calibri"/>
              </a:rPr>
              <a:t>“Better”</a:t>
            </a:r>
            <a:r>
              <a:rPr lang="en-US" sz="4000" b="1" spc="25" dirty="0">
                <a:solidFill>
                  <a:srgbClr val="C00000"/>
                </a:solidFill>
                <a:latin typeface="Calibri"/>
                <a:cs typeface="Calibri"/>
              </a:rPr>
              <a:t> </a:t>
            </a:r>
            <a:r>
              <a:rPr lang="en-US" sz="4000" b="1" spc="-45" dirty="0">
                <a:solidFill>
                  <a:srgbClr val="C00000"/>
                </a:solidFill>
                <a:latin typeface="Calibri"/>
                <a:cs typeface="Calibri"/>
              </a:rPr>
              <a:t>Literature</a:t>
            </a:r>
            <a:r>
              <a:rPr lang="en-US" sz="4000" b="1" spc="25" dirty="0">
                <a:solidFill>
                  <a:srgbClr val="C00000"/>
                </a:solidFill>
                <a:latin typeface="Calibri"/>
                <a:cs typeface="Calibri"/>
              </a:rPr>
              <a:t> </a:t>
            </a:r>
            <a:r>
              <a:rPr lang="en-US" sz="4000" b="1" spc="-75" dirty="0">
                <a:solidFill>
                  <a:srgbClr val="C00000"/>
                </a:solidFill>
                <a:latin typeface="Calibri"/>
                <a:cs typeface="Calibri"/>
              </a:rPr>
              <a:t>Review</a:t>
            </a:r>
            <a:br>
              <a:rPr lang="en-US" sz="4000" dirty="0">
                <a:latin typeface="Calibri"/>
                <a:cs typeface="Calibri"/>
              </a:rPr>
            </a:br>
            <a:endParaRPr lang="en-US" sz="4000" dirty="0"/>
          </a:p>
        </p:txBody>
      </p:sp>
      <p:sp>
        <p:nvSpPr>
          <p:cNvPr id="3" name="Subtitle 2">
            <a:extLst>
              <a:ext uri="{FF2B5EF4-FFF2-40B4-BE49-F238E27FC236}">
                <a16:creationId xmlns:a16="http://schemas.microsoft.com/office/drawing/2014/main" id="{7424B7A3-F15C-3B5D-A6C8-5DFA5B7D9E70}"/>
              </a:ext>
            </a:extLst>
          </p:cNvPr>
          <p:cNvSpPr>
            <a:spLocks noGrp="1"/>
          </p:cNvSpPr>
          <p:nvPr>
            <p:ph type="subTitle" idx="1"/>
          </p:nvPr>
        </p:nvSpPr>
        <p:spPr>
          <a:xfrm>
            <a:off x="1507067" y="4206240"/>
            <a:ext cx="9177866" cy="1490895"/>
          </a:xfrm>
        </p:spPr>
        <p:txBody>
          <a:bodyPr>
            <a:normAutofit fontScale="32500" lnSpcReduction="20000"/>
          </a:bodyPr>
          <a:lstStyle/>
          <a:p>
            <a:pPr algn="ctr"/>
            <a:r>
              <a:rPr lang="en-US" sz="5900" b="1" dirty="0">
                <a:solidFill>
                  <a:schemeClr val="tx1"/>
                </a:solidFill>
              </a:rPr>
              <a:t>Md. Fouad Hossain </a:t>
            </a:r>
            <a:r>
              <a:rPr lang="en-US" sz="5900" b="1" dirty="0" err="1">
                <a:solidFill>
                  <a:schemeClr val="tx1"/>
                </a:solidFill>
              </a:rPr>
              <a:t>Sarker</a:t>
            </a:r>
            <a:endParaRPr lang="en-US" sz="5900" b="1" dirty="0">
              <a:solidFill>
                <a:schemeClr val="tx1"/>
              </a:solidFill>
            </a:endParaRPr>
          </a:p>
          <a:p>
            <a:pPr algn="ctr"/>
            <a:r>
              <a:rPr lang="en-US" sz="5900" b="1" dirty="0">
                <a:solidFill>
                  <a:schemeClr val="tx1"/>
                </a:solidFill>
              </a:rPr>
              <a:t>Associate Professor and Head </a:t>
            </a:r>
          </a:p>
          <a:p>
            <a:pPr algn="ctr"/>
            <a:r>
              <a:rPr lang="en-US" sz="5900" b="1" dirty="0">
                <a:solidFill>
                  <a:schemeClr val="tx1"/>
                </a:solidFill>
              </a:rPr>
              <a:t>Department of Development Studies</a:t>
            </a:r>
          </a:p>
          <a:p>
            <a:pPr algn="ctr"/>
            <a:r>
              <a:rPr lang="en-US" sz="5900" b="1" dirty="0">
                <a:solidFill>
                  <a:schemeClr val="tx1"/>
                </a:solidFill>
              </a:rPr>
              <a:t>Daffodil International University </a:t>
            </a:r>
          </a:p>
          <a:p>
            <a:endParaRPr lang="en-US" dirty="0"/>
          </a:p>
        </p:txBody>
      </p:sp>
    </p:spTree>
    <p:extLst>
      <p:ext uri="{BB962C8B-B14F-4D97-AF65-F5344CB8AC3E}">
        <p14:creationId xmlns:p14="http://schemas.microsoft.com/office/powerpoint/2010/main" val="410085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037F77-BC8F-5E7E-7E20-20AA896CC902}"/>
              </a:ext>
            </a:extLst>
          </p:cNvPr>
          <p:cNvSpPr txBox="1"/>
          <p:nvPr/>
        </p:nvSpPr>
        <p:spPr>
          <a:xfrm>
            <a:off x="787790" y="104869"/>
            <a:ext cx="10930597" cy="6614631"/>
          </a:xfrm>
          <a:prstGeom prst="rect">
            <a:avLst/>
          </a:prstGeom>
          <a:noFill/>
        </p:spPr>
        <p:txBody>
          <a:bodyPr wrap="square">
            <a:spAutoFit/>
          </a:bodyPr>
          <a:lstStyle/>
          <a:p>
            <a:pPr marL="12700">
              <a:lnSpc>
                <a:spcPct val="100000"/>
              </a:lnSpc>
              <a:spcBef>
                <a:spcPts val="125"/>
              </a:spcBef>
            </a:pPr>
            <a:r>
              <a:rPr lang="en-US" sz="2800" b="1" dirty="0">
                <a:solidFill>
                  <a:srgbClr val="FF0000"/>
                </a:solidFill>
                <a:latin typeface="Calibri" panose="020F0502020204030204" pitchFamily="34" charset="0"/>
                <a:cs typeface="Calibri" panose="020F0502020204030204" pitchFamily="34" charset="0"/>
              </a:rPr>
              <a:t>How</a:t>
            </a:r>
            <a:r>
              <a:rPr lang="en-US" sz="2800" b="1" spc="-35" dirty="0">
                <a:solidFill>
                  <a:srgbClr val="FF0000"/>
                </a:solidFill>
                <a:latin typeface="Calibri" panose="020F0502020204030204" pitchFamily="34" charset="0"/>
                <a:cs typeface="Calibri" panose="020F0502020204030204" pitchFamily="34" charset="0"/>
              </a:rPr>
              <a:t> </a:t>
            </a:r>
            <a:r>
              <a:rPr lang="en-US" sz="2800" b="1" spc="-15" dirty="0">
                <a:solidFill>
                  <a:srgbClr val="FF0000"/>
                </a:solidFill>
                <a:latin typeface="Calibri" panose="020F0502020204030204" pitchFamily="34" charset="0"/>
                <a:cs typeface="Calibri" panose="020F0502020204030204" pitchFamily="34" charset="0"/>
              </a:rPr>
              <a:t>Literature</a:t>
            </a:r>
            <a:r>
              <a:rPr lang="en-US" sz="2800" b="1" spc="-40" dirty="0">
                <a:solidFill>
                  <a:srgbClr val="FF0000"/>
                </a:solidFill>
                <a:latin typeface="Calibri" panose="020F0502020204030204" pitchFamily="34" charset="0"/>
                <a:cs typeface="Calibri" panose="020F0502020204030204" pitchFamily="34" charset="0"/>
              </a:rPr>
              <a:t> </a:t>
            </a:r>
            <a:r>
              <a:rPr lang="en-US" sz="2800" b="1" spc="-5" dirty="0">
                <a:solidFill>
                  <a:srgbClr val="FF0000"/>
                </a:solidFill>
                <a:latin typeface="Calibri" panose="020F0502020204030204" pitchFamily="34" charset="0"/>
                <a:cs typeface="Calibri" panose="020F0502020204030204" pitchFamily="34" charset="0"/>
              </a:rPr>
              <a:t>Review</a:t>
            </a:r>
            <a:r>
              <a:rPr lang="en-US" sz="2800" b="1" spc="-55" dirty="0">
                <a:solidFill>
                  <a:srgbClr val="FF0000"/>
                </a:solidFill>
                <a:latin typeface="Calibri" panose="020F0502020204030204" pitchFamily="34" charset="0"/>
                <a:cs typeface="Calibri" panose="020F0502020204030204" pitchFamily="34" charset="0"/>
              </a:rPr>
              <a:t> </a:t>
            </a:r>
            <a:r>
              <a:rPr lang="en-US" sz="2800" b="1" spc="5" dirty="0">
                <a:solidFill>
                  <a:srgbClr val="FF0000"/>
                </a:solidFill>
                <a:latin typeface="Calibri" panose="020F0502020204030204" pitchFamily="34" charset="0"/>
                <a:cs typeface="Calibri" panose="020F0502020204030204" pitchFamily="34" charset="0"/>
              </a:rPr>
              <a:t>is</a:t>
            </a:r>
            <a:r>
              <a:rPr lang="en-US" sz="2800" b="1" spc="-20" dirty="0">
                <a:solidFill>
                  <a:srgbClr val="FF0000"/>
                </a:solidFill>
                <a:latin typeface="Calibri" panose="020F0502020204030204" pitchFamily="34" charset="0"/>
                <a:cs typeface="Calibri" panose="020F0502020204030204" pitchFamily="34" charset="0"/>
              </a:rPr>
              <a:t> </a:t>
            </a:r>
            <a:r>
              <a:rPr lang="en-US" sz="2800" b="1" spc="-5" dirty="0">
                <a:solidFill>
                  <a:srgbClr val="FF0000"/>
                </a:solidFill>
                <a:latin typeface="Calibri" panose="020F0502020204030204" pitchFamily="34" charset="0"/>
                <a:cs typeface="Calibri" panose="020F0502020204030204" pitchFamily="34" charset="0"/>
              </a:rPr>
              <a:t>Mostly</a:t>
            </a:r>
            <a:r>
              <a:rPr lang="en-US" sz="2800" b="1" spc="-45" dirty="0">
                <a:solidFill>
                  <a:srgbClr val="FF0000"/>
                </a:solidFill>
                <a:latin typeface="Calibri" panose="020F0502020204030204" pitchFamily="34" charset="0"/>
                <a:cs typeface="Calibri" panose="020F0502020204030204" pitchFamily="34" charset="0"/>
              </a:rPr>
              <a:t> D</a:t>
            </a:r>
            <a:r>
              <a:rPr lang="en-US" sz="2800" b="1" dirty="0">
                <a:solidFill>
                  <a:srgbClr val="FF0000"/>
                </a:solidFill>
                <a:latin typeface="Calibri" panose="020F0502020204030204" pitchFamily="34" charset="0"/>
                <a:cs typeface="Calibri" panose="020F0502020204030204" pitchFamily="34" charset="0"/>
              </a:rPr>
              <a:t>one (</a:t>
            </a:r>
            <a:r>
              <a:rPr lang="en-US" sz="2800" b="1" i="0" dirty="0">
                <a:solidFill>
                  <a:srgbClr val="212529"/>
                </a:solidFill>
                <a:effectLst/>
                <a:latin typeface="Calibri" panose="020F0502020204030204" pitchFamily="34" charset="0"/>
                <a:cs typeface="Calibri" panose="020F0502020204030204" pitchFamily="34" charset="0"/>
              </a:rPr>
              <a:t>Narrative Citation</a:t>
            </a:r>
            <a:r>
              <a:rPr lang="en-US" sz="2800" b="1" dirty="0">
                <a:solidFill>
                  <a:srgbClr val="212529"/>
                </a:solidFill>
                <a:latin typeface="Calibri" panose="020F0502020204030204" pitchFamily="34" charset="0"/>
                <a:cs typeface="Calibri" panose="020F0502020204030204" pitchFamily="34" charset="0"/>
              </a:rPr>
              <a:t>) </a:t>
            </a:r>
            <a:r>
              <a:rPr lang="en-US" sz="2800" b="1" dirty="0">
                <a:solidFill>
                  <a:srgbClr val="FF0000"/>
                </a:solidFill>
                <a:latin typeface="Calibri" panose="020F0502020204030204" pitchFamily="34" charset="0"/>
                <a:cs typeface="Calibri" panose="020F0502020204030204" pitchFamily="34" charset="0"/>
              </a:rPr>
              <a:t>?</a:t>
            </a:r>
          </a:p>
          <a:p>
            <a:pPr>
              <a:lnSpc>
                <a:spcPct val="100000"/>
              </a:lnSpc>
              <a:spcBef>
                <a:spcPts val="55"/>
              </a:spcBef>
            </a:pPr>
            <a:endParaRPr lang="en-US" sz="1100" dirty="0">
              <a:latin typeface="Calibri" panose="020F0502020204030204" pitchFamily="34" charset="0"/>
              <a:cs typeface="Calibri" panose="020F0502020204030204" pitchFamily="34" charset="0"/>
            </a:endParaRPr>
          </a:p>
          <a:p>
            <a:pPr marL="130810" marR="32384" indent="-118745">
              <a:buFont typeface="Arial MT"/>
              <a:buChar char="•"/>
              <a:tabLst>
                <a:tab pos="131445" algn="l"/>
              </a:tabLst>
            </a:pPr>
            <a:r>
              <a:rPr lang="en-US" sz="2400" spc="-10" dirty="0">
                <a:latin typeface="Calibri" panose="020F0502020204030204" pitchFamily="34" charset="0"/>
                <a:cs typeface="Calibri" panose="020F0502020204030204" pitchFamily="34" charset="0"/>
              </a:rPr>
              <a:t>Haider</a:t>
            </a:r>
            <a:r>
              <a:rPr lang="en-US" sz="2400" spc="1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(2010)</a:t>
            </a:r>
            <a:r>
              <a:rPr lang="en-US" sz="2400" spc="-1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studied</a:t>
            </a:r>
            <a:r>
              <a:rPr lang="en-US" sz="2400" spc="-5" dirty="0">
                <a:latin typeface="Calibri" panose="020F0502020204030204" pitchFamily="34" charset="0"/>
                <a:cs typeface="Calibri" panose="020F0502020204030204" pitchFamily="34" charset="0"/>
              </a:rPr>
              <a:t> the </a:t>
            </a:r>
            <a:r>
              <a:rPr lang="en-US" sz="2400" spc="-10" dirty="0">
                <a:latin typeface="Calibri" panose="020F0502020204030204" pitchFamily="34" charset="0"/>
                <a:cs typeface="Calibri" panose="020F0502020204030204" pitchFamily="34" charset="0"/>
              </a:rPr>
              <a:t>patterns</a:t>
            </a:r>
            <a:r>
              <a:rPr lang="en-US" sz="2400" spc="-5" dirty="0">
                <a:latin typeface="Calibri" panose="020F0502020204030204" pitchFamily="34" charset="0"/>
                <a:cs typeface="Calibri" panose="020F0502020204030204" pitchFamily="34" charset="0"/>
              </a:rPr>
              <a:t> of</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poor</a:t>
            </a:r>
            <a:r>
              <a:rPr lang="en-US" sz="2400" spc="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migrants</a:t>
            </a:r>
            <a:r>
              <a:rPr lang="en-US" sz="2400" spc="-5" dirty="0">
                <a:latin typeface="Calibri" panose="020F0502020204030204" pitchFamily="34" charset="0"/>
                <a:cs typeface="Calibri" panose="020F0502020204030204" pitchFamily="34" charset="0"/>
              </a:rPr>
              <a:t> who</a:t>
            </a:r>
            <a:r>
              <a:rPr lang="en-US" sz="2400" spc="5"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migrated</a:t>
            </a:r>
            <a:r>
              <a:rPr lang="en-US" sz="2400"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from </a:t>
            </a:r>
            <a:r>
              <a:rPr lang="en-US" sz="2400" spc="-3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rural</a:t>
            </a:r>
            <a:r>
              <a:rPr lang="en-US" sz="2400" spc="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areas to</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urban</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area</a:t>
            </a:r>
            <a:r>
              <a:rPr lang="en-US" sz="2400" spc="-1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of</a:t>
            </a:r>
            <a:r>
              <a:rPr lang="en-US" sz="2400" spc="10" dirty="0">
                <a:latin typeface="Calibri" panose="020F0502020204030204" pitchFamily="34" charset="0"/>
                <a:cs typeface="Calibri" panose="020F0502020204030204" pitchFamily="34" charset="0"/>
              </a:rPr>
              <a:t> </a:t>
            </a:r>
            <a:r>
              <a:rPr lang="en-US" sz="2400" spc="-5" dirty="0" err="1">
                <a:latin typeface="Calibri" panose="020F0502020204030204" pitchFamily="34" charset="0"/>
                <a:cs typeface="Calibri" panose="020F0502020204030204" pitchFamily="34" charset="0"/>
              </a:rPr>
              <a:t>Rajshahi</a:t>
            </a:r>
            <a:r>
              <a:rPr lang="en-US" sz="2400" spc="-1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city and</a:t>
            </a:r>
            <a:r>
              <a:rPr lang="en-US" sz="2400" spc="-1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the consequences</a:t>
            </a:r>
            <a:r>
              <a:rPr lang="en-US" sz="2400" spc="1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of</a:t>
            </a:r>
            <a:r>
              <a:rPr lang="en-US" sz="2400" spc="-10" dirty="0">
                <a:latin typeface="Calibri" panose="020F0502020204030204" pitchFamily="34" charset="0"/>
                <a:cs typeface="Calibri" panose="020F0502020204030204" pitchFamily="34" charset="0"/>
              </a:rPr>
              <a:t> such </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migration</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and </a:t>
            </a:r>
            <a:r>
              <a:rPr lang="en-US" sz="2400" spc="-15" dirty="0">
                <a:latin typeface="Calibri" panose="020F0502020204030204" pitchFamily="34" charset="0"/>
                <a:cs typeface="Calibri" panose="020F0502020204030204" pitchFamily="34" charset="0"/>
              </a:rPr>
              <a:t>found</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that urban</a:t>
            </a:r>
            <a:r>
              <a:rPr lang="en-US" sz="2400" spc="-1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poverty</a:t>
            </a:r>
            <a:r>
              <a:rPr lang="en-US" sz="2400" spc="1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is</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increasing</a:t>
            </a:r>
            <a:r>
              <a:rPr lang="en-US" sz="2400" spc="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rapidly</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than</a:t>
            </a:r>
            <a:r>
              <a:rPr lang="en-US" sz="2400" spc="-2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rural </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poverty</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due</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to rural</a:t>
            </a:r>
            <a:r>
              <a:rPr lang="en-US" sz="2400" spc="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urban</a:t>
            </a:r>
            <a:r>
              <a:rPr lang="en-US" sz="2400" spc="-2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migration.</a:t>
            </a:r>
            <a:endParaRPr lang="en-US" sz="2400" dirty="0">
              <a:latin typeface="Calibri" panose="020F0502020204030204" pitchFamily="34" charset="0"/>
              <a:cs typeface="Calibri" panose="020F0502020204030204" pitchFamily="34" charset="0"/>
            </a:endParaRPr>
          </a:p>
          <a:p>
            <a:pPr>
              <a:buFont typeface="Arial MT"/>
              <a:buChar char="•"/>
            </a:pPr>
            <a:endParaRPr lang="en-US" sz="2400" dirty="0">
              <a:latin typeface="Calibri" panose="020F0502020204030204" pitchFamily="34" charset="0"/>
              <a:cs typeface="Calibri" panose="020F0502020204030204" pitchFamily="34" charset="0"/>
            </a:endParaRPr>
          </a:p>
          <a:p>
            <a:pPr marL="130810" marR="114300" indent="-118745">
              <a:buFont typeface="Arial MT"/>
              <a:buChar char="•"/>
              <a:tabLst>
                <a:tab pos="131445" algn="l"/>
              </a:tabLst>
            </a:pPr>
            <a:r>
              <a:rPr lang="en-US" sz="2400" spc="-10" dirty="0">
                <a:latin typeface="Calibri" panose="020F0502020204030204" pitchFamily="34" charset="0"/>
                <a:cs typeface="Calibri" panose="020F0502020204030204" pitchFamily="34" charset="0"/>
              </a:rPr>
              <a:t>Stuart</a:t>
            </a:r>
            <a:r>
              <a:rPr lang="en-US" sz="2400"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Cameron</a:t>
            </a:r>
            <a:r>
              <a:rPr lang="en-US" sz="2400" spc="1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(2012) </a:t>
            </a:r>
            <a:r>
              <a:rPr lang="en-US" sz="2400" spc="-10" dirty="0">
                <a:latin typeface="Calibri" panose="020F0502020204030204" pitchFamily="34" charset="0"/>
                <a:cs typeface="Calibri" panose="020F0502020204030204" pitchFamily="34" charset="0"/>
              </a:rPr>
              <a:t>studied</a:t>
            </a:r>
            <a:r>
              <a:rPr lang="en-US" sz="2400" spc="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educational</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condition</a:t>
            </a:r>
            <a:r>
              <a:rPr lang="en-US" sz="2400" spc="1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of</a:t>
            </a:r>
            <a:r>
              <a:rPr lang="en-US" sz="2400"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migrant</a:t>
            </a:r>
            <a:r>
              <a:rPr lang="en-US" sz="2400" spc="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urban </a:t>
            </a:r>
            <a:r>
              <a:rPr lang="en-US" sz="2400" spc="-3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poor</a:t>
            </a:r>
            <a:r>
              <a:rPr lang="en-US" sz="2400" spc="1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in</a:t>
            </a:r>
            <a:r>
              <a:rPr lang="en-US" sz="240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Bangladesh</a:t>
            </a:r>
            <a:r>
              <a:rPr lang="en-US" sz="240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and</a:t>
            </a:r>
            <a:r>
              <a:rPr lang="en-US" sz="2400" spc="-10" dirty="0">
                <a:latin typeface="Calibri" panose="020F0502020204030204" pitchFamily="34" charset="0"/>
                <a:cs typeface="Calibri" panose="020F0502020204030204" pitchFamily="34" charset="0"/>
              </a:rPr>
              <a:t> Vietnam.</a:t>
            </a:r>
            <a:r>
              <a:rPr lang="en-US" sz="240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It</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was</a:t>
            </a:r>
            <a:r>
              <a:rPr lang="en-US" sz="2400" spc="-5"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found</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that children</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of</a:t>
            </a:r>
            <a:r>
              <a:rPr lang="en-US" sz="2400"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migrant </a:t>
            </a:r>
            <a:r>
              <a:rPr lang="en-US" sz="2400" spc="-3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households</a:t>
            </a:r>
            <a:r>
              <a:rPr lang="en-US" sz="2400" spc="1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in </a:t>
            </a:r>
            <a:r>
              <a:rPr lang="en-US" sz="2400" spc="-10" dirty="0">
                <a:latin typeface="Calibri" panose="020F0502020204030204" pitchFamily="34" charset="0"/>
                <a:cs typeface="Calibri" panose="020F0502020204030204" pitchFamily="34" charset="0"/>
              </a:rPr>
              <a:t>urban</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areas</a:t>
            </a:r>
            <a:r>
              <a:rPr lang="en-US" sz="2400" spc="-1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who</a:t>
            </a:r>
            <a:r>
              <a:rPr lang="en-US" sz="2400"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were</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poor</a:t>
            </a:r>
            <a:r>
              <a:rPr lang="en-US" sz="2400" spc="2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faced</a:t>
            </a:r>
            <a:r>
              <a:rPr lang="en-US" sz="2400" spc="-2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obstacles</a:t>
            </a:r>
            <a:r>
              <a:rPr lang="en-US" sz="2400" spc="1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getting </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education</a:t>
            </a:r>
            <a:r>
              <a:rPr lang="en-US" sz="2400" spc="-5" dirty="0">
                <a:latin typeface="Calibri" panose="020F0502020204030204" pitchFamily="34" charset="0"/>
                <a:cs typeface="Calibri" panose="020F0502020204030204" pitchFamily="34" charset="0"/>
              </a:rPr>
              <a:t> and</a:t>
            </a:r>
            <a:r>
              <a:rPr lang="en-US" sz="2400" spc="-1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their </a:t>
            </a:r>
            <a:r>
              <a:rPr lang="en-US" sz="2400" spc="-10" dirty="0">
                <a:latin typeface="Calibri" panose="020F0502020204030204" pitchFamily="34" charset="0"/>
                <a:cs typeface="Calibri" panose="020F0502020204030204" pitchFamily="34" charset="0"/>
              </a:rPr>
              <a:t>education</a:t>
            </a:r>
            <a:r>
              <a:rPr lang="en-US" sz="2400"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attainment</a:t>
            </a:r>
            <a:r>
              <a:rPr lang="en-US" sz="2400" spc="-2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was</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lower</a:t>
            </a:r>
            <a:r>
              <a:rPr lang="en-US" sz="2400" spc="1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than</a:t>
            </a:r>
            <a:r>
              <a:rPr lang="en-US" sz="2400" spc="-10" dirty="0">
                <a:latin typeface="Calibri" panose="020F0502020204030204" pitchFamily="34" charset="0"/>
                <a:cs typeface="Calibri" panose="020F0502020204030204" pitchFamily="34" charset="0"/>
              </a:rPr>
              <a:t> urban </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natives.</a:t>
            </a:r>
            <a:endParaRPr lang="en-US" sz="2400" dirty="0">
              <a:latin typeface="Calibri" panose="020F0502020204030204" pitchFamily="34" charset="0"/>
              <a:cs typeface="Calibri" panose="020F0502020204030204" pitchFamily="34" charset="0"/>
            </a:endParaRPr>
          </a:p>
          <a:p>
            <a:pPr>
              <a:buFont typeface="Arial MT"/>
              <a:buChar char="•"/>
            </a:pPr>
            <a:endParaRPr lang="en-US" sz="2400" dirty="0">
              <a:latin typeface="Calibri" panose="020F0502020204030204" pitchFamily="34" charset="0"/>
              <a:cs typeface="Calibri" panose="020F0502020204030204" pitchFamily="34" charset="0"/>
            </a:endParaRPr>
          </a:p>
          <a:p>
            <a:pPr marL="130810" marR="5080" indent="-118745">
              <a:buFont typeface="Arial MT"/>
              <a:buChar char="•"/>
              <a:tabLst>
                <a:tab pos="131445" algn="l"/>
              </a:tabLst>
            </a:pPr>
            <a:r>
              <a:rPr lang="en-US" sz="2400" spc="-5" dirty="0">
                <a:latin typeface="Calibri" panose="020F0502020204030204" pitchFamily="34" charset="0"/>
                <a:cs typeface="Calibri" panose="020F0502020204030204" pitchFamily="34" charset="0"/>
              </a:rPr>
              <a:t>Nazrul Islam</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(1999)</a:t>
            </a:r>
            <a:r>
              <a:rPr lang="en-US" sz="2400" spc="-1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studied</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recent</a:t>
            </a:r>
            <a:r>
              <a:rPr lang="en-US" sz="240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trends</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and</a:t>
            </a:r>
            <a:r>
              <a:rPr lang="en-US" sz="2400" spc="-1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emerging</a:t>
            </a:r>
            <a:r>
              <a:rPr lang="en-US" sz="2400" spc="1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critical</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issues</a:t>
            </a:r>
            <a:r>
              <a:rPr lang="en-US" sz="2400" spc="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of </a:t>
            </a:r>
            <a:r>
              <a:rPr lang="en-US" sz="2400" spc="-3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urbanization,</a:t>
            </a:r>
            <a:r>
              <a:rPr lang="en-US" sz="2400" spc="-1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migration</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and</a:t>
            </a:r>
            <a:r>
              <a:rPr lang="en-US" sz="2400" spc="-1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development</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in Bangladesh</a:t>
            </a:r>
            <a:r>
              <a:rPr lang="en-US" sz="2400" spc="-10" dirty="0">
                <a:latin typeface="Calibri" panose="020F0502020204030204" pitchFamily="34" charset="0"/>
                <a:cs typeface="Calibri" panose="020F0502020204030204" pitchFamily="34" charset="0"/>
              </a:rPr>
              <a:t> but</a:t>
            </a:r>
            <a:r>
              <a:rPr lang="en-US" sz="2400" spc="-5" dirty="0">
                <a:latin typeface="Calibri" panose="020F0502020204030204" pitchFamily="34" charset="0"/>
                <a:cs typeface="Calibri" panose="020F0502020204030204" pitchFamily="34" charset="0"/>
              </a:rPr>
              <a:t> he</a:t>
            </a:r>
            <a:r>
              <a:rPr lang="en-US" sz="2400" spc="-2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did </a:t>
            </a:r>
            <a:r>
              <a:rPr lang="en-US" sz="2400" spc="-10" dirty="0">
                <a:latin typeface="Calibri" panose="020F0502020204030204" pitchFamily="34" charset="0"/>
                <a:cs typeface="Calibri" panose="020F0502020204030204" pitchFamily="34" charset="0"/>
              </a:rPr>
              <a:t>not </a:t>
            </a:r>
            <a:r>
              <a:rPr lang="en-US" sz="2400" spc="-5"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elaborate</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the</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problem</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of</a:t>
            </a:r>
            <a:r>
              <a:rPr lang="en-US" sz="2400" spc="-1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urban</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poverty</a:t>
            </a:r>
            <a:r>
              <a:rPr lang="en-US" sz="2400" spc="1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in </a:t>
            </a:r>
            <a:r>
              <a:rPr lang="en-US" sz="2400" spc="-10" dirty="0">
                <a:latin typeface="Calibri" panose="020F0502020204030204" pitchFamily="34" charset="0"/>
                <a:cs typeface="Calibri" panose="020F0502020204030204" pitchFamily="34" charset="0"/>
              </a:rPr>
              <a:t>relation</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with</a:t>
            </a:r>
            <a:r>
              <a:rPr lang="en-US" sz="240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these</a:t>
            </a:r>
            <a:r>
              <a:rPr lang="en-US" sz="2400" spc="-10" dirty="0">
                <a:latin typeface="Calibri" panose="020F0502020204030204" pitchFamily="34" charset="0"/>
                <a:cs typeface="Calibri" panose="020F0502020204030204" pitchFamily="34" charset="0"/>
              </a:rPr>
              <a:t> issues.</a:t>
            </a:r>
            <a:endParaRPr lang="en-US" sz="2400" dirty="0">
              <a:latin typeface="Calibri" panose="020F0502020204030204" pitchFamily="34" charset="0"/>
              <a:cs typeface="Calibri" panose="020F0502020204030204" pitchFamily="34" charset="0"/>
            </a:endParaRPr>
          </a:p>
          <a:p>
            <a:pPr>
              <a:spcBef>
                <a:spcPts val="25"/>
              </a:spcBef>
              <a:buFont typeface="Arial MT"/>
              <a:buChar char="•"/>
            </a:pPr>
            <a:endParaRPr lang="en-US" sz="2400" dirty="0">
              <a:latin typeface="Calibri" panose="020F0502020204030204" pitchFamily="34" charset="0"/>
              <a:cs typeface="Calibri" panose="020F0502020204030204" pitchFamily="34" charset="0"/>
            </a:endParaRPr>
          </a:p>
          <a:p>
            <a:pPr marL="130810" marR="80010" indent="-118745">
              <a:buFont typeface="Arial MT"/>
              <a:buChar char="•"/>
              <a:tabLst>
                <a:tab pos="131445" algn="l"/>
              </a:tabLst>
            </a:pPr>
            <a:r>
              <a:rPr lang="en-US" sz="2400" spc="-25" dirty="0">
                <a:latin typeface="Calibri" panose="020F0502020204030204" pitchFamily="34" charset="0"/>
                <a:cs typeface="Calibri" panose="020F0502020204030204" pitchFamily="34" charset="0"/>
              </a:rPr>
              <a:t>Takashi</a:t>
            </a:r>
            <a:r>
              <a:rPr lang="en-US" sz="2400" spc="-10"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Kurosaki</a:t>
            </a:r>
            <a:r>
              <a:rPr lang="en-US" sz="2400" spc="10" dirty="0">
                <a:latin typeface="Calibri" panose="020F0502020204030204" pitchFamily="34" charset="0"/>
                <a:cs typeface="Calibri" panose="020F0502020204030204" pitchFamily="34" charset="0"/>
              </a:rPr>
              <a:t> </a:t>
            </a:r>
            <a:r>
              <a:rPr lang="en-US" sz="2400" i="1" spc="-10" dirty="0">
                <a:latin typeface="Calibri" panose="020F0502020204030204" pitchFamily="34" charset="0"/>
                <a:cs typeface="Calibri" panose="020F0502020204030204" pitchFamily="34" charset="0"/>
              </a:rPr>
              <a:t>et</a:t>
            </a:r>
            <a:r>
              <a:rPr lang="en-US" sz="2400" i="1" spc="-15" dirty="0">
                <a:latin typeface="Calibri" panose="020F0502020204030204" pitchFamily="34" charset="0"/>
                <a:cs typeface="Calibri" panose="020F0502020204030204" pitchFamily="34" charset="0"/>
              </a:rPr>
              <a:t> </a:t>
            </a:r>
            <a:r>
              <a:rPr lang="en-US" sz="2400" i="1" spc="-5" dirty="0">
                <a:latin typeface="Calibri" panose="020F0502020204030204" pitchFamily="34" charset="0"/>
                <a:cs typeface="Calibri" panose="020F0502020204030204" pitchFamily="34" charset="0"/>
              </a:rPr>
              <a:t>al</a:t>
            </a:r>
            <a:r>
              <a:rPr lang="en-US" sz="2400" i="1"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(2007)</a:t>
            </a:r>
            <a:r>
              <a:rPr lang="en-US" sz="2400" spc="-1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studied socio-economic</a:t>
            </a:r>
            <a:r>
              <a:rPr lang="en-US" sz="2400" spc="2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profiles</a:t>
            </a:r>
            <a:r>
              <a:rPr lang="en-US" sz="2400" spc="2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of </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rickshaw</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pullers,</a:t>
            </a:r>
            <a:r>
              <a:rPr lang="en-US" sz="2400" spc="10"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owners</a:t>
            </a:r>
            <a:r>
              <a:rPr lang="en-US" sz="2400" spc="2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and</a:t>
            </a:r>
            <a:r>
              <a:rPr lang="en-US" sz="2400" dirty="0">
                <a:latin typeface="Calibri" panose="020F0502020204030204" pitchFamily="34" charset="0"/>
                <a:cs typeface="Calibri" panose="020F0502020204030204" pitchFamily="34" charset="0"/>
              </a:rPr>
              <a:t> </a:t>
            </a:r>
            <a:r>
              <a:rPr lang="en-US" sz="2400" spc="-15" dirty="0">
                <a:latin typeface="Calibri" panose="020F0502020204030204" pitchFamily="34" charset="0"/>
                <a:cs typeface="Calibri" panose="020F0502020204030204" pitchFamily="34" charset="0"/>
              </a:rPr>
              <a:t>contractors</a:t>
            </a:r>
            <a:r>
              <a:rPr lang="en-US" sz="2400"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in</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North-East</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Delhi</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in</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relation </a:t>
            </a:r>
            <a:r>
              <a:rPr lang="en-US" sz="2400" spc="-31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to rural-urban</a:t>
            </a:r>
            <a:r>
              <a:rPr lang="en-US" sz="2400" spc="-1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migration</a:t>
            </a:r>
            <a:r>
              <a:rPr lang="en-US"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and</a:t>
            </a:r>
            <a:r>
              <a:rPr lang="en-US" sz="24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urban</a:t>
            </a:r>
            <a:r>
              <a:rPr lang="en-US" sz="2400" spc="-1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resettlement.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089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DE8D-88CE-0C6C-2B22-40755B390E37}"/>
              </a:ext>
            </a:extLst>
          </p:cNvPr>
          <p:cNvSpPr>
            <a:spLocks noGrp="1"/>
          </p:cNvSpPr>
          <p:nvPr>
            <p:ph type="title"/>
          </p:nvPr>
        </p:nvSpPr>
        <p:spPr>
          <a:xfrm>
            <a:off x="677333" y="609600"/>
            <a:ext cx="10520549" cy="797169"/>
          </a:xfrm>
        </p:spPr>
        <p:txBody>
          <a:bodyPr>
            <a:normAutofit/>
          </a:bodyPr>
          <a:lstStyle/>
          <a:p>
            <a:r>
              <a:rPr lang="en-US" b="1" dirty="0">
                <a:latin typeface="Calibri" panose="020F0502020204030204" pitchFamily="34" charset="0"/>
                <a:cs typeface="Calibri" panose="020F0502020204030204" pitchFamily="34" charset="0"/>
              </a:rPr>
              <a:t>Better Literature Review (</a:t>
            </a:r>
            <a:r>
              <a:rPr lang="en-US" b="1" i="0" dirty="0">
                <a:effectLst/>
                <a:latin typeface="Calibri" panose="020F0502020204030204" pitchFamily="34" charset="0"/>
                <a:cs typeface="Calibri" panose="020F0502020204030204" pitchFamily="34" charset="0"/>
              </a:rPr>
              <a:t>Parenthetical Citation)</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9C29EA8-F5C7-0E2C-0D09-CFAC2D109692}"/>
              </a:ext>
            </a:extLst>
          </p:cNvPr>
          <p:cNvSpPr>
            <a:spLocks noGrp="1"/>
          </p:cNvSpPr>
          <p:nvPr>
            <p:ph idx="1"/>
          </p:nvPr>
        </p:nvSpPr>
        <p:spPr>
          <a:xfrm>
            <a:off x="677333" y="1406769"/>
            <a:ext cx="10787835" cy="4338685"/>
          </a:xfrm>
        </p:spPr>
        <p:txBody>
          <a:bodyPr>
            <a:normAutofit fontScale="92500" lnSpcReduction="10000"/>
          </a:bodyPr>
          <a:lstStyle/>
          <a:p>
            <a:pPr algn="just"/>
            <a:r>
              <a:rPr lang="en-US" sz="2400" b="1" dirty="0">
                <a:solidFill>
                  <a:schemeClr val="tx1"/>
                </a:solidFill>
                <a:latin typeface="Calibri" panose="020F0502020204030204" pitchFamily="34" charset="0"/>
                <a:cs typeface="Calibri" panose="020F0502020204030204" pitchFamily="34" charset="0"/>
              </a:rPr>
              <a:t>Most studies on </a:t>
            </a:r>
            <a:r>
              <a:rPr lang="en-US" sz="2400" b="1" dirty="0" err="1">
                <a:solidFill>
                  <a:schemeClr val="tx1"/>
                </a:solidFill>
                <a:latin typeface="Calibri" panose="020F0502020204030204" pitchFamily="34" charset="0"/>
                <a:cs typeface="Calibri" panose="020F0502020204030204" pitchFamily="34" charset="0"/>
              </a:rPr>
              <a:t>arsenicosis</a:t>
            </a:r>
            <a:r>
              <a:rPr lang="en-US" sz="2400" b="1" dirty="0">
                <a:solidFill>
                  <a:schemeClr val="tx1"/>
                </a:solidFill>
                <a:latin typeface="Calibri" panose="020F0502020204030204" pitchFamily="34" charset="0"/>
                <a:cs typeface="Calibri" panose="020F0502020204030204" pitchFamily="34" charset="0"/>
              </a:rPr>
              <a:t> have been biomedical, focusing on  the health impacts of arsenic exposure (Chen, </a:t>
            </a:r>
            <a:r>
              <a:rPr lang="en-US" sz="2400" b="1" dirty="0" err="1">
                <a:solidFill>
                  <a:schemeClr val="tx1"/>
                </a:solidFill>
                <a:latin typeface="Calibri" panose="020F0502020204030204" pitchFamily="34" charset="0"/>
                <a:cs typeface="Calibri" panose="020F0502020204030204" pitchFamily="34" charset="0"/>
              </a:rPr>
              <a:t>Kuo</a:t>
            </a:r>
            <a:r>
              <a:rPr lang="en-US" sz="2400" b="1" dirty="0">
                <a:solidFill>
                  <a:schemeClr val="tx1"/>
                </a:solidFill>
                <a:latin typeface="Calibri" panose="020F0502020204030204" pitchFamily="34" charset="0"/>
                <a:cs typeface="Calibri" panose="020F0502020204030204" pitchFamily="34" charset="0"/>
              </a:rPr>
              <a:t>, and Wu 1988;  Cullen 2008; </a:t>
            </a:r>
            <a:r>
              <a:rPr lang="en-US" sz="2400" b="1" dirty="0" err="1">
                <a:solidFill>
                  <a:schemeClr val="tx1"/>
                </a:solidFill>
                <a:latin typeface="Calibri" panose="020F0502020204030204" pitchFamily="34" charset="0"/>
                <a:cs typeface="Calibri" panose="020F0502020204030204" pitchFamily="34" charset="0"/>
              </a:rPr>
              <a:t>Ferreccio</a:t>
            </a:r>
            <a:r>
              <a:rPr lang="en-US" sz="2400" b="1" dirty="0">
                <a:solidFill>
                  <a:schemeClr val="tx1"/>
                </a:solidFill>
                <a:latin typeface="Calibri" panose="020F0502020204030204" pitchFamily="34" charset="0"/>
                <a:cs typeface="Calibri" panose="020F0502020204030204" pitchFamily="34" charset="0"/>
              </a:rPr>
              <a:t> and </a:t>
            </a:r>
            <a:r>
              <a:rPr lang="en-US" sz="2400" b="1" dirty="0" err="1">
                <a:solidFill>
                  <a:schemeClr val="tx1"/>
                </a:solidFill>
                <a:latin typeface="Calibri" panose="020F0502020204030204" pitchFamily="34" charset="0"/>
                <a:cs typeface="Calibri" panose="020F0502020204030204" pitchFamily="34" charset="0"/>
              </a:rPr>
              <a:t>Sancha</a:t>
            </a:r>
            <a:r>
              <a:rPr lang="en-US" sz="2400" b="1" dirty="0">
                <a:solidFill>
                  <a:schemeClr val="tx1"/>
                </a:solidFill>
                <a:latin typeface="Calibri" panose="020F0502020204030204" pitchFamily="34" charset="0"/>
                <a:cs typeface="Calibri" panose="020F0502020204030204" pitchFamily="34" charset="0"/>
              </a:rPr>
              <a:t> 2006; Kar 2013; Khan 1997), or  have been concerned with the geological origins of arsenic  contamination of the groundwater (</a:t>
            </a:r>
            <a:r>
              <a:rPr lang="en-US" sz="2400" b="1" dirty="0" err="1">
                <a:solidFill>
                  <a:schemeClr val="tx1"/>
                </a:solidFill>
                <a:latin typeface="Calibri" panose="020F0502020204030204" pitchFamily="34" charset="0"/>
                <a:cs typeface="Calibri" panose="020F0502020204030204" pitchFamily="34" charset="0"/>
              </a:rPr>
              <a:t>Acharyya</a:t>
            </a:r>
            <a:r>
              <a:rPr lang="en-US" sz="2400" b="1" dirty="0">
                <a:solidFill>
                  <a:schemeClr val="tx1"/>
                </a:solidFill>
                <a:latin typeface="Calibri" panose="020F0502020204030204" pitchFamily="34" charset="0"/>
                <a:cs typeface="Calibri" panose="020F0502020204030204" pitchFamily="34" charset="0"/>
              </a:rPr>
              <a:t> and Shah 2004; Das  1996; Nickson 1998). </a:t>
            </a:r>
          </a:p>
          <a:p>
            <a:pPr algn="just"/>
            <a:r>
              <a:rPr lang="en-US" sz="2400" b="1" dirty="0">
                <a:solidFill>
                  <a:schemeClr val="tx1"/>
                </a:solidFill>
                <a:latin typeface="Calibri" panose="020F0502020204030204" pitchFamily="34" charset="0"/>
                <a:cs typeface="Calibri" panose="020F0502020204030204" pitchFamily="34" charset="0"/>
              </a:rPr>
              <a:t>Some studies have also analyzed </a:t>
            </a:r>
            <a:r>
              <a:rPr lang="en-US" sz="2400" b="1" dirty="0" err="1">
                <a:solidFill>
                  <a:schemeClr val="tx1"/>
                </a:solidFill>
                <a:latin typeface="Calibri" panose="020F0502020204030204" pitchFamily="34" charset="0"/>
                <a:cs typeface="Calibri" panose="020F0502020204030204" pitchFamily="34" charset="0"/>
              </a:rPr>
              <a:t>arsenicosis</a:t>
            </a:r>
            <a:r>
              <a:rPr lang="en-US" sz="2400" b="1" dirty="0">
                <a:solidFill>
                  <a:schemeClr val="tx1"/>
                </a:solidFill>
                <a:latin typeface="Calibri" panose="020F0502020204030204" pitchFamily="34" charset="0"/>
                <a:cs typeface="Calibri" panose="020F0502020204030204" pitchFamily="34" charset="0"/>
              </a:rPr>
              <a:t>  from a cultural point of view, tracing the social stigma and  everyday life of the patients (Ahmad 2007; Nasreen 2001; Paul  2004; </a:t>
            </a:r>
            <a:r>
              <a:rPr lang="en-US" sz="2400" b="1" dirty="0" err="1">
                <a:solidFill>
                  <a:schemeClr val="tx1"/>
                </a:solidFill>
                <a:latin typeface="Calibri" panose="020F0502020204030204" pitchFamily="34" charset="0"/>
                <a:cs typeface="Calibri" panose="020F0502020204030204" pitchFamily="34" charset="0"/>
              </a:rPr>
              <a:t>Sarker</a:t>
            </a:r>
            <a:r>
              <a:rPr lang="en-US" sz="2400" b="1" dirty="0">
                <a:solidFill>
                  <a:schemeClr val="tx1"/>
                </a:solidFill>
                <a:latin typeface="Calibri" panose="020F0502020204030204" pitchFamily="34" charset="0"/>
                <a:cs typeface="Calibri" panose="020F0502020204030204" pitchFamily="34" charset="0"/>
              </a:rPr>
              <a:t> 2010). </a:t>
            </a:r>
          </a:p>
          <a:p>
            <a:pPr algn="just"/>
            <a:r>
              <a:rPr lang="en-US" sz="2400" b="1" dirty="0">
                <a:solidFill>
                  <a:schemeClr val="tx1"/>
                </a:solidFill>
                <a:latin typeface="Calibri" panose="020F0502020204030204" pitchFamily="34" charset="0"/>
                <a:cs typeface="Calibri" panose="020F0502020204030204" pitchFamily="34" charset="0"/>
              </a:rPr>
              <a:t>Arsenic-affected women and children face particular social  stigmas and are excluded from many social activities (Hassan, Atkins, and Dunn, 2005). Rural Bangladeshis were not well  informed about the health impacts of arsenic contamination (Paul, 2004) which is endorsed by George and colleagues (2012) who argued  that the prevailing notions about arsenic is contagious.</a:t>
            </a:r>
          </a:p>
          <a:p>
            <a:endParaRPr lang="en-US" b="1" dirty="0">
              <a:solidFill>
                <a:schemeClr val="tx1"/>
              </a:solidFill>
            </a:endParaRPr>
          </a:p>
        </p:txBody>
      </p:sp>
    </p:spTree>
    <p:extLst>
      <p:ext uri="{BB962C8B-B14F-4D97-AF65-F5344CB8AC3E}">
        <p14:creationId xmlns:p14="http://schemas.microsoft.com/office/powerpoint/2010/main" val="346693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id="{C4ED7A60-EBAB-66C1-5B30-F8BE4178539C}"/>
              </a:ext>
            </a:extLst>
          </p:cNvPr>
          <p:cNvPicPr/>
          <p:nvPr/>
        </p:nvPicPr>
        <p:blipFill>
          <a:blip r:embed="rId2" cstate="print"/>
          <a:stretch>
            <a:fillRect/>
          </a:stretch>
        </p:blipFill>
        <p:spPr>
          <a:xfrm>
            <a:off x="635999" y="906574"/>
            <a:ext cx="10477478" cy="4818977"/>
          </a:xfrm>
          <a:prstGeom prst="rect">
            <a:avLst/>
          </a:prstGeom>
        </p:spPr>
      </p:pic>
    </p:spTree>
    <p:extLst>
      <p:ext uri="{BB962C8B-B14F-4D97-AF65-F5344CB8AC3E}">
        <p14:creationId xmlns:p14="http://schemas.microsoft.com/office/powerpoint/2010/main" val="172454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8D9F-524F-3138-C886-6AF53BCB5DE3}"/>
              </a:ext>
            </a:extLst>
          </p:cNvPr>
          <p:cNvSpPr>
            <a:spLocks noGrp="1"/>
          </p:cNvSpPr>
          <p:nvPr>
            <p:ph type="title"/>
          </p:nvPr>
        </p:nvSpPr>
        <p:spPr>
          <a:xfrm>
            <a:off x="677334" y="609600"/>
            <a:ext cx="8596668" cy="726831"/>
          </a:xfrm>
        </p:spPr>
        <p:txBody>
          <a:bodyPr>
            <a:normAutofit fontScale="90000"/>
          </a:bodyPr>
          <a:lstStyle/>
          <a:p>
            <a:r>
              <a:rPr lang="en-US" dirty="0"/>
              <a:t>Blending Literature and Analysis of Findings</a:t>
            </a:r>
            <a:br>
              <a:rPr lang="en-US" dirty="0"/>
            </a:br>
            <a:br>
              <a:rPr lang="en-US" dirty="0"/>
            </a:br>
            <a:endParaRPr lang="en-US" dirty="0"/>
          </a:p>
        </p:txBody>
      </p:sp>
      <p:sp>
        <p:nvSpPr>
          <p:cNvPr id="3" name="Content Placeholder 2">
            <a:extLst>
              <a:ext uri="{FF2B5EF4-FFF2-40B4-BE49-F238E27FC236}">
                <a16:creationId xmlns:a16="http://schemas.microsoft.com/office/drawing/2014/main" id="{E024E27C-8E36-9002-D90F-BD0D033CD6A3}"/>
              </a:ext>
            </a:extLst>
          </p:cNvPr>
          <p:cNvSpPr>
            <a:spLocks noGrp="1"/>
          </p:cNvSpPr>
          <p:nvPr>
            <p:ph idx="1"/>
          </p:nvPr>
        </p:nvSpPr>
        <p:spPr>
          <a:xfrm>
            <a:off x="775808" y="1252623"/>
            <a:ext cx="11111392" cy="5105974"/>
          </a:xfrm>
        </p:spPr>
        <p:txBody>
          <a:bodyPr>
            <a:normAutofit fontScale="92500" lnSpcReduction="20000"/>
          </a:bodyPr>
          <a:lstStyle/>
          <a:p>
            <a:pPr marL="469265" marR="45720" indent="-457200" algn="just">
              <a:lnSpc>
                <a:spcPct val="101899"/>
              </a:lnSpc>
              <a:buFont typeface="Wingdings" panose="05000000000000000000" pitchFamily="2" charset="2"/>
              <a:buChar char="q"/>
              <a:tabLst>
                <a:tab pos="131445" algn="l"/>
              </a:tabLst>
            </a:pPr>
            <a:r>
              <a:rPr lang="en-US" sz="2600" b="1" spc="10" dirty="0">
                <a:solidFill>
                  <a:schemeClr val="tx1"/>
                </a:solidFill>
                <a:latin typeface="Calibri"/>
                <a:cs typeface="Calibri"/>
              </a:rPr>
              <a:t>Not</a:t>
            </a:r>
            <a:r>
              <a:rPr lang="en-US" sz="2600" b="1" spc="5" dirty="0">
                <a:solidFill>
                  <a:schemeClr val="tx1"/>
                </a:solidFill>
                <a:latin typeface="Calibri"/>
                <a:cs typeface="Calibri"/>
              </a:rPr>
              <a:t> all </a:t>
            </a:r>
            <a:r>
              <a:rPr lang="en-US" sz="2600" b="1" spc="10" dirty="0">
                <a:solidFill>
                  <a:schemeClr val="tx1"/>
                </a:solidFill>
                <a:latin typeface="Calibri"/>
                <a:cs typeface="Calibri"/>
              </a:rPr>
              <a:t>indigenous</a:t>
            </a:r>
            <a:r>
              <a:rPr lang="en-US" sz="2600" b="1" spc="-5" dirty="0">
                <a:solidFill>
                  <a:schemeClr val="tx1"/>
                </a:solidFill>
                <a:latin typeface="Calibri"/>
                <a:cs typeface="Calibri"/>
              </a:rPr>
              <a:t> </a:t>
            </a:r>
            <a:r>
              <a:rPr lang="en-US" sz="2600" b="1" spc="5" dirty="0">
                <a:solidFill>
                  <a:schemeClr val="tx1"/>
                </a:solidFill>
                <a:latin typeface="Calibri"/>
                <a:cs typeface="Calibri"/>
              </a:rPr>
              <a:t>people</a:t>
            </a:r>
            <a:r>
              <a:rPr lang="en-US" sz="2600" b="1" dirty="0">
                <a:solidFill>
                  <a:schemeClr val="tx1"/>
                </a:solidFill>
                <a:latin typeface="Calibri"/>
                <a:cs typeface="Calibri"/>
              </a:rPr>
              <a:t> </a:t>
            </a:r>
            <a:r>
              <a:rPr lang="en-US" sz="2600" b="1" spc="5" dirty="0">
                <a:solidFill>
                  <a:schemeClr val="tx1"/>
                </a:solidFill>
                <a:latin typeface="Calibri"/>
                <a:cs typeface="Calibri"/>
              </a:rPr>
              <a:t>submissively</a:t>
            </a:r>
            <a:r>
              <a:rPr lang="en-US" sz="2600" b="1" spc="35" dirty="0">
                <a:solidFill>
                  <a:schemeClr val="tx1"/>
                </a:solidFill>
                <a:latin typeface="Calibri"/>
                <a:cs typeface="Calibri"/>
              </a:rPr>
              <a:t> </a:t>
            </a:r>
            <a:r>
              <a:rPr lang="en-US" sz="2600" b="1" spc="10" dirty="0">
                <a:solidFill>
                  <a:schemeClr val="tx1"/>
                </a:solidFill>
                <a:latin typeface="Calibri"/>
                <a:cs typeface="Calibri"/>
              </a:rPr>
              <a:t>accept</a:t>
            </a:r>
            <a:r>
              <a:rPr lang="en-US" sz="2600" b="1" spc="20" dirty="0">
                <a:solidFill>
                  <a:schemeClr val="tx1"/>
                </a:solidFill>
                <a:latin typeface="Calibri"/>
                <a:cs typeface="Calibri"/>
              </a:rPr>
              <a:t> </a:t>
            </a:r>
            <a:r>
              <a:rPr lang="en-US" sz="2600" b="1" spc="5" dirty="0">
                <a:solidFill>
                  <a:schemeClr val="tx1"/>
                </a:solidFill>
                <a:latin typeface="Calibri"/>
                <a:cs typeface="Calibri"/>
              </a:rPr>
              <a:t>discriminatory</a:t>
            </a:r>
            <a:r>
              <a:rPr lang="en-US" sz="2600" b="1" spc="25" dirty="0">
                <a:solidFill>
                  <a:schemeClr val="tx1"/>
                </a:solidFill>
                <a:latin typeface="Calibri"/>
                <a:cs typeface="Calibri"/>
              </a:rPr>
              <a:t> </a:t>
            </a:r>
            <a:r>
              <a:rPr lang="en-US" sz="2600" b="1" spc="5" dirty="0">
                <a:solidFill>
                  <a:schemeClr val="tx1"/>
                </a:solidFill>
                <a:latin typeface="Calibri"/>
                <a:cs typeface="Calibri"/>
              </a:rPr>
              <a:t>attitudes; </a:t>
            </a:r>
            <a:r>
              <a:rPr lang="en-US" sz="2600" b="1" spc="10" dirty="0">
                <a:solidFill>
                  <a:schemeClr val="tx1"/>
                </a:solidFill>
                <a:latin typeface="Calibri"/>
                <a:cs typeface="Calibri"/>
              </a:rPr>
              <a:t> </a:t>
            </a:r>
            <a:r>
              <a:rPr lang="en-US" sz="2600" b="1" spc="-15" dirty="0">
                <a:solidFill>
                  <a:schemeClr val="tx1"/>
                </a:solidFill>
                <a:latin typeface="Calibri"/>
                <a:cs typeface="Calibri"/>
              </a:rPr>
              <a:t>rather,</a:t>
            </a:r>
            <a:r>
              <a:rPr lang="en-US" sz="2600" b="1" spc="5" dirty="0">
                <a:solidFill>
                  <a:schemeClr val="tx1"/>
                </a:solidFill>
                <a:latin typeface="Calibri"/>
                <a:cs typeface="Calibri"/>
              </a:rPr>
              <a:t> </a:t>
            </a:r>
            <a:r>
              <a:rPr lang="en-US" sz="2600" b="1" spc="10" dirty="0">
                <a:solidFill>
                  <a:schemeClr val="tx1"/>
                </a:solidFill>
                <a:latin typeface="Calibri"/>
                <a:cs typeface="Calibri"/>
              </a:rPr>
              <a:t>some </a:t>
            </a:r>
            <a:r>
              <a:rPr lang="en-US" sz="2600" b="1" spc="5" dirty="0">
                <a:solidFill>
                  <a:schemeClr val="tx1"/>
                </a:solidFill>
                <a:latin typeface="Calibri"/>
                <a:cs typeface="Calibri"/>
              </a:rPr>
              <a:t>of</a:t>
            </a:r>
            <a:r>
              <a:rPr lang="en-US" sz="2600" b="1" dirty="0">
                <a:solidFill>
                  <a:schemeClr val="tx1"/>
                </a:solidFill>
                <a:latin typeface="Calibri"/>
                <a:cs typeface="Calibri"/>
              </a:rPr>
              <a:t> </a:t>
            </a:r>
            <a:r>
              <a:rPr lang="en-US" sz="2600" b="1" spc="15" dirty="0">
                <a:solidFill>
                  <a:schemeClr val="tx1"/>
                </a:solidFill>
                <a:latin typeface="Calibri"/>
                <a:cs typeface="Calibri"/>
              </a:rPr>
              <a:t>them</a:t>
            </a:r>
            <a:r>
              <a:rPr lang="en-US" sz="2600" b="1" spc="5" dirty="0">
                <a:solidFill>
                  <a:schemeClr val="tx1"/>
                </a:solidFill>
                <a:latin typeface="Calibri"/>
                <a:cs typeface="Calibri"/>
              </a:rPr>
              <a:t> fight against it </a:t>
            </a:r>
            <a:r>
              <a:rPr lang="en-US" sz="2600" b="1" spc="10" dirty="0">
                <a:solidFill>
                  <a:schemeClr val="tx1"/>
                </a:solidFill>
                <a:latin typeface="Calibri"/>
                <a:cs typeface="Calibri"/>
              </a:rPr>
              <a:t>in</a:t>
            </a:r>
            <a:r>
              <a:rPr lang="en-US" sz="2600" b="1" dirty="0">
                <a:solidFill>
                  <a:schemeClr val="tx1"/>
                </a:solidFill>
                <a:latin typeface="Calibri"/>
                <a:cs typeface="Calibri"/>
              </a:rPr>
              <a:t> </a:t>
            </a:r>
            <a:r>
              <a:rPr lang="en-US" sz="2600" b="1" spc="10" dirty="0">
                <a:solidFill>
                  <a:schemeClr val="tx1"/>
                </a:solidFill>
                <a:latin typeface="Calibri"/>
                <a:cs typeface="Calibri"/>
              </a:rPr>
              <a:t>a</a:t>
            </a:r>
            <a:r>
              <a:rPr lang="en-US" sz="2600" b="1" spc="5" dirty="0">
                <a:solidFill>
                  <a:schemeClr val="tx1"/>
                </a:solidFill>
                <a:latin typeface="Calibri"/>
                <a:cs typeface="Calibri"/>
              </a:rPr>
              <a:t> nonviolent</a:t>
            </a:r>
            <a:r>
              <a:rPr lang="en-US" sz="2600" b="1" dirty="0">
                <a:solidFill>
                  <a:schemeClr val="tx1"/>
                </a:solidFill>
                <a:latin typeface="Calibri"/>
                <a:cs typeface="Calibri"/>
              </a:rPr>
              <a:t> </a:t>
            </a:r>
            <a:r>
              <a:rPr lang="en-US" sz="2600" b="1" spc="10" dirty="0">
                <a:solidFill>
                  <a:schemeClr val="tx1"/>
                </a:solidFill>
                <a:latin typeface="Calibri"/>
                <a:cs typeface="Calibri"/>
              </a:rPr>
              <a:t>and</a:t>
            </a:r>
            <a:r>
              <a:rPr lang="en-US" sz="2600" b="1" spc="5" dirty="0">
                <a:solidFill>
                  <a:schemeClr val="tx1"/>
                </a:solidFill>
                <a:latin typeface="Calibri"/>
                <a:cs typeface="Calibri"/>
              </a:rPr>
              <a:t> </a:t>
            </a:r>
            <a:r>
              <a:rPr lang="en-US" sz="2600" b="1" dirty="0">
                <a:solidFill>
                  <a:schemeClr val="tx1"/>
                </a:solidFill>
                <a:latin typeface="Calibri"/>
                <a:cs typeface="Calibri"/>
              </a:rPr>
              <a:t>passive</a:t>
            </a:r>
            <a:r>
              <a:rPr lang="en-US" sz="2600" b="1" spc="25" dirty="0">
                <a:solidFill>
                  <a:schemeClr val="tx1"/>
                </a:solidFill>
                <a:latin typeface="Calibri"/>
                <a:cs typeface="Calibri"/>
              </a:rPr>
              <a:t> </a:t>
            </a:r>
            <a:r>
              <a:rPr lang="en-US" sz="2600" b="1" spc="-25" dirty="0">
                <a:solidFill>
                  <a:schemeClr val="tx1"/>
                </a:solidFill>
                <a:latin typeface="Calibri"/>
                <a:cs typeface="Calibri"/>
              </a:rPr>
              <a:t>way.</a:t>
            </a:r>
            <a:r>
              <a:rPr lang="en-US" sz="2600" b="1" spc="-5" dirty="0">
                <a:solidFill>
                  <a:schemeClr val="tx1"/>
                </a:solidFill>
                <a:latin typeface="Calibri"/>
                <a:cs typeface="Calibri"/>
              </a:rPr>
              <a:t> </a:t>
            </a:r>
            <a:r>
              <a:rPr lang="en-US" sz="2600" b="1" spc="10" dirty="0">
                <a:solidFill>
                  <a:schemeClr val="tx1"/>
                </a:solidFill>
                <a:latin typeface="Calibri"/>
                <a:cs typeface="Calibri"/>
              </a:rPr>
              <a:t>In</a:t>
            </a:r>
            <a:r>
              <a:rPr lang="en-US" sz="2600" b="1" spc="5" dirty="0">
                <a:solidFill>
                  <a:schemeClr val="tx1"/>
                </a:solidFill>
                <a:latin typeface="Calibri"/>
                <a:cs typeface="Calibri"/>
              </a:rPr>
              <a:t> this </a:t>
            </a:r>
            <a:r>
              <a:rPr lang="en-US" sz="2600" b="1" spc="10" dirty="0">
                <a:solidFill>
                  <a:schemeClr val="tx1"/>
                </a:solidFill>
                <a:latin typeface="Calibri"/>
                <a:cs typeface="Calibri"/>
              </a:rPr>
              <a:t> </a:t>
            </a:r>
            <a:r>
              <a:rPr lang="en-US" sz="2600" b="1" spc="-10" dirty="0">
                <a:solidFill>
                  <a:schemeClr val="tx1"/>
                </a:solidFill>
                <a:latin typeface="Calibri"/>
                <a:cs typeface="Calibri"/>
              </a:rPr>
              <a:t>study,</a:t>
            </a:r>
            <a:r>
              <a:rPr lang="en-US" sz="2600" b="1" spc="-5" dirty="0">
                <a:solidFill>
                  <a:schemeClr val="tx1"/>
                </a:solidFill>
                <a:latin typeface="Calibri"/>
                <a:cs typeface="Calibri"/>
              </a:rPr>
              <a:t> </a:t>
            </a:r>
            <a:r>
              <a:rPr lang="en-US" sz="2600" b="1" spc="10" dirty="0">
                <a:solidFill>
                  <a:schemeClr val="tx1"/>
                </a:solidFill>
                <a:latin typeface="Calibri"/>
                <a:cs typeface="Calibri"/>
              </a:rPr>
              <a:t>James</a:t>
            </a:r>
            <a:r>
              <a:rPr lang="en-US" sz="2600" b="1" spc="20" dirty="0">
                <a:solidFill>
                  <a:schemeClr val="tx1"/>
                </a:solidFill>
                <a:latin typeface="Calibri"/>
                <a:cs typeface="Calibri"/>
              </a:rPr>
              <a:t> </a:t>
            </a:r>
            <a:r>
              <a:rPr lang="en-US" sz="2600" b="1" dirty="0">
                <a:solidFill>
                  <a:schemeClr val="tx1"/>
                </a:solidFill>
                <a:latin typeface="Calibri"/>
                <a:cs typeface="Calibri"/>
              </a:rPr>
              <a:t>Scott’s </a:t>
            </a:r>
            <a:r>
              <a:rPr lang="en-US" sz="2600" b="1" spc="5" dirty="0">
                <a:solidFill>
                  <a:schemeClr val="tx1"/>
                </a:solidFill>
                <a:latin typeface="Calibri"/>
                <a:cs typeface="Calibri"/>
              </a:rPr>
              <a:t>idea</a:t>
            </a:r>
            <a:r>
              <a:rPr lang="en-US" sz="2600" b="1" spc="10" dirty="0">
                <a:solidFill>
                  <a:schemeClr val="tx1"/>
                </a:solidFill>
                <a:latin typeface="Calibri"/>
                <a:cs typeface="Calibri"/>
              </a:rPr>
              <a:t> </a:t>
            </a:r>
            <a:r>
              <a:rPr lang="en-US" sz="2600" b="1" spc="5" dirty="0">
                <a:solidFill>
                  <a:schemeClr val="tx1"/>
                </a:solidFill>
                <a:latin typeface="Calibri"/>
                <a:cs typeface="Calibri"/>
              </a:rPr>
              <a:t>of</a:t>
            </a:r>
            <a:r>
              <a:rPr lang="en-US" sz="2600" b="1" dirty="0">
                <a:solidFill>
                  <a:schemeClr val="tx1"/>
                </a:solidFill>
                <a:latin typeface="Calibri"/>
                <a:cs typeface="Calibri"/>
              </a:rPr>
              <a:t> </a:t>
            </a:r>
            <a:r>
              <a:rPr lang="en-US" sz="2600" b="1" spc="10" dirty="0">
                <a:solidFill>
                  <a:schemeClr val="tx1"/>
                </a:solidFill>
                <a:latin typeface="Calibri"/>
                <a:cs typeface="Calibri"/>
              </a:rPr>
              <a:t>“hidden</a:t>
            </a:r>
            <a:r>
              <a:rPr lang="en-US" sz="2600" b="1" dirty="0">
                <a:solidFill>
                  <a:schemeClr val="tx1"/>
                </a:solidFill>
                <a:latin typeface="Calibri"/>
                <a:cs typeface="Calibri"/>
              </a:rPr>
              <a:t> </a:t>
            </a:r>
            <a:r>
              <a:rPr lang="en-US" sz="2600" b="1" spc="5" dirty="0">
                <a:solidFill>
                  <a:schemeClr val="tx1"/>
                </a:solidFill>
                <a:latin typeface="Calibri"/>
                <a:cs typeface="Calibri"/>
              </a:rPr>
              <a:t>transcripts”</a:t>
            </a:r>
            <a:r>
              <a:rPr lang="en-US" sz="2600" b="1" spc="30" dirty="0">
                <a:solidFill>
                  <a:schemeClr val="tx1"/>
                </a:solidFill>
                <a:latin typeface="Calibri"/>
                <a:cs typeface="Calibri"/>
              </a:rPr>
              <a:t> </a:t>
            </a:r>
            <a:r>
              <a:rPr lang="en-US" sz="2600" b="1" spc="5" dirty="0">
                <a:solidFill>
                  <a:schemeClr val="tx1"/>
                </a:solidFill>
                <a:latin typeface="Calibri"/>
                <a:cs typeface="Calibri"/>
              </a:rPr>
              <a:t>(Scott</a:t>
            </a:r>
            <a:r>
              <a:rPr lang="en-US" sz="2600" b="1" spc="-5" dirty="0">
                <a:solidFill>
                  <a:schemeClr val="tx1"/>
                </a:solidFill>
                <a:latin typeface="Calibri"/>
                <a:cs typeface="Calibri"/>
              </a:rPr>
              <a:t> </a:t>
            </a:r>
            <a:r>
              <a:rPr lang="en-US" sz="2600" b="1" spc="10" dirty="0">
                <a:solidFill>
                  <a:schemeClr val="tx1"/>
                </a:solidFill>
                <a:latin typeface="Calibri"/>
                <a:cs typeface="Calibri"/>
              </a:rPr>
              <a:t>1990)</a:t>
            </a:r>
            <a:r>
              <a:rPr lang="en-US" sz="2600" b="1" spc="-10" dirty="0">
                <a:solidFill>
                  <a:schemeClr val="tx1"/>
                </a:solidFill>
                <a:latin typeface="Calibri"/>
                <a:cs typeface="Calibri"/>
              </a:rPr>
              <a:t> </a:t>
            </a:r>
            <a:r>
              <a:rPr lang="en-US" sz="2600" b="1" dirty="0">
                <a:solidFill>
                  <a:schemeClr val="tx1"/>
                </a:solidFill>
                <a:latin typeface="Calibri"/>
                <a:cs typeface="Calibri"/>
              </a:rPr>
              <a:t>provides</a:t>
            </a:r>
            <a:r>
              <a:rPr lang="en-US" sz="2600" b="1" spc="20" dirty="0">
                <a:solidFill>
                  <a:schemeClr val="tx1"/>
                </a:solidFill>
                <a:latin typeface="Calibri"/>
                <a:cs typeface="Calibri"/>
              </a:rPr>
              <a:t> </a:t>
            </a:r>
            <a:r>
              <a:rPr lang="en-US" sz="2600" b="1" spc="5" dirty="0">
                <a:solidFill>
                  <a:schemeClr val="tx1"/>
                </a:solidFill>
                <a:latin typeface="Calibri"/>
                <a:cs typeface="Calibri"/>
              </a:rPr>
              <a:t>insight </a:t>
            </a:r>
            <a:r>
              <a:rPr lang="en-US" sz="2600" b="1" spc="-290" dirty="0">
                <a:solidFill>
                  <a:schemeClr val="tx1"/>
                </a:solidFill>
                <a:latin typeface="Calibri"/>
                <a:cs typeface="Calibri"/>
              </a:rPr>
              <a:t> </a:t>
            </a:r>
            <a:r>
              <a:rPr lang="en-US" sz="2600" b="1" spc="5" dirty="0">
                <a:solidFill>
                  <a:schemeClr val="tx1"/>
                </a:solidFill>
                <a:latin typeface="Calibri"/>
                <a:cs typeface="Calibri"/>
              </a:rPr>
              <a:t>here </a:t>
            </a:r>
            <a:r>
              <a:rPr lang="en-US" sz="2600" b="1" dirty="0">
                <a:solidFill>
                  <a:schemeClr val="tx1"/>
                </a:solidFill>
                <a:latin typeface="Calibri"/>
                <a:cs typeface="Calibri"/>
              </a:rPr>
              <a:t>to </a:t>
            </a:r>
            <a:r>
              <a:rPr lang="en-US" sz="2600" b="1" spc="5" dirty="0">
                <a:solidFill>
                  <a:schemeClr val="tx1"/>
                </a:solidFill>
                <a:latin typeface="Calibri"/>
                <a:cs typeface="Calibri"/>
              </a:rPr>
              <a:t>understand </a:t>
            </a:r>
            <a:r>
              <a:rPr lang="en-US" sz="2600" b="1" spc="10" dirty="0">
                <a:solidFill>
                  <a:schemeClr val="tx1"/>
                </a:solidFill>
                <a:latin typeface="Calibri"/>
                <a:cs typeface="Calibri"/>
              </a:rPr>
              <a:t>the </a:t>
            </a:r>
            <a:r>
              <a:rPr lang="en-US" sz="2600" b="1" spc="-5" dirty="0">
                <a:solidFill>
                  <a:schemeClr val="tx1"/>
                </a:solidFill>
                <a:latin typeface="Calibri"/>
                <a:cs typeface="Calibri"/>
              </a:rPr>
              <a:t>ways </a:t>
            </a:r>
            <a:r>
              <a:rPr lang="en-US" sz="2600" b="1" spc="5" dirty="0">
                <a:solidFill>
                  <a:schemeClr val="tx1"/>
                </a:solidFill>
                <a:latin typeface="Calibri"/>
                <a:cs typeface="Calibri"/>
              </a:rPr>
              <a:t>in </a:t>
            </a:r>
            <a:r>
              <a:rPr lang="en-US" sz="2600" b="1" spc="10" dirty="0">
                <a:solidFill>
                  <a:schemeClr val="tx1"/>
                </a:solidFill>
                <a:latin typeface="Calibri"/>
                <a:cs typeface="Calibri"/>
              </a:rPr>
              <a:t>which indigenous people use back </a:t>
            </a:r>
            <a:r>
              <a:rPr lang="en-US" sz="2600" b="1" dirty="0">
                <a:solidFill>
                  <a:schemeClr val="tx1"/>
                </a:solidFill>
                <a:latin typeface="Calibri"/>
                <a:cs typeface="Calibri"/>
              </a:rPr>
              <a:t>stage </a:t>
            </a:r>
            <a:r>
              <a:rPr lang="en-US" sz="2600" b="1" spc="5" dirty="0">
                <a:solidFill>
                  <a:schemeClr val="tx1"/>
                </a:solidFill>
                <a:latin typeface="Calibri"/>
                <a:cs typeface="Calibri"/>
              </a:rPr>
              <a:t> </a:t>
            </a:r>
            <a:r>
              <a:rPr lang="en-US" sz="2600" b="1" dirty="0">
                <a:solidFill>
                  <a:schemeClr val="tx1"/>
                </a:solidFill>
                <a:latin typeface="Calibri"/>
                <a:cs typeface="Calibri"/>
              </a:rPr>
              <a:t>words,</a:t>
            </a:r>
            <a:r>
              <a:rPr lang="en-US" sz="2600" b="1" spc="5" dirty="0">
                <a:solidFill>
                  <a:schemeClr val="tx1"/>
                </a:solidFill>
                <a:latin typeface="Calibri"/>
                <a:cs typeface="Calibri"/>
              </a:rPr>
              <a:t> agitation</a:t>
            </a:r>
            <a:r>
              <a:rPr lang="en-US" sz="2600" b="1" spc="10" dirty="0">
                <a:solidFill>
                  <a:schemeClr val="tx1"/>
                </a:solidFill>
                <a:latin typeface="Calibri"/>
                <a:cs typeface="Calibri"/>
              </a:rPr>
              <a:t> and</a:t>
            </a:r>
            <a:r>
              <a:rPr lang="en-US" sz="2600" b="1" spc="5" dirty="0">
                <a:solidFill>
                  <a:schemeClr val="tx1"/>
                </a:solidFill>
                <a:latin typeface="Calibri"/>
                <a:cs typeface="Calibri"/>
              </a:rPr>
              <a:t> tactically</a:t>
            </a:r>
            <a:r>
              <a:rPr lang="en-US" sz="2600" b="1" spc="15" dirty="0">
                <a:solidFill>
                  <a:schemeClr val="tx1"/>
                </a:solidFill>
                <a:latin typeface="Calibri"/>
                <a:cs typeface="Calibri"/>
              </a:rPr>
              <a:t> </a:t>
            </a:r>
            <a:r>
              <a:rPr lang="en-US" sz="2600" b="1" dirty="0">
                <a:solidFill>
                  <a:schemeClr val="tx1"/>
                </a:solidFill>
                <a:latin typeface="Calibri"/>
                <a:cs typeface="Calibri"/>
              </a:rPr>
              <a:t>avoid</a:t>
            </a:r>
            <a:r>
              <a:rPr lang="en-US" sz="2600" b="1" spc="5" dirty="0">
                <a:solidFill>
                  <a:schemeClr val="tx1"/>
                </a:solidFill>
                <a:latin typeface="Calibri"/>
                <a:cs typeface="Calibri"/>
              </a:rPr>
              <a:t> </a:t>
            </a:r>
            <a:r>
              <a:rPr lang="en-US" sz="2600" b="1" spc="10" dirty="0">
                <a:solidFill>
                  <a:schemeClr val="tx1"/>
                </a:solidFill>
                <a:latin typeface="Calibri"/>
                <a:cs typeface="Calibri"/>
              </a:rPr>
              <a:t>the</a:t>
            </a:r>
            <a:r>
              <a:rPr lang="en-US" sz="2600" b="1" spc="15" dirty="0">
                <a:solidFill>
                  <a:schemeClr val="tx1"/>
                </a:solidFill>
                <a:latin typeface="Calibri"/>
                <a:cs typeface="Calibri"/>
              </a:rPr>
              <a:t> </a:t>
            </a:r>
            <a:r>
              <a:rPr lang="en-US" sz="2600" b="1" spc="5" dirty="0">
                <a:solidFill>
                  <a:schemeClr val="tx1"/>
                </a:solidFill>
                <a:latin typeface="Calibri"/>
                <a:cs typeface="Calibri"/>
              </a:rPr>
              <a:t>Bengali</a:t>
            </a:r>
            <a:r>
              <a:rPr lang="en-US" sz="2600" b="1" spc="-5" dirty="0">
                <a:solidFill>
                  <a:schemeClr val="tx1"/>
                </a:solidFill>
                <a:latin typeface="Calibri"/>
                <a:cs typeface="Calibri"/>
              </a:rPr>
              <a:t> </a:t>
            </a:r>
            <a:r>
              <a:rPr lang="en-US" sz="2600" b="1" spc="5" dirty="0">
                <a:solidFill>
                  <a:schemeClr val="tx1"/>
                </a:solidFill>
                <a:latin typeface="Calibri"/>
                <a:cs typeface="Calibri"/>
              </a:rPr>
              <a:t>people.</a:t>
            </a:r>
            <a:r>
              <a:rPr lang="en-US" sz="2600" b="1" dirty="0">
                <a:solidFill>
                  <a:schemeClr val="tx1"/>
                </a:solidFill>
                <a:latin typeface="Calibri"/>
                <a:cs typeface="Calibri"/>
              </a:rPr>
              <a:t> Several</a:t>
            </a:r>
            <a:r>
              <a:rPr lang="en-US" sz="2600" b="1" spc="20" dirty="0">
                <a:solidFill>
                  <a:schemeClr val="tx1"/>
                </a:solidFill>
                <a:latin typeface="Calibri"/>
                <a:cs typeface="Calibri"/>
              </a:rPr>
              <a:t> </a:t>
            </a:r>
            <a:r>
              <a:rPr lang="en-US" sz="2600" b="1" spc="5" dirty="0">
                <a:solidFill>
                  <a:schemeClr val="tx1"/>
                </a:solidFill>
                <a:latin typeface="Calibri"/>
                <a:cs typeface="Calibri"/>
              </a:rPr>
              <a:t>practices</a:t>
            </a:r>
            <a:r>
              <a:rPr lang="en-US" sz="2600" b="1" spc="20" dirty="0">
                <a:solidFill>
                  <a:schemeClr val="tx1"/>
                </a:solidFill>
                <a:latin typeface="Calibri"/>
                <a:cs typeface="Calibri"/>
              </a:rPr>
              <a:t> </a:t>
            </a:r>
            <a:r>
              <a:rPr lang="en-US" sz="2600" b="1" spc="5" dirty="0">
                <a:solidFill>
                  <a:schemeClr val="tx1"/>
                </a:solidFill>
                <a:latin typeface="Calibri"/>
                <a:cs typeface="Calibri"/>
              </a:rPr>
              <a:t>of </a:t>
            </a:r>
            <a:r>
              <a:rPr lang="en-US" sz="2600" b="1" spc="10" dirty="0">
                <a:solidFill>
                  <a:schemeClr val="tx1"/>
                </a:solidFill>
                <a:latin typeface="Calibri"/>
                <a:cs typeface="Calibri"/>
              </a:rPr>
              <a:t> the “weapons </a:t>
            </a:r>
            <a:r>
              <a:rPr lang="en-US" sz="2600" b="1" spc="5" dirty="0">
                <a:solidFill>
                  <a:schemeClr val="tx1"/>
                </a:solidFill>
                <a:latin typeface="Calibri"/>
                <a:cs typeface="Calibri"/>
              </a:rPr>
              <a:t>of </a:t>
            </a:r>
            <a:r>
              <a:rPr lang="en-US" sz="2600" b="1" spc="10" dirty="0">
                <a:solidFill>
                  <a:schemeClr val="tx1"/>
                </a:solidFill>
                <a:latin typeface="Calibri"/>
                <a:cs typeface="Calibri"/>
              </a:rPr>
              <a:t>the weak” </a:t>
            </a:r>
            <a:r>
              <a:rPr lang="en-US" sz="2600" b="1" spc="5" dirty="0">
                <a:solidFill>
                  <a:schemeClr val="tx1"/>
                </a:solidFill>
                <a:latin typeface="Calibri"/>
                <a:cs typeface="Calibri"/>
              </a:rPr>
              <a:t>(Scott </a:t>
            </a:r>
            <a:r>
              <a:rPr lang="en-US" sz="2600" b="1" spc="10" dirty="0">
                <a:solidFill>
                  <a:schemeClr val="tx1"/>
                </a:solidFill>
                <a:latin typeface="Calibri"/>
                <a:cs typeface="Calibri"/>
              </a:rPr>
              <a:t>1985) show how indigenous </a:t>
            </a:r>
            <a:r>
              <a:rPr lang="en-US" sz="2600" b="1" spc="5" dirty="0">
                <a:solidFill>
                  <a:schemeClr val="tx1"/>
                </a:solidFill>
                <a:latin typeface="Calibri"/>
                <a:cs typeface="Calibri"/>
              </a:rPr>
              <a:t>people fight </a:t>
            </a:r>
            <a:r>
              <a:rPr lang="en-US" sz="2600" b="1" spc="10" dirty="0">
                <a:solidFill>
                  <a:schemeClr val="tx1"/>
                </a:solidFill>
                <a:latin typeface="Calibri"/>
                <a:cs typeface="Calibri"/>
              </a:rPr>
              <a:t> </a:t>
            </a:r>
            <a:r>
              <a:rPr lang="en-US" sz="2600" b="1" dirty="0">
                <a:solidFill>
                  <a:schemeClr val="tx1"/>
                </a:solidFill>
                <a:latin typeface="Calibri"/>
                <a:cs typeface="Calibri"/>
              </a:rPr>
              <a:t>against </a:t>
            </a:r>
            <a:r>
              <a:rPr lang="en-US" sz="2600" b="1" spc="5" dirty="0">
                <a:solidFill>
                  <a:schemeClr val="tx1"/>
                </a:solidFill>
                <a:latin typeface="Calibri"/>
                <a:cs typeface="Calibri"/>
              </a:rPr>
              <a:t>discrimination.</a:t>
            </a:r>
            <a:endParaRPr lang="en-US" sz="2600" b="1" dirty="0">
              <a:solidFill>
                <a:schemeClr val="tx1"/>
              </a:solidFill>
              <a:latin typeface="Calibri"/>
              <a:cs typeface="Calibri"/>
            </a:endParaRPr>
          </a:p>
          <a:p>
            <a:pPr algn="just">
              <a:lnSpc>
                <a:spcPct val="100000"/>
              </a:lnSpc>
              <a:spcBef>
                <a:spcPts val="50"/>
              </a:spcBef>
              <a:buFont typeface="Wingdings" panose="05000000000000000000" pitchFamily="2" charset="2"/>
              <a:buChar char="q"/>
            </a:pPr>
            <a:endParaRPr lang="en-US" sz="2600" b="1" dirty="0">
              <a:solidFill>
                <a:schemeClr val="tx1"/>
              </a:solidFill>
              <a:latin typeface="Calibri"/>
              <a:cs typeface="Calibri"/>
            </a:endParaRPr>
          </a:p>
          <a:p>
            <a:pPr marL="469265" marR="5080" indent="-457200" algn="just">
              <a:lnSpc>
                <a:spcPct val="101899"/>
              </a:lnSpc>
              <a:buFont typeface="Wingdings" panose="05000000000000000000" pitchFamily="2" charset="2"/>
              <a:buChar char="q"/>
              <a:tabLst>
                <a:tab pos="131445" algn="l"/>
              </a:tabLst>
            </a:pPr>
            <a:r>
              <a:rPr lang="en-US" sz="2600" b="1" dirty="0" err="1">
                <a:solidFill>
                  <a:schemeClr val="tx1"/>
                </a:solidFill>
                <a:latin typeface="Calibri"/>
                <a:cs typeface="Calibri"/>
              </a:rPr>
              <a:t>Nichter’s</a:t>
            </a:r>
            <a:r>
              <a:rPr lang="en-US" sz="2600" b="1" spc="15" dirty="0">
                <a:solidFill>
                  <a:schemeClr val="tx1"/>
                </a:solidFill>
                <a:latin typeface="Calibri"/>
                <a:cs typeface="Calibri"/>
              </a:rPr>
              <a:t> </a:t>
            </a:r>
            <a:r>
              <a:rPr lang="en-US" sz="2600" b="1" spc="5" dirty="0">
                <a:solidFill>
                  <a:schemeClr val="tx1"/>
                </a:solidFill>
                <a:latin typeface="Calibri"/>
                <a:cs typeface="Calibri"/>
              </a:rPr>
              <a:t>study</a:t>
            </a:r>
            <a:r>
              <a:rPr lang="en-US" sz="2600" b="1" spc="-5" dirty="0">
                <a:solidFill>
                  <a:schemeClr val="tx1"/>
                </a:solidFill>
                <a:latin typeface="Calibri"/>
                <a:cs typeface="Calibri"/>
              </a:rPr>
              <a:t> </a:t>
            </a:r>
            <a:r>
              <a:rPr lang="en-US" sz="2600" b="1" spc="10" dirty="0">
                <a:solidFill>
                  <a:schemeClr val="tx1"/>
                </a:solidFill>
                <a:latin typeface="Calibri"/>
                <a:cs typeface="Calibri"/>
              </a:rPr>
              <a:t>on</a:t>
            </a:r>
            <a:r>
              <a:rPr lang="en-US" sz="2600" b="1" spc="5" dirty="0">
                <a:solidFill>
                  <a:schemeClr val="tx1"/>
                </a:solidFill>
                <a:latin typeface="Calibri"/>
                <a:cs typeface="Calibri"/>
              </a:rPr>
              <a:t> </a:t>
            </a:r>
            <a:r>
              <a:rPr lang="en-US" sz="2600" b="1" dirty="0" err="1">
                <a:solidFill>
                  <a:schemeClr val="tx1"/>
                </a:solidFill>
                <a:latin typeface="Calibri"/>
                <a:cs typeface="Calibri"/>
              </a:rPr>
              <a:t>Kyasanur</a:t>
            </a:r>
            <a:r>
              <a:rPr lang="en-US" sz="2600" b="1" spc="5" dirty="0">
                <a:solidFill>
                  <a:schemeClr val="tx1"/>
                </a:solidFill>
                <a:latin typeface="Calibri"/>
                <a:cs typeface="Calibri"/>
              </a:rPr>
              <a:t> </a:t>
            </a:r>
            <a:r>
              <a:rPr lang="en-US" sz="2600" b="1" dirty="0">
                <a:solidFill>
                  <a:schemeClr val="tx1"/>
                </a:solidFill>
                <a:latin typeface="Calibri"/>
                <a:cs typeface="Calibri"/>
              </a:rPr>
              <a:t>Forest</a:t>
            </a:r>
            <a:r>
              <a:rPr lang="en-US" sz="2600" b="1" spc="5" dirty="0">
                <a:solidFill>
                  <a:schemeClr val="tx1"/>
                </a:solidFill>
                <a:latin typeface="Calibri"/>
                <a:cs typeface="Calibri"/>
              </a:rPr>
              <a:t> </a:t>
            </a:r>
            <a:r>
              <a:rPr lang="en-US" sz="2600" b="1" spc="10" dirty="0">
                <a:solidFill>
                  <a:schemeClr val="tx1"/>
                </a:solidFill>
                <a:latin typeface="Calibri"/>
                <a:cs typeface="Calibri"/>
              </a:rPr>
              <a:t>disease</a:t>
            </a:r>
            <a:r>
              <a:rPr lang="en-US" sz="2600" b="1" spc="25" dirty="0">
                <a:solidFill>
                  <a:schemeClr val="tx1"/>
                </a:solidFill>
                <a:latin typeface="Calibri"/>
                <a:cs typeface="Calibri"/>
              </a:rPr>
              <a:t> </a:t>
            </a:r>
            <a:r>
              <a:rPr lang="en-US" sz="2600" b="1" spc="10" dirty="0">
                <a:solidFill>
                  <a:schemeClr val="tx1"/>
                </a:solidFill>
                <a:latin typeface="Calibri"/>
                <a:cs typeface="Calibri"/>
              </a:rPr>
              <a:t>(KFD)</a:t>
            </a:r>
            <a:r>
              <a:rPr lang="en-US" sz="2600" b="1" spc="-5" dirty="0">
                <a:solidFill>
                  <a:schemeClr val="tx1"/>
                </a:solidFill>
                <a:latin typeface="Calibri"/>
                <a:cs typeface="Calibri"/>
              </a:rPr>
              <a:t> </a:t>
            </a:r>
            <a:r>
              <a:rPr lang="en-US" sz="2600" b="1" spc="10" dirty="0">
                <a:solidFill>
                  <a:schemeClr val="tx1"/>
                </a:solidFill>
                <a:latin typeface="Calibri"/>
                <a:cs typeface="Calibri"/>
              </a:rPr>
              <a:t>in</a:t>
            </a:r>
            <a:r>
              <a:rPr lang="en-US" sz="2600" b="1" dirty="0">
                <a:solidFill>
                  <a:schemeClr val="tx1"/>
                </a:solidFill>
                <a:latin typeface="Calibri"/>
                <a:cs typeface="Calibri"/>
              </a:rPr>
              <a:t> </a:t>
            </a:r>
            <a:r>
              <a:rPr lang="en-US" sz="2600" b="1" spc="10" dirty="0">
                <a:solidFill>
                  <a:schemeClr val="tx1"/>
                </a:solidFill>
                <a:latin typeface="Calibri"/>
                <a:cs typeface="Calibri"/>
              </a:rPr>
              <a:t>South</a:t>
            </a:r>
            <a:r>
              <a:rPr lang="en-US" sz="2600" b="1" spc="5" dirty="0">
                <a:solidFill>
                  <a:schemeClr val="tx1"/>
                </a:solidFill>
                <a:latin typeface="Calibri"/>
                <a:cs typeface="Calibri"/>
              </a:rPr>
              <a:t> </a:t>
            </a:r>
            <a:r>
              <a:rPr lang="en-US" sz="2600" b="1" spc="10" dirty="0">
                <a:solidFill>
                  <a:schemeClr val="tx1"/>
                </a:solidFill>
                <a:latin typeface="Calibri"/>
                <a:cs typeface="Calibri"/>
              </a:rPr>
              <a:t>India</a:t>
            </a:r>
            <a:r>
              <a:rPr lang="en-US" sz="2600" b="1" dirty="0">
                <a:solidFill>
                  <a:schemeClr val="tx1"/>
                </a:solidFill>
                <a:latin typeface="Calibri"/>
                <a:cs typeface="Calibri"/>
              </a:rPr>
              <a:t> </a:t>
            </a:r>
            <a:r>
              <a:rPr lang="en-US" sz="2600" b="1" spc="5" dirty="0">
                <a:solidFill>
                  <a:schemeClr val="tx1"/>
                </a:solidFill>
                <a:latin typeface="Calibri"/>
                <a:cs typeface="Calibri"/>
              </a:rPr>
              <a:t>is</a:t>
            </a:r>
            <a:r>
              <a:rPr lang="en-US" sz="2600" b="1" dirty="0">
                <a:solidFill>
                  <a:schemeClr val="tx1"/>
                </a:solidFill>
                <a:latin typeface="Calibri"/>
                <a:cs typeface="Calibri"/>
              </a:rPr>
              <a:t> relevant</a:t>
            </a:r>
            <a:r>
              <a:rPr lang="en-US" sz="2600" b="1" spc="25" dirty="0">
                <a:solidFill>
                  <a:schemeClr val="tx1"/>
                </a:solidFill>
                <a:latin typeface="Calibri"/>
                <a:cs typeface="Calibri"/>
              </a:rPr>
              <a:t> </a:t>
            </a:r>
            <a:r>
              <a:rPr lang="en-US" sz="2600" b="1" spc="10" dirty="0">
                <a:solidFill>
                  <a:schemeClr val="tx1"/>
                </a:solidFill>
                <a:latin typeface="Calibri"/>
                <a:cs typeface="Calibri"/>
              </a:rPr>
              <a:t>in </a:t>
            </a:r>
            <a:r>
              <a:rPr lang="en-US" sz="2600" b="1" spc="15" dirty="0">
                <a:solidFill>
                  <a:schemeClr val="tx1"/>
                </a:solidFill>
                <a:latin typeface="Calibri"/>
                <a:cs typeface="Calibri"/>
              </a:rPr>
              <a:t> </a:t>
            </a:r>
            <a:r>
              <a:rPr lang="en-US" sz="2600" b="1" dirty="0">
                <a:solidFill>
                  <a:schemeClr val="tx1"/>
                </a:solidFill>
                <a:latin typeface="Calibri"/>
                <a:cs typeface="Calibri"/>
              </a:rPr>
              <a:t>my</a:t>
            </a:r>
            <a:r>
              <a:rPr lang="en-US" sz="2600" b="1" spc="5" dirty="0">
                <a:solidFill>
                  <a:schemeClr val="tx1"/>
                </a:solidFill>
                <a:latin typeface="Calibri"/>
                <a:cs typeface="Calibri"/>
              </a:rPr>
              <a:t> analysis</a:t>
            </a:r>
            <a:r>
              <a:rPr lang="en-US" sz="2600" b="1" spc="15" dirty="0">
                <a:solidFill>
                  <a:schemeClr val="tx1"/>
                </a:solidFill>
                <a:latin typeface="Calibri"/>
                <a:cs typeface="Calibri"/>
              </a:rPr>
              <a:t> </a:t>
            </a:r>
            <a:r>
              <a:rPr lang="en-US" sz="2600" b="1" dirty="0">
                <a:solidFill>
                  <a:schemeClr val="tx1"/>
                </a:solidFill>
                <a:latin typeface="Calibri"/>
                <a:cs typeface="Calibri"/>
              </a:rPr>
              <a:t>to</a:t>
            </a:r>
            <a:r>
              <a:rPr lang="en-US" sz="2600" b="1" spc="10" dirty="0">
                <a:solidFill>
                  <a:schemeClr val="tx1"/>
                </a:solidFill>
                <a:latin typeface="Calibri"/>
                <a:cs typeface="Calibri"/>
              </a:rPr>
              <a:t> </a:t>
            </a:r>
            <a:r>
              <a:rPr lang="en-US" sz="2600" b="1" dirty="0">
                <a:solidFill>
                  <a:schemeClr val="tx1"/>
                </a:solidFill>
                <a:latin typeface="Calibri"/>
                <a:cs typeface="Calibri"/>
              </a:rPr>
              <a:t>demonstrate</a:t>
            </a:r>
            <a:r>
              <a:rPr lang="en-US" sz="2600" b="1" spc="15" dirty="0">
                <a:solidFill>
                  <a:schemeClr val="tx1"/>
                </a:solidFill>
                <a:latin typeface="Calibri"/>
                <a:cs typeface="Calibri"/>
              </a:rPr>
              <a:t> </a:t>
            </a:r>
            <a:r>
              <a:rPr lang="en-US" sz="2600" b="1" spc="10" dirty="0">
                <a:solidFill>
                  <a:schemeClr val="tx1"/>
                </a:solidFill>
                <a:latin typeface="Calibri"/>
                <a:cs typeface="Calibri"/>
              </a:rPr>
              <a:t>how</a:t>
            </a:r>
            <a:r>
              <a:rPr lang="en-US" sz="2600" b="1" spc="-10" dirty="0">
                <a:solidFill>
                  <a:schemeClr val="tx1"/>
                </a:solidFill>
                <a:latin typeface="Calibri"/>
                <a:cs typeface="Calibri"/>
              </a:rPr>
              <a:t> </a:t>
            </a:r>
            <a:r>
              <a:rPr lang="en-US" sz="2600" b="1" spc="10" dirty="0">
                <a:solidFill>
                  <a:schemeClr val="tx1"/>
                </a:solidFill>
                <a:latin typeface="Calibri"/>
                <a:cs typeface="Calibri"/>
              </a:rPr>
              <a:t>a</a:t>
            </a:r>
            <a:r>
              <a:rPr lang="en-US" sz="2600" b="1" dirty="0">
                <a:solidFill>
                  <a:schemeClr val="tx1"/>
                </a:solidFill>
                <a:latin typeface="Calibri"/>
                <a:cs typeface="Calibri"/>
              </a:rPr>
              <a:t> </a:t>
            </a:r>
            <a:r>
              <a:rPr lang="en-US" sz="2600" b="1" spc="10" dirty="0">
                <a:solidFill>
                  <a:schemeClr val="tx1"/>
                </a:solidFill>
                <a:latin typeface="Calibri"/>
                <a:cs typeface="Calibri"/>
              </a:rPr>
              <a:t>biomedical </a:t>
            </a:r>
            <a:r>
              <a:rPr lang="en-US" sz="2600" b="1" spc="5" dirty="0">
                <a:solidFill>
                  <a:schemeClr val="tx1"/>
                </a:solidFill>
                <a:latin typeface="Calibri"/>
                <a:cs typeface="Calibri"/>
              </a:rPr>
              <a:t>reality</a:t>
            </a:r>
            <a:r>
              <a:rPr lang="en-US" sz="2600" b="1" spc="10" dirty="0">
                <a:solidFill>
                  <a:schemeClr val="tx1"/>
                </a:solidFill>
                <a:latin typeface="Calibri"/>
                <a:cs typeface="Calibri"/>
              </a:rPr>
              <a:t> </a:t>
            </a:r>
            <a:r>
              <a:rPr lang="en-US" sz="2600" b="1" spc="5" dirty="0">
                <a:solidFill>
                  <a:schemeClr val="tx1"/>
                </a:solidFill>
                <a:latin typeface="Calibri"/>
                <a:cs typeface="Calibri"/>
              </a:rPr>
              <a:t>is</a:t>
            </a:r>
            <a:r>
              <a:rPr lang="en-US" sz="2600" b="1" spc="10" dirty="0">
                <a:solidFill>
                  <a:schemeClr val="tx1"/>
                </a:solidFill>
                <a:latin typeface="Calibri"/>
                <a:cs typeface="Calibri"/>
              </a:rPr>
              <a:t> </a:t>
            </a:r>
            <a:r>
              <a:rPr lang="en-US" sz="2600" b="1" spc="5" dirty="0">
                <a:solidFill>
                  <a:schemeClr val="tx1"/>
                </a:solidFill>
                <a:latin typeface="Calibri"/>
                <a:cs typeface="Calibri"/>
              </a:rPr>
              <a:t>culturally</a:t>
            </a:r>
            <a:r>
              <a:rPr lang="en-US" sz="2600" b="1" spc="10" dirty="0">
                <a:solidFill>
                  <a:schemeClr val="tx1"/>
                </a:solidFill>
                <a:latin typeface="Calibri"/>
                <a:cs typeface="Calibri"/>
              </a:rPr>
              <a:t> </a:t>
            </a:r>
            <a:r>
              <a:rPr lang="en-US" sz="2600" b="1" spc="5" dirty="0">
                <a:solidFill>
                  <a:schemeClr val="tx1"/>
                </a:solidFill>
                <a:latin typeface="Calibri"/>
                <a:cs typeface="Calibri"/>
              </a:rPr>
              <a:t>explained</a:t>
            </a:r>
            <a:r>
              <a:rPr lang="en-US" sz="2600" b="1" spc="15" dirty="0">
                <a:solidFill>
                  <a:schemeClr val="tx1"/>
                </a:solidFill>
                <a:latin typeface="Calibri"/>
                <a:cs typeface="Calibri"/>
              </a:rPr>
              <a:t> </a:t>
            </a:r>
            <a:r>
              <a:rPr lang="en-US" sz="2600" b="1" spc="5" dirty="0">
                <a:solidFill>
                  <a:schemeClr val="tx1"/>
                </a:solidFill>
                <a:latin typeface="Calibri"/>
                <a:cs typeface="Calibri"/>
              </a:rPr>
              <a:t>by </a:t>
            </a:r>
            <a:r>
              <a:rPr lang="en-US" sz="2600" b="1" spc="-290" dirty="0">
                <a:solidFill>
                  <a:schemeClr val="tx1"/>
                </a:solidFill>
                <a:latin typeface="Calibri"/>
                <a:cs typeface="Calibri"/>
              </a:rPr>
              <a:t> </a:t>
            </a:r>
            <a:r>
              <a:rPr lang="en-US" sz="2600" b="1" spc="10" dirty="0">
                <a:solidFill>
                  <a:schemeClr val="tx1"/>
                </a:solidFill>
                <a:latin typeface="Calibri"/>
                <a:cs typeface="Calibri"/>
              </a:rPr>
              <a:t>the</a:t>
            </a:r>
            <a:r>
              <a:rPr lang="en-US" sz="2600" b="1" spc="5" dirty="0">
                <a:solidFill>
                  <a:schemeClr val="tx1"/>
                </a:solidFill>
                <a:latin typeface="Calibri"/>
                <a:cs typeface="Calibri"/>
              </a:rPr>
              <a:t> </a:t>
            </a:r>
            <a:r>
              <a:rPr lang="en-US" sz="2600" b="1" spc="10" dirty="0">
                <a:solidFill>
                  <a:schemeClr val="tx1"/>
                </a:solidFill>
                <a:latin typeface="Calibri"/>
                <a:cs typeface="Calibri"/>
              </a:rPr>
              <a:t>South</a:t>
            </a:r>
            <a:r>
              <a:rPr lang="en-US" sz="2600" b="1" dirty="0">
                <a:solidFill>
                  <a:schemeClr val="tx1"/>
                </a:solidFill>
                <a:latin typeface="Calibri"/>
                <a:cs typeface="Calibri"/>
              </a:rPr>
              <a:t> </a:t>
            </a:r>
            <a:r>
              <a:rPr lang="en-US" sz="2600" b="1" spc="5" dirty="0">
                <a:solidFill>
                  <a:schemeClr val="tx1"/>
                </a:solidFill>
                <a:latin typeface="Calibri"/>
                <a:cs typeface="Calibri"/>
              </a:rPr>
              <a:t>Kanarese</a:t>
            </a:r>
            <a:r>
              <a:rPr lang="en-US" sz="2600" b="1" spc="10" dirty="0">
                <a:solidFill>
                  <a:schemeClr val="tx1"/>
                </a:solidFill>
                <a:latin typeface="Calibri"/>
                <a:cs typeface="Calibri"/>
              </a:rPr>
              <a:t> </a:t>
            </a:r>
            <a:r>
              <a:rPr lang="en-US" sz="2600" b="1" dirty="0">
                <a:solidFill>
                  <a:schemeClr val="tx1"/>
                </a:solidFill>
                <a:latin typeface="Calibri"/>
                <a:cs typeface="Calibri"/>
              </a:rPr>
              <a:t>villagers</a:t>
            </a:r>
            <a:r>
              <a:rPr lang="en-US" sz="2600" b="1" spc="20" dirty="0">
                <a:solidFill>
                  <a:schemeClr val="tx1"/>
                </a:solidFill>
                <a:latin typeface="Calibri"/>
                <a:cs typeface="Calibri"/>
              </a:rPr>
              <a:t> </a:t>
            </a:r>
            <a:r>
              <a:rPr lang="en-US" sz="2600" b="1" spc="10" dirty="0">
                <a:solidFill>
                  <a:schemeClr val="tx1"/>
                </a:solidFill>
                <a:latin typeface="Calibri"/>
                <a:cs typeface="Calibri"/>
              </a:rPr>
              <a:t>as a consequence</a:t>
            </a:r>
            <a:r>
              <a:rPr lang="en-US" sz="2600" b="1" spc="-5" dirty="0">
                <a:solidFill>
                  <a:schemeClr val="tx1"/>
                </a:solidFill>
                <a:latin typeface="Calibri"/>
                <a:cs typeface="Calibri"/>
              </a:rPr>
              <a:t> </a:t>
            </a:r>
            <a:r>
              <a:rPr lang="en-US" sz="2600" b="1" spc="5" dirty="0">
                <a:solidFill>
                  <a:schemeClr val="tx1"/>
                </a:solidFill>
                <a:latin typeface="Calibri"/>
                <a:cs typeface="Calibri"/>
              </a:rPr>
              <a:t>of </a:t>
            </a:r>
            <a:r>
              <a:rPr lang="en-US" sz="2600" b="1" dirty="0">
                <a:solidFill>
                  <a:schemeClr val="tx1"/>
                </a:solidFill>
                <a:latin typeface="Calibri"/>
                <a:cs typeface="Calibri"/>
              </a:rPr>
              <a:t>deforestation,</a:t>
            </a:r>
            <a:r>
              <a:rPr lang="en-US" sz="2600" b="1" spc="10" dirty="0">
                <a:solidFill>
                  <a:schemeClr val="tx1"/>
                </a:solidFill>
                <a:latin typeface="Calibri"/>
                <a:cs typeface="Calibri"/>
              </a:rPr>
              <a:t> </a:t>
            </a:r>
            <a:r>
              <a:rPr lang="en-US" sz="2600" b="1" dirty="0">
                <a:solidFill>
                  <a:schemeClr val="tx1"/>
                </a:solidFill>
                <a:latin typeface="Calibri"/>
                <a:cs typeface="Calibri"/>
              </a:rPr>
              <a:t>affecting</a:t>
            </a:r>
            <a:r>
              <a:rPr lang="en-US" sz="2600" b="1" spc="15" dirty="0">
                <a:solidFill>
                  <a:schemeClr val="tx1"/>
                </a:solidFill>
                <a:latin typeface="Calibri"/>
                <a:cs typeface="Calibri"/>
              </a:rPr>
              <a:t> </a:t>
            </a:r>
            <a:r>
              <a:rPr lang="en-US" sz="2600" b="1" spc="10" dirty="0">
                <a:solidFill>
                  <a:schemeClr val="tx1"/>
                </a:solidFill>
                <a:latin typeface="Calibri"/>
                <a:cs typeface="Calibri"/>
              </a:rPr>
              <a:t>the </a:t>
            </a:r>
            <a:r>
              <a:rPr lang="en-US" sz="2600" b="1" spc="15" dirty="0">
                <a:solidFill>
                  <a:schemeClr val="tx1"/>
                </a:solidFill>
                <a:latin typeface="Calibri"/>
                <a:cs typeface="Calibri"/>
              </a:rPr>
              <a:t> </a:t>
            </a:r>
            <a:r>
              <a:rPr lang="en-US" sz="2600" b="1" spc="5" dirty="0">
                <a:solidFill>
                  <a:schemeClr val="tx1"/>
                </a:solidFill>
                <a:latin typeface="Calibri"/>
                <a:cs typeface="Calibri"/>
              </a:rPr>
              <a:t>relationship </a:t>
            </a:r>
            <a:r>
              <a:rPr lang="en-US" sz="2600" b="1" spc="10" dirty="0">
                <a:solidFill>
                  <a:schemeClr val="tx1"/>
                </a:solidFill>
                <a:latin typeface="Calibri"/>
                <a:cs typeface="Calibri"/>
              </a:rPr>
              <a:t>between the </a:t>
            </a:r>
            <a:r>
              <a:rPr lang="en-US" sz="2600" b="1" spc="5" dirty="0">
                <a:solidFill>
                  <a:schemeClr val="tx1"/>
                </a:solidFill>
                <a:latin typeface="Calibri"/>
                <a:cs typeface="Calibri"/>
              </a:rPr>
              <a:t>local people, </a:t>
            </a:r>
            <a:r>
              <a:rPr lang="en-US" sz="2600" b="1" spc="10" dirty="0">
                <a:solidFill>
                  <a:schemeClr val="tx1"/>
                </a:solidFill>
                <a:latin typeface="Calibri"/>
                <a:cs typeface="Calibri"/>
              </a:rPr>
              <a:t>the </a:t>
            </a:r>
            <a:r>
              <a:rPr lang="en-US" sz="2600" b="1" spc="-5" dirty="0">
                <a:solidFill>
                  <a:schemeClr val="tx1"/>
                </a:solidFill>
                <a:latin typeface="Calibri"/>
                <a:cs typeface="Calibri"/>
              </a:rPr>
              <a:t>state, </a:t>
            </a:r>
            <a:r>
              <a:rPr lang="en-US" sz="2600" b="1" spc="10" dirty="0">
                <a:solidFill>
                  <a:schemeClr val="tx1"/>
                </a:solidFill>
                <a:latin typeface="Calibri"/>
                <a:cs typeface="Calibri"/>
              </a:rPr>
              <a:t>and the </a:t>
            </a:r>
            <a:r>
              <a:rPr lang="en-US" sz="2600" b="1" dirty="0">
                <a:solidFill>
                  <a:schemeClr val="tx1"/>
                </a:solidFill>
                <a:latin typeface="Calibri"/>
                <a:cs typeface="Calibri"/>
              </a:rPr>
              <a:t>environment </a:t>
            </a:r>
            <a:r>
              <a:rPr lang="en-US" sz="2600" b="1" spc="5" dirty="0">
                <a:solidFill>
                  <a:schemeClr val="tx1"/>
                </a:solidFill>
                <a:latin typeface="Calibri"/>
                <a:cs typeface="Calibri"/>
              </a:rPr>
              <a:t> (</a:t>
            </a:r>
            <a:r>
              <a:rPr lang="en-US" sz="2600" b="1" spc="5" dirty="0" err="1">
                <a:solidFill>
                  <a:schemeClr val="tx1"/>
                </a:solidFill>
                <a:latin typeface="Calibri"/>
                <a:cs typeface="Calibri"/>
              </a:rPr>
              <a:t>Nichter</a:t>
            </a:r>
            <a:r>
              <a:rPr lang="en-US" sz="2600" b="1" spc="5" dirty="0">
                <a:solidFill>
                  <a:schemeClr val="tx1"/>
                </a:solidFill>
                <a:latin typeface="Calibri"/>
                <a:cs typeface="Calibri"/>
              </a:rPr>
              <a:t> </a:t>
            </a:r>
            <a:r>
              <a:rPr lang="en-US" sz="2600" b="1" spc="10" dirty="0">
                <a:solidFill>
                  <a:schemeClr val="tx1"/>
                </a:solidFill>
                <a:latin typeface="Calibri"/>
                <a:cs typeface="Calibri"/>
              </a:rPr>
              <a:t>1987:420). Berlin and </a:t>
            </a:r>
            <a:r>
              <a:rPr lang="en-US" sz="2600" b="1" dirty="0" err="1">
                <a:solidFill>
                  <a:schemeClr val="tx1"/>
                </a:solidFill>
                <a:latin typeface="Calibri"/>
                <a:cs typeface="Calibri"/>
              </a:rPr>
              <a:t>Jara</a:t>
            </a:r>
            <a:r>
              <a:rPr lang="en-US" sz="2600" b="1" dirty="0">
                <a:solidFill>
                  <a:schemeClr val="tx1"/>
                </a:solidFill>
                <a:latin typeface="Calibri"/>
                <a:cs typeface="Calibri"/>
              </a:rPr>
              <a:t> </a:t>
            </a:r>
            <a:r>
              <a:rPr lang="en-US" sz="2600" b="1" spc="5" dirty="0">
                <a:solidFill>
                  <a:schemeClr val="tx1"/>
                </a:solidFill>
                <a:latin typeface="Calibri"/>
                <a:cs typeface="Calibri"/>
              </a:rPr>
              <a:t>similarly </a:t>
            </a:r>
            <a:r>
              <a:rPr lang="en-US" sz="2600" b="1" spc="10" dirty="0">
                <a:solidFill>
                  <a:schemeClr val="tx1"/>
                </a:solidFill>
                <a:latin typeface="Calibri"/>
                <a:cs typeface="Calibri"/>
              </a:rPr>
              <a:t>(1993) </a:t>
            </a:r>
            <a:r>
              <a:rPr lang="en-US" sz="2600" b="1" dirty="0">
                <a:solidFill>
                  <a:schemeClr val="tx1"/>
                </a:solidFill>
                <a:latin typeface="Calibri"/>
                <a:cs typeface="Calibri"/>
              </a:rPr>
              <a:t>demonstrated </a:t>
            </a:r>
            <a:r>
              <a:rPr lang="en-US" sz="2600" b="1" spc="10" dirty="0">
                <a:solidFill>
                  <a:schemeClr val="tx1"/>
                </a:solidFill>
                <a:latin typeface="Calibri"/>
                <a:cs typeface="Calibri"/>
              </a:rPr>
              <a:t>how a </a:t>
            </a:r>
            <a:r>
              <a:rPr lang="en-US" sz="2600" b="1" spc="15" dirty="0">
                <a:solidFill>
                  <a:schemeClr val="tx1"/>
                </a:solidFill>
                <a:latin typeface="Calibri"/>
                <a:cs typeface="Calibri"/>
              </a:rPr>
              <a:t> </a:t>
            </a:r>
            <a:r>
              <a:rPr lang="en-US" sz="2600" b="1" spc="5" dirty="0">
                <a:solidFill>
                  <a:schemeClr val="tx1"/>
                </a:solidFill>
                <a:latin typeface="Calibri"/>
                <a:cs typeface="Calibri"/>
              </a:rPr>
              <a:t>debilitating </a:t>
            </a:r>
            <a:r>
              <a:rPr lang="en-US" sz="2600" b="1" spc="10" dirty="0">
                <a:solidFill>
                  <a:schemeClr val="tx1"/>
                </a:solidFill>
                <a:latin typeface="Calibri"/>
                <a:cs typeface="Calibri"/>
              </a:rPr>
              <a:t>disease </a:t>
            </a:r>
            <a:r>
              <a:rPr lang="en-US" sz="2600" b="1" spc="5" dirty="0">
                <a:solidFill>
                  <a:schemeClr val="tx1"/>
                </a:solidFill>
                <a:latin typeface="Calibri"/>
                <a:cs typeface="Calibri"/>
              </a:rPr>
              <a:t>condition, </a:t>
            </a:r>
            <a:r>
              <a:rPr lang="en-US" sz="2600" b="1" i="1" spc="10" dirty="0" err="1">
                <a:solidFill>
                  <a:schemeClr val="tx1"/>
                </a:solidFill>
                <a:latin typeface="Calibri"/>
                <a:cs typeface="Calibri"/>
              </a:rPr>
              <a:t>me’winik</a:t>
            </a:r>
            <a:r>
              <a:rPr lang="en-US" sz="2600" b="1" spc="10" dirty="0">
                <a:solidFill>
                  <a:schemeClr val="tx1"/>
                </a:solidFill>
                <a:latin typeface="Calibri"/>
                <a:cs typeface="Calibri"/>
              </a:rPr>
              <a:t>, had </a:t>
            </a:r>
            <a:r>
              <a:rPr lang="en-US" sz="2600" b="1" spc="5" dirty="0">
                <a:solidFill>
                  <a:schemeClr val="tx1"/>
                </a:solidFill>
                <a:latin typeface="Calibri"/>
                <a:cs typeface="Calibri"/>
              </a:rPr>
              <a:t>remained mostly unrecognized </a:t>
            </a:r>
            <a:r>
              <a:rPr lang="en-US" sz="2600" b="1" spc="10" dirty="0">
                <a:solidFill>
                  <a:schemeClr val="tx1"/>
                </a:solidFill>
                <a:latin typeface="Calibri"/>
                <a:cs typeface="Calibri"/>
              </a:rPr>
              <a:t> </a:t>
            </a:r>
            <a:r>
              <a:rPr lang="en-US" sz="2600" b="1" spc="5" dirty="0">
                <a:solidFill>
                  <a:schemeClr val="tx1"/>
                </a:solidFill>
                <a:latin typeface="Calibri"/>
                <a:cs typeface="Calibri"/>
              </a:rPr>
              <a:t>by</a:t>
            </a:r>
            <a:r>
              <a:rPr lang="en-US" sz="2600" b="1" dirty="0">
                <a:solidFill>
                  <a:schemeClr val="tx1"/>
                </a:solidFill>
                <a:latin typeface="Calibri"/>
                <a:cs typeface="Calibri"/>
              </a:rPr>
              <a:t> </a:t>
            </a:r>
            <a:r>
              <a:rPr lang="en-US" sz="2600" b="1" spc="10" dirty="0">
                <a:solidFill>
                  <a:schemeClr val="tx1"/>
                </a:solidFill>
                <a:latin typeface="Calibri"/>
                <a:cs typeface="Calibri"/>
              </a:rPr>
              <a:t>the </a:t>
            </a:r>
            <a:r>
              <a:rPr lang="en-US" sz="2600" b="1" spc="5" dirty="0">
                <a:solidFill>
                  <a:schemeClr val="tx1"/>
                </a:solidFill>
                <a:latin typeface="Calibri"/>
                <a:cs typeface="Calibri"/>
              </a:rPr>
              <a:t>public</a:t>
            </a:r>
            <a:r>
              <a:rPr lang="en-US" sz="2600" b="1" spc="10" dirty="0">
                <a:solidFill>
                  <a:schemeClr val="tx1"/>
                </a:solidFill>
                <a:latin typeface="Calibri"/>
                <a:cs typeface="Calibri"/>
              </a:rPr>
              <a:t> </a:t>
            </a:r>
            <a:r>
              <a:rPr lang="en-US" sz="2600" b="1" spc="5" dirty="0">
                <a:solidFill>
                  <a:schemeClr val="tx1"/>
                </a:solidFill>
                <a:latin typeface="Calibri"/>
                <a:cs typeface="Calibri"/>
              </a:rPr>
              <a:t>health</a:t>
            </a:r>
            <a:r>
              <a:rPr lang="en-US" sz="2600" b="1" spc="20" dirty="0">
                <a:solidFill>
                  <a:schemeClr val="tx1"/>
                </a:solidFill>
                <a:latin typeface="Calibri"/>
                <a:cs typeface="Calibri"/>
              </a:rPr>
              <a:t> </a:t>
            </a:r>
            <a:r>
              <a:rPr lang="en-US" sz="2600" b="1" spc="5" dirty="0">
                <a:solidFill>
                  <a:schemeClr val="tx1"/>
                </a:solidFill>
                <a:latin typeface="Calibri"/>
                <a:cs typeface="Calibri"/>
              </a:rPr>
              <a:t>department</a:t>
            </a:r>
            <a:r>
              <a:rPr lang="en-US" sz="2600" b="1" spc="10" dirty="0">
                <a:solidFill>
                  <a:schemeClr val="tx1"/>
                </a:solidFill>
                <a:latin typeface="Calibri"/>
                <a:cs typeface="Calibri"/>
              </a:rPr>
              <a:t> due</a:t>
            </a:r>
            <a:r>
              <a:rPr lang="en-US" sz="2600" b="1" spc="25" dirty="0">
                <a:solidFill>
                  <a:schemeClr val="tx1"/>
                </a:solidFill>
                <a:latin typeface="Calibri"/>
                <a:cs typeface="Calibri"/>
              </a:rPr>
              <a:t> </a:t>
            </a:r>
            <a:r>
              <a:rPr lang="en-US" sz="2600" b="1" dirty="0">
                <a:solidFill>
                  <a:schemeClr val="tx1"/>
                </a:solidFill>
                <a:latin typeface="Calibri"/>
                <a:cs typeface="Calibri"/>
              </a:rPr>
              <a:t>to </a:t>
            </a:r>
            <a:r>
              <a:rPr lang="en-US" sz="2600" b="1" spc="-5" dirty="0">
                <a:solidFill>
                  <a:schemeClr val="tx1"/>
                </a:solidFill>
                <a:latin typeface="Calibri"/>
                <a:cs typeface="Calibri"/>
              </a:rPr>
              <a:t>“cultural</a:t>
            </a:r>
            <a:r>
              <a:rPr lang="en-US" sz="2600" b="1" spc="15" dirty="0">
                <a:solidFill>
                  <a:schemeClr val="tx1"/>
                </a:solidFill>
                <a:latin typeface="Calibri"/>
                <a:cs typeface="Calibri"/>
              </a:rPr>
              <a:t> </a:t>
            </a:r>
            <a:r>
              <a:rPr lang="en-US" sz="2600" b="1" dirty="0">
                <a:solidFill>
                  <a:schemeClr val="tx1"/>
                </a:solidFill>
                <a:latin typeface="Calibri"/>
                <a:cs typeface="Calibri"/>
              </a:rPr>
              <a:t>differences</a:t>
            </a:r>
            <a:r>
              <a:rPr lang="en-US" sz="2600" b="1" spc="30" dirty="0">
                <a:solidFill>
                  <a:schemeClr val="tx1"/>
                </a:solidFill>
                <a:latin typeface="Calibri"/>
                <a:cs typeface="Calibri"/>
              </a:rPr>
              <a:t> </a:t>
            </a:r>
            <a:r>
              <a:rPr lang="en-US" sz="2600" b="1" spc="10" dirty="0">
                <a:solidFill>
                  <a:schemeClr val="tx1"/>
                </a:solidFill>
                <a:latin typeface="Calibri"/>
                <a:cs typeface="Calibri"/>
              </a:rPr>
              <a:t>in </a:t>
            </a:r>
            <a:r>
              <a:rPr lang="en-US" sz="2600" b="1" spc="5" dirty="0">
                <a:solidFill>
                  <a:schemeClr val="tx1"/>
                </a:solidFill>
                <a:latin typeface="Calibri"/>
                <a:cs typeface="Calibri"/>
              </a:rPr>
              <a:t>understanding </a:t>
            </a:r>
            <a:r>
              <a:rPr lang="en-US" sz="2600" b="1" spc="-290" dirty="0">
                <a:solidFill>
                  <a:schemeClr val="tx1"/>
                </a:solidFill>
                <a:latin typeface="Calibri"/>
                <a:cs typeface="Calibri"/>
              </a:rPr>
              <a:t> </a:t>
            </a:r>
            <a:r>
              <a:rPr lang="en-US" sz="2600" b="1" spc="10" dirty="0">
                <a:solidFill>
                  <a:schemeClr val="tx1"/>
                </a:solidFill>
                <a:latin typeface="Calibri"/>
                <a:cs typeface="Calibri"/>
              </a:rPr>
              <a:t>the </a:t>
            </a:r>
            <a:r>
              <a:rPr lang="en-US" sz="2600" b="1" dirty="0">
                <a:solidFill>
                  <a:schemeClr val="tx1"/>
                </a:solidFill>
                <a:latin typeface="Calibri"/>
                <a:cs typeface="Calibri"/>
              </a:rPr>
              <a:t>anatomy</a:t>
            </a:r>
            <a:r>
              <a:rPr lang="en-US" sz="2600" b="1" spc="20" dirty="0">
                <a:solidFill>
                  <a:schemeClr val="tx1"/>
                </a:solidFill>
                <a:latin typeface="Calibri"/>
                <a:cs typeface="Calibri"/>
              </a:rPr>
              <a:t> </a:t>
            </a:r>
            <a:r>
              <a:rPr lang="en-US" sz="2600" b="1" spc="10" dirty="0">
                <a:solidFill>
                  <a:schemeClr val="tx1"/>
                </a:solidFill>
                <a:latin typeface="Calibri"/>
                <a:cs typeface="Calibri"/>
              </a:rPr>
              <a:t>and</a:t>
            </a:r>
            <a:r>
              <a:rPr lang="en-US" sz="2600" b="1" spc="15" dirty="0">
                <a:solidFill>
                  <a:schemeClr val="tx1"/>
                </a:solidFill>
                <a:latin typeface="Calibri"/>
                <a:cs typeface="Calibri"/>
              </a:rPr>
              <a:t> </a:t>
            </a:r>
            <a:r>
              <a:rPr lang="en-US" sz="2600" b="1" spc="5" dirty="0">
                <a:solidFill>
                  <a:schemeClr val="tx1"/>
                </a:solidFill>
                <a:latin typeface="Calibri"/>
                <a:cs typeface="Calibri"/>
              </a:rPr>
              <a:t>difficulties</a:t>
            </a:r>
            <a:r>
              <a:rPr lang="en-US" sz="2600" b="1" spc="30" dirty="0">
                <a:solidFill>
                  <a:schemeClr val="tx1"/>
                </a:solidFill>
                <a:latin typeface="Calibri"/>
                <a:cs typeface="Calibri"/>
              </a:rPr>
              <a:t> </a:t>
            </a:r>
            <a:r>
              <a:rPr lang="en-US" sz="2600" b="1" spc="5" dirty="0">
                <a:solidFill>
                  <a:schemeClr val="tx1"/>
                </a:solidFill>
                <a:latin typeface="Calibri"/>
                <a:cs typeface="Calibri"/>
              </a:rPr>
              <a:t>arising</a:t>
            </a:r>
            <a:r>
              <a:rPr lang="en-US" sz="2600" b="1" spc="15" dirty="0">
                <a:solidFill>
                  <a:schemeClr val="tx1"/>
                </a:solidFill>
                <a:latin typeface="Calibri"/>
                <a:cs typeface="Calibri"/>
              </a:rPr>
              <a:t> </a:t>
            </a:r>
            <a:r>
              <a:rPr lang="en-US" sz="2600" b="1" dirty="0">
                <a:solidFill>
                  <a:schemeClr val="tx1"/>
                </a:solidFill>
                <a:latin typeface="Calibri"/>
                <a:cs typeface="Calibri"/>
              </a:rPr>
              <a:t>from</a:t>
            </a:r>
            <a:r>
              <a:rPr lang="en-US" sz="2600" b="1" spc="25" dirty="0">
                <a:solidFill>
                  <a:schemeClr val="tx1"/>
                </a:solidFill>
                <a:latin typeface="Calibri"/>
                <a:cs typeface="Calibri"/>
              </a:rPr>
              <a:t> </a:t>
            </a:r>
            <a:r>
              <a:rPr lang="en-US" sz="2600" b="1" spc="5" dirty="0">
                <a:solidFill>
                  <a:schemeClr val="tx1"/>
                </a:solidFill>
                <a:latin typeface="Calibri"/>
                <a:cs typeface="Calibri"/>
              </a:rPr>
              <a:t>communication</a:t>
            </a:r>
            <a:r>
              <a:rPr lang="en-US" sz="2600" b="1" spc="10" dirty="0">
                <a:solidFill>
                  <a:schemeClr val="tx1"/>
                </a:solidFill>
                <a:latin typeface="Calibri"/>
                <a:cs typeface="Calibri"/>
              </a:rPr>
              <a:t> </a:t>
            </a:r>
            <a:r>
              <a:rPr lang="en-US" sz="2600" b="1" spc="5" dirty="0">
                <a:solidFill>
                  <a:schemeClr val="tx1"/>
                </a:solidFill>
                <a:latin typeface="Calibri"/>
                <a:cs typeface="Calibri"/>
              </a:rPr>
              <a:t>of</a:t>
            </a:r>
            <a:r>
              <a:rPr lang="en-US" sz="2600" b="1" spc="15" dirty="0">
                <a:solidFill>
                  <a:schemeClr val="tx1"/>
                </a:solidFill>
                <a:latin typeface="Calibri"/>
                <a:cs typeface="Calibri"/>
              </a:rPr>
              <a:t> </a:t>
            </a:r>
            <a:r>
              <a:rPr lang="en-US" sz="2600" b="1" spc="5" dirty="0">
                <a:solidFill>
                  <a:schemeClr val="tx1"/>
                </a:solidFill>
                <a:latin typeface="Calibri"/>
                <a:cs typeface="Calibri"/>
              </a:rPr>
              <a:t>symptomatology” </a:t>
            </a:r>
            <a:r>
              <a:rPr lang="en-US" sz="2600" b="1" spc="-290" dirty="0">
                <a:solidFill>
                  <a:schemeClr val="tx1"/>
                </a:solidFill>
                <a:latin typeface="Calibri"/>
                <a:cs typeface="Calibri"/>
              </a:rPr>
              <a:t> </a:t>
            </a:r>
            <a:r>
              <a:rPr lang="en-US" sz="2600" b="1" spc="10" dirty="0">
                <a:solidFill>
                  <a:schemeClr val="tx1"/>
                </a:solidFill>
                <a:latin typeface="Calibri"/>
                <a:cs typeface="Calibri"/>
              </a:rPr>
              <a:t>(Berlin</a:t>
            </a:r>
            <a:r>
              <a:rPr lang="en-US" sz="2600" b="1" spc="-5" dirty="0">
                <a:solidFill>
                  <a:schemeClr val="tx1"/>
                </a:solidFill>
                <a:latin typeface="Calibri"/>
                <a:cs typeface="Calibri"/>
              </a:rPr>
              <a:t> </a:t>
            </a:r>
            <a:r>
              <a:rPr lang="en-US" sz="2600" b="1" spc="10" dirty="0">
                <a:solidFill>
                  <a:schemeClr val="tx1"/>
                </a:solidFill>
                <a:latin typeface="Calibri"/>
                <a:cs typeface="Calibri"/>
              </a:rPr>
              <a:t>and</a:t>
            </a:r>
            <a:r>
              <a:rPr lang="en-US" sz="2600" b="1" dirty="0">
                <a:solidFill>
                  <a:schemeClr val="tx1"/>
                </a:solidFill>
                <a:latin typeface="Calibri"/>
                <a:cs typeface="Calibri"/>
              </a:rPr>
              <a:t> </a:t>
            </a:r>
            <a:r>
              <a:rPr lang="en-US" sz="2600" b="1" spc="-5" dirty="0" err="1">
                <a:solidFill>
                  <a:schemeClr val="tx1"/>
                </a:solidFill>
                <a:latin typeface="Calibri"/>
                <a:cs typeface="Calibri"/>
              </a:rPr>
              <a:t>Jara</a:t>
            </a:r>
            <a:r>
              <a:rPr lang="en-US" sz="2600" b="1" spc="15" dirty="0">
                <a:solidFill>
                  <a:schemeClr val="tx1"/>
                </a:solidFill>
                <a:latin typeface="Calibri"/>
                <a:cs typeface="Calibri"/>
              </a:rPr>
              <a:t> </a:t>
            </a:r>
            <a:r>
              <a:rPr lang="en-US" sz="2600" b="1" spc="10" dirty="0">
                <a:solidFill>
                  <a:schemeClr val="tx1"/>
                </a:solidFill>
                <a:latin typeface="Calibri"/>
                <a:cs typeface="Calibri"/>
              </a:rPr>
              <a:t>1993:671).</a:t>
            </a:r>
            <a:endParaRPr lang="en-US" sz="2600" b="1" dirty="0">
              <a:solidFill>
                <a:schemeClr val="tx1"/>
              </a:solidFill>
              <a:latin typeface="Calibri"/>
              <a:cs typeface="Calibri"/>
            </a:endParaRPr>
          </a:p>
          <a:p>
            <a:endParaRPr lang="en-US" dirty="0"/>
          </a:p>
        </p:txBody>
      </p:sp>
    </p:spTree>
    <p:extLst>
      <p:ext uri="{BB962C8B-B14F-4D97-AF65-F5344CB8AC3E}">
        <p14:creationId xmlns:p14="http://schemas.microsoft.com/office/powerpoint/2010/main" val="94393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D36C-2D9D-C4BF-5079-F4D8523060FC}"/>
              </a:ext>
            </a:extLst>
          </p:cNvPr>
          <p:cNvSpPr txBox="1">
            <a:spLocks/>
          </p:cNvSpPr>
          <p:nvPr/>
        </p:nvSpPr>
        <p:spPr>
          <a:xfrm>
            <a:off x="1352583" y="2579077"/>
            <a:ext cx="8596668" cy="1880381"/>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Calibri" panose="020F0502020204030204" pitchFamily="34" charset="0"/>
                <a:cs typeface="Calibri" panose="020F0502020204030204" pitchFamily="34" charset="0"/>
              </a:rPr>
              <a:t>Q/A Session and Practice </a:t>
            </a:r>
          </a:p>
        </p:txBody>
      </p:sp>
    </p:spTree>
    <p:extLst>
      <p:ext uri="{BB962C8B-B14F-4D97-AF65-F5344CB8AC3E}">
        <p14:creationId xmlns:p14="http://schemas.microsoft.com/office/powerpoint/2010/main" val="45156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DC95-2BAD-BA84-2057-015D7B44D7FD}"/>
              </a:ext>
            </a:extLst>
          </p:cNvPr>
          <p:cNvSpPr>
            <a:spLocks noGrp="1"/>
          </p:cNvSpPr>
          <p:nvPr>
            <p:ph type="title"/>
          </p:nvPr>
        </p:nvSpPr>
        <p:spPr>
          <a:xfrm>
            <a:off x="310943" y="942534"/>
            <a:ext cx="10253894" cy="987865"/>
          </a:xfrm>
        </p:spPr>
        <p:txBody>
          <a:bodyPr/>
          <a:lstStyle/>
          <a:p>
            <a:r>
              <a:rPr lang="en-US" b="1" dirty="0"/>
              <a:t>A Picture Reveals Your Understandings!! </a:t>
            </a:r>
          </a:p>
        </p:txBody>
      </p:sp>
      <p:pic>
        <p:nvPicPr>
          <p:cNvPr id="4" name="Content Placeholder 8" descr="https://encrypted-tbn3.gstatic.com/images?q=tbn:ANd9GcSRbkirmKPmCQ26nVwYNbtBUWI__agbOBM0uVRgJgN8xw7BAWWmoA">
            <a:extLst>
              <a:ext uri="{FF2B5EF4-FFF2-40B4-BE49-F238E27FC236}">
                <a16:creationId xmlns:a16="http://schemas.microsoft.com/office/drawing/2014/main" id="{4722CFBD-47F1-37C3-2ACA-4A295790D8EE}"/>
              </a:ext>
            </a:extLst>
          </p:cNvPr>
          <p:cNvPicPr>
            <a:picLocks noGrp="1"/>
          </p:cNvPicPr>
          <p:nvPr>
            <p:ph idx="1"/>
          </p:nvPr>
        </p:nvPicPr>
        <p:blipFill>
          <a:blip r:embed="rId2"/>
          <a:srcRect/>
          <a:stretch>
            <a:fillRect/>
          </a:stretch>
        </p:blipFill>
        <p:spPr bwMode="auto">
          <a:xfrm>
            <a:off x="310942" y="1967059"/>
            <a:ext cx="3628011" cy="4281341"/>
          </a:xfrm>
          <a:prstGeom prst="rect">
            <a:avLst/>
          </a:prstGeom>
          <a:noFill/>
          <a:ln w="9525">
            <a:noFill/>
            <a:miter lim="800000"/>
            <a:headEnd/>
            <a:tailEnd/>
          </a:ln>
        </p:spPr>
      </p:pic>
      <p:pic>
        <p:nvPicPr>
          <p:cNvPr id="5" name="Content Placeholder 6" descr="http://healthsfirst.com/wp-content/uploads/2014/08/how-to-drink-more-water-everyday.jpg">
            <a:extLst>
              <a:ext uri="{FF2B5EF4-FFF2-40B4-BE49-F238E27FC236}">
                <a16:creationId xmlns:a16="http://schemas.microsoft.com/office/drawing/2014/main" id="{7043C81F-E9E7-96D2-5C66-F418C8FFA4ED}"/>
              </a:ext>
            </a:extLst>
          </p:cNvPr>
          <p:cNvPicPr>
            <a:picLocks/>
          </p:cNvPicPr>
          <p:nvPr/>
        </p:nvPicPr>
        <p:blipFill>
          <a:blip r:embed="rId3" cstate="print"/>
          <a:srcRect/>
          <a:stretch>
            <a:fillRect/>
          </a:stretch>
        </p:blipFill>
        <p:spPr bwMode="auto">
          <a:xfrm>
            <a:off x="4237898" y="1967058"/>
            <a:ext cx="4015151" cy="4281341"/>
          </a:xfrm>
          <a:prstGeom prst="rect">
            <a:avLst/>
          </a:prstGeom>
          <a:noFill/>
          <a:ln w="9525">
            <a:noFill/>
            <a:miter lim="800000"/>
            <a:headEnd/>
            <a:tailEnd/>
          </a:ln>
        </p:spPr>
      </p:pic>
      <p:pic>
        <p:nvPicPr>
          <p:cNvPr id="6" name="Content Placeholder 8" descr="http://animalonline.info/wp-content/uploads/2014/07/cold-water-fish-tanks;fish-tank-;-hd-aquarium-fish-types-freshwater-fish-for-aquariums-image.jpg">
            <a:extLst>
              <a:ext uri="{FF2B5EF4-FFF2-40B4-BE49-F238E27FC236}">
                <a16:creationId xmlns:a16="http://schemas.microsoft.com/office/drawing/2014/main" id="{615CF4B3-6E68-C837-2310-E6AB1E54A41D}"/>
              </a:ext>
            </a:extLst>
          </p:cNvPr>
          <p:cNvPicPr>
            <a:picLocks/>
          </p:cNvPicPr>
          <p:nvPr/>
        </p:nvPicPr>
        <p:blipFill>
          <a:blip r:embed="rId4" cstate="print"/>
          <a:srcRect/>
          <a:stretch>
            <a:fillRect/>
          </a:stretch>
        </p:blipFill>
        <p:spPr bwMode="auto">
          <a:xfrm>
            <a:off x="8373798" y="1967057"/>
            <a:ext cx="3507260" cy="4281341"/>
          </a:xfrm>
          <a:prstGeom prst="rect">
            <a:avLst/>
          </a:prstGeom>
          <a:noFill/>
          <a:ln w="9525">
            <a:noFill/>
            <a:miter lim="800000"/>
            <a:headEnd/>
            <a:tailEnd/>
          </a:ln>
        </p:spPr>
      </p:pic>
    </p:spTree>
    <p:extLst>
      <p:ext uri="{BB962C8B-B14F-4D97-AF65-F5344CB8AC3E}">
        <p14:creationId xmlns:p14="http://schemas.microsoft.com/office/powerpoint/2010/main" val="4654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54B1-8B0E-38FF-781D-FB00FCAF0100}"/>
              </a:ext>
            </a:extLst>
          </p:cNvPr>
          <p:cNvSpPr>
            <a:spLocks noGrp="1"/>
          </p:cNvSpPr>
          <p:nvPr>
            <p:ph type="title"/>
          </p:nvPr>
        </p:nvSpPr>
        <p:spPr>
          <a:xfrm>
            <a:off x="914400" y="1214511"/>
            <a:ext cx="8596668" cy="1320800"/>
          </a:xfrm>
        </p:spPr>
        <p:txBody>
          <a:bodyPr/>
          <a:lstStyle/>
          <a:p>
            <a:r>
              <a:rPr lang="en-US" dirty="0"/>
              <a:t>Learning Outcomes</a:t>
            </a:r>
          </a:p>
        </p:txBody>
      </p:sp>
      <p:sp>
        <p:nvSpPr>
          <p:cNvPr id="3" name="Content Placeholder 2">
            <a:extLst>
              <a:ext uri="{FF2B5EF4-FFF2-40B4-BE49-F238E27FC236}">
                <a16:creationId xmlns:a16="http://schemas.microsoft.com/office/drawing/2014/main" id="{BC4595E0-5B33-5C92-2752-931FE383B110}"/>
              </a:ext>
            </a:extLst>
          </p:cNvPr>
          <p:cNvSpPr>
            <a:spLocks noGrp="1"/>
          </p:cNvSpPr>
          <p:nvPr>
            <p:ph idx="1"/>
          </p:nvPr>
        </p:nvSpPr>
        <p:spPr>
          <a:xfrm>
            <a:off x="168812" y="1762716"/>
            <a:ext cx="8359602" cy="3880773"/>
          </a:xfrm>
        </p:spPr>
        <p:txBody>
          <a:bodyPr>
            <a:normAutofit fontScale="92500" lnSpcReduction="10000"/>
          </a:bodyPr>
          <a:lstStyle/>
          <a:p>
            <a:pPr>
              <a:lnSpc>
                <a:spcPct val="100000"/>
              </a:lnSpc>
              <a:spcBef>
                <a:spcPts val="35"/>
              </a:spcBef>
              <a:buClr>
                <a:srgbClr val="C00000"/>
              </a:buClr>
              <a:buFont typeface="Wingdings"/>
              <a:buChar char=""/>
            </a:pPr>
            <a:endParaRPr lang="en-US" sz="1500" dirty="0">
              <a:latin typeface="Calibri"/>
              <a:cs typeface="Calibri"/>
            </a:endParaRPr>
          </a:p>
          <a:p>
            <a:pPr marL="1212215" lvl="1" indent="-457200">
              <a:lnSpc>
                <a:spcPct val="150000"/>
              </a:lnSpc>
              <a:buClr>
                <a:srgbClr val="C00000"/>
              </a:buClr>
              <a:buSzPct val="78787"/>
              <a:buFont typeface="Wingdings" panose="05000000000000000000" pitchFamily="2" charset="2"/>
              <a:buChar char="q"/>
              <a:tabLst>
                <a:tab pos="958850" algn="l"/>
              </a:tabLst>
            </a:pPr>
            <a:r>
              <a:rPr lang="en-US" sz="2800" spc="40" dirty="0">
                <a:solidFill>
                  <a:schemeClr val="tx1"/>
                </a:solidFill>
                <a:latin typeface="Calibri"/>
                <a:cs typeface="Calibri"/>
              </a:rPr>
              <a:t>Understanding of literature review</a:t>
            </a:r>
          </a:p>
          <a:p>
            <a:pPr marL="1212215" lvl="1" indent="-457200">
              <a:lnSpc>
                <a:spcPct val="150000"/>
              </a:lnSpc>
              <a:buClr>
                <a:srgbClr val="C00000"/>
              </a:buClr>
              <a:buSzPct val="78787"/>
              <a:buFont typeface="Wingdings" panose="05000000000000000000" pitchFamily="2" charset="2"/>
              <a:buChar char="q"/>
              <a:tabLst>
                <a:tab pos="958850" algn="l"/>
              </a:tabLst>
            </a:pPr>
            <a:r>
              <a:rPr lang="en-US" sz="2800" spc="40" dirty="0">
                <a:solidFill>
                  <a:schemeClr val="tx1"/>
                </a:solidFill>
                <a:latin typeface="Calibri"/>
                <a:cs typeface="Calibri"/>
              </a:rPr>
              <a:t>Importance of literature review in research </a:t>
            </a:r>
          </a:p>
          <a:p>
            <a:pPr marL="1212215" lvl="1" indent="-457200">
              <a:lnSpc>
                <a:spcPct val="150000"/>
              </a:lnSpc>
              <a:buClr>
                <a:srgbClr val="C00000"/>
              </a:buClr>
              <a:buSzPct val="78787"/>
              <a:buFont typeface="Wingdings" panose="05000000000000000000" pitchFamily="2" charset="2"/>
              <a:buChar char="q"/>
              <a:tabLst>
                <a:tab pos="958850" algn="l"/>
              </a:tabLst>
            </a:pPr>
            <a:r>
              <a:rPr lang="en-US" sz="2800" spc="40" dirty="0">
                <a:solidFill>
                  <a:schemeClr val="tx1"/>
                </a:solidFill>
                <a:latin typeface="Calibri"/>
                <a:cs typeface="Calibri"/>
              </a:rPr>
              <a:t>How</a:t>
            </a:r>
            <a:r>
              <a:rPr lang="en-US" sz="2800" spc="20" dirty="0">
                <a:solidFill>
                  <a:schemeClr val="tx1"/>
                </a:solidFill>
                <a:latin typeface="Calibri"/>
                <a:cs typeface="Calibri"/>
              </a:rPr>
              <a:t> </a:t>
            </a:r>
            <a:r>
              <a:rPr lang="en-US" sz="2800" spc="-75" dirty="0">
                <a:solidFill>
                  <a:schemeClr val="tx1"/>
                </a:solidFill>
                <a:latin typeface="Calibri"/>
                <a:cs typeface="Calibri"/>
              </a:rPr>
              <a:t>to</a:t>
            </a:r>
            <a:r>
              <a:rPr lang="en-US" sz="2800" spc="20" dirty="0">
                <a:solidFill>
                  <a:schemeClr val="tx1"/>
                </a:solidFill>
                <a:latin typeface="Calibri"/>
                <a:cs typeface="Calibri"/>
              </a:rPr>
              <a:t> </a:t>
            </a:r>
            <a:r>
              <a:rPr lang="en-US" sz="2800" spc="-10" dirty="0">
                <a:solidFill>
                  <a:schemeClr val="tx1"/>
                </a:solidFill>
                <a:latin typeface="Calibri"/>
                <a:cs typeface="Calibri"/>
              </a:rPr>
              <a:t>do</a:t>
            </a:r>
            <a:r>
              <a:rPr lang="en-US" sz="2800" spc="25" dirty="0">
                <a:solidFill>
                  <a:schemeClr val="tx1"/>
                </a:solidFill>
                <a:latin typeface="Calibri"/>
                <a:cs typeface="Calibri"/>
              </a:rPr>
              <a:t> </a:t>
            </a:r>
            <a:r>
              <a:rPr lang="en-US" sz="2800" spc="-55" dirty="0">
                <a:solidFill>
                  <a:schemeClr val="tx1"/>
                </a:solidFill>
                <a:latin typeface="Calibri"/>
                <a:cs typeface="Calibri"/>
              </a:rPr>
              <a:t>literature</a:t>
            </a:r>
            <a:r>
              <a:rPr lang="en-US" sz="2800" spc="55" dirty="0">
                <a:solidFill>
                  <a:schemeClr val="tx1"/>
                </a:solidFill>
                <a:latin typeface="Calibri"/>
                <a:cs typeface="Calibri"/>
              </a:rPr>
              <a:t> </a:t>
            </a:r>
            <a:r>
              <a:rPr lang="en-US" sz="2800" spc="-60" dirty="0">
                <a:solidFill>
                  <a:schemeClr val="tx1"/>
                </a:solidFill>
                <a:latin typeface="Calibri"/>
                <a:cs typeface="Calibri"/>
              </a:rPr>
              <a:t>review</a:t>
            </a:r>
          </a:p>
          <a:p>
            <a:pPr marL="1212215" lvl="1" indent="-457200">
              <a:lnSpc>
                <a:spcPct val="150000"/>
              </a:lnSpc>
              <a:buClr>
                <a:srgbClr val="C00000"/>
              </a:buClr>
              <a:buSzPct val="78787"/>
              <a:buFont typeface="Wingdings" panose="05000000000000000000" pitchFamily="2" charset="2"/>
              <a:buChar char="q"/>
              <a:tabLst>
                <a:tab pos="958850" algn="l"/>
              </a:tabLst>
            </a:pPr>
            <a:r>
              <a:rPr lang="en-US" sz="2800" dirty="0">
                <a:solidFill>
                  <a:schemeClr val="tx1"/>
                </a:solidFill>
                <a:latin typeface="Calibri"/>
                <a:cs typeface="Calibri"/>
              </a:rPr>
              <a:t>Examples</a:t>
            </a:r>
            <a:r>
              <a:rPr lang="en-US" sz="2800" spc="60" dirty="0">
                <a:solidFill>
                  <a:schemeClr val="tx1"/>
                </a:solidFill>
                <a:latin typeface="Calibri"/>
                <a:cs typeface="Calibri"/>
              </a:rPr>
              <a:t> </a:t>
            </a:r>
            <a:r>
              <a:rPr lang="en-US" sz="2800" spc="-30" dirty="0">
                <a:solidFill>
                  <a:schemeClr val="tx1"/>
                </a:solidFill>
                <a:latin typeface="Calibri"/>
                <a:cs typeface="Calibri"/>
              </a:rPr>
              <a:t>of</a:t>
            </a:r>
            <a:r>
              <a:rPr lang="en-US" sz="2800" spc="30" dirty="0">
                <a:solidFill>
                  <a:schemeClr val="tx1"/>
                </a:solidFill>
                <a:latin typeface="Calibri"/>
                <a:cs typeface="Calibri"/>
              </a:rPr>
              <a:t> </a:t>
            </a:r>
            <a:r>
              <a:rPr lang="en-US" sz="2800" spc="-80" dirty="0">
                <a:solidFill>
                  <a:schemeClr val="tx1"/>
                </a:solidFill>
                <a:latin typeface="Calibri"/>
                <a:cs typeface="Calibri"/>
              </a:rPr>
              <a:t>better</a:t>
            </a:r>
            <a:r>
              <a:rPr lang="en-US" sz="2800" spc="50" dirty="0">
                <a:solidFill>
                  <a:schemeClr val="tx1"/>
                </a:solidFill>
                <a:latin typeface="Calibri"/>
                <a:cs typeface="Calibri"/>
              </a:rPr>
              <a:t> </a:t>
            </a:r>
            <a:r>
              <a:rPr lang="en-US" sz="2800" spc="-55" dirty="0">
                <a:solidFill>
                  <a:schemeClr val="tx1"/>
                </a:solidFill>
                <a:latin typeface="Calibri"/>
                <a:cs typeface="Calibri"/>
              </a:rPr>
              <a:t>literature</a:t>
            </a:r>
            <a:r>
              <a:rPr lang="en-US" sz="2800" spc="55" dirty="0">
                <a:solidFill>
                  <a:schemeClr val="tx1"/>
                </a:solidFill>
                <a:latin typeface="Calibri"/>
                <a:cs typeface="Calibri"/>
              </a:rPr>
              <a:t> </a:t>
            </a:r>
            <a:r>
              <a:rPr lang="en-US" sz="2800" spc="-65" dirty="0">
                <a:solidFill>
                  <a:schemeClr val="tx1"/>
                </a:solidFill>
                <a:latin typeface="Calibri"/>
                <a:cs typeface="Calibri"/>
              </a:rPr>
              <a:t>review</a:t>
            </a:r>
            <a:endParaRPr lang="en-US" sz="2800" dirty="0">
              <a:solidFill>
                <a:schemeClr val="tx1"/>
              </a:solidFill>
              <a:latin typeface="Calibri"/>
              <a:cs typeface="Calibri"/>
            </a:endParaRPr>
          </a:p>
          <a:p>
            <a:pPr marL="1212215" lvl="1" indent="-457200">
              <a:lnSpc>
                <a:spcPct val="150000"/>
              </a:lnSpc>
              <a:buClr>
                <a:srgbClr val="C00000"/>
              </a:buClr>
              <a:buSzPct val="78787"/>
              <a:buFont typeface="Wingdings" panose="05000000000000000000" pitchFamily="2" charset="2"/>
              <a:buChar char="q"/>
              <a:tabLst>
                <a:tab pos="958850" algn="l"/>
              </a:tabLst>
            </a:pPr>
            <a:r>
              <a:rPr lang="en-US" sz="2800" spc="5" dirty="0">
                <a:solidFill>
                  <a:schemeClr val="tx1"/>
                </a:solidFill>
                <a:latin typeface="Calibri"/>
                <a:cs typeface="Calibri"/>
              </a:rPr>
              <a:t>Blending</a:t>
            </a:r>
            <a:r>
              <a:rPr lang="en-US" sz="2800" spc="45" dirty="0">
                <a:solidFill>
                  <a:schemeClr val="tx1"/>
                </a:solidFill>
                <a:latin typeface="Calibri"/>
                <a:cs typeface="Calibri"/>
              </a:rPr>
              <a:t> </a:t>
            </a:r>
            <a:r>
              <a:rPr lang="en-US" sz="2800" spc="-55" dirty="0">
                <a:solidFill>
                  <a:schemeClr val="tx1"/>
                </a:solidFill>
                <a:latin typeface="Calibri"/>
                <a:cs typeface="Calibri"/>
              </a:rPr>
              <a:t>literature</a:t>
            </a:r>
            <a:r>
              <a:rPr lang="en-US" sz="2800" spc="50" dirty="0">
                <a:solidFill>
                  <a:schemeClr val="tx1"/>
                </a:solidFill>
                <a:latin typeface="Calibri"/>
                <a:cs typeface="Calibri"/>
              </a:rPr>
              <a:t> </a:t>
            </a:r>
            <a:r>
              <a:rPr lang="en-US" sz="2800" spc="-35" dirty="0">
                <a:solidFill>
                  <a:schemeClr val="tx1"/>
                </a:solidFill>
                <a:latin typeface="Calibri"/>
                <a:cs typeface="Calibri"/>
              </a:rPr>
              <a:t>and</a:t>
            </a:r>
            <a:r>
              <a:rPr lang="en-US" sz="2800" spc="45" dirty="0">
                <a:solidFill>
                  <a:schemeClr val="tx1"/>
                </a:solidFill>
                <a:latin typeface="Calibri"/>
                <a:cs typeface="Calibri"/>
              </a:rPr>
              <a:t> </a:t>
            </a:r>
            <a:r>
              <a:rPr lang="en-US" sz="2800" spc="-40" dirty="0">
                <a:solidFill>
                  <a:schemeClr val="tx1"/>
                </a:solidFill>
                <a:latin typeface="Calibri"/>
                <a:cs typeface="Calibri"/>
              </a:rPr>
              <a:t>analysis</a:t>
            </a:r>
            <a:endParaRPr lang="en-US" sz="2800" dirty="0">
              <a:solidFill>
                <a:schemeClr val="tx1"/>
              </a:solidFill>
              <a:latin typeface="Calibri"/>
              <a:cs typeface="Calibri"/>
            </a:endParaRPr>
          </a:p>
          <a:p>
            <a:endParaRPr lang="en-US" dirty="0"/>
          </a:p>
        </p:txBody>
      </p:sp>
    </p:spTree>
    <p:extLst>
      <p:ext uri="{BB962C8B-B14F-4D97-AF65-F5344CB8AC3E}">
        <p14:creationId xmlns:p14="http://schemas.microsoft.com/office/powerpoint/2010/main" val="192510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EB09E-C55D-33B9-5993-9F2B67BFDEE7}"/>
              </a:ext>
            </a:extLst>
          </p:cNvPr>
          <p:cNvSpPr>
            <a:spLocks noGrp="1"/>
          </p:cNvSpPr>
          <p:nvPr>
            <p:ph type="title"/>
          </p:nvPr>
        </p:nvSpPr>
        <p:spPr>
          <a:xfrm>
            <a:off x="677334" y="609600"/>
            <a:ext cx="8596668" cy="895643"/>
          </a:xfrm>
        </p:spPr>
        <p:txBody>
          <a:bodyPr/>
          <a:lstStyle/>
          <a:p>
            <a:r>
              <a:rPr lang="en-US" b="1" dirty="0">
                <a:latin typeface="Calibri" panose="020F0502020204030204" pitchFamily="34" charset="0"/>
                <a:cs typeface="Calibri" panose="020F0502020204030204" pitchFamily="34" charset="0"/>
              </a:rPr>
              <a:t>Understanding of Literature Review </a:t>
            </a:r>
          </a:p>
        </p:txBody>
      </p:sp>
      <p:sp>
        <p:nvSpPr>
          <p:cNvPr id="3" name="Content Placeholder 2">
            <a:extLst>
              <a:ext uri="{FF2B5EF4-FFF2-40B4-BE49-F238E27FC236}">
                <a16:creationId xmlns:a16="http://schemas.microsoft.com/office/drawing/2014/main" id="{3CF6E3A7-79E2-1915-25C4-38356AAD91B0}"/>
              </a:ext>
            </a:extLst>
          </p:cNvPr>
          <p:cNvSpPr>
            <a:spLocks noGrp="1"/>
          </p:cNvSpPr>
          <p:nvPr>
            <p:ph idx="1"/>
          </p:nvPr>
        </p:nvSpPr>
        <p:spPr>
          <a:xfrm>
            <a:off x="677334" y="1264946"/>
            <a:ext cx="10689361" cy="3880773"/>
          </a:xfrm>
        </p:spPr>
        <p:txBody>
          <a:bodyPr>
            <a:noAutofit/>
          </a:bodyPr>
          <a:lstStyle/>
          <a:p>
            <a:pPr algn="just"/>
            <a:r>
              <a:rPr lang="en-US" sz="2400" dirty="0">
                <a:solidFill>
                  <a:schemeClr val="tx1"/>
                </a:solidFill>
                <a:latin typeface="Calibri" panose="020F0502020204030204" pitchFamily="34" charset="0"/>
                <a:cs typeface="Calibri" panose="020F0502020204030204" pitchFamily="34" charset="0"/>
              </a:rPr>
              <a:t>A literature review is a systematic and critical review of scholarly works, such as books, papers, and other sources, that are related to a specific study topic or question. </a:t>
            </a:r>
          </a:p>
          <a:p>
            <a:pPr algn="just"/>
            <a:r>
              <a:rPr lang="en-US" sz="2400" dirty="0">
                <a:solidFill>
                  <a:schemeClr val="tx1"/>
                </a:solidFill>
                <a:latin typeface="Calibri" panose="020F0502020204030204" pitchFamily="34" charset="0"/>
                <a:cs typeface="Calibri" panose="020F0502020204030204" pitchFamily="34" charset="0"/>
              </a:rPr>
              <a:t>It seeks to provide a thorough understanding of existing knowledge, theories, and approaches to the chosen subject. </a:t>
            </a:r>
          </a:p>
          <a:p>
            <a:pPr algn="just"/>
            <a:r>
              <a:rPr lang="en-US" sz="2400" dirty="0">
                <a:solidFill>
                  <a:schemeClr val="tx1"/>
                </a:solidFill>
                <a:latin typeface="Calibri" panose="020F0502020204030204" pitchFamily="34" charset="0"/>
                <a:cs typeface="Calibri" panose="020F0502020204030204" pitchFamily="34" charset="0"/>
              </a:rPr>
              <a:t>The review entails synthesizing and analyzing prior studies' findings, identifying gaps, inconsistencies, and trends in the literature, and developing a theoretical framework for the current research. </a:t>
            </a:r>
          </a:p>
          <a:p>
            <a:pPr algn="just"/>
            <a:r>
              <a:rPr lang="en-US" sz="2400" dirty="0">
                <a:solidFill>
                  <a:schemeClr val="tx1"/>
                </a:solidFill>
                <a:latin typeface="Calibri" panose="020F0502020204030204" pitchFamily="34" charset="0"/>
                <a:cs typeface="Calibri" panose="020F0502020204030204" pitchFamily="34" charset="0"/>
              </a:rPr>
              <a:t>This method assists researchers in contextualizing their work within the larger academic discourse and contributing to the building of a sound basis for their study.</a:t>
            </a:r>
          </a:p>
        </p:txBody>
      </p:sp>
    </p:spTree>
    <p:extLst>
      <p:ext uri="{BB962C8B-B14F-4D97-AF65-F5344CB8AC3E}">
        <p14:creationId xmlns:p14="http://schemas.microsoft.com/office/powerpoint/2010/main" val="22524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85890-BCD0-A5FB-D1F2-8ED819C04AC4}"/>
              </a:ext>
            </a:extLst>
          </p:cNvPr>
          <p:cNvSpPr>
            <a:spLocks noGrp="1"/>
          </p:cNvSpPr>
          <p:nvPr>
            <p:ph type="title"/>
          </p:nvPr>
        </p:nvSpPr>
        <p:spPr>
          <a:xfrm>
            <a:off x="578860" y="1256714"/>
            <a:ext cx="8596668" cy="1320800"/>
          </a:xfrm>
        </p:spPr>
        <p:txBody>
          <a:bodyPr/>
          <a:lstStyle/>
          <a:p>
            <a:r>
              <a:rPr lang="en-US" dirty="0"/>
              <a:t>Purposes of Literature Review</a:t>
            </a:r>
          </a:p>
        </p:txBody>
      </p:sp>
      <p:sp>
        <p:nvSpPr>
          <p:cNvPr id="4" name="Content Placeholder 3">
            <a:extLst>
              <a:ext uri="{FF2B5EF4-FFF2-40B4-BE49-F238E27FC236}">
                <a16:creationId xmlns:a16="http://schemas.microsoft.com/office/drawing/2014/main" id="{7FE7B2C6-BD10-0A11-FE7E-A2E4EA924898}"/>
              </a:ext>
            </a:extLst>
          </p:cNvPr>
          <p:cNvSpPr>
            <a:spLocks noGrp="1"/>
          </p:cNvSpPr>
          <p:nvPr>
            <p:ph idx="1"/>
          </p:nvPr>
        </p:nvSpPr>
        <p:spPr/>
        <p:txBody>
          <a:bodyPr/>
          <a:lstStyle/>
          <a:p>
            <a:r>
              <a:rPr lang="en-US" sz="2400" b="1" dirty="0">
                <a:solidFill>
                  <a:schemeClr val="tx1"/>
                </a:solidFill>
                <a:latin typeface="Calibri" panose="020F0502020204030204" pitchFamily="34" charset="0"/>
                <a:cs typeface="Calibri" panose="020F0502020204030204" pitchFamily="34" charset="0"/>
              </a:rPr>
              <a:t>Establishing a Contextual Background for the Research</a:t>
            </a:r>
          </a:p>
          <a:p>
            <a:r>
              <a:rPr lang="en-US" sz="2400" b="1" dirty="0">
                <a:solidFill>
                  <a:schemeClr val="tx1"/>
                </a:solidFill>
                <a:latin typeface="Calibri" panose="020F0502020204030204" pitchFamily="34" charset="0"/>
                <a:cs typeface="Calibri" panose="020F0502020204030204" pitchFamily="34" charset="0"/>
              </a:rPr>
              <a:t>Develop</a:t>
            </a:r>
            <a:r>
              <a:rPr lang="en-US" sz="2400" b="1" i="0" dirty="0">
                <a:solidFill>
                  <a:schemeClr val="tx1"/>
                </a:solidFill>
                <a:effectLst/>
                <a:latin typeface="Calibri" panose="020F0502020204030204" pitchFamily="34" charset="0"/>
                <a:cs typeface="Calibri" panose="020F0502020204030204" pitchFamily="34" charset="0"/>
              </a:rPr>
              <a:t>ing Critical Thinking</a:t>
            </a:r>
            <a:endParaRPr lang="en-US" sz="2400" b="1" dirty="0">
              <a:solidFill>
                <a:schemeClr val="tx1"/>
              </a:solidFill>
              <a:latin typeface="Calibri" panose="020F0502020204030204" pitchFamily="34" charset="0"/>
              <a:cs typeface="Calibri" panose="020F0502020204030204" pitchFamily="34" charset="0"/>
            </a:endParaRPr>
          </a:p>
          <a:p>
            <a:r>
              <a:rPr lang="en-US" sz="2400" b="1" i="0" dirty="0">
                <a:solidFill>
                  <a:schemeClr val="tx1"/>
                </a:solidFill>
                <a:effectLst/>
                <a:latin typeface="Calibri" panose="020F0502020204030204" pitchFamily="34" charset="0"/>
                <a:cs typeface="Calibri" panose="020F0502020204030204" pitchFamily="34" charset="0"/>
              </a:rPr>
              <a:t>Identifying Gaps in Knowledge</a:t>
            </a:r>
          </a:p>
          <a:p>
            <a:r>
              <a:rPr lang="en-US" sz="2400" b="1" i="0" dirty="0">
                <a:solidFill>
                  <a:schemeClr val="tx1"/>
                </a:solidFill>
                <a:effectLst/>
                <a:latin typeface="Calibri" panose="020F0502020204030204" pitchFamily="34" charset="0"/>
                <a:cs typeface="Calibri" panose="020F0502020204030204" pitchFamily="34" charset="0"/>
              </a:rPr>
              <a:t>Hypothesis Formation</a:t>
            </a:r>
          </a:p>
          <a:p>
            <a:r>
              <a:rPr lang="en-US" sz="2400" b="1" i="0" dirty="0">
                <a:solidFill>
                  <a:schemeClr val="tx1"/>
                </a:solidFill>
                <a:effectLst/>
                <a:latin typeface="Calibri" panose="020F0502020204030204" pitchFamily="34" charset="0"/>
                <a:cs typeface="Calibri" panose="020F0502020204030204" pitchFamily="34" charset="0"/>
              </a:rPr>
              <a:t>Building a Theoretical Framework</a:t>
            </a:r>
            <a:endParaRPr lang="en-US" sz="2400" b="1" dirty="0">
              <a:solidFill>
                <a:schemeClr val="tx1"/>
              </a:solidFill>
              <a:latin typeface="Calibri" panose="020F0502020204030204" pitchFamily="34" charset="0"/>
              <a:cs typeface="Calibri" panose="020F0502020204030204" pitchFamily="34" charset="0"/>
            </a:endParaRPr>
          </a:p>
          <a:p>
            <a:r>
              <a:rPr lang="en-US" sz="2400" b="1" i="0" dirty="0">
                <a:solidFill>
                  <a:schemeClr val="tx1"/>
                </a:solidFill>
                <a:effectLst/>
                <a:latin typeface="Calibri" panose="020F0502020204030204" pitchFamily="34" charset="0"/>
                <a:cs typeface="Calibri" panose="020F0502020204030204" pitchFamily="34" charset="0"/>
              </a:rPr>
              <a:t>Avoiding Redundancy</a:t>
            </a:r>
          </a:p>
          <a:p>
            <a:r>
              <a:rPr lang="en-US" sz="2400" b="1" i="0" dirty="0">
                <a:solidFill>
                  <a:schemeClr val="tx1"/>
                </a:solidFill>
                <a:effectLst/>
                <a:latin typeface="Calibri" panose="020F0502020204030204" pitchFamily="34" charset="0"/>
                <a:cs typeface="Calibri" panose="020F0502020204030204" pitchFamily="34" charset="0"/>
              </a:rPr>
              <a:t>Guiding Research Design</a:t>
            </a:r>
          </a:p>
          <a:p>
            <a:endParaRPr lang="en-US" dirty="0"/>
          </a:p>
        </p:txBody>
      </p:sp>
    </p:spTree>
    <p:extLst>
      <p:ext uri="{BB962C8B-B14F-4D97-AF65-F5344CB8AC3E}">
        <p14:creationId xmlns:p14="http://schemas.microsoft.com/office/powerpoint/2010/main" val="342668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97B9C-5ECF-1840-8B4E-92BD94E8CE40}"/>
              </a:ext>
            </a:extLst>
          </p:cNvPr>
          <p:cNvPicPr>
            <a:picLocks noChangeAspect="1"/>
          </p:cNvPicPr>
          <p:nvPr/>
        </p:nvPicPr>
        <p:blipFill>
          <a:blip r:embed="rId2"/>
          <a:stretch>
            <a:fillRect/>
          </a:stretch>
        </p:blipFill>
        <p:spPr>
          <a:xfrm>
            <a:off x="815927" y="560654"/>
            <a:ext cx="10719582" cy="6069695"/>
          </a:xfrm>
          <a:prstGeom prst="rect">
            <a:avLst/>
          </a:prstGeom>
        </p:spPr>
      </p:pic>
    </p:spTree>
    <p:extLst>
      <p:ext uri="{BB962C8B-B14F-4D97-AF65-F5344CB8AC3E}">
        <p14:creationId xmlns:p14="http://schemas.microsoft.com/office/powerpoint/2010/main" val="364033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3007-5748-F9E2-26B3-57D5DB533885}"/>
              </a:ext>
            </a:extLst>
          </p:cNvPr>
          <p:cNvSpPr>
            <a:spLocks noGrp="1"/>
          </p:cNvSpPr>
          <p:nvPr>
            <p:ph type="title"/>
          </p:nvPr>
        </p:nvSpPr>
        <p:spPr>
          <a:xfrm>
            <a:off x="677334" y="609600"/>
            <a:ext cx="8596668" cy="811237"/>
          </a:xfrm>
        </p:spPr>
        <p:txBody>
          <a:bodyPr>
            <a:normAutofit fontScale="90000"/>
          </a:bodyPr>
          <a:lstStyle/>
          <a:p>
            <a:r>
              <a:rPr lang="en-US" b="1" dirty="0">
                <a:latin typeface="Calibri" panose="020F0502020204030204" pitchFamily="34" charset="0"/>
                <a:cs typeface="Calibri" panose="020F0502020204030204" pitchFamily="34" charset="0"/>
              </a:rPr>
              <a:t>Sources of Literature</a:t>
            </a:r>
            <a:br>
              <a:rPr lang="en-US" dirty="0"/>
            </a:br>
            <a:endParaRPr lang="en-US" dirty="0"/>
          </a:p>
        </p:txBody>
      </p:sp>
      <p:sp>
        <p:nvSpPr>
          <p:cNvPr id="3" name="Content Placeholder 2">
            <a:extLst>
              <a:ext uri="{FF2B5EF4-FFF2-40B4-BE49-F238E27FC236}">
                <a16:creationId xmlns:a16="http://schemas.microsoft.com/office/drawing/2014/main" id="{3A1C43DC-41BD-5B40-6066-31BE8F4FA5D8}"/>
              </a:ext>
            </a:extLst>
          </p:cNvPr>
          <p:cNvSpPr>
            <a:spLocks noGrp="1"/>
          </p:cNvSpPr>
          <p:nvPr>
            <p:ph idx="1"/>
          </p:nvPr>
        </p:nvSpPr>
        <p:spPr>
          <a:xfrm>
            <a:off x="677334" y="1349352"/>
            <a:ext cx="8596668" cy="4899048"/>
          </a:xfrm>
        </p:spPr>
        <p:txBody>
          <a:bodyPr>
            <a:normAutofit/>
          </a:bodyPr>
          <a:lstStyle/>
          <a:p>
            <a:pPr>
              <a:buFont typeface="Wingdings" panose="05000000000000000000" pitchFamily="2" charset="2"/>
              <a:buChar char="q"/>
            </a:pPr>
            <a:r>
              <a:rPr lang="en-US" sz="2400" b="1" dirty="0">
                <a:solidFill>
                  <a:schemeClr val="tx1"/>
                </a:solidFill>
                <a:latin typeface="Calibri" panose="020F0502020204030204" pitchFamily="34" charset="0"/>
                <a:cs typeface="Calibri" panose="020F0502020204030204" pitchFamily="34" charset="0"/>
              </a:rPr>
              <a:t>Sources are abundant now-a-days</a:t>
            </a:r>
          </a:p>
          <a:p>
            <a:pPr>
              <a:buFont typeface="Wingdings" panose="05000000000000000000" pitchFamily="2" charset="2"/>
              <a:buChar char="q"/>
            </a:pPr>
            <a:r>
              <a:rPr lang="en-US" sz="2400" b="1" dirty="0">
                <a:solidFill>
                  <a:schemeClr val="tx1"/>
                </a:solidFill>
                <a:latin typeface="Calibri" panose="020F0502020204030204" pitchFamily="34" charset="0"/>
                <a:cs typeface="Calibri" panose="020F0502020204030204" pitchFamily="34" charset="0"/>
              </a:rPr>
              <a:t>Ironically libraries are less visited</a:t>
            </a:r>
          </a:p>
          <a:p>
            <a:pPr>
              <a:buFont typeface="Wingdings" panose="05000000000000000000" pitchFamily="2" charset="2"/>
              <a:buChar char="q"/>
            </a:pPr>
            <a:r>
              <a:rPr lang="en-US" sz="2400" b="1" dirty="0">
                <a:solidFill>
                  <a:schemeClr val="tx1"/>
                </a:solidFill>
                <a:latin typeface="Calibri" panose="020F0502020204030204" pitchFamily="34" charset="0"/>
                <a:cs typeface="Calibri" panose="020F0502020204030204" pitchFamily="34" charset="0"/>
              </a:rPr>
              <a:t>Googling is important but cannot replace academic libraries</a:t>
            </a:r>
          </a:p>
          <a:p>
            <a:pPr marL="0" indent="0">
              <a:buNone/>
            </a:pPr>
            <a:endParaRPr lang="en-US" sz="2400" b="1" dirty="0">
              <a:solidFill>
                <a:schemeClr val="tx1"/>
              </a:solidFill>
              <a:latin typeface="Calibri" panose="020F0502020204030204" pitchFamily="34" charset="0"/>
              <a:cs typeface="Calibri" panose="020F0502020204030204" pitchFamily="34" charset="0"/>
            </a:endParaRPr>
          </a:p>
          <a:p>
            <a:pPr marL="0" indent="0">
              <a:buNone/>
            </a:pPr>
            <a:r>
              <a:rPr lang="en-US" sz="2400" b="1" dirty="0">
                <a:solidFill>
                  <a:schemeClr val="tx1"/>
                </a:solidFill>
                <a:latin typeface="Calibri" panose="020F0502020204030204" pitchFamily="34" charset="0"/>
                <a:cs typeface="Calibri" panose="020F0502020204030204" pitchFamily="34" charset="0"/>
              </a:rPr>
              <a:t>Mostly the following sources:</a:t>
            </a:r>
          </a:p>
          <a:p>
            <a:r>
              <a:rPr lang="en-US" sz="2400" b="1" dirty="0">
                <a:solidFill>
                  <a:schemeClr val="tx1"/>
                </a:solidFill>
                <a:latin typeface="Calibri" panose="020F0502020204030204" pitchFamily="34" charset="0"/>
                <a:cs typeface="Calibri" panose="020F0502020204030204" pitchFamily="34" charset="0"/>
              </a:rPr>
              <a:t>Books</a:t>
            </a:r>
          </a:p>
          <a:p>
            <a:r>
              <a:rPr lang="en-US" sz="2400" b="1" dirty="0">
                <a:solidFill>
                  <a:schemeClr val="tx1"/>
                </a:solidFill>
                <a:latin typeface="Calibri" panose="020F0502020204030204" pitchFamily="34" charset="0"/>
                <a:cs typeface="Calibri" panose="020F0502020204030204" pitchFamily="34" charset="0"/>
              </a:rPr>
              <a:t>Journal articles</a:t>
            </a:r>
          </a:p>
          <a:p>
            <a:r>
              <a:rPr lang="en-US" sz="2400" b="1" dirty="0">
                <a:solidFill>
                  <a:schemeClr val="tx1"/>
                </a:solidFill>
                <a:latin typeface="Calibri" panose="020F0502020204030204" pitchFamily="34" charset="0"/>
                <a:cs typeface="Calibri" panose="020F0502020204030204" pitchFamily="34" charset="0"/>
              </a:rPr>
              <a:t>Dissertations</a:t>
            </a:r>
          </a:p>
          <a:p>
            <a:r>
              <a:rPr lang="en-US" sz="2400" b="1" dirty="0">
                <a:solidFill>
                  <a:schemeClr val="tx1"/>
                </a:solidFill>
                <a:latin typeface="Calibri" panose="020F0502020204030204" pitchFamily="34" charset="0"/>
                <a:cs typeface="Calibri" panose="020F0502020204030204" pitchFamily="34" charset="0"/>
              </a:rPr>
              <a:t>Government documents</a:t>
            </a:r>
          </a:p>
          <a:p>
            <a:r>
              <a:rPr lang="en-US" sz="2400" b="1" dirty="0">
                <a:solidFill>
                  <a:schemeClr val="tx1"/>
                </a:solidFill>
                <a:latin typeface="Calibri" panose="020F0502020204030204" pitchFamily="34" charset="0"/>
                <a:cs typeface="Calibri" panose="020F0502020204030204" pitchFamily="34" charset="0"/>
              </a:rPr>
              <a:t>Policy reports</a:t>
            </a:r>
          </a:p>
          <a:p>
            <a:endParaRPr lang="en-US" dirty="0"/>
          </a:p>
        </p:txBody>
      </p:sp>
    </p:spTree>
    <p:extLst>
      <p:ext uri="{BB962C8B-B14F-4D97-AF65-F5344CB8AC3E}">
        <p14:creationId xmlns:p14="http://schemas.microsoft.com/office/powerpoint/2010/main" val="263274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A5A0-14BA-7709-C0C3-3475486AFB52}"/>
              </a:ext>
            </a:extLst>
          </p:cNvPr>
          <p:cNvSpPr>
            <a:spLocks noGrp="1"/>
          </p:cNvSpPr>
          <p:nvPr>
            <p:ph type="title"/>
          </p:nvPr>
        </p:nvSpPr>
        <p:spPr>
          <a:xfrm>
            <a:off x="677334" y="1219200"/>
            <a:ext cx="8596668" cy="712763"/>
          </a:xfrm>
        </p:spPr>
        <p:txBody>
          <a:bodyPr>
            <a:normAutofit fontScale="90000"/>
          </a:bodyPr>
          <a:lstStyle/>
          <a:p>
            <a:r>
              <a:rPr lang="en-US" b="1" dirty="0">
                <a:latin typeface="Calibri" panose="020F0502020204030204" pitchFamily="34" charset="0"/>
                <a:cs typeface="Calibri" panose="020F0502020204030204" pitchFamily="34" charset="0"/>
              </a:rPr>
              <a:t>How to Do a Systematic Review</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127566-0EB5-7842-7BAA-4371511BA676}"/>
              </a:ext>
            </a:extLst>
          </p:cNvPr>
          <p:cNvSpPr>
            <a:spLocks noGrp="1"/>
          </p:cNvSpPr>
          <p:nvPr>
            <p:ph idx="1"/>
          </p:nvPr>
        </p:nvSpPr>
        <p:spPr>
          <a:xfrm>
            <a:off x="677334" y="1931963"/>
            <a:ext cx="10281398" cy="4926037"/>
          </a:xfrm>
        </p:spPr>
        <p:txBody>
          <a:bodyPr>
            <a:normAutofit fontScale="32500" lnSpcReduction="20000"/>
          </a:bodyPr>
          <a:lstStyle/>
          <a:p>
            <a:pPr>
              <a:lnSpc>
                <a:spcPct val="170000"/>
              </a:lnSpc>
            </a:pPr>
            <a:r>
              <a:rPr lang="en-US" sz="6000" b="1" dirty="0">
                <a:solidFill>
                  <a:schemeClr val="tx1"/>
                </a:solidFill>
                <a:latin typeface="Calibri" panose="020F0502020204030204" pitchFamily="34" charset="0"/>
                <a:cs typeface="Calibri" panose="020F0502020204030204" pitchFamily="34" charset="0"/>
              </a:rPr>
              <a:t>What is the central research question (or questions) that the article  is addressing?</a:t>
            </a:r>
          </a:p>
          <a:p>
            <a:pPr>
              <a:lnSpc>
                <a:spcPct val="170000"/>
              </a:lnSpc>
            </a:pPr>
            <a:r>
              <a:rPr lang="en-US" sz="6000" b="1" dirty="0">
                <a:solidFill>
                  <a:schemeClr val="tx1"/>
                </a:solidFill>
                <a:latin typeface="Calibri" panose="020F0502020204030204" pitchFamily="34" charset="0"/>
                <a:cs typeface="Calibri" panose="020F0502020204030204" pitchFamily="34" charset="0"/>
              </a:rPr>
              <a:t>What is the author’s main argument or answer in reference to the  research question?</a:t>
            </a:r>
          </a:p>
          <a:p>
            <a:pPr>
              <a:lnSpc>
                <a:spcPct val="170000"/>
              </a:lnSpc>
            </a:pPr>
            <a:r>
              <a:rPr lang="en-US" sz="6000" b="1" dirty="0">
                <a:solidFill>
                  <a:schemeClr val="tx1"/>
                </a:solidFill>
                <a:latin typeface="Calibri" panose="020F0502020204030204" pitchFamily="34" charset="0"/>
                <a:cs typeface="Calibri" panose="020F0502020204030204" pitchFamily="34" charset="0"/>
              </a:rPr>
              <a:t>What evidence does the author provide to support the argument  of the article?</a:t>
            </a:r>
          </a:p>
          <a:p>
            <a:pPr>
              <a:lnSpc>
                <a:spcPct val="170000"/>
              </a:lnSpc>
            </a:pPr>
            <a:r>
              <a:rPr lang="en-US" sz="6000" b="1" dirty="0">
                <a:solidFill>
                  <a:schemeClr val="tx1"/>
                </a:solidFill>
                <a:latin typeface="Calibri" panose="020F0502020204030204" pitchFamily="34" charset="0"/>
                <a:cs typeface="Calibri" panose="020F0502020204030204" pitchFamily="34" charset="0"/>
              </a:rPr>
              <a:t>What methods did the author use to collect and analyze the data  (evidence) provided in the article?</a:t>
            </a:r>
          </a:p>
          <a:p>
            <a:pPr>
              <a:lnSpc>
                <a:spcPct val="170000"/>
              </a:lnSpc>
            </a:pPr>
            <a:r>
              <a:rPr lang="en-US" sz="6000" b="1" dirty="0">
                <a:solidFill>
                  <a:schemeClr val="tx1"/>
                </a:solidFill>
                <a:latin typeface="Calibri" panose="020F0502020204030204" pitchFamily="34" charset="0"/>
                <a:cs typeface="Calibri" panose="020F0502020204030204" pitchFamily="34" charset="0"/>
              </a:rPr>
              <a:t>Where is the gap and how your research fits into this theoretical  structure?</a:t>
            </a:r>
          </a:p>
          <a:p>
            <a:endParaRPr lang="en-US" dirty="0"/>
          </a:p>
        </p:txBody>
      </p:sp>
    </p:spTree>
    <p:extLst>
      <p:ext uri="{BB962C8B-B14F-4D97-AF65-F5344CB8AC3E}">
        <p14:creationId xmlns:p14="http://schemas.microsoft.com/office/powerpoint/2010/main" val="100592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FA949E-66FE-195A-51B4-D559053265C7}"/>
              </a:ext>
            </a:extLst>
          </p:cNvPr>
          <p:cNvPicPr>
            <a:picLocks noChangeAspect="1"/>
          </p:cNvPicPr>
          <p:nvPr/>
        </p:nvPicPr>
        <p:blipFill>
          <a:blip r:embed="rId2"/>
          <a:stretch>
            <a:fillRect/>
          </a:stretch>
        </p:blipFill>
        <p:spPr>
          <a:xfrm>
            <a:off x="1346474" y="497995"/>
            <a:ext cx="9809206" cy="5862009"/>
          </a:xfrm>
          <a:prstGeom prst="rect">
            <a:avLst/>
          </a:prstGeom>
        </p:spPr>
      </p:pic>
    </p:spTree>
    <p:extLst>
      <p:ext uri="{BB962C8B-B14F-4D97-AF65-F5344CB8AC3E}">
        <p14:creationId xmlns:p14="http://schemas.microsoft.com/office/powerpoint/2010/main" val="37031733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53</TotalTime>
  <Words>863</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MT</vt:lpstr>
      <vt:lpstr>Calibri</vt:lpstr>
      <vt:lpstr>Trebuchet MS</vt:lpstr>
      <vt:lpstr>Wingdings</vt:lpstr>
      <vt:lpstr>Wingdings 3</vt:lpstr>
      <vt:lpstr>Facet</vt:lpstr>
      <vt:lpstr>How to do a “Better” Literature Review </vt:lpstr>
      <vt:lpstr>A Picture Reveals Your Understandings!! </vt:lpstr>
      <vt:lpstr>Learning Outcomes</vt:lpstr>
      <vt:lpstr>Understanding of Literature Review </vt:lpstr>
      <vt:lpstr>Purposes of Literature Review</vt:lpstr>
      <vt:lpstr>PowerPoint Presentation</vt:lpstr>
      <vt:lpstr>Sources of Literature </vt:lpstr>
      <vt:lpstr>How to Do a Systematic Review </vt:lpstr>
      <vt:lpstr>PowerPoint Presentation</vt:lpstr>
      <vt:lpstr>PowerPoint Presentation</vt:lpstr>
      <vt:lpstr>Better Literature Review (Parenthetical Citation)</vt:lpstr>
      <vt:lpstr>PowerPoint Presentation</vt:lpstr>
      <vt:lpstr>Blending Literature and Analysis of Findings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do a “Better” Literature Review</dc:title>
  <dc:creator>FHS</dc:creator>
  <cp:lastModifiedBy>FHS</cp:lastModifiedBy>
  <cp:revision>1</cp:revision>
  <dcterms:created xsi:type="dcterms:W3CDTF">2024-02-24T05:50:40Z</dcterms:created>
  <dcterms:modified xsi:type="dcterms:W3CDTF">2024-02-24T06:44:14Z</dcterms:modified>
</cp:coreProperties>
</file>