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8AF0A-8C09-435E-AAD7-26E04FF666C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F284C-24F1-43D4-8D60-92791891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1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5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1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F039-B2B1-45A3-A339-EB383956F9A3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9BBF-CDF0-4C85-AAD2-D1817B23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745"/>
            <a:ext cx="91440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Graphics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08- 2D Viewing &amp; Clipping (Contd.)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By</a:t>
            </a:r>
          </a:p>
          <a:p>
            <a:r>
              <a:rPr lang="en-US" dirty="0">
                <a:latin typeface="+mj-lt"/>
              </a:rPr>
              <a:t>Md. Tanvir Rahman</a:t>
            </a:r>
          </a:p>
          <a:p>
            <a:r>
              <a:rPr lang="en-US" dirty="0">
                <a:latin typeface="+mj-lt"/>
              </a:rPr>
              <a:t>Lecturer, Dept. of CSE, DIU</a:t>
            </a:r>
          </a:p>
        </p:txBody>
      </p:sp>
    </p:spTree>
    <p:extLst>
      <p:ext uri="{BB962C8B-B14F-4D97-AF65-F5344CB8AC3E}">
        <p14:creationId xmlns:p14="http://schemas.microsoft.com/office/powerpoint/2010/main" val="264313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Clip to Each Window Boundary One at a Time</a:t>
            </a:r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49F660C6-096D-49BB-B497-BC2A9EEEF6F3}" type="slidenum">
              <a:rPr lang="ko-KR" altLang="en-US" sz="1200">
                <a:solidFill>
                  <a:srgbClr val="898989"/>
                </a:solidFill>
              </a:rPr>
              <a:pPr algn="ctr"/>
              <a:t>10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8534400" y="4495800"/>
            <a:ext cx="1066800" cy="10668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429000" y="4724400"/>
            <a:ext cx="1219200" cy="1219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7239000" y="2514600"/>
            <a:ext cx="609600" cy="1066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5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Clip to Each Window Boundary One at a Time</a:t>
            </a:r>
            <a:endParaRPr lang="ko-KR" altLang="en-US" dirty="0">
              <a:latin typeface="+mj-lt"/>
              <a:ea typeface="굴림" pitchFamily="34" charset="-127"/>
            </a:endParaRPr>
          </a:p>
          <a:p>
            <a:pPr eaLnBrk="1" hangingPunct="1"/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693F3E09-E5B8-47EB-8E33-201720F2A16E}" type="slidenum">
              <a:rPr lang="ko-KR" altLang="en-US" sz="1200">
                <a:solidFill>
                  <a:srgbClr val="898989"/>
                </a:solidFill>
              </a:rPr>
              <a:pPr algn="ctr"/>
              <a:t>11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8534400" y="4495800"/>
            <a:ext cx="1066800" cy="10668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429000" y="4724400"/>
            <a:ext cx="1219200" cy="1219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7239000" y="2743200"/>
            <a:ext cx="609600" cy="838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2590800" y="27432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52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Clip to Each Window Boundary One at a Time</a:t>
            </a:r>
            <a:endParaRPr lang="ko-KR" altLang="en-US" dirty="0">
              <a:latin typeface="+mj-lt"/>
              <a:ea typeface="굴림" pitchFamily="34" charset="-127"/>
            </a:endParaRPr>
          </a:p>
          <a:p>
            <a:pPr eaLnBrk="1" hangingPunct="1"/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E0C3D14A-0270-4288-BC17-886F483A51A8}" type="slidenum">
              <a:rPr lang="ko-KR" altLang="en-US" sz="1200">
                <a:solidFill>
                  <a:srgbClr val="898989"/>
                </a:solidFill>
              </a:rPr>
              <a:pPr algn="ctr"/>
              <a:t>12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429000" y="4724400"/>
            <a:ext cx="1219200" cy="1219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7239000" y="2743200"/>
            <a:ext cx="609600" cy="838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8229600" y="22860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10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Clip to Each Window Boundary One at a Time</a:t>
            </a:r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0352FEC8-7CF0-4174-AE0D-94636DC275E9}" type="slidenum">
              <a:rPr lang="ko-KR" altLang="en-US" sz="1200">
                <a:solidFill>
                  <a:srgbClr val="898989"/>
                </a:solidFill>
              </a:rPr>
              <a:pPr algn="ctr"/>
              <a:t>13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239000" y="2743200"/>
            <a:ext cx="609600" cy="838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3429000" y="4724400"/>
            <a:ext cx="12192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2590800" y="54864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14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Clip to Each Window Boundary One at a Time</a:t>
            </a:r>
            <a:endParaRPr lang="ko-KR" altLang="en-US" dirty="0">
              <a:latin typeface="+mj-lt"/>
              <a:ea typeface="굴림" pitchFamily="34" charset="-127"/>
            </a:endParaRPr>
          </a:p>
          <a:p>
            <a:pPr eaLnBrk="1" hangingPunct="1"/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FDD24841-F26D-4FC4-BA17-6E9D7CC22E41}" type="slidenum">
              <a:rPr lang="ko-KR" altLang="en-US" sz="1200">
                <a:solidFill>
                  <a:srgbClr val="898989"/>
                </a:solidFill>
              </a:rPr>
              <a:pPr algn="ctr"/>
              <a:t>14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239000" y="2743200"/>
            <a:ext cx="609600" cy="838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62400" y="4724400"/>
            <a:ext cx="6858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3962400" y="22860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86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+mj-lt"/>
              </a:rPr>
              <a:t>Polygon Clipping</a:t>
            </a:r>
          </a:p>
          <a:p>
            <a:pPr lvl="2"/>
            <a:r>
              <a:rPr lang="en-US" dirty="0">
                <a:latin typeface="+mj-lt"/>
              </a:rPr>
              <a:t>Sutherland </a:t>
            </a:r>
            <a:r>
              <a:rPr lang="en-US" dirty="0" err="1">
                <a:latin typeface="+mj-lt"/>
              </a:rPr>
              <a:t>Hogman</a:t>
            </a:r>
            <a:r>
              <a:rPr lang="en-US" dirty="0">
                <a:latin typeface="+mj-lt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53519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>
                <a:latin typeface="+mj-lt"/>
              </a:rPr>
              <a:t>Convex Polygonal Clipping Windows:</a:t>
            </a:r>
          </a:p>
          <a:p>
            <a:pPr lvl="1" algn="just" eaLnBrk="1" hangingPunct="1"/>
            <a:r>
              <a:rPr lang="en-US" altLang="en-US" dirty="0">
                <a:latin typeface="+mj-lt"/>
              </a:rPr>
              <a:t>A polygonal is called convex if the line joining any two interior points of the polygon lies completely inside the polygon</a:t>
            </a:r>
          </a:p>
          <a:p>
            <a:pPr lvl="1" algn="just" eaLnBrk="1" hangingPunct="1"/>
            <a:r>
              <a:rPr lang="en-US" altLang="en-US" dirty="0">
                <a:latin typeface="+mj-lt"/>
              </a:rPr>
              <a:t>A non convex polygon is said to be concave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C683CE-44CF-4E68-B57E-DF376199E11E}" type="slidenum">
              <a:rPr lang="en-US" altLang="en-US" sz="1200">
                <a:solidFill>
                  <a:srgbClr val="898989"/>
                </a:solidFill>
              </a:rPr>
              <a:pPr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Polygon Clipping</a:t>
            </a:r>
          </a:p>
        </p:txBody>
      </p:sp>
      <p:grpSp>
        <p:nvGrpSpPr>
          <p:cNvPr id="14341" name="Group 31"/>
          <p:cNvGrpSpPr>
            <a:grpSpLocks/>
          </p:cNvGrpSpPr>
          <p:nvPr/>
        </p:nvGrpSpPr>
        <p:grpSpPr bwMode="auto">
          <a:xfrm>
            <a:off x="3276600" y="4017169"/>
            <a:ext cx="1665287" cy="1514475"/>
            <a:chOff x="1801771" y="4619796"/>
            <a:chExt cx="1664666" cy="1514817"/>
          </a:xfrm>
        </p:grpSpPr>
        <p:sp>
          <p:nvSpPr>
            <p:cNvPr id="6" name="Hexagon 5"/>
            <p:cNvSpPr/>
            <p:nvPr/>
          </p:nvSpPr>
          <p:spPr>
            <a:xfrm rot="19306727">
              <a:off x="1801771" y="4619796"/>
              <a:ext cx="1664666" cy="1514817"/>
            </a:xfrm>
            <a:prstGeom prst="hexagon">
              <a:avLst>
                <a:gd name="adj" fmla="val 28575"/>
                <a:gd name="vf" fmla="val 1154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2133434" y="4877029"/>
              <a:ext cx="457030" cy="381086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7" name="TextBox 27"/>
            <p:cNvSpPr txBox="1">
              <a:spLocks noChangeArrowheads="1"/>
            </p:cNvSpPr>
            <p:nvPr/>
          </p:nvSpPr>
          <p:spPr bwMode="auto">
            <a:xfrm>
              <a:off x="1905000" y="51816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/>
                <a:t>A</a:t>
              </a:r>
            </a:p>
          </p:txBody>
        </p:sp>
        <p:sp>
          <p:nvSpPr>
            <p:cNvPr id="14358" name="TextBox 28"/>
            <p:cNvSpPr txBox="1">
              <a:spLocks noChangeArrowheads="1"/>
            </p:cNvSpPr>
            <p:nvPr/>
          </p:nvSpPr>
          <p:spPr bwMode="auto">
            <a:xfrm>
              <a:off x="2590800" y="46482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/>
                <a:t>B</a:t>
              </a:r>
            </a:p>
          </p:txBody>
        </p:sp>
      </p:grpSp>
      <p:grpSp>
        <p:nvGrpSpPr>
          <p:cNvPr id="14342" name="Group 32"/>
          <p:cNvGrpSpPr>
            <a:grpSpLocks/>
          </p:cNvGrpSpPr>
          <p:nvPr/>
        </p:nvGrpSpPr>
        <p:grpSpPr bwMode="auto">
          <a:xfrm>
            <a:off x="7380287" y="3664343"/>
            <a:ext cx="2209800" cy="1830388"/>
            <a:chOff x="5029200" y="4191000"/>
            <a:chExt cx="2209800" cy="1830388"/>
          </a:xfrm>
        </p:grpSpPr>
        <p:grpSp>
          <p:nvGrpSpPr>
            <p:cNvPr id="14345" name="Group 24"/>
            <p:cNvGrpSpPr>
              <a:grpSpLocks/>
            </p:cNvGrpSpPr>
            <p:nvPr/>
          </p:nvGrpSpPr>
          <p:grpSpPr bwMode="auto">
            <a:xfrm>
              <a:off x="5029200" y="4191000"/>
              <a:ext cx="2209800" cy="1830388"/>
              <a:chOff x="5029200" y="4191000"/>
              <a:chExt cx="2209800" cy="183038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5029200" y="4191000"/>
                <a:ext cx="838200" cy="6858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867400" y="4191000"/>
                <a:ext cx="1371600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 flipV="1">
                <a:off x="6248400" y="5334000"/>
                <a:ext cx="990600" cy="762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5943601" y="5713412"/>
                <a:ext cx="609600" cy="3175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0800000">
                <a:off x="5334000" y="6019800"/>
                <a:ext cx="914400" cy="158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V="1">
                <a:off x="4610100" y="5295900"/>
                <a:ext cx="1143000" cy="3048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6134100" y="5295900"/>
                <a:ext cx="457200" cy="381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6" name="TextBox 29"/>
            <p:cNvSpPr txBox="1">
              <a:spLocks noChangeArrowheads="1"/>
            </p:cNvSpPr>
            <p:nvPr/>
          </p:nvSpPr>
          <p:spPr bwMode="auto">
            <a:xfrm>
              <a:off x="5943600" y="5605046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/>
                <a:t>A</a:t>
              </a:r>
            </a:p>
          </p:txBody>
        </p:sp>
        <p:sp>
          <p:nvSpPr>
            <p:cNvPr id="14347" name="TextBox 30"/>
            <p:cNvSpPr txBox="1">
              <a:spLocks noChangeArrowheads="1"/>
            </p:cNvSpPr>
            <p:nvPr/>
          </p:nvSpPr>
          <p:spPr bwMode="auto">
            <a:xfrm>
              <a:off x="6477000" y="49530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/>
                <a:t>B</a:t>
              </a:r>
            </a:p>
          </p:txBody>
        </p:sp>
      </p:grpSp>
      <p:sp>
        <p:nvSpPr>
          <p:cNvPr id="14343" name="TextBox 33"/>
          <p:cNvSpPr txBox="1">
            <a:spLocks noChangeArrowheads="1"/>
          </p:cNvSpPr>
          <p:nvPr/>
        </p:nvSpPr>
        <p:spPr bwMode="auto">
          <a:xfrm>
            <a:off x="3334291" y="5643502"/>
            <a:ext cx="312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dirty="0">
                <a:latin typeface="+mj-lt"/>
              </a:rPr>
              <a:t>Convex Polygon</a:t>
            </a:r>
          </a:p>
        </p:txBody>
      </p:sp>
      <p:sp>
        <p:nvSpPr>
          <p:cNvPr id="14344" name="TextBox 34"/>
          <p:cNvSpPr txBox="1">
            <a:spLocks noChangeArrowheads="1"/>
          </p:cNvSpPr>
          <p:nvPr/>
        </p:nvSpPr>
        <p:spPr bwMode="auto">
          <a:xfrm>
            <a:off x="7392482" y="5569342"/>
            <a:ext cx="312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dirty="0">
                <a:latin typeface="+mj-lt"/>
              </a:rPr>
              <a:t>Concave Polygon</a:t>
            </a:r>
          </a:p>
        </p:txBody>
      </p:sp>
    </p:spTree>
    <p:extLst>
      <p:ext uri="{BB962C8B-B14F-4D97-AF65-F5344CB8AC3E}">
        <p14:creationId xmlns:p14="http://schemas.microsoft.com/office/powerpoint/2010/main" val="107028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55963" y="1479734"/>
            <a:ext cx="10792691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000" dirty="0">
                <a:latin typeface="+mj-lt"/>
              </a:rPr>
              <a:t>A(x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,y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) and B(x</a:t>
            </a:r>
            <a:r>
              <a:rPr lang="en-US" altLang="en-US" sz="2000" baseline="-25000" dirty="0">
                <a:latin typeface="+mj-lt"/>
              </a:rPr>
              <a:t>2</a:t>
            </a:r>
            <a:r>
              <a:rPr lang="en-US" altLang="en-US" sz="2000" dirty="0">
                <a:latin typeface="+mj-lt"/>
              </a:rPr>
              <a:t>,y</a:t>
            </a:r>
            <a:r>
              <a:rPr lang="en-US" altLang="en-US" sz="2000" baseline="-25000" dirty="0">
                <a:latin typeface="+mj-lt"/>
              </a:rPr>
              <a:t>2</a:t>
            </a:r>
            <a:r>
              <a:rPr lang="en-US" altLang="en-US" sz="2000" dirty="0">
                <a:latin typeface="+mj-lt"/>
              </a:rPr>
              <a:t>) be the end points of a directed line segment</a:t>
            </a:r>
          </a:p>
          <a:p>
            <a:pPr algn="just" eaLnBrk="1" hangingPunct="1"/>
            <a:r>
              <a:rPr lang="en-US" altLang="en-US" sz="2000" dirty="0">
                <a:latin typeface="+mj-lt"/>
              </a:rPr>
              <a:t>A point p(</a:t>
            </a:r>
            <a:r>
              <a:rPr lang="en-US" altLang="en-US" sz="2000" dirty="0" err="1">
                <a:latin typeface="+mj-lt"/>
              </a:rPr>
              <a:t>x,y</a:t>
            </a:r>
            <a:r>
              <a:rPr lang="en-US" altLang="en-US" sz="2000" dirty="0">
                <a:latin typeface="+mj-lt"/>
              </a:rPr>
              <a:t>) will be to the left of the line segment if the expression C=(x</a:t>
            </a:r>
            <a:r>
              <a:rPr lang="en-US" altLang="en-US" sz="2000" baseline="-25000" dirty="0">
                <a:latin typeface="+mj-lt"/>
              </a:rPr>
              <a:t>2</a:t>
            </a:r>
            <a:r>
              <a:rPr lang="en-US" altLang="en-US" sz="2000" dirty="0">
                <a:latin typeface="+mj-lt"/>
              </a:rPr>
              <a:t>-x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)(y-y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)-(y</a:t>
            </a:r>
            <a:r>
              <a:rPr lang="en-US" altLang="en-US" sz="2000" baseline="-25000" dirty="0">
                <a:latin typeface="+mj-lt"/>
              </a:rPr>
              <a:t>2</a:t>
            </a:r>
            <a:r>
              <a:rPr lang="en-US" altLang="en-US" sz="2000" dirty="0">
                <a:latin typeface="+mj-lt"/>
              </a:rPr>
              <a:t>-y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)(x-x</a:t>
            </a:r>
            <a:r>
              <a:rPr lang="en-US" altLang="en-US" sz="2000" baseline="-25000" dirty="0">
                <a:latin typeface="+mj-lt"/>
              </a:rPr>
              <a:t>1</a:t>
            </a:r>
            <a:r>
              <a:rPr lang="en-US" altLang="en-US" sz="2000" dirty="0">
                <a:latin typeface="+mj-lt"/>
              </a:rPr>
              <a:t>) is positive.</a:t>
            </a:r>
          </a:p>
          <a:p>
            <a:pPr algn="just" eaLnBrk="1" hangingPunct="1"/>
            <a:r>
              <a:rPr lang="en-US" altLang="en-US" sz="2000" dirty="0">
                <a:latin typeface="+mj-lt"/>
              </a:rPr>
              <a:t>The point is to the right of the line segment if this quantity is negative.</a:t>
            </a:r>
          </a:p>
          <a:p>
            <a:pPr algn="just" eaLnBrk="1" hangingPunct="1"/>
            <a:r>
              <a:rPr lang="en-US" altLang="en-US" sz="2000" dirty="0">
                <a:latin typeface="+mj-lt"/>
              </a:rPr>
              <a:t>If a point p is to the right of any one edge of a positively oriented, convex polygon, it is outside the polygon</a:t>
            </a:r>
          </a:p>
          <a:p>
            <a:pPr algn="just" eaLnBrk="1" hangingPunct="1"/>
            <a:r>
              <a:rPr lang="en-US" altLang="en-US" sz="2000" dirty="0">
                <a:latin typeface="+mj-lt"/>
              </a:rPr>
              <a:t>If it is to the left of every edge of the polygon, it is inside the polygon.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4419698-279E-4143-8375-55C21BF7D838}" type="slidenum">
              <a:rPr lang="en-US" altLang="en-US" sz="1200">
                <a:solidFill>
                  <a:srgbClr val="898989"/>
                </a:solidFill>
              </a:rPr>
              <a:pPr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Polygon Clipping</a:t>
            </a:r>
          </a:p>
        </p:txBody>
      </p:sp>
      <p:grpSp>
        <p:nvGrpSpPr>
          <p:cNvPr id="85" name="Group 72"/>
          <p:cNvGrpSpPr>
            <a:grpSpLocks/>
          </p:cNvGrpSpPr>
          <p:nvPr/>
        </p:nvGrpSpPr>
        <p:grpSpPr bwMode="auto">
          <a:xfrm>
            <a:off x="3972791" y="3993097"/>
            <a:ext cx="4637809" cy="2035608"/>
            <a:chOff x="2514600" y="4428292"/>
            <a:chExt cx="4876800" cy="2353508"/>
          </a:xfrm>
        </p:grpSpPr>
        <p:grpSp>
          <p:nvGrpSpPr>
            <p:cNvPr id="86" name="Group 54"/>
            <p:cNvGrpSpPr>
              <a:grpSpLocks/>
            </p:cNvGrpSpPr>
            <p:nvPr/>
          </p:nvGrpSpPr>
          <p:grpSpPr bwMode="auto">
            <a:xfrm>
              <a:off x="2514600" y="4504492"/>
              <a:ext cx="2286000" cy="2277308"/>
              <a:chOff x="3657600" y="5147846"/>
              <a:chExt cx="2286000" cy="2277308"/>
            </a:xfrm>
          </p:grpSpPr>
          <p:sp>
            <p:nvSpPr>
              <p:cNvPr id="106" name="TextBox 39"/>
              <p:cNvSpPr txBox="1">
                <a:spLocks noChangeArrowheads="1"/>
              </p:cNvSpPr>
              <p:nvPr/>
            </p:nvSpPr>
            <p:spPr bwMode="auto">
              <a:xfrm>
                <a:off x="5410200" y="6172200"/>
                <a:ext cx="5334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600"/>
                  <a:t>B</a:t>
                </a:r>
              </a:p>
            </p:txBody>
          </p:sp>
          <p:grpSp>
            <p:nvGrpSpPr>
              <p:cNvPr id="107" name="Group 52"/>
              <p:cNvGrpSpPr>
                <a:grpSpLocks/>
              </p:cNvGrpSpPr>
              <p:nvPr/>
            </p:nvGrpSpPr>
            <p:grpSpPr bwMode="auto">
              <a:xfrm>
                <a:off x="3657600" y="5147846"/>
                <a:ext cx="2057400" cy="2277308"/>
                <a:chOff x="3657600" y="5147846"/>
                <a:chExt cx="2057400" cy="2277308"/>
              </a:xfrm>
            </p:grpSpPr>
            <p:grpSp>
              <p:nvGrpSpPr>
                <p:cNvPr id="109" name="Group 27"/>
                <p:cNvGrpSpPr>
                  <a:grpSpLocks/>
                </p:cNvGrpSpPr>
                <p:nvPr/>
              </p:nvGrpSpPr>
              <p:grpSpPr bwMode="auto">
                <a:xfrm>
                  <a:off x="3960813" y="5333499"/>
                  <a:ext cx="1525587" cy="1753626"/>
                  <a:chOff x="3960813" y="5333499"/>
                  <a:chExt cx="1525587" cy="1753626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rot="16200000" flipV="1">
                    <a:off x="4838065" y="5677035"/>
                    <a:ext cx="991869" cy="3048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10800000">
                    <a:off x="3962400" y="5333500"/>
                    <a:ext cx="1219200" cy="15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"/>
                  <p:cNvCxnSpPr/>
                  <p:nvPr/>
                </p:nvCxnSpPr>
                <p:spPr>
                  <a:xfrm rot="5400000">
                    <a:off x="3390290" y="5905609"/>
                    <a:ext cx="1142633" cy="158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>
                    <a:off x="4838822" y="6439546"/>
                    <a:ext cx="761755" cy="533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3962400" y="6477720"/>
                    <a:ext cx="990600" cy="60940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flipV="1">
                    <a:off x="5181600" y="5714378"/>
                    <a:ext cx="304800" cy="228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Arrow Connector 120"/>
                  <p:cNvCxnSpPr/>
                  <p:nvPr/>
                </p:nvCxnSpPr>
                <p:spPr>
                  <a:xfrm rot="16200000" flipV="1">
                    <a:off x="5174494" y="5631046"/>
                    <a:ext cx="228527" cy="904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0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4800600" y="7086600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A</a:t>
                  </a:r>
                </a:p>
              </p:txBody>
            </p:sp>
            <p:sp>
              <p:nvSpPr>
                <p:cNvPr id="111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5181600" y="51478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C</a:t>
                  </a:r>
                </a:p>
              </p:txBody>
            </p:sp>
            <p:sp>
              <p:nvSpPr>
                <p:cNvPr id="112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3657600" y="5257800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D</a:t>
                  </a:r>
                </a:p>
              </p:txBody>
            </p:sp>
            <p:sp>
              <p:nvSpPr>
                <p:cNvPr id="113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3657600" y="6400800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E</a:t>
                  </a:r>
                </a:p>
              </p:txBody>
            </p:sp>
            <p:sp>
              <p:nvSpPr>
                <p:cNvPr id="114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4953000" y="58336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L</a:t>
                  </a:r>
                </a:p>
              </p:txBody>
            </p:sp>
          </p:grpSp>
          <p:sp>
            <p:nvSpPr>
              <p:cNvPr id="108" name="TextBox 49"/>
              <p:cNvSpPr txBox="1">
                <a:spLocks noChangeArrowheads="1"/>
              </p:cNvSpPr>
              <p:nvPr/>
            </p:nvSpPr>
            <p:spPr bwMode="auto">
              <a:xfrm>
                <a:off x="5410200" y="5562600"/>
                <a:ext cx="5334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600"/>
                  <a:t>R</a:t>
                </a:r>
              </a:p>
            </p:txBody>
          </p:sp>
        </p:grpSp>
        <p:grpSp>
          <p:nvGrpSpPr>
            <p:cNvPr id="87" name="Group 62"/>
            <p:cNvGrpSpPr>
              <a:grpSpLocks/>
            </p:cNvGrpSpPr>
            <p:nvPr/>
          </p:nvGrpSpPr>
          <p:grpSpPr bwMode="auto">
            <a:xfrm>
              <a:off x="4953000" y="4428292"/>
              <a:ext cx="2438400" cy="2277308"/>
              <a:chOff x="4953000" y="4428292"/>
              <a:chExt cx="2438400" cy="2277308"/>
            </a:xfrm>
          </p:grpSpPr>
          <p:sp>
            <p:nvSpPr>
              <p:cNvPr id="90" name="TextBox 43"/>
              <p:cNvSpPr txBox="1">
                <a:spLocks noChangeArrowheads="1"/>
              </p:cNvSpPr>
              <p:nvPr/>
            </p:nvSpPr>
            <p:spPr bwMode="auto">
              <a:xfrm>
                <a:off x="6248400" y="6367046"/>
                <a:ext cx="5334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600"/>
                  <a:t>A</a:t>
                </a:r>
              </a:p>
            </p:txBody>
          </p:sp>
          <p:grpSp>
            <p:nvGrpSpPr>
              <p:cNvPr id="91" name="Group 53"/>
              <p:cNvGrpSpPr>
                <a:grpSpLocks/>
              </p:cNvGrpSpPr>
              <p:nvPr/>
            </p:nvGrpSpPr>
            <p:grpSpPr bwMode="auto">
              <a:xfrm>
                <a:off x="4953000" y="4428292"/>
                <a:ext cx="2438400" cy="1972630"/>
                <a:chOff x="6019800" y="5266492"/>
                <a:chExt cx="2438400" cy="1972630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7353422" y="6591544"/>
                  <a:ext cx="761756" cy="5334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0800000">
                  <a:off x="6477000" y="6629718"/>
                  <a:ext cx="990600" cy="609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5" name="Group 37"/>
                <p:cNvGrpSpPr>
                  <a:grpSpLocks/>
                </p:cNvGrpSpPr>
                <p:nvPr/>
              </p:nvGrpSpPr>
              <p:grpSpPr bwMode="auto">
                <a:xfrm>
                  <a:off x="6324600" y="5487083"/>
                  <a:ext cx="1676400" cy="1142635"/>
                  <a:chOff x="6324600" y="5487083"/>
                  <a:chExt cx="1676400" cy="1142635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 rot="16200000" flipV="1">
                    <a:off x="7353459" y="5829825"/>
                    <a:ext cx="990282" cy="3048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10800000">
                    <a:off x="6477000" y="5487084"/>
                    <a:ext cx="1219200" cy="15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5400000">
                    <a:off x="5905684" y="6056813"/>
                    <a:ext cx="1142633" cy="31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6324600" y="6096488"/>
                    <a:ext cx="381000" cy="761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7924800" y="62908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E</a:t>
                  </a:r>
                </a:p>
              </p:txBody>
            </p:sp>
            <p:sp>
              <p:nvSpPr>
                <p:cNvPr id="97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7696200" y="5266492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D</a:t>
                  </a:r>
                </a:p>
              </p:txBody>
            </p:sp>
            <p:sp>
              <p:nvSpPr>
                <p:cNvPr id="98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6172200" y="53764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C</a:t>
                  </a:r>
                </a:p>
              </p:txBody>
            </p:sp>
            <p:sp>
              <p:nvSpPr>
                <p:cNvPr id="99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172200" y="65194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B</a:t>
                  </a:r>
                </a:p>
              </p:txBody>
            </p:sp>
            <p:sp>
              <p:nvSpPr>
                <p:cNvPr id="10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6019800" y="5909846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L</a:t>
                  </a:r>
                </a:p>
              </p:txBody>
            </p:sp>
            <p:sp>
              <p:nvSpPr>
                <p:cNvPr id="10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6705600" y="6019800"/>
                  <a:ext cx="5334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altLang="en-US" sz="1600"/>
                    <a:t>R</a:t>
                  </a:r>
                </a:p>
              </p:txBody>
            </p:sp>
          </p:grpSp>
          <p:cxnSp>
            <p:nvCxnSpPr>
              <p:cNvPr id="92" name="Straight Arrow Connector 91"/>
              <p:cNvCxnSpPr/>
              <p:nvPr/>
            </p:nvCxnSpPr>
            <p:spPr>
              <a:xfrm rot="5400000" flipH="1" flipV="1">
                <a:off x="5334025" y="5028174"/>
                <a:ext cx="152351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Freeform 87"/>
            <p:cNvSpPr/>
            <p:nvPr/>
          </p:nvSpPr>
          <p:spPr>
            <a:xfrm>
              <a:off x="3449638" y="5270985"/>
              <a:ext cx="361950" cy="342790"/>
            </a:xfrm>
            <a:custGeom>
              <a:avLst/>
              <a:gdLst>
                <a:gd name="connsiteX0" fmla="*/ 363416 w 363416"/>
                <a:gd name="connsiteY0" fmla="*/ 229773 h 342314"/>
                <a:gd name="connsiteX1" fmla="*/ 307145 w 363416"/>
                <a:gd name="connsiteY1" fmla="*/ 46893 h 342314"/>
                <a:gd name="connsiteX2" fmla="*/ 124265 w 363416"/>
                <a:gd name="connsiteY2" fmla="*/ 18757 h 342314"/>
                <a:gd name="connsiteX3" fmla="*/ 11723 w 363416"/>
                <a:gd name="connsiteY3" fmla="*/ 159434 h 342314"/>
                <a:gd name="connsiteX4" fmla="*/ 53926 w 363416"/>
                <a:gd name="connsiteY4" fmla="*/ 342314 h 342314"/>
                <a:gd name="connsiteX5" fmla="*/ 53926 w 363416"/>
                <a:gd name="connsiteY5" fmla="*/ 342314 h 34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416" h="342314">
                  <a:moveTo>
                    <a:pt x="363416" y="229773"/>
                  </a:moveTo>
                  <a:cubicBezTo>
                    <a:pt x="355209" y="155917"/>
                    <a:pt x="347003" y="82062"/>
                    <a:pt x="307145" y="46893"/>
                  </a:cubicBezTo>
                  <a:cubicBezTo>
                    <a:pt x="267287" y="11724"/>
                    <a:pt x="173502" y="0"/>
                    <a:pt x="124265" y="18757"/>
                  </a:cubicBezTo>
                  <a:cubicBezTo>
                    <a:pt x="75028" y="37514"/>
                    <a:pt x="23446" y="105508"/>
                    <a:pt x="11723" y="159434"/>
                  </a:cubicBezTo>
                  <a:cubicBezTo>
                    <a:pt x="0" y="213360"/>
                    <a:pt x="53926" y="342314"/>
                    <a:pt x="53926" y="342314"/>
                  </a:cubicBezTo>
                  <a:lnTo>
                    <a:pt x="53926" y="342314"/>
                  </a:lnTo>
                </a:path>
              </a:pathLst>
            </a:cu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884863" y="5017066"/>
              <a:ext cx="490537" cy="342790"/>
            </a:xfrm>
            <a:custGeom>
              <a:avLst/>
              <a:gdLst>
                <a:gd name="connsiteX0" fmla="*/ 51581 w 490025"/>
                <a:gd name="connsiteY0" fmla="*/ 257908 h 342314"/>
                <a:gd name="connsiteX1" fmla="*/ 23446 w 490025"/>
                <a:gd name="connsiteY1" fmla="*/ 75028 h 342314"/>
                <a:gd name="connsiteX2" fmla="*/ 192258 w 490025"/>
                <a:gd name="connsiteY2" fmla="*/ 4689 h 342314"/>
                <a:gd name="connsiteX3" fmla="*/ 445477 w 490025"/>
                <a:gd name="connsiteY3" fmla="*/ 103163 h 342314"/>
                <a:gd name="connsiteX4" fmla="*/ 459544 w 490025"/>
                <a:gd name="connsiteY4" fmla="*/ 300111 h 342314"/>
                <a:gd name="connsiteX5" fmla="*/ 389206 w 490025"/>
                <a:gd name="connsiteY5" fmla="*/ 342314 h 342314"/>
                <a:gd name="connsiteX6" fmla="*/ 389206 w 490025"/>
                <a:gd name="connsiteY6" fmla="*/ 342314 h 34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0025" h="342314">
                  <a:moveTo>
                    <a:pt x="51581" y="257908"/>
                  </a:moveTo>
                  <a:cubicBezTo>
                    <a:pt x="25790" y="187569"/>
                    <a:pt x="0" y="117231"/>
                    <a:pt x="23446" y="75028"/>
                  </a:cubicBezTo>
                  <a:cubicBezTo>
                    <a:pt x="46892" y="32825"/>
                    <a:pt x="121920" y="0"/>
                    <a:pt x="192258" y="4689"/>
                  </a:cubicBezTo>
                  <a:cubicBezTo>
                    <a:pt x="262597" y="9378"/>
                    <a:pt x="400929" y="53926"/>
                    <a:pt x="445477" y="103163"/>
                  </a:cubicBezTo>
                  <a:cubicBezTo>
                    <a:pt x="490025" y="152400"/>
                    <a:pt x="468923" y="260252"/>
                    <a:pt x="459544" y="300111"/>
                  </a:cubicBezTo>
                  <a:cubicBezTo>
                    <a:pt x="450165" y="339970"/>
                    <a:pt x="389206" y="342314"/>
                    <a:pt x="389206" y="342314"/>
                  </a:cubicBezTo>
                  <a:lnTo>
                    <a:pt x="389206" y="342314"/>
                  </a:lnTo>
                </a:path>
              </a:pathLst>
            </a:cu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2" name="TextBox 70"/>
          <p:cNvSpPr txBox="1">
            <a:spLocks noChangeArrowheads="1"/>
          </p:cNvSpPr>
          <p:nvPr/>
        </p:nvSpPr>
        <p:spPr bwMode="auto">
          <a:xfrm>
            <a:off x="4036707" y="6072438"/>
            <a:ext cx="1811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 dirty="0">
                <a:latin typeface="+mj-lt"/>
              </a:rPr>
              <a:t>Positive Orientation</a:t>
            </a:r>
          </a:p>
        </p:txBody>
      </p:sp>
      <p:sp>
        <p:nvSpPr>
          <p:cNvPr id="123" name="TextBox 71"/>
          <p:cNvSpPr txBox="1">
            <a:spLocks noChangeArrowheads="1"/>
          </p:cNvSpPr>
          <p:nvPr/>
        </p:nvSpPr>
        <p:spPr bwMode="auto">
          <a:xfrm>
            <a:off x="6684657" y="6075144"/>
            <a:ext cx="1811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 dirty="0">
                <a:latin typeface="+mj-lt"/>
              </a:rPr>
              <a:t>Negative Orientation</a:t>
            </a:r>
          </a:p>
        </p:txBody>
      </p:sp>
    </p:spTree>
    <p:extLst>
      <p:ext uri="{BB962C8B-B14F-4D97-AF65-F5344CB8AC3E}">
        <p14:creationId xmlns:p14="http://schemas.microsoft.com/office/powerpoint/2010/main" val="93944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Polygon Clipping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Find the Part of a Polygon Inside the Clip Window?</a:t>
            </a:r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D7141C8E-CBF4-4D70-BBE3-891F6C4740E4}" type="slidenum">
              <a:rPr lang="ko-KR" altLang="en-US" sz="1200">
                <a:solidFill>
                  <a:srgbClr val="898989"/>
                </a:solidFill>
              </a:rPr>
              <a:pPr algn="ctr"/>
              <a:t>5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8534400" y="4495800"/>
            <a:ext cx="1066800" cy="10668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3429000" y="4724400"/>
            <a:ext cx="1219200" cy="1219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7239000" y="2514600"/>
            <a:ext cx="609600" cy="1066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4920950" y="6019801"/>
            <a:ext cx="2057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ko-KR" dirty="0">
                <a:latin typeface="+mj-lt"/>
              </a:rPr>
              <a:t>Before Clipping</a:t>
            </a:r>
          </a:p>
        </p:txBody>
      </p:sp>
    </p:spTree>
    <p:extLst>
      <p:ext uri="{BB962C8B-B14F-4D97-AF65-F5344CB8AC3E}">
        <p14:creationId xmlns:p14="http://schemas.microsoft.com/office/powerpoint/2010/main" val="7986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lt"/>
                <a:ea typeface="굴림" pitchFamily="34" charset="-127"/>
              </a:rPr>
              <a:t>Find the Part of a Polygon Inside the Clip Window?</a:t>
            </a:r>
            <a:endParaRPr lang="ko-KR" altLang="en-US" dirty="0">
              <a:latin typeface="+mj-lt"/>
              <a:ea typeface="굴림" pitchFamily="34" charset="-127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fld id="{C6698C97-3598-4D79-B885-41565026949B}" type="slidenum">
              <a:rPr lang="ko-KR" altLang="en-US" sz="1200">
                <a:solidFill>
                  <a:srgbClr val="898989"/>
                </a:solidFill>
              </a:rPr>
              <a:pPr algn="ctr"/>
              <a:t>6</a:t>
            </a:fld>
            <a:endParaRPr lang="en-US" altLang="ko-KR" sz="1200">
              <a:solidFill>
                <a:srgbClr val="898989"/>
              </a:solidFill>
            </a:endParaRP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5410200" y="3238500"/>
            <a:ext cx="1524000" cy="1447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3962400" y="4724400"/>
            <a:ext cx="6858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7239000" y="2743200"/>
            <a:ext cx="609600" cy="838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3962400" y="2743200"/>
            <a:ext cx="4267200" cy="2743200"/>
          </a:xfrm>
          <a:prstGeom prst="rect">
            <a:avLst/>
          </a:prstGeom>
          <a:noFill/>
          <a:ln w="38100">
            <a:solidFill>
              <a:srgbClr val="AA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5167559" y="6019801"/>
            <a:ext cx="1866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ko-KR" dirty="0">
                <a:latin typeface="+mj-lt"/>
              </a:rPr>
              <a:t>After Clipping</a:t>
            </a:r>
          </a:p>
        </p:txBody>
      </p:sp>
    </p:spTree>
    <p:extLst>
      <p:ext uri="{BB962C8B-B14F-4D97-AF65-F5344CB8AC3E}">
        <p14:creationId xmlns:p14="http://schemas.microsoft.com/office/powerpoint/2010/main" val="254656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</a:pPr>
            <a:r>
              <a:rPr lang="en-US" altLang="en-US" sz="2400" dirty="0">
                <a:latin typeface="+mj-lt"/>
              </a:rPr>
              <a:t>Let 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 .....P</a:t>
            </a:r>
            <a:r>
              <a:rPr lang="en-US" altLang="en-US" sz="2400" baseline="-25000" dirty="0">
                <a:latin typeface="+mj-lt"/>
              </a:rPr>
              <a:t>N </a:t>
            </a:r>
            <a:r>
              <a:rPr lang="en-US" altLang="en-US" sz="2400" dirty="0">
                <a:latin typeface="+mj-lt"/>
              </a:rPr>
              <a:t> be the vertex list of the polygon to be clipped. Let edge E, determined by endpoints A and B, be any edge of the positively oriented, convex clipping polygon.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</a:pPr>
            <a:r>
              <a:rPr lang="en-US" altLang="en-US" sz="2400" dirty="0">
                <a:latin typeface="+mj-lt"/>
              </a:rPr>
              <a:t>Clip each edge of the polygon in turn against the edge E of the clipping polygon, forming a new polygon whose vertices are determined as follows: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</a:pPr>
            <a:endParaRPr lang="en-US" alt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D762F6-D32A-4975-BB39-B57A5594FE86}" type="slidenum">
              <a:rPr lang="en-US" altLang="en-US" sz="1200">
                <a:solidFill>
                  <a:srgbClr val="898989"/>
                </a:solidFill>
              </a:rPr>
              <a:pPr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480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89708" y="1428060"/>
            <a:ext cx="10564091" cy="45259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400" dirty="0">
                <a:latin typeface="+mj-lt"/>
              </a:rPr>
              <a:t>Consider the edge          </a:t>
            </a:r>
          </a:p>
          <a:p>
            <a:pPr algn="just">
              <a:lnSpc>
                <a:spcPct val="150000"/>
              </a:lnSpc>
            </a:pPr>
            <a:r>
              <a:rPr lang="en-US" altLang="en-US" sz="2000" dirty="0">
                <a:latin typeface="+mj-lt"/>
              </a:rPr>
              <a:t>If both P</a:t>
            </a:r>
            <a:r>
              <a:rPr lang="en-US" altLang="en-US" sz="2000" baseline="-25000" dirty="0">
                <a:latin typeface="+mj-lt"/>
              </a:rPr>
              <a:t>i-1</a:t>
            </a:r>
            <a:r>
              <a:rPr lang="en-US" altLang="en-US" sz="2000" dirty="0">
                <a:latin typeface="+mj-lt"/>
              </a:rPr>
              <a:t> and P</a:t>
            </a:r>
            <a:r>
              <a:rPr lang="en-US" altLang="en-US" sz="2000" baseline="-25000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are to the left of the edge, vertex P</a:t>
            </a:r>
            <a:r>
              <a:rPr lang="en-US" altLang="en-US" sz="2000" baseline="-25000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is placed on the vertex output list of the clipped polygon</a:t>
            </a:r>
          </a:p>
          <a:p>
            <a:pPr algn="just">
              <a:lnSpc>
                <a:spcPct val="150000"/>
              </a:lnSpc>
            </a:pPr>
            <a:r>
              <a:rPr lang="en-US" altLang="en-US" sz="2000" dirty="0">
                <a:latin typeface="+mj-lt"/>
              </a:rPr>
              <a:t>If both P</a:t>
            </a:r>
            <a:r>
              <a:rPr lang="en-US" altLang="en-US" sz="2000" baseline="-25000" dirty="0">
                <a:latin typeface="+mj-lt"/>
              </a:rPr>
              <a:t>i-1</a:t>
            </a:r>
            <a:r>
              <a:rPr lang="en-US" altLang="en-US" sz="2000" dirty="0">
                <a:latin typeface="+mj-lt"/>
              </a:rPr>
              <a:t> and P</a:t>
            </a:r>
            <a:r>
              <a:rPr lang="en-US" altLang="en-US" sz="2000" baseline="-25000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are to the right of the edge, nothing</a:t>
            </a:r>
            <a:r>
              <a:rPr lang="en-US" altLang="en-US" sz="2000" baseline="-25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is placed on the vertex output list of the clipped polygon</a:t>
            </a:r>
          </a:p>
          <a:p>
            <a:pPr algn="just">
              <a:lnSpc>
                <a:spcPct val="150000"/>
              </a:lnSpc>
            </a:pPr>
            <a:r>
              <a:rPr lang="en-US" altLang="en-US" sz="2000" dirty="0">
                <a:latin typeface="+mj-lt"/>
              </a:rPr>
              <a:t>If P</a:t>
            </a:r>
            <a:r>
              <a:rPr lang="en-US" altLang="en-US" sz="2000" baseline="-25000" dirty="0">
                <a:latin typeface="+mj-lt"/>
              </a:rPr>
              <a:t>i-1</a:t>
            </a:r>
            <a:r>
              <a:rPr lang="en-US" altLang="en-US" sz="2000" dirty="0">
                <a:latin typeface="+mj-lt"/>
              </a:rPr>
              <a:t> is to the left and P</a:t>
            </a:r>
            <a:r>
              <a:rPr lang="en-US" altLang="en-US" sz="2000" baseline="-25000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is to the right of the edge E, the intersection point</a:t>
            </a:r>
            <a:r>
              <a:rPr lang="en-US" altLang="en-US" sz="2000" i="1" dirty="0">
                <a:latin typeface="+mj-lt"/>
              </a:rPr>
              <a:t> I </a:t>
            </a:r>
            <a:r>
              <a:rPr lang="en-US" altLang="en-US" sz="2000" dirty="0">
                <a:latin typeface="+mj-lt"/>
              </a:rPr>
              <a:t>of the line segment                  with the extended edge E is calculated  and placed on the vertex output list.</a:t>
            </a:r>
          </a:p>
          <a:p>
            <a:pPr algn="just">
              <a:lnSpc>
                <a:spcPct val="150000"/>
              </a:lnSpc>
            </a:pPr>
            <a:r>
              <a:rPr lang="en-US" altLang="en-US" sz="2000" dirty="0">
                <a:latin typeface="+mj-lt"/>
              </a:rPr>
              <a:t>If P</a:t>
            </a:r>
            <a:r>
              <a:rPr lang="en-US" altLang="en-US" sz="2000" baseline="-25000" dirty="0">
                <a:latin typeface="+mj-lt"/>
              </a:rPr>
              <a:t>i-1</a:t>
            </a:r>
            <a:r>
              <a:rPr lang="en-US" altLang="en-US" sz="2000" dirty="0">
                <a:latin typeface="+mj-lt"/>
              </a:rPr>
              <a:t> is to the right and P</a:t>
            </a:r>
            <a:r>
              <a:rPr lang="en-US" altLang="en-US" sz="2000" baseline="-25000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is to the left of the edge E, the intersection point</a:t>
            </a:r>
            <a:r>
              <a:rPr lang="en-US" altLang="en-US" sz="2000" i="1" dirty="0">
                <a:latin typeface="+mj-lt"/>
              </a:rPr>
              <a:t> I </a:t>
            </a:r>
            <a:r>
              <a:rPr lang="en-US" altLang="en-US" sz="2000" dirty="0">
                <a:latin typeface="+mj-lt"/>
              </a:rPr>
              <a:t>of the line segment                with the extended edge E is calculated. Both </a:t>
            </a:r>
            <a:r>
              <a:rPr lang="en-US" altLang="en-US" sz="2000" i="1" dirty="0">
                <a:latin typeface="+mj-lt"/>
              </a:rPr>
              <a:t>I </a:t>
            </a:r>
            <a:r>
              <a:rPr lang="en-US" altLang="en-US" sz="2000" dirty="0">
                <a:latin typeface="+mj-lt"/>
              </a:rPr>
              <a:t>and P</a:t>
            </a:r>
            <a:r>
              <a:rPr lang="en-US" altLang="en-US" sz="2000" baseline="-25000" dirty="0">
                <a:latin typeface="+mj-lt"/>
              </a:rPr>
              <a:t>i</a:t>
            </a:r>
            <a:r>
              <a:rPr lang="en-US" altLang="en-US" sz="2000" dirty="0">
                <a:latin typeface="+mj-lt"/>
              </a:rPr>
              <a:t> are placed on the vertex output list.</a:t>
            </a: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12DE4C-0BF5-4170-93C3-8F7C2F20825D}" type="slidenum">
              <a:rPr lang="en-US" altLang="en-US" sz="1200">
                <a:solidFill>
                  <a:srgbClr val="898989"/>
                </a:solidFill>
              </a:rPr>
              <a:pPr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789709" y="190531"/>
            <a:ext cx="1016923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grpSp>
        <p:nvGrpSpPr>
          <p:cNvPr id="20485" name="Group 9"/>
          <p:cNvGrpSpPr>
            <a:grpSpLocks/>
          </p:cNvGrpSpPr>
          <p:nvPr/>
        </p:nvGrpSpPr>
        <p:grpSpPr bwMode="auto">
          <a:xfrm>
            <a:off x="3186545" y="1570101"/>
            <a:ext cx="1219200" cy="400110"/>
            <a:chOff x="4038600" y="1752600"/>
            <a:chExt cx="1066800" cy="1501310"/>
          </a:xfrm>
        </p:grpSpPr>
        <p:sp>
          <p:nvSpPr>
            <p:cNvPr id="20492" name="TextBox 5"/>
            <p:cNvSpPr txBox="1">
              <a:spLocks noChangeArrowheads="1"/>
            </p:cNvSpPr>
            <p:nvPr/>
          </p:nvSpPr>
          <p:spPr bwMode="auto">
            <a:xfrm>
              <a:off x="4038600" y="1752600"/>
              <a:ext cx="1066800" cy="1501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dirty="0">
                  <a:latin typeface="+mj-lt"/>
                </a:rPr>
                <a:t>P</a:t>
              </a:r>
              <a:r>
                <a:rPr lang="en-US" altLang="en-US" sz="2000" baseline="-25000" dirty="0">
                  <a:latin typeface="+mj-lt"/>
                </a:rPr>
                <a:t>i-1</a:t>
              </a:r>
              <a:r>
                <a:rPr lang="en-US" altLang="en-US" sz="2000" dirty="0">
                  <a:latin typeface="+mj-lt"/>
                </a:rPr>
                <a:t>P</a:t>
              </a:r>
              <a:r>
                <a:rPr lang="en-US" altLang="en-US" sz="2000" baseline="-25000" dirty="0">
                  <a:latin typeface="+mj-lt"/>
                </a:rPr>
                <a:t>i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038600" y="1830035"/>
              <a:ext cx="68619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62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6525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Sutherland-Hodgman Polygon Clipping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grpSp>
        <p:nvGrpSpPr>
          <p:cNvPr id="21508" name="Group 62"/>
          <p:cNvGrpSpPr>
            <a:grpSpLocks/>
          </p:cNvGrpSpPr>
          <p:nvPr/>
        </p:nvGrpSpPr>
        <p:grpSpPr bwMode="auto">
          <a:xfrm>
            <a:off x="2479965" y="1343894"/>
            <a:ext cx="7620000" cy="4876800"/>
            <a:chOff x="762000" y="914400"/>
            <a:chExt cx="7620000" cy="4876800"/>
          </a:xfrm>
        </p:grpSpPr>
        <p:grpSp>
          <p:nvGrpSpPr>
            <p:cNvPr id="21509" name="Group 57"/>
            <p:cNvGrpSpPr>
              <a:grpSpLocks/>
            </p:cNvGrpSpPr>
            <p:nvPr/>
          </p:nvGrpSpPr>
          <p:grpSpPr bwMode="auto">
            <a:xfrm>
              <a:off x="762000" y="1296988"/>
              <a:ext cx="7620000" cy="4494212"/>
              <a:chOff x="228600" y="4116388"/>
              <a:chExt cx="7620000" cy="449421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5400000">
                <a:off x="2438401" y="6096000"/>
                <a:ext cx="1219200" cy="317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362201" y="4800600"/>
                <a:ext cx="1371600" cy="3175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362994" y="7390606"/>
                <a:ext cx="1371600" cy="1588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2897188" y="6019800"/>
                <a:ext cx="1217612" cy="4587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18" name="TextBox 25"/>
              <p:cNvSpPr txBox="1">
                <a:spLocks noChangeArrowheads="1"/>
              </p:cNvSpPr>
              <p:nvPr/>
            </p:nvSpPr>
            <p:spPr bwMode="auto">
              <a:xfrm>
                <a:off x="3657600" y="5650469"/>
                <a:ext cx="1371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No Output</a:t>
                </a:r>
              </a:p>
            </p:txBody>
          </p:sp>
          <p:sp>
            <p:nvSpPr>
              <p:cNvPr id="21519" name="TextBox 26"/>
              <p:cNvSpPr txBox="1">
                <a:spLocks noChangeArrowheads="1"/>
              </p:cNvSpPr>
              <p:nvPr/>
            </p:nvSpPr>
            <p:spPr bwMode="auto">
              <a:xfrm>
                <a:off x="3581400" y="53340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</a:t>
                </a:r>
              </a:p>
            </p:txBody>
          </p:sp>
          <p:sp>
            <p:nvSpPr>
              <p:cNvPr id="21520" name="TextBox 27"/>
              <p:cNvSpPr txBox="1">
                <a:spLocks noChangeArrowheads="1"/>
              </p:cNvSpPr>
              <p:nvPr/>
            </p:nvSpPr>
            <p:spPr bwMode="auto">
              <a:xfrm>
                <a:off x="2971800" y="6945868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i-1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rot="5400000">
                <a:off x="4343401" y="6248400"/>
                <a:ext cx="1219200" cy="317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4267201" y="4953000"/>
                <a:ext cx="1371600" cy="3175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4267994" y="7543006"/>
                <a:ext cx="1371600" cy="1588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268788" y="6172200"/>
                <a:ext cx="1217612" cy="4587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25" name="TextBox 32"/>
              <p:cNvSpPr txBox="1">
                <a:spLocks noChangeArrowheads="1"/>
              </p:cNvSpPr>
              <p:nvPr/>
            </p:nvSpPr>
            <p:spPr bwMode="auto">
              <a:xfrm>
                <a:off x="5029200" y="6107668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Output</a:t>
                </a:r>
              </a:p>
            </p:txBody>
          </p:sp>
          <p:sp>
            <p:nvSpPr>
              <p:cNvPr id="21526" name="TextBox 33"/>
              <p:cNvSpPr txBox="1">
                <a:spLocks noChangeArrowheads="1"/>
              </p:cNvSpPr>
              <p:nvPr/>
            </p:nvSpPr>
            <p:spPr bwMode="auto">
              <a:xfrm>
                <a:off x="5029200" y="54102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</a:t>
                </a:r>
              </a:p>
            </p:txBody>
          </p:sp>
          <p:sp>
            <p:nvSpPr>
              <p:cNvPr id="21527" name="TextBox 34"/>
              <p:cNvSpPr txBox="1">
                <a:spLocks noChangeArrowheads="1"/>
              </p:cNvSpPr>
              <p:nvPr/>
            </p:nvSpPr>
            <p:spPr bwMode="auto">
              <a:xfrm>
                <a:off x="4419600" y="7098268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i-1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6248401" y="6248400"/>
                <a:ext cx="1219200" cy="317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6172201" y="4953000"/>
                <a:ext cx="1371600" cy="3175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 flipH="1" flipV="1">
                <a:off x="6172994" y="7543006"/>
                <a:ext cx="1371600" cy="1588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6247607" y="7085806"/>
                <a:ext cx="1219200" cy="45878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32" name="TextBox 39"/>
              <p:cNvSpPr txBox="1">
                <a:spLocks noChangeArrowheads="1"/>
              </p:cNvSpPr>
              <p:nvPr/>
            </p:nvSpPr>
            <p:spPr bwMode="auto">
              <a:xfrm>
                <a:off x="6858000" y="7239000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Output</a:t>
                </a:r>
              </a:p>
            </p:txBody>
          </p:sp>
          <p:sp>
            <p:nvSpPr>
              <p:cNvPr id="21533" name="TextBox 40"/>
              <p:cNvSpPr txBox="1">
                <a:spLocks noChangeArrowheads="1"/>
              </p:cNvSpPr>
              <p:nvPr/>
            </p:nvSpPr>
            <p:spPr bwMode="auto">
              <a:xfrm>
                <a:off x="6248400" y="76962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990601" y="6248400"/>
                <a:ext cx="1219200" cy="317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914401" y="4953000"/>
                <a:ext cx="1371600" cy="3175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915194" y="7543006"/>
                <a:ext cx="1371600" cy="1588"/>
              </a:xfrm>
              <a:prstGeom prst="line">
                <a:avLst/>
              </a:prstGeom>
              <a:ln w="19050">
                <a:solidFill>
                  <a:srgbClr val="080808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53988" y="6172200"/>
                <a:ext cx="1217612" cy="4587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38" name="TextBox 46"/>
              <p:cNvSpPr txBox="1">
                <a:spLocks noChangeArrowheads="1"/>
              </p:cNvSpPr>
              <p:nvPr/>
            </p:nvSpPr>
            <p:spPr bwMode="auto">
              <a:xfrm>
                <a:off x="914400" y="5802868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Output</a:t>
                </a:r>
              </a:p>
            </p:txBody>
          </p:sp>
          <p:sp>
            <p:nvSpPr>
              <p:cNvPr id="21539" name="TextBox 47"/>
              <p:cNvSpPr txBox="1">
                <a:spLocks noChangeArrowheads="1"/>
              </p:cNvSpPr>
              <p:nvPr/>
            </p:nvSpPr>
            <p:spPr bwMode="auto">
              <a:xfrm>
                <a:off x="838200" y="54864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</a:t>
                </a:r>
              </a:p>
            </p:txBody>
          </p:sp>
          <p:sp>
            <p:nvSpPr>
              <p:cNvPr id="21540" name="TextBox 48"/>
              <p:cNvSpPr txBox="1">
                <a:spLocks noChangeArrowheads="1"/>
              </p:cNvSpPr>
              <p:nvPr/>
            </p:nvSpPr>
            <p:spPr bwMode="auto">
              <a:xfrm>
                <a:off x="228600" y="7098268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P</a:t>
                </a:r>
                <a:r>
                  <a:rPr lang="en-US" altLang="en-US" sz="1800" baseline="-25000">
                    <a:latin typeface="+mj-lt"/>
                  </a:rPr>
                  <a:t>i-1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905375" y="622935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58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815138" y="730091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58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j-lt"/>
                </a:endParaRPr>
              </a:p>
            </p:txBody>
          </p:sp>
          <p:sp>
            <p:nvSpPr>
              <p:cNvPr id="21543" name="TextBox 51"/>
              <p:cNvSpPr txBox="1">
                <a:spLocks noChangeArrowheads="1"/>
              </p:cNvSpPr>
              <p:nvPr/>
            </p:nvSpPr>
            <p:spPr bwMode="auto">
              <a:xfrm>
                <a:off x="6961910" y="638694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 dirty="0">
                    <a:latin typeface="+mj-lt"/>
                  </a:rPr>
                  <a:t>P</a:t>
                </a:r>
                <a:r>
                  <a:rPr lang="en-US" altLang="en-US" sz="1800" baseline="-25000" dirty="0">
                    <a:latin typeface="+mj-lt"/>
                  </a:rPr>
                  <a:t>i-1</a:t>
                </a:r>
              </a:p>
            </p:txBody>
          </p:sp>
          <p:sp>
            <p:nvSpPr>
              <p:cNvPr id="21544" name="TextBox 52"/>
              <p:cNvSpPr txBox="1">
                <a:spLocks noChangeArrowheads="1"/>
              </p:cNvSpPr>
              <p:nvPr/>
            </p:nvSpPr>
            <p:spPr bwMode="auto">
              <a:xfrm>
                <a:off x="6096000" y="7924800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 sz="1800">
                    <a:latin typeface="+mj-lt"/>
                  </a:rPr>
                  <a:t>Output</a:t>
                </a:r>
              </a:p>
            </p:txBody>
          </p:sp>
          <p:sp>
            <p:nvSpPr>
              <p:cNvPr id="21545" name="TextBox 53"/>
              <p:cNvSpPr txBox="1">
                <a:spLocks noChangeArrowheads="1"/>
              </p:cNvSpPr>
              <p:nvPr/>
            </p:nvSpPr>
            <p:spPr bwMode="auto">
              <a:xfrm>
                <a:off x="1143000" y="7848600"/>
                <a:ext cx="1066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>
                    <a:latin typeface="+mj-lt"/>
                  </a:rPr>
                  <a:t>L    R</a:t>
                </a:r>
              </a:p>
            </p:txBody>
          </p:sp>
          <p:sp>
            <p:nvSpPr>
              <p:cNvPr id="21546" name="TextBox 54"/>
              <p:cNvSpPr txBox="1">
                <a:spLocks noChangeArrowheads="1"/>
              </p:cNvSpPr>
              <p:nvPr/>
            </p:nvSpPr>
            <p:spPr bwMode="auto">
              <a:xfrm>
                <a:off x="2590800" y="7772400"/>
                <a:ext cx="1066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>
                    <a:latin typeface="+mj-lt"/>
                  </a:rPr>
                  <a:t>L    R</a:t>
                </a:r>
              </a:p>
            </p:txBody>
          </p:sp>
          <p:sp>
            <p:nvSpPr>
              <p:cNvPr id="21547" name="TextBox 55"/>
              <p:cNvSpPr txBox="1">
                <a:spLocks noChangeArrowheads="1"/>
              </p:cNvSpPr>
              <p:nvPr/>
            </p:nvSpPr>
            <p:spPr bwMode="auto">
              <a:xfrm>
                <a:off x="4572000" y="8001000"/>
                <a:ext cx="1066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>
                    <a:latin typeface="+mj-lt"/>
                  </a:rPr>
                  <a:t>L    R</a:t>
                </a:r>
              </a:p>
            </p:txBody>
          </p:sp>
          <p:sp>
            <p:nvSpPr>
              <p:cNvPr id="21548" name="TextBox 56"/>
              <p:cNvSpPr txBox="1">
                <a:spLocks noChangeArrowheads="1"/>
              </p:cNvSpPr>
              <p:nvPr/>
            </p:nvSpPr>
            <p:spPr bwMode="auto">
              <a:xfrm>
                <a:off x="6477000" y="8148935"/>
                <a:ext cx="1066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altLang="en-US">
                    <a:latin typeface="+mj-lt"/>
                  </a:rPr>
                  <a:t>L    R</a:t>
                </a:r>
              </a:p>
            </p:txBody>
          </p:sp>
        </p:grpSp>
        <p:sp>
          <p:nvSpPr>
            <p:cNvPr id="21510" name="TextBox 58"/>
            <p:cNvSpPr txBox="1">
              <a:spLocks noChangeArrowheads="1"/>
            </p:cNvSpPr>
            <p:nvPr/>
          </p:nvSpPr>
          <p:spPr bwMode="auto">
            <a:xfrm>
              <a:off x="1905000" y="990600"/>
              <a:ext cx="533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>
                  <a:latin typeface="+mj-lt"/>
                </a:rPr>
                <a:t>E</a:t>
              </a:r>
            </a:p>
          </p:txBody>
        </p:sp>
        <p:sp>
          <p:nvSpPr>
            <p:cNvPr id="21511" name="TextBox 59"/>
            <p:cNvSpPr txBox="1">
              <a:spLocks noChangeArrowheads="1"/>
            </p:cNvSpPr>
            <p:nvPr/>
          </p:nvSpPr>
          <p:spPr bwMode="auto">
            <a:xfrm>
              <a:off x="3429000" y="914400"/>
              <a:ext cx="533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>
                  <a:latin typeface="+mj-lt"/>
                </a:rPr>
                <a:t>E</a:t>
              </a:r>
            </a:p>
          </p:txBody>
        </p:sp>
        <p:sp>
          <p:nvSpPr>
            <p:cNvPr id="21512" name="TextBox 60"/>
            <p:cNvSpPr txBox="1">
              <a:spLocks noChangeArrowheads="1"/>
            </p:cNvSpPr>
            <p:nvPr/>
          </p:nvSpPr>
          <p:spPr bwMode="auto">
            <a:xfrm>
              <a:off x="5334000" y="1062335"/>
              <a:ext cx="533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>
                  <a:latin typeface="+mj-lt"/>
                </a:rPr>
                <a:t>E</a:t>
              </a:r>
            </a:p>
          </p:txBody>
        </p:sp>
        <p:sp>
          <p:nvSpPr>
            <p:cNvPr id="21513" name="TextBox 61"/>
            <p:cNvSpPr txBox="1">
              <a:spLocks noChangeArrowheads="1"/>
            </p:cNvSpPr>
            <p:nvPr/>
          </p:nvSpPr>
          <p:spPr bwMode="auto">
            <a:xfrm>
              <a:off x="7239000" y="1066800"/>
              <a:ext cx="533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>
                  <a:latin typeface="+mj-lt"/>
                </a:rPr>
                <a:t>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975765" y="3717762"/>
            <a:ext cx="15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846137" y="4715296"/>
            <a:ext cx="15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0996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556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Office Theme</vt:lpstr>
      <vt:lpstr>Computer Graphics Lecture 08- 2D Viewing &amp; Clipping (Contd.)</vt:lpstr>
      <vt:lpstr>Lecture Outlines</vt:lpstr>
      <vt:lpstr>Polygon Clipping</vt:lpstr>
      <vt:lpstr>Polygon Clipping</vt:lpstr>
      <vt:lpstr>Polygon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Polygon Clipping</vt:lpstr>
      <vt:lpstr>Sutherland-Hodgman Polygon Clipping</vt:lpstr>
      <vt:lpstr>Sutherland-Hodgman Polygon Clipping</vt:lpstr>
      <vt:lpstr>Sutherland-Hodgman Polygon Clipping</vt:lpstr>
      <vt:lpstr>Sutherland-Hodgman Polygon Clipping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Liang-Barsky  Algorithm</dc:title>
  <dc:creator>Tanvir</dc:creator>
  <cp:lastModifiedBy>Tanvir Rahman</cp:lastModifiedBy>
  <cp:revision>18</cp:revision>
  <dcterms:created xsi:type="dcterms:W3CDTF">2015-12-10T08:43:56Z</dcterms:created>
  <dcterms:modified xsi:type="dcterms:W3CDTF">2020-12-15T05:27:43Z</dcterms:modified>
</cp:coreProperties>
</file>