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4" r:id="rId9"/>
    <p:sldId id="265"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0" d="100"/>
          <a:sy n="110" d="100"/>
        </p:scale>
        <p:origin x="55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a:xfrm>
            <a:off x="774923" y="5951811"/>
            <a:ext cx="7896279" cy="365125"/>
          </a:xfrm>
        </p:spPr>
        <p:txBody>
          <a:bodyPr/>
          <a:lstStyle/>
          <a:p>
            <a:endParaRPr lang="en-US" dirty="0"/>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558300" y="5956137"/>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10/14/2020</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10/14/2020</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10/14/2020</a:t>
            </a:fld>
            <a:endParaRPr lang="en-US" dirty="0"/>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m.wikipedia.org/wiki/Undue_influence" TargetMode="External"/><Relationship Id="rId2" Type="http://schemas.openxmlformats.org/officeDocument/2006/relationships/hyperlink" Target="https://en.m.wikipedia.org/wiki/Coercion" TargetMode="External"/><Relationship Id="rId1" Type="http://schemas.openxmlformats.org/officeDocument/2006/relationships/slideLayout" Target="../slideLayouts/slideLayout2.xml"/><Relationship Id="rId6" Type="http://schemas.openxmlformats.org/officeDocument/2006/relationships/hyperlink" Target="https://en.m.wikipedia.org/wiki/Voidable_contract#cite_note-1" TargetMode="External"/><Relationship Id="rId5" Type="http://schemas.openxmlformats.org/officeDocument/2006/relationships/hyperlink" Target="https://en.m.wikipedia.org/wiki/Fraud" TargetMode="External"/><Relationship Id="rId4" Type="http://schemas.openxmlformats.org/officeDocument/2006/relationships/hyperlink" Target="https://en.m.wikipedia.org/wiki/Misrepresentatio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C50065D-1B03-5147-B5CE-30B0AE389326}"/>
              </a:ext>
            </a:extLst>
          </p:cNvPr>
          <p:cNvSpPr>
            <a:spLocks noGrp="1"/>
          </p:cNvSpPr>
          <p:nvPr>
            <p:ph type="ctrTitle"/>
          </p:nvPr>
        </p:nvSpPr>
        <p:spPr>
          <a:xfrm>
            <a:off x="581194" y="1020431"/>
            <a:ext cx="10993549" cy="1927884"/>
          </a:xfrm>
        </p:spPr>
        <p:txBody>
          <a:bodyPr/>
          <a:lstStyle/>
          <a:p>
            <a:r>
              <a:rPr lang="en-GB" b="1" i="1" dirty="0"/>
              <a:t> </a:t>
            </a:r>
            <a:r>
              <a:rPr lang="en-GB" b="1" i="1" dirty="0" smtClean="0"/>
              <a:t>            </a:t>
            </a:r>
            <a:r>
              <a:rPr lang="en-GB" b="1" i="1" dirty="0" smtClean="0"/>
              <a:t> </a:t>
            </a:r>
            <a:r>
              <a:rPr lang="en-GB" b="1" i="1" dirty="0"/>
              <a:t>void and voidable agreement</a:t>
            </a:r>
            <a:endParaRPr lang="en-US" b="1" i="1" dirty="0"/>
          </a:p>
        </p:txBody>
      </p:sp>
      <p:sp>
        <p:nvSpPr>
          <p:cNvPr id="3" name="Subtitle 2">
            <a:extLst>
              <a:ext uri="{FF2B5EF4-FFF2-40B4-BE49-F238E27FC236}">
                <a16:creationId xmlns:a16="http://schemas.microsoft.com/office/drawing/2014/main" xmlns="" id="{E40F8396-7E94-5C48-8D80-57124D575955}"/>
              </a:ext>
            </a:extLst>
          </p:cNvPr>
          <p:cNvSpPr>
            <a:spLocks noGrp="1"/>
          </p:cNvSpPr>
          <p:nvPr>
            <p:ph type="subTitle" idx="1"/>
          </p:nvPr>
        </p:nvSpPr>
        <p:spPr>
          <a:xfrm>
            <a:off x="581194" y="3239519"/>
            <a:ext cx="10993546" cy="3223120"/>
          </a:xfrm>
        </p:spPr>
        <p:txBody>
          <a:bodyPr anchor="t">
            <a:noAutofit/>
          </a:bodyPr>
          <a:lstStyle/>
          <a:p>
            <a:pPr algn="ctr"/>
            <a:endParaRPr lang="en-GB" sz="2000" b="1" i="1" dirty="0">
              <a:solidFill>
                <a:schemeClr val="bg1"/>
              </a:solidFill>
              <a:latin typeface="Aharoni" panose="02000000000000000000" pitchFamily="2" charset="0"/>
              <a:ea typeface="Aharoni" panose="02000000000000000000" pitchFamily="2" charset="0"/>
            </a:endParaRPr>
          </a:p>
        </p:txBody>
      </p:sp>
    </p:spTree>
    <p:extLst>
      <p:ext uri="{BB962C8B-B14F-4D97-AF65-F5344CB8AC3E}">
        <p14:creationId xmlns:p14="http://schemas.microsoft.com/office/powerpoint/2010/main" val="26190773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E5E845-21B2-044B-9A9F-C50E5F5FEC6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xmlns="" id="{F16729F1-CF47-954D-B609-39AF975B84D5}"/>
              </a:ext>
            </a:extLst>
          </p:cNvPr>
          <p:cNvSpPr>
            <a:spLocks noGrp="1"/>
          </p:cNvSpPr>
          <p:nvPr>
            <p:ph idx="1"/>
          </p:nvPr>
        </p:nvSpPr>
        <p:spPr/>
        <p:txBody>
          <a:bodyPr/>
          <a:lstStyle/>
          <a:p>
            <a:r>
              <a:rPr lang="en-GB" b="0" i="0">
                <a:solidFill>
                  <a:srgbClr val="202122"/>
                </a:solidFill>
                <a:effectLst/>
                <a:latin typeface="-apple-system"/>
              </a:rPr>
              <a:t>Typical grounds for a contract being voidable include </a:t>
            </a:r>
            <a:r>
              <a:rPr lang="en-GB" b="0" i="0" u="none" strike="noStrike">
                <a:solidFill>
                  <a:srgbClr val="6B4BA1"/>
                </a:solidFill>
                <a:effectLst/>
                <a:latin typeface="-apple-system"/>
                <a:hlinkClick r:id="rId2" tooltip="Coercion"/>
              </a:rPr>
              <a:t>coercion</a:t>
            </a:r>
            <a:r>
              <a:rPr lang="en-GB" b="0" i="0">
                <a:solidFill>
                  <a:srgbClr val="202122"/>
                </a:solidFill>
                <a:effectLst/>
                <a:latin typeface="-apple-system"/>
              </a:rPr>
              <a:t>, </a:t>
            </a:r>
            <a:r>
              <a:rPr lang="en-GB" b="0" i="0" u="none" strike="noStrike">
                <a:solidFill>
                  <a:srgbClr val="6B4BA1"/>
                </a:solidFill>
                <a:effectLst/>
                <a:latin typeface="-apple-system"/>
                <a:hlinkClick r:id="rId3" tooltip="Undue influence"/>
              </a:rPr>
              <a:t>undue influence</a:t>
            </a:r>
            <a:r>
              <a:rPr lang="en-GB" b="0" i="0">
                <a:solidFill>
                  <a:srgbClr val="202122"/>
                </a:solidFill>
                <a:effectLst/>
                <a:latin typeface="-apple-system"/>
              </a:rPr>
              <a:t>, </a:t>
            </a:r>
            <a:r>
              <a:rPr lang="en-GB" b="0" i="0" u="none" strike="noStrike">
                <a:solidFill>
                  <a:srgbClr val="6B4BA1"/>
                </a:solidFill>
                <a:effectLst/>
                <a:latin typeface="-apple-system"/>
                <a:hlinkClick r:id="rId4" tooltip="Misrepresentation"/>
              </a:rPr>
              <a:t>misrepresentation</a:t>
            </a:r>
            <a:r>
              <a:rPr lang="en-GB" b="0" i="0">
                <a:solidFill>
                  <a:srgbClr val="202122"/>
                </a:solidFill>
                <a:effectLst/>
                <a:latin typeface="-apple-system"/>
              </a:rPr>
              <a:t> or </a:t>
            </a:r>
            <a:r>
              <a:rPr lang="en-GB" b="0" i="0" u="none" strike="noStrike">
                <a:solidFill>
                  <a:srgbClr val="6B4BA1"/>
                </a:solidFill>
                <a:effectLst/>
                <a:latin typeface="-apple-system"/>
                <a:hlinkClick r:id="rId5" tooltip="Fraud"/>
              </a:rPr>
              <a:t>fraud</a:t>
            </a:r>
            <a:r>
              <a:rPr lang="en-GB" b="0" i="0">
                <a:solidFill>
                  <a:srgbClr val="202122"/>
                </a:solidFill>
                <a:effectLst/>
                <a:latin typeface="-apple-system"/>
              </a:rPr>
              <a:t>. A contract made by a </a:t>
            </a:r>
            <a:r>
              <a:rPr lang="en-GB" b="0" i="0">
                <a:solidFill>
                  <a:srgbClr val="6B4BA1"/>
                </a:solidFill>
                <a:effectLst/>
                <a:latin typeface="-apple-system"/>
              </a:rPr>
              <a:t>minor is</a:t>
            </a:r>
            <a:r>
              <a:rPr lang="en-GB" b="0" i="0">
                <a:solidFill>
                  <a:srgbClr val="202122"/>
                </a:solidFill>
                <a:effectLst/>
                <a:latin typeface="-apple-system"/>
              </a:rPr>
              <a:t> often voidable, but a minor can only avoid a contract during his or her minority status and for a reasonable time after he reaches the age of majority. After a reasonable period of time, the contract is deemed to be ratified and cannot be avoided.</a:t>
            </a:r>
            <a:r>
              <a:rPr lang="en-GB" b="0" i="0" u="none" strike="noStrike" baseline="30000">
                <a:solidFill>
                  <a:srgbClr val="6B4BA1"/>
                </a:solidFill>
                <a:effectLst/>
                <a:latin typeface="inherit"/>
                <a:hlinkClick r:id="rId6"/>
              </a:rPr>
              <a:t>[1]</a:t>
            </a:r>
            <a:r>
              <a:rPr lang="en-GB" b="0" i="0">
                <a:solidFill>
                  <a:srgbClr val="202122"/>
                </a:solidFill>
                <a:effectLst/>
                <a:latin typeface="-apple-system"/>
              </a:rPr>
              <a:t> Other examples would be real estate contracts, lawyer contracts, etc.</a:t>
            </a:r>
            <a:endParaRPr lang="en-US"/>
          </a:p>
        </p:txBody>
      </p:sp>
    </p:spTree>
    <p:extLst>
      <p:ext uri="{BB962C8B-B14F-4D97-AF65-F5344CB8AC3E}">
        <p14:creationId xmlns:p14="http://schemas.microsoft.com/office/powerpoint/2010/main" val="667012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9C1D9F8-E600-5F4B-8B49-D07C3392588E}"/>
              </a:ext>
            </a:extLst>
          </p:cNvPr>
          <p:cNvSpPr>
            <a:spLocks noGrp="1"/>
          </p:cNvSpPr>
          <p:nvPr>
            <p:ph type="title"/>
          </p:nvPr>
        </p:nvSpPr>
        <p:spPr/>
        <p:txBody>
          <a:bodyPr/>
          <a:lstStyle/>
          <a:p>
            <a:r>
              <a:rPr lang="en-GB"/>
              <a:t>Understanding the meaning of void and agreement</a:t>
            </a:r>
            <a:endParaRPr lang="en-US"/>
          </a:p>
        </p:txBody>
      </p:sp>
      <p:sp>
        <p:nvSpPr>
          <p:cNvPr id="3" name="Content Placeholder 2">
            <a:extLst>
              <a:ext uri="{FF2B5EF4-FFF2-40B4-BE49-F238E27FC236}">
                <a16:creationId xmlns:a16="http://schemas.microsoft.com/office/drawing/2014/main" xmlns="" id="{1761D99A-C86E-314E-8EBF-D9FF5DD3F613}"/>
              </a:ext>
            </a:extLst>
          </p:cNvPr>
          <p:cNvSpPr>
            <a:spLocks noGrp="1"/>
          </p:cNvSpPr>
          <p:nvPr>
            <p:ph idx="1"/>
          </p:nvPr>
        </p:nvSpPr>
        <p:spPr/>
        <p:txBody>
          <a:bodyPr>
            <a:normAutofit/>
          </a:bodyPr>
          <a:lstStyle/>
          <a:p>
            <a:r>
              <a:rPr lang="en-GB" sz="2400"/>
              <a:t>Void : In Law</a:t>
            </a:r>
            <a:r>
              <a:rPr lang="en-GB" sz="2400" b="0" i="0">
                <a:solidFill>
                  <a:srgbClr val="3C4043"/>
                </a:solidFill>
                <a:effectLst/>
                <a:latin typeface="Roboto" panose="02000000000000000000" pitchFamily="2" charset="0"/>
              </a:rPr>
              <a:t>, void means of no legal effect. An action, document, or transaction which is void is of no legal effect whatsoever: an absolute nullity—the law treats it as if it had never existed or happened. </a:t>
            </a:r>
            <a:r>
              <a:rPr lang="en-GB" sz="2400"/>
              <a:t> </a:t>
            </a:r>
          </a:p>
          <a:p>
            <a:r>
              <a:rPr lang="en-GB" sz="2400"/>
              <a:t>Agreement :  The</a:t>
            </a:r>
            <a:r>
              <a:rPr lang="en-GB" sz="2400" b="0" i="0">
                <a:solidFill>
                  <a:srgbClr val="3C4043"/>
                </a:solidFill>
                <a:effectLst/>
                <a:latin typeface="Roboto" panose="02000000000000000000" pitchFamily="2" charset="0"/>
              </a:rPr>
              <a:t> act of agreeing or of coming to a mutual arrangement. the state of being in accord. an arrangement that is accepted by all parties to a transaction. a </a:t>
            </a:r>
            <a:r>
              <a:rPr lang="en-GB" sz="2400" b="1" i="0">
                <a:solidFill>
                  <a:srgbClr val="3C4043"/>
                </a:solidFill>
                <a:effectLst/>
                <a:latin typeface="Roboto" panose="02000000000000000000" pitchFamily="2" charset="0"/>
              </a:rPr>
              <a:t>contract</a:t>
            </a:r>
            <a:r>
              <a:rPr lang="en-GB" sz="2400" b="0" i="0">
                <a:solidFill>
                  <a:srgbClr val="3C4043"/>
                </a:solidFill>
                <a:effectLst/>
                <a:latin typeface="Roboto" panose="02000000000000000000" pitchFamily="2" charset="0"/>
              </a:rPr>
              <a:t> or other document delineating such an arrangement. unanimity of opinion; harmony in feeling: </a:t>
            </a:r>
            <a:r>
              <a:rPr lang="en-GB" sz="2400" b="1" i="0">
                <a:solidFill>
                  <a:srgbClr val="3C4043"/>
                </a:solidFill>
                <a:effectLst/>
                <a:latin typeface="Roboto" panose="02000000000000000000" pitchFamily="2" charset="0"/>
              </a:rPr>
              <a:t>agreement</a:t>
            </a:r>
            <a:r>
              <a:rPr lang="en-GB" sz="2400" b="0" i="0">
                <a:solidFill>
                  <a:srgbClr val="3C4043"/>
                </a:solidFill>
                <a:effectLst/>
                <a:latin typeface="Roboto" panose="02000000000000000000" pitchFamily="2" charset="0"/>
              </a:rPr>
              <a:t> among the members of the faculty.</a:t>
            </a:r>
            <a:endParaRPr lang="en-US" sz="2400"/>
          </a:p>
        </p:txBody>
      </p:sp>
    </p:spTree>
    <p:extLst>
      <p:ext uri="{BB962C8B-B14F-4D97-AF65-F5344CB8AC3E}">
        <p14:creationId xmlns:p14="http://schemas.microsoft.com/office/powerpoint/2010/main" val="30515267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8E2538-6FB0-4C44-8A40-17B33227B51D}"/>
              </a:ext>
            </a:extLst>
          </p:cNvPr>
          <p:cNvSpPr>
            <a:spLocks noGrp="1"/>
          </p:cNvSpPr>
          <p:nvPr>
            <p:ph type="title"/>
          </p:nvPr>
        </p:nvSpPr>
        <p:spPr/>
        <p:txBody>
          <a:bodyPr/>
          <a:lstStyle/>
          <a:p>
            <a:r>
              <a:rPr lang="en-GB"/>
              <a:t>What is void agreement?</a:t>
            </a:r>
            <a:endParaRPr lang="en-US"/>
          </a:p>
        </p:txBody>
      </p:sp>
      <p:sp>
        <p:nvSpPr>
          <p:cNvPr id="3" name="Content Placeholder 2">
            <a:extLst>
              <a:ext uri="{FF2B5EF4-FFF2-40B4-BE49-F238E27FC236}">
                <a16:creationId xmlns:a16="http://schemas.microsoft.com/office/drawing/2014/main" xmlns="" id="{2C81F870-4B02-AF4D-AD18-67CC363B63EC}"/>
              </a:ext>
            </a:extLst>
          </p:cNvPr>
          <p:cNvSpPr>
            <a:spLocks noGrp="1"/>
          </p:cNvSpPr>
          <p:nvPr>
            <p:ph idx="1"/>
          </p:nvPr>
        </p:nvSpPr>
        <p:spPr>
          <a:xfrm>
            <a:off x="385598" y="1209057"/>
            <a:ext cx="11029615" cy="3069554"/>
          </a:xfrm>
        </p:spPr>
        <p:txBody>
          <a:bodyPr/>
          <a:lstStyle/>
          <a:p>
            <a:r>
              <a:rPr lang="en-GB" b="0" i="0">
                <a:solidFill>
                  <a:srgbClr val="3C4043"/>
                </a:solidFill>
                <a:effectLst/>
                <a:latin typeface="Roboto" panose="02000000000000000000" pitchFamily="2" charset="0"/>
              </a:rPr>
              <a:t>A </a:t>
            </a:r>
            <a:r>
              <a:rPr lang="en-GB" i="0">
                <a:solidFill>
                  <a:srgbClr val="3C4043"/>
                </a:solidFill>
                <a:effectLst/>
                <a:latin typeface="Roboto" panose="02000000000000000000" pitchFamily="2" charset="0"/>
              </a:rPr>
              <a:t>void Agreement</a:t>
            </a:r>
            <a:r>
              <a:rPr lang="en-GB" b="0" i="0">
                <a:solidFill>
                  <a:srgbClr val="3C4043"/>
                </a:solidFill>
                <a:effectLst/>
                <a:latin typeface="Roboto" panose="02000000000000000000" pitchFamily="2" charset="0"/>
              </a:rPr>
              <a:t> cannot be enforced by law.An </a:t>
            </a:r>
            <a:r>
              <a:rPr lang="en-GB" i="0">
                <a:solidFill>
                  <a:srgbClr val="3C4043"/>
                </a:solidFill>
                <a:effectLst/>
                <a:latin typeface="Roboto" panose="02000000000000000000" pitchFamily="2" charset="0"/>
              </a:rPr>
              <a:t>agreement</a:t>
            </a:r>
            <a:r>
              <a:rPr lang="en-GB" b="0" i="0">
                <a:solidFill>
                  <a:srgbClr val="3C4043"/>
                </a:solidFill>
                <a:effectLst/>
                <a:latin typeface="Roboto" panose="02000000000000000000" pitchFamily="2" charset="0"/>
              </a:rPr>
              <a:t> to carry out an illegal act is an example of a </a:t>
            </a:r>
            <a:r>
              <a:rPr lang="en-GB" i="0">
                <a:solidFill>
                  <a:srgbClr val="3C4043"/>
                </a:solidFill>
                <a:effectLst/>
                <a:latin typeface="Roboto" panose="02000000000000000000" pitchFamily="2" charset="0"/>
              </a:rPr>
              <a:t>void agreement</a:t>
            </a:r>
            <a:r>
              <a:rPr lang="en-GB" b="0" i="0">
                <a:solidFill>
                  <a:srgbClr val="3C4043"/>
                </a:solidFill>
                <a:effectLst/>
                <a:latin typeface="Roboto" panose="02000000000000000000" pitchFamily="2" charset="0"/>
              </a:rPr>
              <a:t>. For example, a </a:t>
            </a:r>
            <a:r>
              <a:rPr lang="en-GB" i="0">
                <a:solidFill>
                  <a:srgbClr val="3C4043"/>
                </a:solidFill>
                <a:effectLst/>
                <a:latin typeface="Roboto" panose="02000000000000000000" pitchFamily="2" charset="0"/>
              </a:rPr>
              <a:t>contract</a:t>
            </a:r>
            <a:r>
              <a:rPr lang="en-GB" b="0" i="0">
                <a:solidFill>
                  <a:srgbClr val="3C4043"/>
                </a:solidFill>
                <a:effectLst/>
                <a:latin typeface="Roboto" panose="02000000000000000000" pitchFamily="2" charset="0"/>
              </a:rPr>
              <a:t> between drug dealers and buyers is a </a:t>
            </a:r>
            <a:r>
              <a:rPr lang="en-GB" i="0">
                <a:solidFill>
                  <a:srgbClr val="3C4043"/>
                </a:solidFill>
                <a:effectLst/>
                <a:latin typeface="Roboto" panose="02000000000000000000" pitchFamily="2" charset="0"/>
              </a:rPr>
              <a:t>void contract</a:t>
            </a:r>
            <a:r>
              <a:rPr lang="en-GB" b="0" i="0">
                <a:solidFill>
                  <a:srgbClr val="3C4043"/>
                </a:solidFill>
                <a:effectLst/>
                <a:latin typeface="Roboto" panose="02000000000000000000" pitchFamily="2" charset="0"/>
              </a:rPr>
              <a:t> simply because the terms of the </a:t>
            </a:r>
            <a:r>
              <a:rPr lang="en-GB" i="0">
                <a:solidFill>
                  <a:srgbClr val="3C4043"/>
                </a:solidFill>
                <a:effectLst/>
                <a:latin typeface="Roboto" panose="02000000000000000000" pitchFamily="2" charset="0"/>
              </a:rPr>
              <a:t>contract</a:t>
            </a:r>
            <a:r>
              <a:rPr lang="en-GB" b="0" i="0">
                <a:solidFill>
                  <a:srgbClr val="3C4043"/>
                </a:solidFill>
                <a:effectLst/>
                <a:latin typeface="Roboto" panose="02000000000000000000" pitchFamily="2" charset="0"/>
              </a:rPr>
              <a:t> are illegal. In such a case, neither party can go to court to enforce the </a:t>
            </a:r>
            <a:r>
              <a:rPr lang="en-GB" i="0">
                <a:solidFill>
                  <a:srgbClr val="3C4043"/>
                </a:solidFill>
                <a:effectLst/>
                <a:latin typeface="Roboto" panose="02000000000000000000" pitchFamily="2" charset="0"/>
              </a:rPr>
              <a:t>contract</a:t>
            </a:r>
            <a:r>
              <a:rPr lang="en-GB" b="0" i="0">
                <a:solidFill>
                  <a:srgbClr val="3C4043"/>
                </a:solidFill>
                <a:effectLst/>
                <a:latin typeface="Roboto" panose="02000000000000000000" pitchFamily="2" charset="0"/>
              </a:rPr>
              <a:t>. </a:t>
            </a:r>
            <a:endParaRPr lang="en-US"/>
          </a:p>
        </p:txBody>
      </p:sp>
      <p:pic>
        <p:nvPicPr>
          <p:cNvPr id="4" name="Picture 4">
            <a:extLst>
              <a:ext uri="{FF2B5EF4-FFF2-40B4-BE49-F238E27FC236}">
                <a16:creationId xmlns:a16="http://schemas.microsoft.com/office/drawing/2014/main" xmlns="" id="{8677F9BA-0D4D-D144-AABE-461E5BEA81F6}"/>
              </a:ext>
            </a:extLst>
          </p:cNvPr>
          <p:cNvPicPr>
            <a:picLocks noChangeAspect="1"/>
          </p:cNvPicPr>
          <p:nvPr/>
        </p:nvPicPr>
        <p:blipFill>
          <a:blip r:embed="rId2"/>
          <a:stretch>
            <a:fillRect/>
          </a:stretch>
        </p:blipFill>
        <p:spPr>
          <a:xfrm>
            <a:off x="6834543" y="3560895"/>
            <a:ext cx="4219575" cy="3162300"/>
          </a:xfrm>
          <a:prstGeom prst="rect">
            <a:avLst/>
          </a:prstGeom>
        </p:spPr>
      </p:pic>
    </p:spTree>
    <p:extLst>
      <p:ext uri="{BB962C8B-B14F-4D97-AF65-F5344CB8AC3E}">
        <p14:creationId xmlns:p14="http://schemas.microsoft.com/office/powerpoint/2010/main" val="31296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7B2453C-AE92-AE42-A0C1-0CA488543582}"/>
              </a:ext>
            </a:extLst>
          </p:cNvPr>
          <p:cNvSpPr>
            <a:spLocks noGrp="1"/>
          </p:cNvSpPr>
          <p:nvPr>
            <p:ph type="title"/>
          </p:nvPr>
        </p:nvSpPr>
        <p:spPr/>
        <p:txBody>
          <a:bodyPr/>
          <a:lstStyle/>
          <a:p>
            <a:r>
              <a:rPr lang="en-GB"/>
              <a:t>Why void agreement cannot be enforced by law?</a:t>
            </a:r>
            <a:endParaRPr lang="en-US"/>
          </a:p>
        </p:txBody>
      </p:sp>
      <p:sp>
        <p:nvSpPr>
          <p:cNvPr id="3" name="Content Placeholder 2">
            <a:extLst>
              <a:ext uri="{FF2B5EF4-FFF2-40B4-BE49-F238E27FC236}">
                <a16:creationId xmlns:a16="http://schemas.microsoft.com/office/drawing/2014/main" xmlns="" id="{5D8EA377-5AB6-8A49-8DB1-82E7D927EF13}"/>
              </a:ext>
            </a:extLst>
          </p:cNvPr>
          <p:cNvSpPr>
            <a:spLocks noGrp="1"/>
          </p:cNvSpPr>
          <p:nvPr>
            <p:ph idx="1"/>
          </p:nvPr>
        </p:nvSpPr>
        <p:spPr/>
        <p:txBody>
          <a:bodyPr/>
          <a:lstStyle/>
          <a:p>
            <a:r>
              <a:rPr lang="en-GB" b="1" i="0">
                <a:solidFill>
                  <a:srgbClr val="3C4043"/>
                </a:solidFill>
                <a:effectLst/>
                <a:latin typeface="Roboto" panose="02000000000000000000" pitchFamily="2" charset="0"/>
              </a:rPr>
              <a:t>Void Agreement</a:t>
            </a:r>
            <a:r>
              <a:rPr lang="en-GB" b="0" i="0">
                <a:solidFill>
                  <a:srgbClr val="3C4043"/>
                </a:solidFill>
                <a:effectLst/>
                <a:latin typeface="Roboto" panose="02000000000000000000" pitchFamily="2" charset="0"/>
              </a:rPr>
              <a:t> :-</a:t>
            </a:r>
            <a:r>
              <a:rPr lang="en-GB" b="1" i="0">
                <a:solidFill>
                  <a:srgbClr val="3C4043"/>
                </a:solidFill>
                <a:effectLst/>
                <a:latin typeface="Roboto" panose="02000000000000000000" pitchFamily="2" charset="0"/>
              </a:rPr>
              <a:t>Void Contract</a:t>
            </a:r>
            <a:r>
              <a:rPr lang="en-GB" b="0" i="0">
                <a:solidFill>
                  <a:srgbClr val="3C4043"/>
                </a:solidFill>
                <a:effectLst/>
                <a:latin typeface="Roboto" panose="02000000000000000000" pitchFamily="2" charset="0"/>
              </a:rPr>
              <a:t> means that a </a:t>
            </a:r>
            <a:r>
              <a:rPr lang="en-GB" b="1" i="0">
                <a:solidFill>
                  <a:srgbClr val="3C4043"/>
                </a:solidFill>
                <a:effectLst/>
                <a:latin typeface="Roboto" panose="02000000000000000000" pitchFamily="2" charset="0"/>
              </a:rPr>
              <a:t>contract</a:t>
            </a:r>
            <a:r>
              <a:rPr lang="en-GB" b="0" i="0">
                <a:solidFill>
                  <a:srgbClr val="3C4043"/>
                </a:solidFill>
                <a:effectLst/>
                <a:latin typeface="Roboto" panose="02000000000000000000" pitchFamily="2" charset="0"/>
              </a:rPr>
              <a:t> does </a:t>
            </a:r>
            <a:r>
              <a:rPr lang="en-GB" b="1" i="0">
                <a:solidFill>
                  <a:srgbClr val="3C4043"/>
                </a:solidFill>
                <a:effectLst/>
                <a:latin typeface="Roboto" panose="02000000000000000000" pitchFamily="2" charset="0"/>
              </a:rPr>
              <a:t>not</a:t>
            </a:r>
            <a:r>
              <a:rPr lang="en-GB" b="0" i="0">
                <a:solidFill>
                  <a:srgbClr val="3C4043"/>
                </a:solidFill>
                <a:effectLst/>
                <a:latin typeface="Roboto" panose="02000000000000000000" pitchFamily="2" charset="0"/>
              </a:rPr>
              <a:t> exist at all. The </a:t>
            </a:r>
            <a:r>
              <a:rPr lang="en-GB" b="1" i="0">
                <a:solidFill>
                  <a:srgbClr val="3C4043"/>
                </a:solidFill>
                <a:effectLst/>
                <a:latin typeface="Roboto" panose="02000000000000000000" pitchFamily="2" charset="0"/>
              </a:rPr>
              <a:t>law</a:t>
            </a:r>
            <a:r>
              <a:rPr lang="en-GB" b="0" i="0">
                <a:solidFill>
                  <a:srgbClr val="3C4043"/>
                </a:solidFill>
                <a:effectLst/>
                <a:latin typeface="Roboto" panose="02000000000000000000" pitchFamily="2" charset="0"/>
              </a:rPr>
              <a:t> can </a:t>
            </a:r>
            <a:r>
              <a:rPr lang="en-GB" b="1" i="0">
                <a:solidFill>
                  <a:srgbClr val="3C4043"/>
                </a:solidFill>
                <a:effectLst/>
                <a:latin typeface="Roboto" panose="02000000000000000000" pitchFamily="2" charset="0"/>
              </a:rPr>
              <a:t>not</a:t>
            </a:r>
            <a:r>
              <a:rPr lang="en-GB" b="0" i="0">
                <a:solidFill>
                  <a:srgbClr val="3C4043"/>
                </a:solidFill>
                <a:effectLst/>
                <a:latin typeface="Roboto" panose="02000000000000000000" pitchFamily="2" charset="0"/>
              </a:rPr>
              <a:t> enforce any </a:t>
            </a:r>
            <a:r>
              <a:rPr lang="en-GB" b="1" i="0">
                <a:solidFill>
                  <a:srgbClr val="3C4043"/>
                </a:solidFill>
                <a:effectLst/>
                <a:latin typeface="Roboto" panose="02000000000000000000" pitchFamily="2" charset="0"/>
              </a:rPr>
              <a:t>legal</a:t>
            </a:r>
            <a:r>
              <a:rPr lang="en-GB" b="0" i="0">
                <a:solidFill>
                  <a:srgbClr val="3C4043"/>
                </a:solidFill>
                <a:effectLst/>
                <a:latin typeface="Roboto" panose="02000000000000000000" pitchFamily="2" charset="0"/>
              </a:rPr>
              <a:t> obligation to either party especially the disappointed party because they are </a:t>
            </a:r>
            <a:r>
              <a:rPr lang="en-GB" b="1" i="0">
                <a:solidFill>
                  <a:srgbClr val="3C4043"/>
                </a:solidFill>
                <a:effectLst/>
                <a:latin typeface="Roboto" panose="02000000000000000000" pitchFamily="2" charset="0"/>
              </a:rPr>
              <a:t>not</a:t>
            </a:r>
            <a:r>
              <a:rPr lang="en-GB" b="0" i="0">
                <a:solidFill>
                  <a:srgbClr val="3C4043"/>
                </a:solidFill>
                <a:effectLst/>
                <a:latin typeface="Roboto" panose="02000000000000000000" pitchFamily="2" charset="0"/>
              </a:rPr>
              <a:t> entitled to any protective </a:t>
            </a:r>
            <a:r>
              <a:rPr lang="en-GB" b="1" i="0">
                <a:solidFill>
                  <a:srgbClr val="3C4043"/>
                </a:solidFill>
                <a:effectLst/>
                <a:latin typeface="Roboto" panose="02000000000000000000" pitchFamily="2" charset="0"/>
              </a:rPr>
              <a:t>laws</a:t>
            </a:r>
            <a:r>
              <a:rPr lang="en-GB" b="0" i="0">
                <a:solidFill>
                  <a:srgbClr val="3C4043"/>
                </a:solidFill>
                <a:effectLst/>
                <a:latin typeface="Roboto" panose="02000000000000000000" pitchFamily="2" charset="0"/>
              </a:rPr>
              <a:t> as far as </a:t>
            </a:r>
            <a:r>
              <a:rPr lang="en-GB" b="1" i="0">
                <a:solidFill>
                  <a:srgbClr val="3C4043"/>
                </a:solidFill>
                <a:effectLst/>
                <a:latin typeface="Roboto" panose="02000000000000000000" pitchFamily="2" charset="0"/>
              </a:rPr>
              <a:t>contracts</a:t>
            </a:r>
            <a:r>
              <a:rPr lang="en-GB" b="0" i="0">
                <a:solidFill>
                  <a:srgbClr val="3C4043"/>
                </a:solidFill>
                <a:effectLst/>
                <a:latin typeface="Roboto" panose="02000000000000000000" pitchFamily="2" charset="0"/>
              </a:rPr>
              <a:t> are concerned.</a:t>
            </a:r>
            <a:endParaRPr lang="en-US"/>
          </a:p>
        </p:txBody>
      </p:sp>
    </p:spTree>
    <p:extLst>
      <p:ext uri="{BB962C8B-B14F-4D97-AF65-F5344CB8AC3E}">
        <p14:creationId xmlns:p14="http://schemas.microsoft.com/office/powerpoint/2010/main" val="879667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66C2922-C580-8349-AC6B-0EF6D5AC529A}"/>
              </a:ext>
            </a:extLst>
          </p:cNvPr>
          <p:cNvSpPr>
            <a:spLocks noGrp="1"/>
          </p:cNvSpPr>
          <p:nvPr>
            <p:ph type="title"/>
          </p:nvPr>
        </p:nvSpPr>
        <p:spPr/>
        <p:txBody>
          <a:bodyPr/>
          <a:lstStyle/>
          <a:p>
            <a:r>
              <a:rPr lang="en-GB"/>
              <a:t>Laws for void agreeemenrt</a:t>
            </a:r>
            <a:endParaRPr lang="en-US"/>
          </a:p>
        </p:txBody>
      </p:sp>
      <p:sp>
        <p:nvSpPr>
          <p:cNvPr id="3" name="Content Placeholder 2">
            <a:extLst>
              <a:ext uri="{FF2B5EF4-FFF2-40B4-BE49-F238E27FC236}">
                <a16:creationId xmlns:a16="http://schemas.microsoft.com/office/drawing/2014/main" xmlns="" id="{2CEC5DFA-5626-3B41-B2D7-AE7F9D0F83F5}"/>
              </a:ext>
            </a:extLst>
          </p:cNvPr>
          <p:cNvSpPr>
            <a:spLocks noGrp="1"/>
          </p:cNvSpPr>
          <p:nvPr>
            <p:ph idx="1"/>
          </p:nvPr>
        </p:nvSpPr>
        <p:spPr/>
        <p:txBody>
          <a:bodyPr>
            <a:normAutofit lnSpcReduction="10000"/>
          </a:bodyPr>
          <a:lstStyle/>
          <a:p>
            <a:pPr marL="0" indent="0">
              <a:buNone/>
            </a:pPr>
            <a:r>
              <a:rPr lang="en-GB" altLang="en-US" sz="1400" b="1">
                <a:effectLst>
                  <a:outerShdw blurRad="38100" dist="19050" dir="2700000" algn="tl" rotWithShape="0">
                    <a:schemeClr val="dk1">
                      <a:alpha val="40000"/>
                    </a:schemeClr>
                  </a:outerShdw>
                </a:effectLst>
                <a:latin typeface="Helvetica" pitchFamily="2" charset="0"/>
                <a:cs typeface="DejaVu Math TeX Gyre" panose="02000503000000000000" charset="0"/>
              </a:rPr>
              <a:t>There are certain laws for every agreement which are enforceable by law. </a:t>
            </a:r>
            <a:endParaRPr lang="en-US" altLang="en-US" sz="1400" b="1">
              <a:effectLst>
                <a:outerShdw blurRad="38100" dist="19050" dir="2700000" algn="tl" rotWithShape="0">
                  <a:schemeClr val="dk1">
                    <a:alpha val="40000"/>
                  </a:schemeClr>
                </a:outerShdw>
              </a:effectLst>
              <a:latin typeface="Helvetica" pitchFamily="2" charset="0"/>
              <a:cs typeface="DejaVu Math TeX Gyre" panose="02000503000000000000" charset="0"/>
            </a:endParaRPr>
          </a:p>
          <a:p>
            <a:pPr marL="0" indent="0">
              <a:buNone/>
            </a:pPr>
            <a:r>
              <a:rPr lang="en-US" altLang="en-US" sz="1400" b="1">
                <a:effectLst>
                  <a:outerShdw blurRad="38100" dist="19050" dir="2700000" algn="tl" rotWithShape="0">
                    <a:schemeClr val="dk1">
                      <a:alpha val="40000"/>
                    </a:schemeClr>
                  </a:outerShdw>
                </a:effectLst>
                <a:latin typeface="Helvetica" pitchFamily="2" charset="0"/>
                <a:cs typeface="DejaVu Math TeX Gyre" panose="02000503000000000000" charset="0"/>
              </a:rPr>
              <a:t>I have listed down in my understanding of those laws as bellow:</a:t>
            </a:r>
          </a:p>
          <a:p>
            <a:pPr marL="342900" indent="-342900">
              <a:buFont typeface="+mj-lt"/>
              <a:buAutoNum type="arabicPeriod"/>
            </a:pPr>
            <a:r>
              <a:rPr lang="en-US" altLang="en-US" sz="1400" b="1">
                <a:effectLst>
                  <a:outerShdw blurRad="38100" dist="19050" dir="2700000" algn="tl" rotWithShape="0">
                    <a:schemeClr val="dk1">
                      <a:alpha val="40000"/>
                    </a:schemeClr>
                  </a:outerShdw>
                </a:effectLst>
                <a:latin typeface="Helvetica" pitchFamily="2" charset="0"/>
                <a:cs typeface="DejaVu Math TeX Gyre" panose="02000503000000000000" charset="0"/>
              </a:rPr>
              <a:t>Restraints of marriage are usually void if they are general or unlimited in scope.</a:t>
            </a:r>
          </a:p>
          <a:p>
            <a:pPr marL="457200" lvl="1" indent="0">
              <a:buNone/>
            </a:pPr>
            <a:r>
              <a:rPr lang="en-US" altLang="en-US" sz="1200" b="1">
                <a:effectLst>
                  <a:outerShdw blurRad="38100" dist="19050" dir="2700000" algn="tl" rotWithShape="0">
                    <a:schemeClr val="dk1">
                      <a:alpha val="40000"/>
                    </a:schemeClr>
                  </a:outerShdw>
                </a:effectLst>
                <a:latin typeface="Helvetica" pitchFamily="2" charset="0"/>
                <a:cs typeface="DejaVu Math TeX Gyre" panose="02000503000000000000" charset="0"/>
              </a:rPr>
              <a:t>If a man and woman agrees to marry each other , the contract is undoubtably good however if one person decided to not marry at all or marrying anybody and there is no obligation on that person , the contract is will be considered as void. </a:t>
            </a:r>
          </a:p>
          <a:p>
            <a:pPr marL="342900" indent="-342900">
              <a:buFont typeface="+mj-lt"/>
              <a:buAutoNum type="arabicPeriod"/>
            </a:pPr>
            <a:r>
              <a:rPr lang="en-US" altLang="en-US" sz="1400" b="1">
                <a:effectLst>
                  <a:outerShdw blurRad="38100" dist="19050" dir="2700000" algn="tl" rotWithShape="0">
                    <a:schemeClr val="dk1">
                      <a:alpha val="40000"/>
                    </a:schemeClr>
                  </a:outerShdw>
                </a:effectLst>
                <a:latin typeface="Helvetica" pitchFamily="2" charset="0"/>
                <a:cs typeface="DejaVu Math TeX Gyre" panose="02000503000000000000" charset="0"/>
              </a:rPr>
              <a:t>If anyone commits to an agreement with any party which poses threat/restriction to a lawful business then that agreement would be considered as void agreement.</a:t>
            </a:r>
          </a:p>
          <a:p>
            <a:pPr marL="342900" indent="-342900">
              <a:buFont typeface="+mj-lt"/>
              <a:buAutoNum type="arabicPeriod"/>
            </a:pPr>
            <a:r>
              <a:rPr lang="en-US" altLang="en-US" sz="1400" b="1">
                <a:effectLst>
                  <a:outerShdw blurRad="38100" dist="19050" dir="2700000" algn="tl" rotWithShape="0">
                    <a:schemeClr val="dk1">
                      <a:alpha val="40000"/>
                    </a:schemeClr>
                  </a:outerShdw>
                </a:effectLst>
                <a:latin typeface="Helvetica" pitchFamily="2" charset="0"/>
                <a:cs typeface="DejaVu Math TeX Gyre" panose="02000503000000000000" charset="0"/>
              </a:rPr>
              <a:t>A law cannot be altered for the interest of a particular individual.</a:t>
            </a:r>
          </a:p>
          <a:p>
            <a:pPr marL="342900" indent="-342900">
              <a:buFont typeface="+mj-lt"/>
              <a:buAutoNum type="arabicPeriod"/>
            </a:pPr>
            <a:r>
              <a:rPr lang="en-US" altLang="en-US" sz="1400" b="1">
                <a:effectLst>
                  <a:outerShdw blurRad="38100" dist="19050" dir="2700000" algn="tl" rotWithShape="0">
                    <a:schemeClr val="dk1">
                      <a:alpha val="40000"/>
                    </a:schemeClr>
                  </a:outerShdw>
                </a:effectLst>
                <a:latin typeface="Helvetica" pitchFamily="2" charset="0"/>
                <a:cs typeface="DejaVu Math TeX Gyre" panose="02000503000000000000" charset="0"/>
              </a:rPr>
              <a:t>Any law whose meaning is vague or cannot be understood is void.</a:t>
            </a:r>
          </a:p>
          <a:p>
            <a:pPr marL="342900" indent="-342900">
              <a:buFont typeface="+mj-lt"/>
              <a:buAutoNum type="arabicPeriod"/>
            </a:pPr>
            <a:r>
              <a:rPr lang="en-US" altLang="en-US" sz="1400" b="1">
                <a:effectLst>
                  <a:outerShdw blurRad="38100" dist="19050" dir="2700000" algn="tl" rotWithShape="0">
                    <a:schemeClr val="dk1">
                      <a:alpha val="40000"/>
                    </a:schemeClr>
                  </a:outerShdw>
                </a:effectLst>
                <a:latin typeface="Helvetica" pitchFamily="2" charset="0"/>
                <a:cs typeface="DejaVu Math TeX Gyre" panose="02000503000000000000" charset="0"/>
              </a:rPr>
              <a:t>An agreement will be void if it stands on the base of game or the result of any uncertain event.</a:t>
            </a:r>
          </a:p>
          <a:p>
            <a:pPr marL="342900" indent="-342900">
              <a:buFont typeface="+mj-lt"/>
              <a:buAutoNum type="arabicPeriod"/>
            </a:pPr>
            <a:r>
              <a:rPr lang="en-US" altLang="en-US" sz="1400" b="1">
                <a:effectLst>
                  <a:outerShdw blurRad="38100" dist="19050" dir="2700000" algn="tl" rotWithShape="0">
                    <a:schemeClr val="dk1">
                      <a:alpha val="40000"/>
                    </a:schemeClr>
                  </a:outerShdw>
                </a:effectLst>
                <a:latin typeface="Helvetica" pitchFamily="2" charset="0"/>
                <a:cs typeface="DejaVu Math TeX Gyre" panose="02000503000000000000" charset="0"/>
              </a:rPr>
              <a:t>Any contract which is based on something which is impossible , is also void.</a:t>
            </a:r>
          </a:p>
          <a:p>
            <a:pPr marL="342900" indent="-342900">
              <a:buFont typeface="+mj-lt"/>
              <a:buAutoNum type="arabicPeriod"/>
            </a:pPr>
            <a:r>
              <a:rPr lang="en-US" altLang="en-US" sz="1400" b="1">
                <a:effectLst>
                  <a:outerShdw blurRad="38100" dist="19050" dir="2700000" algn="tl" rotWithShape="0">
                    <a:schemeClr val="dk1">
                      <a:alpha val="40000"/>
                    </a:schemeClr>
                  </a:outerShdw>
                </a:effectLst>
                <a:latin typeface="Helvetica" pitchFamily="2" charset="0"/>
                <a:cs typeface="DejaVu Math TeX Gyre" panose="02000503000000000000" charset="0"/>
              </a:rPr>
              <a:t>Any agreements whose conditions involving something which are illegal also void.</a:t>
            </a:r>
          </a:p>
          <a:p>
            <a:endParaRPr lang="en-US"/>
          </a:p>
        </p:txBody>
      </p:sp>
    </p:spTree>
    <p:extLst>
      <p:ext uri="{BB962C8B-B14F-4D97-AF65-F5344CB8AC3E}">
        <p14:creationId xmlns:p14="http://schemas.microsoft.com/office/powerpoint/2010/main" val="1624453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2F7F0B1-9CFE-504F-A75C-538C01DFF8A9}"/>
              </a:ext>
            </a:extLst>
          </p:cNvPr>
          <p:cNvSpPr>
            <a:spLocks noGrp="1"/>
          </p:cNvSpPr>
          <p:nvPr>
            <p:ph type="title"/>
          </p:nvPr>
        </p:nvSpPr>
        <p:spPr/>
        <p:txBody>
          <a:bodyPr/>
          <a:lstStyle/>
          <a:p>
            <a:r>
              <a:rPr lang="en-GB" b="1" i="0" u="sng">
                <a:solidFill>
                  <a:schemeClr val="bg2"/>
                </a:solidFill>
                <a:effectLst/>
                <a:latin typeface="Arial" panose="020B0604020202020204" pitchFamily="34" charset="0"/>
              </a:rPr>
              <a:t>EXPRESSLY DECLARED VOID AGREEMENT</a:t>
            </a:r>
            <a:endParaRPr lang="en-US">
              <a:solidFill>
                <a:schemeClr val="bg2"/>
              </a:solidFill>
            </a:endParaRPr>
          </a:p>
        </p:txBody>
      </p:sp>
      <p:sp>
        <p:nvSpPr>
          <p:cNvPr id="3" name="Content Placeholder 2">
            <a:extLst>
              <a:ext uri="{FF2B5EF4-FFF2-40B4-BE49-F238E27FC236}">
                <a16:creationId xmlns:a16="http://schemas.microsoft.com/office/drawing/2014/main" xmlns="" id="{C8DDE7FC-E3E6-5340-BAB0-CE485863A684}"/>
              </a:ext>
            </a:extLst>
          </p:cNvPr>
          <p:cNvSpPr>
            <a:spLocks noGrp="1"/>
          </p:cNvSpPr>
          <p:nvPr>
            <p:ph idx="1"/>
          </p:nvPr>
        </p:nvSpPr>
        <p:spPr>
          <a:xfrm>
            <a:off x="397824" y="2477541"/>
            <a:ext cx="11029615" cy="3678303"/>
          </a:xfrm>
        </p:spPr>
        <p:txBody>
          <a:bodyPr>
            <a:normAutofit fontScale="92500" lnSpcReduction="10000"/>
          </a:bodyPr>
          <a:lstStyle/>
          <a:p>
            <a:r>
              <a:rPr lang="en-GB" b="0" i="0">
                <a:solidFill>
                  <a:srgbClr val="333333"/>
                </a:solidFill>
                <a:effectLst/>
                <a:latin typeface="Arial" panose="020B0604020202020204" pitchFamily="34" charset="0"/>
              </a:rPr>
              <a:t>There are certain agreements, which are expressly declared to be void.</a:t>
            </a:r>
            <a:r>
              <a:rPr lang="en-GB"/>
              <a:t/>
            </a:r>
            <a:br>
              <a:rPr lang="en-GB"/>
            </a:br>
            <a:r>
              <a:rPr lang="en-GB" b="0" i="0">
                <a:solidFill>
                  <a:srgbClr val="333333"/>
                </a:solidFill>
                <a:effectLst/>
                <a:latin typeface="Arial" panose="020B0604020202020204" pitchFamily="34" charset="0"/>
              </a:rPr>
              <a:t>They are as follows:</a:t>
            </a:r>
            <a:r>
              <a:rPr lang="en-GB"/>
              <a:t/>
            </a:r>
            <a:br>
              <a:rPr lang="en-GB"/>
            </a:br>
            <a:r>
              <a:rPr lang="en-GB" b="0" i="0">
                <a:solidFill>
                  <a:srgbClr val="333333"/>
                </a:solidFill>
                <a:effectLst/>
                <a:latin typeface="Arial" panose="020B0604020202020204" pitchFamily="34" charset="0"/>
              </a:rPr>
              <a:t>(1)      Agreement by a minor or a person of unsound mind.[Sec(11)]</a:t>
            </a:r>
            <a:r>
              <a:rPr lang="en-GB"/>
              <a:t/>
            </a:r>
            <a:br>
              <a:rPr lang="en-GB"/>
            </a:br>
            <a:r>
              <a:rPr lang="en-GB" b="0" i="0">
                <a:solidFill>
                  <a:srgbClr val="333333"/>
                </a:solidFill>
                <a:effectLst/>
                <a:latin typeface="Arial" panose="020B0604020202020204" pitchFamily="34" charset="0"/>
              </a:rPr>
              <a:t>(2)      Agreement of which the consideration or object is unlawful[Sec(23)]</a:t>
            </a:r>
            <a:r>
              <a:rPr lang="en-GB"/>
              <a:t/>
            </a:r>
            <a:br>
              <a:rPr lang="en-GB"/>
            </a:br>
            <a:r>
              <a:rPr lang="en-GB" b="0" i="0">
                <a:solidFill>
                  <a:srgbClr val="333333"/>
                </a:solidFill>
                <a:effectLst/>
                <a:latin typeface="Arial" panose="020B0604020202020204" pitchFamily="34" charset="0"/>
              </a:rPr>
              <a:t>(3)      Agreement made under a bilateral  mistake of fact material to the agreement[Sec(20)]</a:t>
            </a:r>
            <a:r>
              <a:rPr lang="en-GB"/>
              <a:t/>
            </a:r>
            <a:br>
              <a:rPr lang="en-GB"/>
            </a:br>
            <a:r>
              <a:rPr lang="en-GB" b="0" i="0">
                <a:solidFill>
                  <a:srgbClr val="333333"/>
                </a:solidFill>
                <a:effectLst/>
                <a:latin typeface="Arial" panose="020B0604020202020204" pitchFamily="34" charset="0"/>
              </a:rPr>
              <a:t>(4)      Agreement of which the consideration or object is unlawful in part and the illegal  part can not be separated from the legal part [Sec(24)]</a:t>
            </a:r>
            <a:r>
              <a:rPr lang="en-GB"/>
              <a:t/>
            </a:r>
            <a:br>
              <a:rPr lang="en-GB"/>
            </a:br>
            <a:r>
              <a:rPr lang="en-GB" b="0" i="0">
                <a:solidFill>
                  <a:srgbClr val="333333"/>
                </a:solidFill>
                <a:effectLst/>
                <a:latin typeface="Arial" panose="020B0604020202020204" pitchFamily="34" charset="0"/>
              </a:rPr>
              <a:t>(5)      Agreement made. without consideration.[Sec(25)]</a:t>
            </a:r>
            <a:r>
              <a:rPr lang="en-GB"/>
              <a:t/>
            </a:r>
            <a:br>
              <a:rPr lang="en-GB"/>
            </a:br>
            <a:r>
              <a:rPr lang="en-GB" b="0" i="0">
                <a:solidFill>
                  <a:srgbClr val="333333"/>
                </a:solidFill>
                <a:effectLst/>
                <a:latin typeface="Arial" panose="020B0604020202020204" pitchFamily="34" charset="0"/>
              </a:rPr>
              <a:t>(6)      Agreement in restraint of marriage [Sec(26)]</a:t>
            </a:r>
            <a:r>
              <a:rPr lang="en-GB"/>
              <a:t/>
            </a:r>
            <a:br>
              <a:rPr lang="en-GB"/>
            </a:br>
            <a:r>
              <a:rPr lang="en-GB" b="0" i="0">
                <a:solidFill>
                  <a:srgbClr val="333333"/>
                </a:solidFill>
                <a:effectLst/>
                <a:latin typeface="Arial" panose="020B0604020202020204" pitchFamily="34" charset="0"/>
              </a:rPr>
              <a:t>(7)      Agreement in restrain of trade  [Sec(27)]</a:t>
            </a:r>
            <a:r>
              <a:rPr lang="en-GB"/>
              <a:t/>
            </a:r>
            <a:br>
              <a:rPr lang="en-GB"/>
            </a:br>
            <a:r>
              <a:rPr lang="en-GB" b="0" i="0">
                <a:solidFill>
                  <a:srgbClr val="333333"/>
                </a:solidFill>
                <a:effectLst/>
                <a:latin typeface="Arial" panose="020B0604020202020204" pitchFamily="34" charset="0"/>
              </a:rPr>
              <a:t>(8)      Agreement  in restrain of legal proceedings[Sec(28)]</a:t>
            </a:r>
            <a:r>
              <a:rPr lang="en-GB"/>
              <a:t/>
            </a:r>
            <a:br>
              <a:rPr lang="en-GB"/>
            </a:br>
            <a:r>
              <a:rPr lang="en-GB" b="0" i="0">
                <a:solidFill>
                  <a:srgbClr val="333333"/>
                </a:solidFill>
                <a:effectLst/>
                <a:latin typeface="Arial" panose="020B0604020202020204" pitchFamily="34" charset="0"/>
              </a:rPr>
              <a:t>(9)      Agreements the meaning of which is uncertain [Sec(29)]</a:t>
            </a:r>
            <a:r>
              <a:rPr lang="en-GB"/>
              <a:t/>
            </a:r>
            <a:br>
              <a:rPr lang="en-GB"/>
            </a:br>
            <a:r>
              <a:rPr lang="en-GB" b="0" i="0">
                <a:solidFill>
                  <a:srgbClr val="333333"/>
                </a:solidFill>
                <a:effectLst/>
                <a:latin typeface="Arial" panose="020B0604020202020204" pitchFamily="34" charset="0"/>
              </a:rPr>
              <a:t>(10)    Agreements by way of wager [Sec(30)]</a:t>
            </a:r>
            <a:r>
              <a:rPr lang="en-GB"/>
              <a:t/>
            </a:r>
            <a:br>
              <a:rPr lang="en-GB"/>
            </a:br>
            <a:r>
              <a:rPr lang="en-GB" b="0" i="0">
                <a:solidFill>
                  <a:srgbClr val="333333"/>
                </a:solidFill>
                <a:effectLst/>
                <a:latin typeface="Arial" panose="020B0604020202020204" pitchFamily="34" charset="0"/>
              </a:rPr>
              <a:t>(11)    Agreements contingent on impossible events [Sec(36)]</a:t>
            </a:r>
            <a:r>
              <a:rPr lang="en-GB"/>
              <a:t/>
            </a:r>
            <a:br>
              <a:rPr lang="en-GB"/>
            </a:br>
            <a:r>
              <a:rPr lang="en-GB" b="0" i="0">
                <a:solidFill>
                  <a:srgbClr val="333333"/>
                </a:solidFill>
                <a:effectLst/>
                <a:latin typeface="Arial" panose="020B0604020202020204" pitchFamily="34" charset="0"/>
              </a:rPr>
              <a:t>(12)    Agreements to do impossible acts [Sec(56)]</a:t>
            </a:r>
            <a:endParaRPr lang="en-US"/>
          </a:p>
        </p:txBody>
      </p:sp>
    </p:spTree>
    <p:extLst>
      <p:ext uri="{BB962C8B-B14F-4D97-AF65-F5344CB8AC3E}">
        <p14:creationId xmlns:p14="http://schemas.microsoft.com/office/powerpoint/2010/main" val="2026214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96A241C-EFD5-B94F-BEF8-94581DDA8625}"/>
              </a:ext>
            </a:extLst>
          </p:cNvPr>
          <p:cNvSpPr>
            <a:spLocks noGrp="1"/>
          </p:cNvSpPr>
          <p:nvPr>
            <p:ph type="title"/>
          </p:nvPr>
        </p:nvSpPr>
        <p:spPr/>
        <p:txBody>
          <a:bodyPr/>
          <a:lstStyle/>
          <a:p>
            <a:r>
              <a:rPr lang="en-GB" b="1" i="0">
                <a:effectLst/>
                <a:latin typeface="Roboto" panose="02000000000000000000" pitchFamily="2" charset="0"/>
              </a:rPr>
              <a:t>Illegal agreementP</a:t>
            </a:r>
            <a:endParaRPr lang="en-US" b="1"/>
          </a:p>
        </p:txBody>
      </p:sp>
      <p:sp>
        <p:nvSpPr>
          <p:cNvPr id="3" name="Content Placeholder 2">
            <a:extLst>
              <a:ext uri="{FF2B5EF4-FFF2-40B4-BE49-F238E27FC236}">
                <a16:creationId xmlns:a16="http://schemas.microsoft.com/office/drawing/2014/main" xmlns="" id="{E3E3C537-6B71-A04C-930F-DB1FB27C1D17}"/>
              </a:ext>
            </a:extLst>
          </p:cNvPr>
          <p:cNvSpPr>
            <a:spLocks noGrp="1"/>
          </p:cNvSpPr>
          <p:nvPr>
            <p:ph idx="1"/>
          </p:nvPr>
        </p:nvSpPr>
        <p:spPr/>
        <p:txBody>
          <a:bodyPr/>
          <a:lstStyle/>
          <a:p>
            <a:r>
              <a:rPr lang="en-GB" b="0" i="0">
                <a:solidFill>
                  <a:srgbClr val="3C4043"/>
                </a:solidFill>
                <a:effectLst/>
                <a:latin typeface="Roboto" panose="02000000000000000000" pitchFamily="2" charset="0"/>
              </a:rPr>
              <a:t>An illegal agreement under the common law of contract, is one that the court will not enforce because the purpose of the agreement is to achieve an illegal end. The illegal end must result from performance of the contract itself. </a:t>
            </a:r>
            <a:endParaRPr lang="en-US"/>
          </a:p>
        </p:txBody>
      </p:sp>
    </p:spTree>
    <p:extLst>
      <p:ext uri="{BB962C8B-B14F-4D97-AF65-F5344CB8AC3E}">
        <p14:creationId xmlns:p14="http://schemas.microsoft.com/office/powerpoint/2010/main" val="27282879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98F71B5-C092-A94C-BAEA-E475280A2BF7}"/>
              </a:ext>
            </a:extLst>
          </p:cNvPr>
          <p:cNvSpPr>
            <a:spLocks noGrp="1"/>
          </p:cNvSpPr>
          <p:nvPr>
            <p:ph type="title"/>
          </p:nvPr>
        </p:nvSpPr>
        <p:spPr/>
        <p:txBody>
          <a:bodyPr/>
          <a:lstStyle/>
          <a:p>
            <a:r>
              <a:rPr lang="en-GB" b="0" i="0">
                <a:effectLst/>
                <a:latin typeface="Roboto" panose="02000000000000000000" pitchFamily="2" charset="0"/>
              </a:rPr>
              <a:t>Is there any difference between unlawful agreement and illegal agreement?</a:t>
            </a:r>
            <a:endParaRPr lang="en-US"/>
          </a:p>
        </p:txBody>
      </p:sp>
      <p:sp>
        <p:nvSpPr>
          <p:cNvPr id="3" name="Content Placeholder 2">
            <a:extLst>
              <a:ext uri="{FF2B5EF4-FFF2-40B4-BE49-F238E27FC236}">
                <a16:creationId xmlns:a16="http://schemas.microsoft.com/office/drawing/2014/main" xmlns="" id="{49749EC2-FBDB-E742-8000-964C1ABAA865}"/>
              </a:ext>
            </a:extLst>
          </p:cNvPr>
          <p:cNvSpPr>
            <a:spLocks noGrp="1"/>
          </p:cNvSpPr>
          <p:nvPr>
            <p:ph idx="1"/>
          </p:nvPr>
        </p:nvSpPr>
        <p:spPr/>
        <p:txBody>
          <a:bodyPr/>
          <a:lstStyle/>
          <a:p>
            <a:r>
              <a:rPr lang="en-GB" b="1" i="0">
                <a:solidFill>
                  <a:srgbClr val="3C4043"/>
                </a:solidFill>
                <a:effectLst/>
                <a:latin typeface="Roboto" panose="02000000000000000000" pitchFamily="2" charset="0"/>
              </a:rPr>
              <a:t>There</a:t>
            </a:r>
            <a:r>
              <a:rPr lang="en-GB" b="0" i="0">
                <a:solidFill>
                  <a:srgbClr val="3C4043"/>
                </a:solidFill>
                <a:effectLst/>
                <a:latin typeface="Roboto" panose="02000000000000000000" pitchFamily="2" charset="0"/>
              </a:rPr>
              <a:t> is a </a:t>
            </a:r>
            <a:r>
              <a:rPr lang="en-GB" b="1" i="0">
                <a:solidFill>
                  <a:srgbClr val="3C4043"/>
                </a:solidFill>
                <a:effectLst/>
                <a:latin typeface="Roboto" panose="02000000000000000000" pitchFamily="2" charset="0"/>
              </a:rPr>
              <a:t>difference between illegal</a:t>
            </a:r>
            <a:r>
              <a:rPr lang="en-GB" b="0" i="0">
                <a:solidFill>
                  <a:srgbClr val="3C4043"/>
                </a:solidFill>
                <a:effectLst/>
                <a:latin typeface="Roboto" panose="02000000000000000000" pitchFamily="2" charset="0"/>
              </a:rPr>
              <a:t> and </a:t>
            </a:r>
            <a:r>
              <a:rPr lang="en-GB" b="1" i="0">
                <a:solidFill>
                  <a:srgbClr val="3C4043"/>
                </a:solidFill>
                <a:effectLst/>
                <a:latin typeface="Roboto" panose="02000000000000000000" pitchFamily="2" charset="0"/>
              </a:rPr>
              <a:t>unlawful agreements</a:t>
            </a:r>
            <a:r>
              <a:rPr lang="en-GB" b="0" i="0">
                <a:solidFill>
                  <a:srgbClr val="3C4043"/>
                </a:solidFill>
                <a:effectLst/>
                <a:latin typeface="Roboto" panose="02000000000000000000" pitchFamily="2" charset="0"/>
              </a:rPr>
              <a:t>. </a:t>
            </a:r>
            <a:r>
              <a:rPr lang="en-GB" b="1" i="0">
                <a:solidFill>
                  <a:srgbClr val="3C4043"/>
                </a:solidFill>
                <a:effectLst/>
                <a:latin typeface="Roboto" panose="02000000000000000000" pitchFamily="2" charset="0"/>
              </a:rPr>
              <a:t>Illegal agreements</a:t>
            </a:r>
            <a:r>
              <a:rPr lang="en-GB" b="0" i="0">
                <a:solidFill>
                  <a:srgbClr val="3C4043"/>
                </a:solidFill>
                <a:effectLst/>
                <a:latin typeface="Roboto" panose="02000000000000000000" pitchFamily="2" charset="0"/>
              </a:rPr>
              <a:t> are those consideration or object of which is not legal as well as punishable in nature for example, </a:t>
            </a:r>
            <a:r>
              <a:rPr lang="en-GB" b="1" i="0">
                <a:solidFill>
                  <a:srgbClr val="3C4043"/>
                </a:solidFill>
                <a:effectLst/>
                <a:latin typeface="Roboto" panose="02000000000000000000" pitchFamily="2" charset="0"/>
              </a:rPr>
              <a:t>agreement</a:t>
            </a:r>
            <a:r>
              <a:rPr lang="en-GB" b="0" i="0">
                <a:solidFill>
                  <a:srgbClr val="3C4043"/>
                </a:solidFill>
                <a:effectLst/>
                <a:latin typeface="Roboto" panose="02000000000000000000" pitchFamily="2" charset="0"/>
              </a:rPr>
              <a:t> to murder someone. ... Hence, </a:t>
            </a:r>
            <a:r>
              <a:rPr lang="en-GB" b="1" i="0">
                <a:solidFill>
                  <a:srgbClr val="3C4043"/>
                </a:solidFill>
                <a:effectLst/>
                <a:latin typeface="Roboto" panose="02000000000000000000" pitchFamily="2" charset="0"/>
              </a:rPr>
              <a:t>every illegal agreement</a:t>
            </a:r>
            <a:r>
              <a:rPr lang="en-GB" b="0" i="0">
                <a:solidFill>
                  <a:srgbClr val="3C4043"/>
                </a:solidFill>
                <a:effectLst/>
                <a:latin typeface="Roboto" panose="02000000000000000000" pitchFamily="2" charset="0"/>
              </a:rPr>
              <a:t> is </a:t>
            </a:r>
            <a:r>
              <a:rPr lang="en-GB" b="1" i="0">
                <a:solidFill>
                  <a:srgbClr val="3C4043"/>
                </a:solidFill>
                <a:effectLst/>
                <a:latin typeface="Roboto" panose="02000000000000000000" pitchFamily="2" charset="0"/>
              </a:rPr>
              <a:t>unlawful</a:t>
            </a:r>
            <a:r>
              <a:rPr lang="en-GB" b="0" i="0">
                <a:solidFill>
                  <a:srgbClr val="3C4043"/>
                </a:solidFill>
                <a:effectLst/>
                <a:latin typeface="Roboto" panose="02000000000000000000" pitchFamily="2" charset="0"/>
              </a:rPr>
              <a:t> but </a:t>
            </a:r>
            <a:r>
              <a:rPr lang="en-GB" b="1" i="0">
                <a:solidFill>
                  <a:srgbClr val="3C4043"/>
                </a:solidFill>
                <a:effectLst/>
                <a:latin typeface="Roboto" panose="02000000000000000000" pitchFamily="2" charset="0"/>
              </a:rPr>
              <a:t>every unlawful agreement</a:t>
            </a:r>
            <a:r>
              <a:rPr lang="en-GB" b="0" i="0">
                <a:solidFill>
                  <a:srgbClr val="3C4043"/>
                </a:solidFill>
                <a:effectLst/>
                <a:latin typeface="Roboto" panose="02000000000000000000" pitchFamily="2" charset="0"/>
              </a:rPr>
              <a:t> is not </a:t>
            </a:r>
            <a:r>
              <a:rPr lang="en-GB" b="1" i="0">
                <a:solidFill>
                  <a:srgbClr val="3C4043"/>
                </a:solidFill>
                <a:effectLst/>
                <a:latin typeface="Roboto" panose="02000000000000000000" pitchFamily="2" charset="0"/>
              </a:rPr>
              <a:t>illegal</a:t>
            </a:r>
            <a:r>
              <a:rPr lang="en-GB" b="0" i="0">
                <a:solidFill>
                  <a:srgbClr val="3C4043"/>
                </a:solidFill>
                <a:effectLst/>
                <a:latin typeface="Roboto" panose="02000000000000000000" pitchFamily="2" charset="0"/>
              </a:rPr>
              <a:t>.</a:t>
            </a:r>
            <a:endParaRPr lang="en-US"/>
          </a:p>
        </p:txBody>
      </p:sp>
    </p:spTree>
    <p:extLst>
      <p:ext uri="{BB962C8B-B14F-4D97-AF65-F5344CB8AC3E}">
        <p14:creationId xmlns:p14="http://schemas.microsoft.com/office/powerpoint/2010/main" val="1522514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BDF97B2-3ED0-7549-A47D-FF4E1585B694}"/>
              </a:ext>
            </a:extLst>
          </p:cNvPr>
          <p:cNvSpPr>
            <a:spLocks noGrp="1"/>
          </p:cNvSpPr>
          <p:nvPr>
            <p:ph type="title"/>
          </p:nvPr>
        </p:nvSpPr>
        <p:spPr/>
        <p:txBody>
          <a:bodyPr/>
          <a:lstStyle/>
          <a:p>
            <a:r>
              <a:rPr lang="en-GB"/>
              <a:t>Voidable agreement</a:t>
            </a:r>
            <a:endParaRPr lang="en-US"/>
          </a:p>
        </p:txBody>
      </p:sp>
      <p:sp>
        <p:nvSpPr>
          <p:cNvPr id="5" name="Content Placeholder 2">
            <a:extLst>
              <a:ext uri="{FF2B5EF4-FFF2-40B4-BE49-F238E27FC236}">
                <a16:creationId xmlns:a16="http://schemas.microsoft.com/office/drawing/2014/main" xmlns="" id="{57E0A348-1C3B-CE4A-BDE9-D4520F53CAA8}"/>
              </a:ext>
            </a:extLst>
          </p:cNvPr>
          <p:cNvSpPr txBox="1">
            <a:spLocks noGrp="1"/>
          </p:cNvSpPr>
          <p:nvPr>
            <p:ph idx="1"/>
          </p:nvPr>
        </p:nvSpPr>
        <p:spPr>
          <a:prstGeom prst="rect">
            <a:avLst/>
          </a:prstGeom>
        </p:spPr>
        <p:txBody>
          <a:bodyPr vert="horz" lIns="91440" tIns="45720" rIns="91440" bIns="45720" rtlCol="0" anchor="t">
            <a:normAutofit/>
          </a:bodyPr>
          <a:lst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a:lstStyle>
          <a:p>
            <a:pPr marL="0" indent="0">
              <a:buFont typeface="Wingdings 2" panose="05020102010507070707" pitchFamily="18" charset="2"/>
              <a:buNone/>
            </a:pPr>
            <a:r>
              <a:rPr lang="en-US" altLang="en-US">
                <a:effectLst>
                  <a:outerShdw blurRad="38100" dist="19050" dir="2700000" algn="tl" rotWithShape="0">
                    <a:schemeClr val="dk1">
                      <a:alpha val="40000"/>
                    </a:schemeClr>
                  </a:outerShdw>
                </a:effectLst>
                <a:latin typeface="DejaVu Math TeX Gyre" panose="02000503000000000000" charset="0"/>
                <a:cs typeface="DejaVu Math TeX Gyre" panose="02000503000000000000" charset="0"/>
              </a:rPr>
              <a:t>A voidable agreements is one which can be avoidable, set aside by some of the parties to it.</a:t>
            </a:r>
          </a:p>
          <a:p>
            <a:pPr marL="0" indent="0">
              <a:buFont typeface="Wingdings 2" panose="05020102010507070707" pitchFamily="18" charset="2"/>
              <a:buNone/>
            </a:pPr>
            <a:endParaRPr lang="en-US" altLang="en-US">
              <a:effectLst>
                <a:outerShdw blurRad="38100" dist="19050" dir="2700000" algn="tl" rotWithShape="0">
                  <a:schemeClr val="dk1">
                    <a:alpha val="40000"/>
                  </a:schemeClr>
                </a:outerShdw>
              </a:effectLst>
              <a:latin typeface="DejaVu Math TeX Gyre" panose="02000503000000000000" charset="0"/>
              <a:cs typeface="DejaVu Math TeX Gyre" panose="02000503000000000000" charset="0"/>
            </a:endParaRPr>
          </a:p>
          <a:p>
            <a:pPr marL="0" indent="0">
              <a:buFont typeface="Wingdings 2" panose="05020102010507070707" pitchFamily="18" charset="2"/>
              <a:buNone/>
            </a:pPr>
            <a:r>
              <a:rPr lang="en-US" altLang="en-US">
                <a:effectLst>
                  <a:outerShdw blurRad="38100" dist="19050" dir="2700000" algn="tl" rotWithShape="0">
                    <a:schemeClr val="dk1">
                      <a:alpha val="40000"/>
                    </a:schemeClr>
                  </a:outerShdw>
                </a:effectLst>
                <a:latin typeface="DejaVu Math TeX Gyre" panose="02000503000000000000" charset="0"/>
                <a:cs typeface="DejaVu Math TeX Gyre" panose="02000503000000000000" charset="0"/>
              </a:rPr>
              <a:t>For example: Shila forces Mila to agree to a a contract for the sale of Mila's car to Shila. This contract can be avoidable by Mila. In that case Shila cannot enforce the contract but Mila if she so desire, can enforce it against Shila.</a:t>
            </a:r>
            <a:endParaRPr lang="en-US" altLang="en-US" dirty="0">
              <a:effectLst>
                <a:outerShdw blurRad="38100" dist="19050" dir="2700000" algn="tl" rotWithShape="0">
                  <a:schemeClr val="dk1">
                    <a:alpha val="40000"/>
                  </a:schemeClr>
                </a:outerShdw>
              </a:effectLst>
              <a:latin typeface="DejaVu Math TeX Gyre" panose="02000503000000000000" charset="0"/>
              <a:cs typeface="DejaVu Math TeX Gyre" panose="02000503000000000000" charset="0"/>
            </a:endParaRPr>
          </a:p>
        </p:txBody>
      </p:sp>
    </p:spTree>
    <p:extLst>
      <p:ext uri="{BB962C8B-B14F-4D97-AF65-F5344CB8AC3E}">
        <p14:creationId xmlns:p14="http://schemas.microsoft.com/office/powerpoint/2010/main" val="31333448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otalTime>0</TotalTime>
  <Words>532</Words>
  <Application>Microsoft Office PowerPoint</Application>
  <PresentationFormat>Widescreen</PresentationFormat>
  <Paragraphs>30</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Aharoni</vt:lpstr>
      <vt:lpstr>-apple-system</vt:lpstr>
      <vt:lpstr>Arial</vt:lpstr>
      <vt:lpstr>DejaVu Math TeX Gyre</vt:lpstr>
      <vt:lpstr>Gill Sans MT</vt:lpstr>
      <vt:lpstr>Helvetica</vt:lpstr>
      <vt:lpstr>inherit</vt:lpstr>
      <vt:lpstr>Roboto</vt:lpstr>
      <vt:lpstr>Wingdings 2</vt:lpstr>
      <vt:lpstr>Dividend</vt:lpstr>
      <vt:lpstr>              void and voidable agreement</vt:lpstr>
      <vt:lpstr>Understanding the meaning of void and agreement</vt:lpstr>
      <vt:lpstr>What is void agreement?</vt:lpstr>
      <vt:lpstr>Why void agreement cannot be enforced by law?</vt:lpstr>
      <vt:lpstr>Laws for void agreeemenrt</vt:lpstr>
      <vt:lpstr>EXPRESSLY DECLARED VOID AGREEMENT</vt:lpstr>
      <vt:lpstr>Illegal agreementP</vt:lpstr>
      <vt:lpstr>Is there any difference between unlawful agreement and illegal agreement?</vt:lpstr>
      <vt:lpstr>Voidable agreement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void and voidable agreement</dc:title>
  <dc:creator>rakib khan</dc:creator>
  <cp:lastModifiedBy>Lenovo</cp:lastModifiedBy>
  <cp:revision>15</cp:revision>
  <dcterms:created xsi:type="dcterms:W3CDTF">2020-08-16T14:21:33Z</dcterms:created>
  <dcterms:modified xsi:type="dcterms:W3CDTF">2020-10-14T14:19:54Z</dcterms:modified>
</cp:coreProperties>
</file>