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1" r:id="rId2"/>
    <p:sldId id="257" r:id="rId3"/>
    <p:sldId id="258" r:id="rId4"/>
    <p:sldId id="262" r:id="rId5"/>
    <p:sldId id="263" r:id="rId6"/>
    <p:sldId id="264" r:id="rId7"/>
    <p:sldId id="265" r:id="rId8"/>
    <p:sldId id="266" r:id="rId9"/>
    <p:sldId id="267" r:id="rId10"/>
    <p:sldId id="268" r:id="rId11"/>
    <p:sldId id="269" r:id="rId12"/>
    <p:sldId id="270" r:id="rId13"/>
    <p:sldId id="271" r:id="rId14"/>
    <p:sldId id="272" r:id="rId15"/>
    <p:sldId id="273" r:id="rId16"/>
    <p:sldId id="278" r:id="rId17"/>
    <p:sldId id="279" r:id="rId18"/>
    <p:sldId id="280" r:id="rId19"/>
    <p:sldId id="277" r:id="rId20"/>
    <p:sldId id="275" r:id="rId21"/>
    <p:sldId id="276" r:id="rId22"/>
    <p:sldId id="274" r:id="rId23"/>
    <p:sldId id="28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B9B4"/>
    <a:srgbClr val="8E97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B7781D-4B3D-441E-8804-3CDE60025FF9}" type="datetimeFigureOut">
              <a:rPr lang="en-US" smtClean="0"/>
              <a:t>6/15/2022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3ED074-E926-4B85-B413-5A49624468D1}" type="slidenum">
              <a:rPr lang="en-US" smtClean="0"/>
              <a:t>‹#›</a:t>
            </a:fld>
            <a:endParaRPr lang="en-US"/>
          </a:p>
        </p:txBody>
      </p:sp>
    </p:spTree>
    <p:extLst>
      <p:ext uri="{BB962C8B-B14F-4D97-AF65-F5344CB8AC3E}">
        <p14:creationId xmlns:p14="http://schemas.microsoft.com/office/powerpoint/2010/main" val="3110422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73E806-48CE-4F36-B679-8D581C918659}" type="slidenum">
              <a:rPr lang="en-US" smtClean="0"/>
              <a:t>1</a:t>
            </a:fld>
            <a:endParaRPr lang="en-US"/>
          </a:p>
        </p:txBody>
      </p:sp>
    </p:spTree>
    <p:extLst>
      <p:ext uri="{BB962C8B-B14F-4D97-AF65-F5344CB8AC3E}">
        <p14:creationId xmlns:p14="http://schemas.microsoft.com/office/powerpoint/2010/main" val="1156359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981C82-8040-4544-A223-E8D283EB8D6C}"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3368619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81C82-8040-4544-A223-E8D283EB8D6C}"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1718805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81C82-8040-4544-A223-E8D283EB8D6C}"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1246538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981C82-8040-4544-A223-E8D283EB8D6C}"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522341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2981C82-8040-4544-A223-E8D283EB8D6C}" type="datetimeFigureOut">
              <a:rPr lang="en-US" smtClean="0"/>
              <a:t>6/15/2022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1446058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981C82-8040-4544-A223-E8D283EB8D6C}"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2578022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981C82-8040-4544-A223-E8D283EB8D6C}" type="datetimeFigureOut">
              <a:rPr lang="en-US" smtClean="0"/>
              <a:t>6/15/2022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1833488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981C82-8040-4544-A223-E8D283EB8D6C}" type="datetimeFigureOut">
              <a:rPr lang="en-US" smtClean="0"/>
              <a:t>6/15/2022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514656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981C82-8040-4544-A223-E8D283EB8D6C}" type="datetimeFigureOut">
              <a:rPr lang="en-US" smtClean="0"/>
              <a:t>6/15/2022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2309115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2981C82-8040-4544-A223-E8D283EB8D6C}"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1203414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2981C82-8040-4544-A223-E8D283EB8D6C}" type="datetimeFigureOut">
              <a:rPr lang="en-US" smtClean="0"/>
              <a:t>6/15/2022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24EEF-1710-4FD2-9CF4-8B591714B750}" type="slidenum">
              <a:rPr lang="en-US" smtClean="0"/>
              <a:t>‹#›</a:t>
            </a:fld>
            <a:endParaRPr lang="en-US"/>
          </a:p>
        </p:txBody>
      </p:sp>
    </p:spTree>
    <p:extLst>
      <p:ext uri="{BB962C8B-B14F-4D97-AF65-F5344CB8AC3E}">
        <p14:creationId xmlns:p14="http://schemas.microsoft.com/office/powerpoint/2010/main" val="2334567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81C82-8040-4544-A223-E8D283EB8D6C}" type="datetimeFigureOut">
              <a:rPr lang="en-US" smtClean="0"/>
              <a:t>6/15/2022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F24EEF-1710-4FD2-9CF4-8B591714B750}" type="slidenum">
              <a:rPr lang="en-US" smtClean="0"/>
              <a:t>‹#›</a:t>
            </a:fld>
            <a:endParaRPr lang="en-US"/>
          </a:p>
        </p:txBody>
      </p:sp>
    </p:spTree>
    <p:extLst>
      <p:ext uri="{BB962C8B-B14F-4D97-AF65-F5344CB8AC3E}">
        <p14:creationId xmlns:p14="http://schemas.microsoft.com/office/powerpoint/2010/main" val="90732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8790" y="971117"/>
            <a:ext cx="7810500" cy="2809875"/>
          </a:xfrm>
          <a:prstGeom prst="rect">
            <a:avLst/>
          </a:prstGeom>
        </p:spPr>
      </p:pic>
      <p:sp>
        <p:nvSpPr>
          <p:cNvPr id="22" name="Title 1"/>
          <p:cNvSpPr txBox="1">
            <a:spLocks/>
          </p:cNvSpPr>
          <p:nvPr/>
        </p:nvSpPr>
        <p:spPr>
          <a:xfrm>
            <a:off x="1682040" y="1089452"/>
            <a:ext cx="9144000" cy="216592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6600" b="1" dirty="0">
                <a:latin typeface="Cabin Sketch" panose="020B0503050202020004" pitchFamily="34" charset="0"/>
              </a:rPr>
              <a:t>WAP</a:t>
            </a:r>
            <a:endParaRPr lang="en-US" sz="6600" b="1" dirty="0">
              <a:solidFill>
                <a:schemeClr val="bg1"/>
              </a:solidFill>
              <a:latin typeface="Cabin Sketch" panose="020B0503050202020004" pitchFamily="34" charset="0"/>
            </a:endParaRPr>
          </a:p>
        </p:txBody>
      </p:sp>
      <p:sp>
        <p:nvSpPr>
          <p:cNvPr id="34" name="TextBox 33"/>
          <p:cNvSpPr txBox="1"/>
          <p:nvPr/>
        </p:nvSpPr>
        <p:spPr>
          <a:xfrm>
            <a:off x="1682040" y="5066106"/>
            <a:ext cx="4023360" cy="584775"/>
          </a:xfrm>
          <a:prstGeom prst="rect">
            <a:avLst/>
          </a:prstGeom>
          <a:noFill/>
        </p:spPr>
        <p:txBody>
          <a:bodyPr wrap="square" rtlCol="0">
            <a:spAutoFit/>
          </a:bodyPr>
          <a:lstStyle/>
          <a:p>
            <a:r>
              <a:rPr lang="en-US" sz="3200" b="1" dirty="0" smtClean="0">
                <a:solidFill>
                  <a:srgbClr val="B9B9B4"/>
                </a:solidFill>
                <a:latin typeface="Cabin Sketch" panose="020B0503050202020004" pitchFamily="34" charset="0"/>
              </a:rPr>
              <a:t>CSE334</a:t>
            </a:r>
            <a:endParaRPr lang="en-US" sz="3200" b="1" dirty="0">
              <a:solidFill>
                <a:srgbClr val="B9B9B4"/>
              </a:solidFill>
              <a:latin typeface="Cabin Sketch" panose="020B0503050202020004" pitchFamily="34" charset="0"/>
            </a:endParaRPr>
          </a:p>
        </p:txBody>
      </p:sp>
      <p:sp>
        <p:nvSpPr>
          <p:cNvPr id="35" name="TextBox 34"/>
          <p:cNvSpPr txBox="1"/>
          <p:nvPr/>
        </p:nvSpPr>
        <p:spPr>
          <a:xfrm>
            <a:off x="6254040" y="4993536"/>
            <a:ext cx="4842582" cy="1631216"/>
          </a:xfrm>
          <a:prstGeom prst="rect">
            <a:avLst/>
          </a:prstGeom>
          <a:noFill/>
        </p:spPr>
        <p:txBody>
          <a:bodyPr wrap="square" rtlCol="0">
            <a:spAutoFit/>
          </a:bodyPr>
          <a:lstStyle/>
          <a:p>
            <a:pPr algn="r"/>
            <a:r>
              <a:rPr lang="en-US" sz="2000" b="1" dirty="0" smtClean="0">
                <a:solidFill>
                  <a:srgbClr val="B9B9B4"/>
                </a:solidFill>
                <a:latin typeface="Cabin Sketch" panose="020B0503050202020004" pitchFamily="34" charset="0"/>
              </a:rPr>
              <a:t>Md. Ferdouse Ahmed Foysal</a:t>
            </a:r>
          </a:p>
          <a:p>
            <a:pPr algn="r"/>
            <a:r>
              <a:rPr lang="en-US" sz="2000" b="1" dirty="0" smtClean="0">
                <a:solidFill>
                  <a:srgbClr val="B9B9B4"/>
                </a:solidFill>
                <a:latin typeface="Cabin Sketch" panose="020B0503050202020004" pitchFamily="34" charset="0"/>
              </a:rPr>
              <a:t>Daffodil International University</a:t>
            </a:r>
          </a:p>
          <a:p>
            <a:pPr algn="r"/>
            <a:endParaRPr lang="en-US" sz="2000" b="1" dirty="0" smtClean="0">
              <a:solidFill>
                <a:srgbClr val="B9B9B4"/>
              </a:solidFill>
              <a:latin typeface="Cabin Sketch" panose="020B0503050202020004" pitchFamily="34" charset="0"/>
            </a:endParaRPr>
          </a:p>
          <a:p>
            <a:pPr algn="r"/>
            <a:endParaRPr lang="en-US" sz="2000" b="1" dirty="0" smtClean="0">
              <a:solidFill>
                <a:srgbClr val="B9B9B4"/>
              </a:solidFill>
              <a:latin typeface="Cabin Sketch" panose="020B0503050202020004" pitchFamily="34" charset="0"/>
            </a:endParaRPr>
          </a:p>
          <a:p>
            <a:pPr algn="r"/>
            <a:endParaRPr lang="en-US" sz="2000" b="1" dirty="0">
              <a:solidFill>
                <a:srgbClr val="B9B9B4"/>
              </a:solidFill>
              <a:latin typeface="Cabin Sketch" panose="020B0503050202020004" pitchFamily="34" charset="0"/>
            </a:endParaRPr>
          </a:p>
        </p:txBody>
      </p:sp>
    </p:spTree>
    <p:extLst>
      <p:ext uri="{BB962C8B-B14F-4D97-AF65-F5344CB8AC3E}">
        <p14:creationId xmlns:p14="http://schemas.microsoft.com/office/powerpoint/2010/main" val="2160557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par>
                                <p:cTn id="8" presetID="22" presetClass="entr" presetSubtype="8"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34">
                                            <p:txEl>
                                              <p:pRg st="0" end="0"/>
                                            </p:txEl>
                                          </p:spTgt>
                                        </p:tgtEl>
                                        <p:attrNameLst>
                                          <p:attrName>style.visibility</p:attrName>
                                        </p:attrNameLst>
                                      </p:cBhvr>
                                      <p:to>
                                        <p:strVal val="visible"/>
                                      </p:to>
                                    </p:set>
                                    <p:anim calcmode="lin" valueType="num">
                                      <p:cBhvr additive="base">
                                        <p:cTn id="15" dur="500" fill="hold"/>
                                        <p:tgtEl>
                                          <p:spTgt spid="34">
                                            <p:txEl>
                                              <p:pRg st="0" end="0"/>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p:stCondLst>
                                    <p:cond delay="0"/>
                                  </p:stCondLst>
                                  <p:childTnLst>
                                    <p:set>
                                      <p:cBhvr>
                                        <p:cTn id="20" dur="1" fill="hold">
                                          <p:stCondLst>
                                            <p:cond delay="0"/>
                                          </p:stCondLst>
                                        </p:cTn>
                                        <p:tgtEl>
                                          <p:spTgt spid="35">
                                            <p:txEl>
                                              <p:pRg st="0" end="0"/>
                                            </p:txEl>
                                          </p:spTgt>
                                        </p:tgtEl>
                                        <p:attrNameLst>
                                          <p:attrName>style.visibility</p:attrName>
                                        </p:attrNameLst>
                                      </p:cBhvr>
                                      <p:to>
                                        <p:strVal val="visible"/>
                                      </p:to>
                                    </p:set>
                                    <p:anim calcmode="lin" valueType="num">
                                      <p:cBhvr additive="base">
                                        <p:cTn id="21" dur="500" fill="hold"/>
                                        <p:tgtEl>
                                          <p:spTgt spid="35">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5">
                                            <p:txEl>
                                              <p:pRg st="0" end="0"/>
                                            </p:txEl>
                                          </p:spTgt>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35">
                                            <p:txEl>
                                              <p:pRg st="1" end="1"/>
                                            </p:txEl>
                                          </p:spTgt>
                                        </p:tgtEl>
                                        <p:attrNameLst>
                                          <p:attrName>style.visibility</p:attrName>
                                        </p:attrNameLst>
                                      </p:cBhvr>
                                      <p:to>
                                        <p:strVal val="visible"/>
                                      </p:to>
                                    </p:set>
                                    <p:anim calcmode="lin" valueType="num">
                                      <p:cBhvr additive="base">
                                        <p:cTn id="25" dur="500" fill="hold"/>
                                        <p:tgtEl>
                                          <p:spTgt spid="35">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Wireless Session Protocol</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a:t>
            </a:r>
            <a:r>
              <a:rPr lang="en-US" sz="2400" dirty="0" smtClean="0">
                <a:solidFill>
                  <a:schemeClr val="accent3">
                    <a:lumMod val="20000"/>
                    <a:lumOff val="80000"/>
                  </a:schemeClr>
                </a:solidFill>
                <a:latin typeface="Cabin Sketch" panose="020B0503050202020004" pitchFamily="34" charset="0"/>
              </a:rPr>
              <a:t>Wireless </a:t>
            </a:r>
            <a:r>
              <a:rPr lang="en-US" sz="2400" dirty="0">
                <a:solidFill>
                  <a:schemeClr val="accent3">
                    <a:lumMod val="20000"/>
                    <a:lumOff val="80000"/>
                  </a:schemeClr>
                </a:solidFill>
                <a:latin typeface="Cabin Sketch" panose="020B0503050202020004" pitchFamily="34" charset="0"/>
              </a:rPr>
              <a:t>Session </a:t>
            </a:r>
            <a:r>
              <a:rPr lang="en-US" sz="2400" dirty="0" smtClean="0">
                <a:solidFill>
                  <a:schemeClr val="accent3">
                    <a:lumMod val="20000"/>
                    <a:lumOff val="80000"/>
                  </a:schemeClr>
                </a:solidFill>
                <a:latin typeface="Cabin Sketch" panose="020B0503050202020004" pitchFamily="34" charset="0"/>
              </a:rPr>
              <a:t>Protocol </a:t>
            </a:r>
            <a:r>
              <a:rPr lang="en-US" sz="2400" dirty="0">
                <a:solidFill>
                  <a:schemeClr val="accent3">
                    <a:lumMod val="20000"/>
                    <a:lumOff val="80000"/>
                  </a:schemeClr>
                </a:solidFill>
                <a:latin typeface="Cabin Sketch" panose="020B0503050202020004" pitchFamily="34" charset="0"/>
              </a:rPr>
              <a:t>(WSP) provides a </a:t>
            </a:r>
            <a:r>
              <a:rPr lang="en-US" sz="2400" dirty="0" smtClean="0">
                <a:solidFill>
                  <a:schemeClr val="accent3">
                    <a:lumMod val="20000"/>
                    <a:lumOff val="80000"/>
                  </a:schemeClr>
                </a:solidFill>
                <a:latin typeface="Cabin Sketch" panose="020B0503050202020004" pitchFamily="34" charset="0"/>
              </a:rPr>
              <a:t>connection-oriented </a:t>
            </a:r>
            <a:r>
              <a:rPr lang="en-US" sz="2400" dirty="0">
                <a:solidFill>
                  <a:schemeClr val="accent3">
                    <a:lumMod val="20000"/>
                    <a:lumOff val="80000"/>
                  </a:schemeClr>
                </a:solidFill>
                <a:latin typeface="Cabin Sketch" panose="020B0503050202020004" pitchFamily="34" charset="0"/>
              </a:rPr>
              <a:t>service on top of WTP. In addition, it provides a second connection-less service that is directly based on WDP. WSP currently supports services for browsing, like HTTP 1.1 functionality and semantics in a compact format for wireless connections, </a:t>
            </a:r>
            <a:r>
              <a:rPr lang="en-US" sz="2400" dirty="0" smtClean="0">
                <a:solidFill>
                  <a:schemeClr val="accent3">
                    <a:lumMod val="20000"/>
                    <a:lumOff val="80000"/>
                  </a:schemeClr>
                </a:solidFill>
                <a:latin typeface="Cabin Sketch" panose="020B0503050202020004" pitchFamily="34" charset="0"/>
              </a:rPr>
              <a:t>long-lived </a:t>
            </a:r>
            <a:r>
              <a:rPr lang="en-US" sz="2400" dirty="0">
                <a:solidFill>
                  <a:schemeClr val="accent3">
                    <a:lumMod val="20000"/>
                    <a:lumOff val="80000"/>
                  </a:schemeClr>
                </a:solidFill>
                <a:latin typeface="Cabin Sketch" panose="020B0503050202020004" pitchFamily="34" charset="0"/>
              </a:rPr>
              <a:t>session state, session suspend and resume with session migration, and protocol negotiation. Data push will come with </a:t>
            </a:r>
            <a:r>
              <a:rPr lang="en-US" sz="2400" dirty="0" smtClean="0">
                <a:solidFill>
                  <a:schemeClr val="accent3">
                    <a:lumMod val="20000"/>
                    <a:lumOff val="80000"/>
                  </a:schemeClr>
                </a:solidFill>
                <a:latin typeface="Cabin Sketch" panose="020B0503050202020004" pitchFamily="34" charset="0"/>
              </a:rPr>
              <a:t>WAP </a:t>
            </a:r>
            <a:r>
              <a:rPr lang="en-US" sz="2400" dirty="0">
                <a:solidFill>
                  <a:schemeClr val="accent3">
                    <a:lumMod val="20000"/>
                    <a:lumOff val="80000"/>
                  </a:schemeClr>
                </a:solidFill>
                <a:latin typeface="Cabin Sketch" panose="020B0503050202020004" pitchFamily="34" charset="0"/>
              </a:rPr>
              <a:t>1.2</a:t>
            </a:r>
            <a:r>
              <a:rPr lang="en-US" sz="2400" dirty="0" smtClean="0">
                <a:solidFill>
                  <a:schemeClr val="accent3">
                    <a:lumMod val="20000"/>
                    <a:lumOff val="80000"/>
                  </a:schemeClr>
                </a:solidFill>
                <a:latin typeface="Cabin Sketch" panose="020B0503050202020004" pitchFamily="34" charset="0"/>
              </a:rPr>
              <a:t>. </a:t>
            </a:r>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265188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Wireless Application Environment </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a:t>
            </a:r>
            <a:r>
              <a:rPr lang="en-US" sz="2400" dirty="0" smtClean="0">
                <a:solidFill>
                  <a:schemeClr val="accent3">
                    <a:lumMod val="20000"/>
                    <a:lumOff val="80000"/>
                  </a:schemeClr>
                </a:solidFill>
                <a:latin typeface="Cabin Sketch" panose="020B0503050202020004" pitchFamily="34" charset="0"/>
              </a:rPr>
              <a:t>Wireless </a:t>
            </a:r>
            <a:r>
              <a:rPr lang="en-US" sz="2400" dirty="0">
                <a:solidFill>
                  <a:schemeClr val="accent3">
                    <a:lumMod val="20000"/>
                    <a:lumOff val="80000"/>
                  </a:schemeClr>
                </a:solidFill>
                <a:latin typeface="Cabin Sketch" panose="020B0503050202020004" pitchFamily="34" charset="0"/>
              </a:rPr>
              <a:t>Application Environment (WAE) enables the operators and service providers to develop interoperable applications for </a:t>
            </a:r>
            <a:r>
              <a:rPr lang="en-US" sz="2400" dirty="0" smtClean="0">
                <a:solidFill>
                  <a:schemeClr val="accent3">
                    <a:lumMod val="20000"/>
                    <a:lumOff val="80000"/>
                  </a:schemeClr>
                </a:solidFill>
                <a:latin typeface="Cabin Sketch" panose="020B0503050202020004" pitchFamily="34" charset="0"/>
              </a:rPr>
              <a:t>all </a:t>
            </a:r>
            <a:r>
              <a:rPr lang="en-US" sz="2400" dirty="0">
                <a:solidFill>
                  <a:schemeClr val="accent3">
                    <a:lumMod val="20000"/>
                    <a:lumOff val="80000"/>
                  </a:schemeClr>
                </a:solidFill>
                <a:latin typeface="Cabin Sketch" panose="020B0503050202020004" pitchFamily="34" charset="0"/>
              </a:rPr>
              <a:t>WAP-compatible environments. WAE is based on the World Wide Web (WWW) as </a:t>
            </a:r>
            <a:r>
              <a:rPr lang="en-US" sz="2400" dirty="0" smtClean="0">
                <a:solidFill>
                  <a:schemeClr val="accent3">
                    <a:lumMod val="20000"/>
                    <a:lumOff val="80000"/>
                  </a:schemeClr>
                </a:solidFill>
                <a:latin typeface="Cabin Sketch" panose="020B0503050202020004" pitchFamily="34" charset="0"/>
              </a:rPr>
              <a:t>well </a:t>
            </a:r>
            <a:r>
              <a:rPr lang="en-US" sz="2400" dirty="0">
                <a:solidFill>
                  <a:schemeClr val="accent3">
                    <a:lumMod val="20000"/>
                    <a:lumOff val="80000"/>
                  </a:schemeClr>
                </a:solidFill>
                <a:latin typeface="Cabin Sketch" panose="020B0503050202020004" pitchFamily="34" charset="0"/>
              </a:rPr>
              <a:t>as on mobile telephony technology. WAE is, from an application provider's and developer's point of </a:t>
            </a:r>
            <a:r>
              <a:rPr lang="en-US" sz="2400" dirty="0" smtClean="0">
                <a:solidFill>
                  <a:schemeClr val="accent3">
                    <a:lumMod val="20000"/>
                    <a:lumOff val="80000"/>
                  </a:schemeClr>
                </a:solidFill>
                <a:latin typeface="Cabin Sketch" panose="020B0503050202020004" pitchFamily="34" charset="0"/>
              </a:rPr>
              <a:t>view</a:t>
            </a:r>
            <a:r>
              <a:rPr lang="en-US" sz="2400" dirty="0">
                <a:solidFill>
                  <a:schemeClr val="accent3">
                    <a:lumMod val="20000"/>
                    <a:lumOff val="80000"/>
                  </a:schemeClr>
                </a:solidFill>
                <a:latin typeface="Cabin Sketch" panose="020B0503050202020004" pitchFamily="34" charset="0"/>
              </a:rPr>
              <a: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976467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B9B9B4"/>
                </a:solidFill>
                <a:latin typeface="Cabin Sketch" panose="020B0503050202020004" pitchFamily="34" charset="0"/>
              </a:rPr>
              <a:t>Wireless Application Environment</a:t>
            </a:r>
            <a:endParaRPr lang="en-US" sz="3600" b="1" dirty="0">
              <a:solidFill>
                <a:srgbClr val="B9B9B4"/>
              </a:solidFill>
              <a:latin typeface="Cabin Sketch" panose="020B0503050202020004" pitchFamily="34" charset="0"/>
            </a:endParaRPr>
          </a:p>
        </p:txBody>
      </p:sp>
      <p:sp>
        <p:nvSpPr>
          <p:cNvPr id="3" name="Content Placeholder 2"/>
          <p:cNvSpPr>
            <a:spLocks noGrp="1"/>
          </p:cNvSpPr>
          <p:nvPr>
            <p:ph idx="1"/>
          </p:nvPr>
        </p:nvSpPr>
        <p:spPr/>
        <p:txBody>
          <a:bodyPr>
            <a:noAutofit/>
          </a:bodyPr>
          <a:lstStyle/>
          <a:p>
            <a:r>
              <a:rPr lang="en-US" sz="1800" dirty="0">
                <a:solidFill>
                  <a:schemeClr val="accent3">
                    <a:lumMod val="20000"/>
                    <a:lumOff val="80000"/>
                  </a:schemeClr>
                </a:solidFill>
                <a:latin typeface="Cabin Sketch" panose="020B0503050202020004" pitchFamily="34" charset="0"/>
              </a:rPr>
              <a:t>The following specifications are part of the </a:t>
            </a:r>
            <a:r>
              <a:rPr lang="en-US" sz="1800" dirty="0" smtClean="0">
                <a:solidFill>
                  <a:schemeClr val="accent3">
                    <a:lumMod val="20000"/>
                    <a:lumOff val="80000"/>
                  </a:schemeClr>
                </a:solidFill>
                <a:latin typeface="Cabin Sketch" panose="020B0503050202020004" pitchFamily="34" charset="0"/>
              </a:rPr>
              <a:t>WAE</a:t>
            </a:r>
            <a:r>
              <a:rPr lang="en-US" sz="1800" dirty="0">
                <a:solidFill>
                  <a:schemeClr val="accent3">
                    <a:lumMod val="20000"/>
                    <a:lumOff val="80000"/>
                  </a:schemeClr>
                </a:solidFill>
                <a:latin typeface="Cabin Sketch" panose="020B0503050202020004" pitchFamily="34" charset="0"/>
              </a:rPr>
              <a:t>: </a:t>
            </a:r>
          </a:p>
          <a:p>
            <a:r>
              <a:rPr lang="en-US" sz="1800" dirty="0" smtClean="0">
                <a:solidFill>
                  <a:schemeClr val="accent3">
                    <a:lumMod val="20000"/>
                    <a:lumOff val="80000"/>
                  </a:schemeClr>
                </a:solidFill>
                <a:latin typeface="Cabin Sketch" panose="020B0503050202020004" pitchFamily="34" charset="0"/>
              </a:rPr>
              <a:t>Wireless </a:t>
            </a:r>
            <a:r>
              <a:rPr lang="en-US" sz="1800" dirty="0">
                <a:solidFill>
                  <a:schemeClr val="accent3">
                    <a:lumMod val="20000"/>
                    <a:lumOff val="80000"/>
                  </a:schemeClr>
                </a:solidFill>
                <a:latin typeface="Cabin Sketch" panose="020B0503050202020004" pitchFamily="34" charset="0"/>
              </a:rPr>
              <a:t>Markup Language (WML) - a markup language optimized for wireless communication channels and based on HTML as </a:t>
            </a:r>
            <a:r>
              <a:rPr lang="en-US" sz="1800" dirty="0" smtClean="0">
                <a:solidFill>
                  <a:schemeClr val="accent3">
                    <a:lumMod val="20000"/>
                    <a:lumOff val="80000"/>
                  </a:schemeClr>
                </a:solidFill>
                <a:latin typeface="Cabin Sketch" panose="020B0503050202020004" pitchFamily="34" charset="0"/>
              </a:rPr>
              <a:t>well </a:t>
            </a:r>
            <a:r>
              <a:rPr lang="en-US" sz="1800" dirty="0">
                <a:solidFill>
                  <a:schemeClr val="accent3">
                    <a:lumMod val="20000"/>
                    <a:lumOff val="80000"/>
                  </a:schemeClr>
                </a:solidFill>
                <a:latin typeface="Cabin Sketch" panose="020B0503050202020004" pitchFamily="34" charset="0"/>
              </a:rPr>
              <a:t>as Unwired Planet's Hand Held Markup Language (HDML). </a:t>
            </a:r>
          </a:p>
          <a:p>
            <a:r>
              <a:rPr lang="en-US" sz="1800" dirty="0" smtClean="0">
                <a:solidFill>
                  <a:schemeClr val="accent3">
                    <a:lumMod val="20000"/>
                    <a:lumOff val="80000"/>
                  </a:schemeClr>
                </a:solidFill>
                <a:latin typeface="Cabin Sketch" panose="020B0503050202020004" pitchFamily="34" charset="0"/>
              </a:rPr>
              <a:t>WAP </a:t>
            </a:r>
            <a:r>
              <a:rPr lang="en-US" sz="1800" dirty="0">
                <a:solidFill>
                  <a:schemeClr val="accent3">
                    <a:lumMod val="20000"/>
                    <a:lumOff val="80000"/>
                  </a:schemeClr>
                </a:solidFill>
                <a:latin typeface="Cabin Sketch" panose="020B0503050202020004" pitchFamily="34" charset="0"/>
              </a:rPr>
              <a:t>Binary XML Format (WBXML) - a specification for the binary encoding and transfer of XML documents in a W AP environment with the goal of reducing the actual amount of data transferred over the wireless connection. </a:t>
            </a:r>
          </a:p>
          <a:p>
            <a:r>
              <a:rPr lang="en-US" sz="1800" dirty="0" err="1" smtClean="0">
                <a:solidFill>
                  <a:schemeClr val="accent3">
                    <a:lumMod val="20000"/>
                    <a:lumOff val="80000"/>
                  </a:schemeClr>
                </a:solidFill>
                <a:latin typeface="Cabin Sketch" panose="020B0503050202020004" pitchFamily="34" charset="0"/>
              </a:rPr>
              <a:t>WMLScript</a:t>
            </a:r>
            <a:r>
              <a:rPr lang="en-US" sz="1800" dirty="0" smtClean="0">
                <a:solidFill>
                  <a:schemeClr val="accent3">
                    <a:lumMod val="20000"/>
                    <a:lumOff val="80000"/>
                  </a:schemeClr>
                </a:solidFill>
                <a:latin typeface="Cabin Sketch" panose="020B0503050202020004" pitchFamily="34" charset="0"/>
              </a:rPr>
              <a:t> </a:t>
            </a:r>
            <a:r>
              <a:rPr lang="en-US" sz="1800" dirty="0">
                <a:solidFill>
                  <a:schemeClr val="accent3">
                    <a:lumMod val="20000"/>
                    <a:lumOff val="80000"/>
                  </a:schemeClr>
                </a:solidFill>
                <a:latin typeface="Cabin Sketch" panose="020B0503050202020004" pitchFamily="34" charset="0"/>
              </a:rPr>
              <a:t>- a scripting language based on JavaScript, which allows the execution of commands on the </a:t>
            </a:r>
            <a:r>
              <a:rPr lang="en-US" sz="1800" dirty="0" smtClean="0">
                <a:solidFill>
                  <a:schemeClr val="accent3">
                    <a:lumMod val="20000"/>
                    <a:lumOff val="80000"/>
                  </a:schemeClr>
                </a:solidFill>
                <a:latin typeface="Cabin Sketch" panose="020B0503050202020004" pitchFamily="34" charset="0"/>
              </a:rPr>
              <a:t>client </a:t>
            </a:r>
            <a:r>
              <a:rPr lang="en-US" sz="1800" dirty="0">
                <a:solidFill>
                  <a:schemeClr val="accent3">
                    <a:lumMod val="20000"/>
                    <a:lumOff val="80000"/>
                  </a:schemeClr>
                </a:solidFill>
                <a:latin typeface="Cabin Sketch" panose="020B0503050202020004" pitchFamily="34" charset="0"/>
              </a:rPr>
              <a:t>to reduce the number of necessary </a:t>
            </a:r>
            <a:r>
              <a:rPr lang="en-US" sz="1800" dirty="0" smtClean="0">
                <a:solidFill>
                  <a:schemeClr val="accent3">
                    <a:lumMod val="20000"/>
                    <a:lumOff val="80000"/>
                  </a:schemeClr>
                </a:solidFill>
                <a:latin typeface="Cabin Sketch" panose="020B0503050202020004" pitchFamily="34" charset="0"/>
              </a:rPr>
              <a:t>turnarounds </a:t>
            </a:r>
            <a:r>
              <a:rPr lang="en-US" sz="1800" dirty="0">
                <a:solidFill>
                  <a:schemeClr val="accent3">
                    <a:lumMod val="20000"/>
                    <a:lumOff val="80000"/>
                  </a:schemeClr>
                </a:solidFill>
                <a:latin typeface="Cabin Sketch" panose="020B0503050202020004" pitchFamily="34" charset="0"/>
              </a:rPr>
              <a:t>over the network. In the </a:t>
            </a:r>
            <a:r>
              <a:rPr lang="en-US" sz="1800" dirty="0" err="1">
                <a:solidFill>
                  <a:schemeClr val="accent3">
                    <a:lumMod val="20000"/>
                    <a:lumOff val="80000"/>
                  </a:schemeClr>
                </a:solidFill>
                <a:latin typeface="Cabin Sketch" panose="020B0503050202020004" pitchFamily="34" charset="0"/>
              </a:rPr>
              <a:t>WMLScript</a:t>
            </a:r>
            <a:r>
              <a:rPr lang="en-US" sz="1800" dirty="0">
                <a:solidFill>
                  <a:schemeClr val="accent3">
                    <a:lumMod val="20000"/>
                    <a:lumOff val="80000"/>
                  </a:schemeClr>
                </a:solidFill>
                <a:latin typeface="Cabin Sketch" panose="020B0503050202020004" pitchFamily="34" charset="0"/>
              </a:rPr>
              <a:t> Standard Libraries Specification, </a:t>
            </a:r>
            <a:r>
              <a:rPr lang="en-US" sz="1800" dirty="0" smtClean="0">
                <a:solidFill>
                  <a:schemeClr val="accent3">
                    <a:lumMod val="20000"/>
                    <a:lumOff val="80000"/>
                  </a:schemeClr>
                </a:solidFill>
                <a:latin typeface="Cabin Sketch" panose="020B0503050202020004" pitchFamily="34" charset="0"/>
              </a:rPr>
              <a:t>WAE </a:t>
            </a:r>
            <a:r>
              <a:rPr lang="en-US" sz="1800" dirty="0">
                <a:solidFill>
                  <a:schemeClr val="accent3">
                    <a:lumMod val="20000"/>
                    <a:lumOff val="80000"/>
                  </a:schemeClr>
                </a:solidFill>
                <a:latin typeface="Cabin Sketch" panose="020B0503050202020004" pitchFamily="34" charset="0"/>
              </a:rPr>
              <a:t>also defines a set of standard functions available on the </a:t>
            </a:r>
            <a:r>
              <a:rPr lang="en-US" sz="1800" dirty="0" smtClean="0">
                <a:solidFill>
                  <a:schemeClr val="accent3">
                    <a:lumMod val="20000"/>
                    <a:lumOff val="80000"/>
                  </a:schemeClr>
                </a:solidFill>
                <a:latin typeface="Cabin Sketch" panose="020B0503050202020004" pitchFamily="34" charset="0"/>
              </a:rPr>
              <a:t>client</a:t>
            </a:r>
            <a:r>
              <a:rPr lang="en-US" sz="1800" dirty="0">
                <a:solidFill>
                  <a:schemeClr val="accent3">
                    <a:lumMod val="20000"/>
                    <a:lumOff val="80000"/>
                  </a:schemeClr>
                </a:solidFill>
                <a:latin typeface="Cabin Sketch" panose="020B0503050202020004" pitchFamily="34" charset="0"/>
              </a:rPr>
              <a:t>. </a:t>
            </a:r>
          </a:p>
          <a:p>
            <a:r>
              <a:rPr lang="en-US" sz="1800" dirty="0" smtClean="0">
                <a:solidFill>
                  <a:schemeClr val="accent3">
                    <a:lumMod val="20000"/>
                    <a:lumOff val="80000"/>
                  </a:schemeClr>
                </a:solidFill>
                <a:latin typeface="Cabin Sketch" panose="020B0503050202020004" pitchFamily="34" charset="0"/>
              </a:rPr>
              <a:t>Wireless </a:t>
            </a:r>
            <a:r>
              <a:rPr lang="en-US" sz="1800" dirty="0">
                <a:solidFill>
                  <a:schemeClr val="accent3">
                    <a:lumMod val="20000"/>
                    <a:lumOff val="80000"/>
                  </a:schemeClr>
                </a:solidFill>
                <a:latin typeface="Cabin Sketch" panose="020B0503050202020004" pitchFamily="34" charset="0"/>
              </a:rPr>
              <a:t>Telephony Application (</a:t>
            </a:r>
            <a:r>
              <a:rPr lang="en-US" sz="1800" dirty="0" smtClean="0">
                <a:solidFill>
                  <a:schemeClr val="accent3">
                    <a:lumMod val="20000"/>
                    <a:lumOff val="80000"/>
                  </a:schemeClr>
                </a:solidFill>
                <a:latin typeface="Cabin Sketch" panose="020B0503050202020004" pitchFamily="34" charset="0"/>
              </a:rPr>
              <a:t>WTA</a:t>
            </a:r>
            <a:r>
              <a:rPr lang="en-US" sz="1800" dirty="0">
                <a:solidFill>
                  <a:schemeClr val="accent3">
                    <a:lumMod val="20000"/>
                    <a:lumOff val="80000"/>
                  </a:schemeClr>
                </a:solidFill>
                <a:latin typeface="Cabin Sketch" panose="020B0503050202020004" pitchFamily="34" charset="0"/>
              </a:rPr>
              <a:t>) - a collection of telephony specific features for call and feature control mechanisms. The corresponding interfaces are defined in the Wireless Telephony Application Interface (WTAI) specification. </a:t>
            </a:r>
          </a:p>
          <a:p>
            <a:r>
              <a:rPr lang="en-US" sz="1800" dirty="0" smtClean="0">
                <a:solidFill>
                  <a:schemeClr val="accent3">
                    <a:lumMod val="20000"/>
                    <a:lumOff val="80000"/>
                  </a:schemeClr>
                </a:solidFill>
                <a:latin typeface="Cabin Sketch" panose="020B0503050202020004" pitchFamily="34" charset="0"/>
              </a:rPr>
              <a:t>Content </a:t>
            </a:r>
            <a:r>
              <a:rPr lang="en-US" sz="1800" dirty="0">
                <a:solidFill>
                  <a:schemeClr val="accent3">
                    <a:lumMod val="20000"/>
                    <a:lumOff val="80000"/>
                  </a:schemeClr>
                </a:solidFill>
                <a:latin typeface="Cabin Sketch" panose="020B0503050202020004" pitchFamily="34" charset="0"/>
              </a:rPr>
              <a:t>formats - the data formats supported by a W AP environment, like calendar entries, images, and address book records.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1905364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Distribution of Components in o WAP System</a:t>
            </a:r>
          </a:p>
        </p:txBody>
      </p:sp>
      <p:sp>
        <p:nvSpPr>
          <p:cNvPr id="3" name="Content Placeholder 2"/>
          <p:cNvSpPr>
            <a:spLocks noGrp="1"/>
          </p:cNvSpPr>
          <p:nvPr>
            <p:ph idx="1"/>
          </p:nvPr>
        </p:nvSpPr>
        <p:spPr/>
        <p:txBody>
          <a:bodyPr>
            <a:normAutofit/>
          </a:bodyPr>
          <a:lstStyle/>
          <a:p>
            <a:r>
              <a:rPr lang="en-US" sz="2000" dirty="0">
                <a:solidFill>
                  <a:schemeClr val="accent3">
                    <a:lumMod val="20000"/>
                    <a:lumOff val="80000"/>
                  </a:schemeClr>
                </a:solidFill>
                <a:latin typeface="Cabin Sketch" panose="020B0503050202020004" pitchFamily="34" charset="0"/>
              </a:rPr>
              <a:t>The interaction between a </a:t>
            </a:r>
            <a:r>
              <a:rPr lang="en-US" sz="2000" dirty="0" smtClean="0">
                <a:solidFill>
                  <a:schemeClr val="accent3">
                    <a:lumMod val="20000"/>
                    <a:lumOff val="80000"/>
                  </a:schemeClr>
                </a:solidFill>
                <a:latin typeface="Cabin Sketch" panose="020B0503050202020004" pitchFamily="34" charset="0"/>
              </a:rPr>
              <a:t>client </a:t>
            </a:r>
            <a:r>
              <a:rPr lang="en-US" sz="2000" dirty="0">
                <a:solidFill>
                  <a:schemeClr val="accent3">
                    <a:lumMod val="20000"/>
                    <a:lumOff val="80000"/>
                  </a:schemeClr>
                </a:solidFill>
                <a:latin typeface="Cabin Sketch" panose="020B0503050202020004" pitchFamily="34" charset="0"/>
              </a:rPr>
              <a:t>and a server is described in </a:t>
            </a:r>
            <a:r>
              <a:rPr lang="en-US" sz="2000" dirty="0" smtClean="0">
                <a:solidFill>
                  <a:schemeClr val="accent3">
                    <a:lumMod val="20000"/>
                    <a:lumOff val="80000"/>
                  </a:schemeClr>
                </a:solidFill>
                <a:latin typeface="Cabin Sketch" panose="020B0503050202020004" pitchFamily="34" charset="0"/>
              </a:rPr>
              <a:t>Figure. </a:t>
            </a:r>
            <a:r>
              <a:rPr lang="en-US" sz="2000" dirty="0">
                <a:solidFill>
                  <a:schemeClr val="accent3">
                    <a:lumMod val="20000"/>
                    <a:lumOff val="80000"/>
                  </a:schemeClr>
                </a:solidFill>
                <a:latin typeface="Cabin Sketch" panose="020B0503050202020004" pitchFamily="34" charset="0"/>
              </a:rPr>
              <a:t>The </a:t>
            </a:r>
            <a:r>
              <a:rPr lang="en-US" sz="2000" dirty="0" smtClean="0">
                <a:solidFill>
                  <a:schemeClr val="accent3">
                    <a:lumMod val="20000"/>
                    <a:lumOff val="80000"/>
                  </a:schemeClr>
                </a:solidFill>
                <a:latin typeface="Cabin Sketch" panose="020B0503050202020004" pitchFamily="34" charset="0"/>
              </a:rPr>
              <a:t>client </a:t>
            </a:r>
            <a:r>
              <a:rPr lang="en-US" sz="2000" dirty="0">
                <a:solidFill>
                  <a:schemeClr val="accent3">
                    <a:lumMod val="20000"/>
                    <a:lumOff val="80000"/>
                  </a:schemeClr>
                </a:solidFill>
                <a:latin typeface="Cabin Sketch" panose="020B0503050202020004" pitchFamily="34" charset="0"/>
              </a:rPr>
              <a:t>contains a so-called WAE User Agent, like for example a micro browser, which is used to display the content and to enter information requested by the application. The User Agent is capable of displaying documents received in WML and executing procedures written using </a:t>
            </a:r>
            <a:r>
              <a:rPr lang="en-US" sz="2000" dirty="0" err="1">
                <a:solidFill>
                  <a:schemeClr val="accent3">
                    <a:lumMod val="20000"/>
                    <a:lumOff val="80000"/>
                  </a:schemeClr>
                </a:solidFill>
                <a:latin typeface="Cabin Sketch" panose="020B0503050202020004" pitchFamily="34" charset="0"/>
              </a:rPr>
              <a:t>WMLScript</a:t>
            </a:r>
            <a:r>
              <a:rPr lang="en-US" sz="2000" dirty="0">
                <a:solidFill>
                  <a:schemeClr val="accent3">
                    <a:lumMod val="20000"/>
                    <a:lumOff val="80000"/>
                  </a:schemeClr>
                </a:solidFill>
                <a:latin typeface="Cabin Sketch" panose="020B0503050202020004" pitchFamily="34" charset="0"/>
              </a:rPr>
              <a:t>. A WML document is called a WML deck, which can consist of several cards. A card should contain the amount of information, which fits on the display of a device. A card could also contain </a:t>
            </a:r>
            <a:r>
              <a:rPr lang="en-US" sz="2000" dirty="0" err="1">
                <a:solidFill>
                  <a:schemeClr val="accent3">
                    <a:lumMod val="20000"/>
                    <a:lumOff val="80000"/>
                  </a:schemeClr>
                </a:solidFill>
                <a:latin typeface="Cabin Sketch" panose="020B0503050202020004" pitchFamily="34" charset="0"/>
              </a:rPr>
              <a:t>WMLScripts</a:t>
            </a:r>
            <a:r>
              <a:rPr lang="en-US" sz="2000" dirty="0">
                <a:solidFill>
                  <a:schemeClr val="accent3">
                    <a:lumMod val="20000"/>
                    <a:lumOff val="80000"/>
                  </a:schemeClr>
                </a:solidFill>
                <a:latin typeface="Cabin Sketch" panose="020B0503050202020004" pitchFamily="34" charset="0"/>
              </a:rPr>
              <a:t> to perform actions on the </a:t>
            </a:r>
            <a:r>
              <a:rPr lang="en-US" sz="2000" dirty="0" smtClean="0">
                <a:solidFill>
                  <a:schemeClr val="accent3">
                    <a:lumMod val="20000"/>
                    <a:lumOff val="80000"/>
                  </a:schemeClr>
                </a:solidFill>
                <a:latin typeface="Cabin Sketch" panose="020B0503050202020004" pitchFamily="34" charset="0"/>
              </a:rPr>
              <a:t>client</a:t>
            </a:r>
            <a:r>
              <a:rPr lang="en-US" sz="2000" dirty="0">
                <a:solidFill>
                  <a:schemeClr val="accent3">
                    <a:lumMod val="20000"/>
                    <a:lumOff val="80000"/>
                  </a:schemeClr>
                </a:solidFill>
                <a:latin typeface="Cabin Sketch" panose="020B0503050202020004" pitchFamily="34" charset="0"/>
              </a:rPr>
              <a:t>. </a:t>
            </a:r>
            <a:r>
              <a:rPr lang="en-US" sz="2000" dirty="0" smtClean="0">
                <a:solidFill>
                  <a:schemeClr val="accent3">
                    <a:lumMod val="20000"/>
                    <a:lumOff val="80000"/>
                  </a:schemeClr>
                </a:solidFill>
                <a:latin typeface="Cabin Sketch" panose="020B0503050202020004" pitchFamily="34" charset="0"/>
              </a:rPr>
              <a:t>To request </a:t>
            </a:r>
            <a:r>
              <a:rPr lang="en-US" sz="2000" dirty="0">
                <a:solidFill>
                  <a:schemeClr val="accent3">
                    <a:lumMod val="20000"/>
                    <a:lumOff val="80000"/>
                  </a:schemeClr>
                </a:solidFill>
                <a:latin typeface="Cabin Sketch" panose="020B0503050202020004" pitchFamily="34" charset="0"/>
              </a:rPr>
              <a:t>data from a server, the user navigates through menus, which ultimately results into a WSP request to the W AP Gateway. The W AP Gateway receives the request, transforms it into an HTTP request, and forwards it to the HTTP server. </a:t>
            </a:r>
          </a:p>
        </p:txBody>
      </p:sp>
      <p:pic>
        <p:nvPicPr>
          <p:cNvPr id="4" name="Picture 3"/>
          <p:cNvPicPr>
            <a:picLocks noChangeAspect="1"/>
          </p:cNvPicPr>
          <p:nvPr/>
        </p:nvPicPr>
        <p:blipFill>
          <a:blip r:embed="rId2"/>
          <a:stretch>
            <a:fillRect/>
          </a:stretch>
        </p:blipFill>
        <p:spPr>
          <a:xfrm>
            <a:off x="3748087" y="4700588"/>
            <a:ext cx="5064447" cy="197730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75760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WML Encoder</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server performs the requested action and returns the deck to the WAP Gateway. If the server is not able to generate WML directly, it could also reply sending plain text to the gateway. In this case, the gateway transforms the plain text into WML decks. Now the gateway binary encodes the deck into WBXML to reduce the number of bytes to be transferred to the </a:t>
            </a:r>
            <a:r>
              <a:rPr lang="en-US" sz="2400" dirty="0" smtClean="0">
                <a:solidFill>
                  <a:schemeClr val="accent3">
                    <a:lumMod val="20000"/>
                    <a:lumOff val="80000"/>
                  </a:schemeClr>
                </a:solidFill>
                <a:latin typeface="Cabin Sketch" panose="020B0503050202020004" pitchFamily="34" charset="0"/>
              </a:rPr>
              <a:t>client</a:t>
            </a:r>
            <a:r>
              <a:rPr lang="en-US" sz="2400" dirty="0">
                <a:solidFill>
                  <a:schemeClr val="accent3">
                    <a:lumMod val="20000"/>
                    <a:lumOff val="80000"/>
                  </a:schemeClr>
                </a:solidFill>
                <a:latin typeface="Cabin Sketch" panose="020B05030502020200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2495065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B9B9B4"/>
                </a:solidFill>
                <a:latin typeface="Cabin Sketch" panose="020B0503050202020004" pitchFamily="34" charset="0"/>
              </a:rPr>
              <a:t>WMLScript</a:t>
            </a:r>
            <a:r>
              <a:rPr lang="en-US" sz="3600" b="1" dirty="0">
                <a:solidFill>
                  <a:srgbClr val="B9B9B4"/>
                </a:solidFill>
                <a:latin typeface="Cabin Sketch" panose="020B0503050202020004" pitchFamily="34" charset="0"/>
              </a:rPr>
              <a:t> compiler</a:t>
            </a:r>
          </a:p>
        </p:txBody>
      </p:sp>
      <p:sp>
        <p:nvSpPr>
          <p:cNvPr id="3" name="Content Placeholder 2"/>
          <p:cNvSpPr>
            <a:spLocks noGrp="1"/>
          </p:cNvSpPr>
          <p:nvPr>
            <p:ph idx="1"/>
          </p:nvPr>
        </p:nvSpPr>
        <p:spPr/>
        <p:txBody>
          <a:bodyPr>
            <a:normAutofit/>
          </a:bodyPr>
          <a:lstStyle/>
          <a:p>
            <a:r>
              <a:rPr lang="en-US" sz="2400" dirty="0" err="1">
                <a:solidFill>
                  <a:schemeClr val="accent3">
                    <a:lumMod val="20000"/>
                    <a:lumOff val="80000"/>
                  </a:schemeClr>
                </a:solidFill>
                <a:latin typeface="Cabin Sketch" panose="020B0503050202020004" pitchFamily="34" charset="0"/>
              </a:rPr>
              <a:t>WMLScript</a:t>
            </a:r>
            <a:r>
              <a:rPr lang="en-US" sz="2400" dirty="0">
                <a:solidFill>
                  <a:schemeClr val="accent3">
                    <a:lumMod val="20000"/>
                    <a:lumOff val="80000"/>
                  </a:schemeClr>
                </a:solidFill>
                <a:latin typeface="Cabin Sketch" panose="020B0503050202020004" pitchFamily="34" charset="0"/>
              </a:rPr>
              <a:t> contained in the decks is also compiled into byte code. First, this reduces the number of bytes to transfer and secondly takes workload away from the </a:t>
            </a:r>
            <a:r>
              <a:rPr lang="en-US" sz="2400" dirty="0" smtClean="0">
                <a:solidFill>
                  <a:schemeClr val="accent3">
                    <a:lumMod val="20000"/>
                    <a:lumOff val="80000"/>
                  </a:schemeClr>
                </a:solidFill>
                <a:latin typeface="Cabin Sketch" panose="020B0503050202020004" pitchFamily="34" charset="0"/>
              </a:rPr>
              <a:t>client</a:t>
            </a:r>
            <a:r>
              <a:rPr lang="en-US" sz="2400" dirty="0">
                <a:solidFill>
                  <a:schemeClr val="accent3">
                    <a:lumMod val="20000"/>
                    <a:lumOff val="80000"/>
                  </a:schemeClr>
                </a:solidFill>
                <a:latin typeface="Cabin Sketch" panose="020B0503050202020004" pitchFamily="34" charset="0"/>
              </a:rPr>
              <a:t>. Performing work on the gateway instead of on the </a:t>
            </a:r>
            <a:r>
              <a:rPr lang="en-US" sz="2400" dirty="0" smtClean="0">
                <a:solidFill>
                  <a:schemeClr val="accent3">
                    <a:lumMod val="20000"/>
                    <a:lumOff val="80000"/>
                  </a:schemeClr>
                </a:solidFill>
                <a:latin typeface="Cabin Sketch" panose="020B0503050202020004" pitchFamily="34" charset="0"/>
              </a:rPr>
              <a:t>client </a:t>
            </a:r>
            <a:r>
              <a:rPr lang="en-US" sz="2400" dirty="0">
                <a:solidFill>
                  <a:schemeClr val="accent3">
                    <a:lumMod val="20000"/>
                    <a:lumOff val="80000"/>
                  </a:schemeClr>
                </a:solidFill>
                <a:latin typeface="Cabin Sketch" panose="020B0503050202020004" pitchFamily="34" charset="0"/>
              </a:rPr>
              <a:t>also allows mobile devices with less computing power to be compliant with </a:t>
            </a:r>
            <a:r>
              <a:rPr lang="en-US" sz="2400" dirty="0" smtClean="0">
                <a:solidFill>
                  <a:schemeClr val="accent3">
                    <a:lumMod val="20000"/>
                    <a:lumOff val="80000"/>
                  </a:schemeClr>
                </a:solidFill>
                <a:latin typeface="Cabin Sketch" panose="020B0503050202020004" pitchFamily="34" charset="0"/>
              </a:rPr>
              <a:t>WAP</a:t>
            </a:r>
            <a:r>
              <a:rPr lang="en-US" sz="2400" dirty="0">
                <a:solidFill>
                  <a:schemeClr val="accent3">
                    <a:lumMod val="20000"/>
                    <a:lumOff val="80000"/>
                  </a:schemeClr>
                </a:solidFill>
                <a:latin typeface="Cabin Sketch" panose="020B0503050202020004" pitchFamily="34" charset="0"/>
              </a:rPr>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85663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8"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Wireless Markup Language</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a:t>
            </a:r>
            <a:r>
              <a:rPr lang="en-US" sz="2400" dirty="0" smtClean="0">
                <a:solidFill>
                  <a:schemeClr val="accent3">
                    <a:lumMod val="20000"/>
                    <a:lumOff val="80000"/>
                  </a:schemeClr>
                </a:solidFill>
                <a:latin typeface="Cabin Sketch" panose="020B0503050202020004" pitchFamily="34" charset="0"/>
              </a:rPr>
              <a:t>WAP </a:t>
            </a:r>
            <a:r>
              <a:rPr lang="en-US" sz="2400" dirty="0">
                <a:solidFill>
                  <a:schemeClr val="accent3">
                    <a:lumMod val="20000"/>
                    <a:lumOff val="80000"/>
                  </a:schemeClr>
                </a:solidFill>
                <a:latin typeface="Cabin Sketch" panose="020B0503050202020004" pitchFamily="34" charset="0"/>
              </a:rPr>
              <a:t>Forum has defined WML as an Markup Language optimized for mobile devices. WML is based on the Extensible Markup Language (XML</a:t>
            </a:r>
            <a:r>
              <a:rPr lang="en-US" sz="2400" dirty="0" smtClean="0">
                <a:solidFill>
                  <a:schemeClr val="accent3">
                    <a:lumMod val="20000"/>
                    <a:lumOff val="80000"/>
                  </a:schemeClr>
                </a:solidFill>
                <a:latin typeface="Cabin Sketch" panose="020B0503050202020004" pitchFamily="34" charset="0"/>
              </a:rPr>
              <a:t>). </a:t>
            </a:r>
            <a:r>
              <a:rPr lang="en-US" sz="2400" dirty="0">
                <a:solidFill>
                  <a:schemeClr val="accent3">
                    <a:lumMod val="20000"/>
                    <a:lumOff val="80000"/>
                  </a:schemeClr>
                </a:solidFill>
                <a:latin typeface="Cabin Sketch" panose="020B0503050202020004" pitchFamily="34" charset="0"/>
              </a:rPr>
              <a:t>It is also very similar to </a:t>
            </a:r>
            <a:r>
              <a:rPr lang="en-US" sz="2400" dirty="0" smtClean="0">
                <a:solidFill>
                  <a:schemeClr val="accent3">
                    <a:lumMod val="20000"/>
                    <a:lumOff val="80000"/>
                  </a:schemeClr>
                </a:solidFill>
                <a:latin typeface="Cabin Sketch" panose="020B0503050202020004" pitchFamily="34" charset="0"/>
              </a:rPr>
              <a:t>HTML.</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327672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B9B9B4"/>
                </a:solidFill>
                <a:latin typeface="Cabin Sketch" panose="020B0503050202020004" pitchFamily="34" charset="0"/>
              </a:rPr>
              <a:t>WML Example</a:t>
            </a:r>
            <a:endParaRPr lang="en-US" sz="3600" b="1" dirty="0">
              <a:solidFill>
                <a:srgbClr val="B9B9B4"/>
              </a:solidFill>
              <a:latin typeface="Cabin Sketch" panose="020B0503050202020004" pitchFamily="34" charset="0"/>
            </a:endParaRPr>
          </a:p>
        </p:txBody>
      </p:sp>
      <p:pic>
        <p:nvPicPr>
          <p:cNvPr id="4" name="Content Placeholder 3"/>
          <p:cNvPicPr>
            <a:picLocks noGrp="1" noChangeAspect="1"/>
          </p:cNvPicPr>
          <p:nvPr>
            <p:ph idx="1"/>
          </p:nvPr>
        </p:nvPicPr>
        <p:blipFill>
          <a:blip r:embed="rId2"/>
          <a:stretch>
            <a:fillRect/>
          </a:stretch>
        </p:blipFill>
        <p:spPr>
          <a:xfrm>
            <a:off x="1364672" y="2806772"/>
            <a:ext cx="5029200" cy="1724025"/>
          </a:xfrm>
          <a:prstGeom prst="rect">
            <a:avLst/>
          </a:prstGeom>
        </p:spPr>
      </p:pic>
      <p:pic>
        <p:nvPicPr>
          <p:cNvPr id="5" name="Picture 4"/>
          <p:cNvPicPr>
            <a:picLocks noChangeAspect="1"/>
          </p:cNvPicPr>
          <p:nvPr/>
        </p:nvPicPr>
        <p:blipFill>
          <a:blip r:embed="rId3"/>
          <a:stretch>
            <a:fillRect/>
          </a:stretch>
        </p:blipFill>
        <p:spPr>
          <a:xfrm>
            <a:off x="7673686" y="2516764"/>
            <a:ext cx="3162300" cy="260032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231970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WML Example</a:t>
            </a:r>
            <a:endParaRPr lang="en-US" sz="3600" dirty="0">
              <a:solidFill>
                <a:srgbClr val="B9B9B4"/>
              </a:solidFill>
              <a:latin typeface="Cabin Sketch" panose="020B0503050202020004" pitchFamily="34" charset="0"/>
            </a:endParaRPr>
          </a:p>
        </p:txBody>
      </p:sp>
      <p:pic>
        <p:nvPicPr>
          <p:cNvPr id="4" name="Picture 3"/>
          <p:cNvPicPr>
            <a:picLocks noChangeAspect="1"/>
          </p:cNvPicPr>
          <p:nvPr/>
        </p:nvPicPr>
        <p:blipFill>
          <a:blip r:embed="rId2"/>
          <a:stretch>
            <a:fillRect/>
          </a:stretch>
        </p:blipFill>
        <p:spPr>
          <a:xfrm>
            <a:off x="2878295" y="2172783"/>
            <a:ext cx="6435409" cy="36570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2383115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WAP Binary XML Content Format</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WAP Binary XML Content Format (WBXML) is used to reduce the amount of data to be transferred by binary encoding WML documents. During the encoding, the document is tokenized. This means that each tag is represented by a number and instead of transferring four bytes for a card tag, only one byte is transferred for the token. The same happens with attributes and entities.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418883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B9B9B4"/>
                </a:solidFill>
                <a:latin typeface="Cabin Sketch" panose="020B0503050202020004" pitchFamily="34" charset="0"/>
              </a:rPr>
              <a:t>WAP</a:t>
            </a:r>
            <a:endParaRPr lang="en-US" sz="3600" b="1" dirty="0">
              <a:solidFill>
                <a:srgbClr val="B9B9B4"/>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In lune 1997, Ericsson, Motorola, Nokia, and Phone.com (formerly know as Unwired Planet) founded the Wireless Application Protocol (</a:t>
            </a:r>
            <a:r>
              <a:rPr lang="en-US" sz="2400" dirty="0" smtClean="0">
                <a:solidFill>
                  <a:schemeClr val="accent3">
                    <a:lumMod val="20000"/>
                    <a:lumOff val="80000"/>
                  </a:schemeClr>
                </a:solidFill>
                <a:latin typeface="Cabin Sketch" panose="020B0503050202020004" pitchFamily="34" charset="0"/>
              </a:rPr>
              <a:t>WAP</a:t>
            </a:r>
            <a:r>
              <a:rPr lang="en-US" sz="2400" dirty="0">
                <a:solidFill>
                  <a:schemeClr val="accent3">
                    <a:lumMod val="20000"/>
                    <a:lumOff val="80000"/>
                  </a:schemeClr>
                </a:solidFill>
                <a:latin typeface="Cabin Sketch" panose="020B0503050202020004" pitchFamily="34" charset="0"/>
              </a:rPr>
              <a:t>) Forum as an industry group for the purpose of extending the existing Internet standards for the use with wireless communication. By summer 2000, the WAP Forum had more than 240 companies from all parts of the industry, </a:t>
            </a:r>
            <a:r>
              <a:rPr lang="en-US" sz="2400" dirty="0" smtClean="0">
                <a:solidFill>
                  <a:schemeClr val="accent3">
                    <a:lumMod val="20000"/>
                    <a:lumOff val="80000"/>
                  </a:schemeClr>
                </a:solidFill>
                <a:latin typeface="Cabin Sketch" panose="020B0503050202020004" pitchFamily="34" charset="0"/>
              </a:rPr>
              <a:t>including </a:t>
            </a:r>
            <a:r>
              <a:rPr lang="en-US" sz="2400" dirty="0">
                <a:solidFill>
                  <a:schemeClr val="accent3">
                    <a:lumMod val="20000"/>
                    <a:lumOff val="80000"/>
                  </a:schemeClr>
                </a:solidFill>
                <a:latin typeface="Cabin Sketch" panose="020B0503050202020004" pitchFamily="34" charset="0"/>
              </a:rPr>
              <a:t>network operators, device manufacturers, service providers and software </a:t>
            </a:r>
            <a:r>
              <a:rPr lang="en-US" sz="2400" dirty="0" smtClean="0">
                <a:solidFill>
                  <a:schemeClr val="accent3">
                    <a:lumMod val="20000"/>
                    <a:lumOff val="80000"/>
                  </a:schemeClr>
                </a:solidFill>
                <a:latin typeface="Cabin Sketch" panose="020B0503050202020004" pitchFamily="34" charset="0"/>
              </a:rPr>
              <a:t>vendors.</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1953111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B9B9B4"/>
                </a:solidFill>
                <a:latin typeface="Cabin Sketch" panose="020B0503050202020004" pitchFamily="34" charset="0"/>
              </a:rPr>
              <a:t>WMLScript</a:t>
            </a:r>
            <a:endParaRPr lang="en-US" sz="3600" b="1" dirty="0">
              <a:solidFill>
                <a:srgbClr val="B9B9B4"/>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err="1">
                <a:solidFill>
                  <a:schemeClr val="accent3">
                    <a:lumMod val="20000"/>
                    <a:lumOff val="80000"/>
                  </a:schemeClr>
                </a:solidFill>
                <a:latin typeface="Cabin Sketch" panose="020B0503050202020004" pitchFamily="34" charset="0"/>
              </a:rPr>
              <a:t>WMLScript</a:t>
            </a:r>
            <a:r>
              <a:rPr lang="en-US" sz="2400" dirty="0">
                <a:solidFill>
                  <a:schemeClr val="accent3">
                    <a:lumMod val="20000"/>
                    <a:lumOff val="80000"/>
                  </a:schemeClr>
                </a:solidFill>
                <a:latin typeface="Cabin Sketch" panose="020B0503050202020004" pitchFamily="34" charset="0"/>
              </a:rPr>
              <a:t> was defined to enable the execution of scripts on </a:t>
            </a:r>
            <a:r>
              <a:rPr lang="en-US" sz="2400" dirty="0" smtClean="0">
                <a:solidFill>
                  <a:schemeClr val="accent3">
                    <a:lumMod val="20000"/>
                    <a:lumOff val="80000"/>
                  </a:schemeClr>
                </a:solidFill>
                <a:latin typeface="Cabin Sketch" panose="020B0503050202020004" pitchFamily="34" charset="0"/>
              </a:rPr>
              <a:t>WAP </a:t>
            </a:r>
            <a:r>
              <a:rPr lang="en-US" sz="2400" dirty="0">
                <a:solidFill>
                  <a:schemeClr val="accent3">
                    <a:lumMod val="20000"/>
                    <a:lumOff val="80000"/>
                  </a:schemeClr>
                </a:solidFill>
                <a:latin typeface="Cabin Sketch" panose="020B0503050202020004" pitchFamily="34" charset="0"/>
              </a:rPr>
              <a:t>for scripting devices. The goal of using scripts on </a:t>
            </a:r>
            <a:r>
              <a:rPr lang="en-US" sz="2400" dirty="0" smtClean="0">
                <a:solidFill>
                  <a:schemeClr val="accent3">
                    <a:lumMod val="20000"/>
                    <a:lumOff val="80000"/>
                  </a:schemeClr>
                </a:solidFill>
                <a:latin typeface="Cabin Sketch" panose="020B0503050202020004" pitchFamily="34" charset="0"/>
              </a:rPr>
              <a:t>WAP </a:t>
            </a:r>
            <a:r>
              <a:rPr lang="en-US" sz="2400" dirty="0">
                <a:solidFill>
                  <a:schemeClr val="accent3">
                    <a:lumMod val="20000"/>
                    <a:lumOff val="80000"/>
                  </a:schemeClr>
                </a:solidFill>
                <a:latin typeface="Cabin Sketch" panose="020B0503050202020004" pitchFamily="34" charset="0"/>
              </a:rPr>
              <a:t>devices is to reduce the number of </a:t>
            </a:r>
            <a:r>
              <a:rPr lang="en-US" sz="2400" dirty="0" smtClean="0">
                <a:solidFill>
                  <a:schemeClr val="accent3">
                    <a:lumMod val="20000"/>
                    <a:lumOff val="80000"/>
                  </a:schemeClr>
                </a:solidFill>
                <a:latin typeface="Cabin Sketch" panose="020B0503050202020004" pitchFamily="34" charset="0"/>
              </a:rPr>
              <a:t>turnarounds </a:t>
            </a:r>
            <a:r>
              <a:rPr lang="en-US" sz="2400" dirty="0">
                <a:solidFill>
                  <a:schemeClr val="accent3">
                    <a:lumMod val="20000"/>
                    <a:lumOff val="80000"/>
                  </a:schemeClr>
                </a:solidFill>
                <a:latin typeface="Cabin Sketch" panose="020B0503050202020004" pitchFamily="34" charset="0"/>
              </a:rPr>
              <a:t>between the </a:t>
            </a:r>
            <a:r>
              <a:rPr lang="en-US" sz="2400" dirty="0" smtClean="0">
                <a:solidFill>
                  <a:schemeClr val="accent3">
                    <a:lumMod val="20000"/>
                    <a:lumOff val="80000"/>
                  </a:schemeClr>
                </a:solidFill>
                <a:latin typeface="Cabin Sketch" panose="020B0503050202020004" pitchFamily="34" charset="0"/>
              </a:rPr>
              <a:t>client </a:t>
            </a:r>
            <a:r>
              <a:rPr lang="en-US" sz="2400" dirty="0">
                <a:solidFill>
                  <a:schemeClr val="accent3">
                    <a:lumMod val="20000"/>
                    <a:lumOff val="80000"/>
                  </a:schemeClr>
                </a:solidFill>
                <a:latin typeface="Cabin Sketch" panose="020B0503050202020004" pitchFamily="34" charset="0"/>
              </a:rPr>
              <a:t>and the server, thus improving the performance of a </a:t>
            </a:r>
            <a:r>
              <a:rPr lang="en-US" sz="2400" dirty="0" smtClean="0">
                <a:solidFill>
                  <a:schemeClr val="accent3">
                    <a:lumMod val="20000"/>
                    <a:lumOff val="80000"/>
                  </a:schemeClr>
                </a:solidFill>
                <a:latin typeface="Cabin Sketch" panose="020B0503050202020004" pitchFamily="34" charset="0"/>
              </a:rPr>
              <a:t>WAP </a:t>
            </a:r>
            <a:r>
              <a:rPr lang="en-US" sz="2400" dirty="0">
                <a:solidFill>
                  <a:schemeClr val="accent3">
                    <a:lumMod val="20000"/>
                    <a:lumOff val="80000"/>
                  </a:schemeClr>
                </a:solidFill>
                <a:latin typeface="Cabin Sketch" panose="020B0503050202020004" pitchFamily="34" charset="0"/>
              </a:rPr>
              <a:t>application. </a:t>
            </a:r>
            <a:r>
              <a:rPr lang="en-US" sz="2400" dirty="0" err="1">
                <a:solidFill>
                  <a:schemeClr val="accent3">
                    <a:lumMod val="20000"/>
                    <a:lumOff val="80000"/>
                  </a:schemeClr>
                </a:solidFill>
                <a:latin typeface="Cabin Sketch" panose="020B0503050202020004" pitchFamily="34" charset="0"/>
              </a:rPr>
              <a:t>WMLScript</a:t>
            </a:r>
            <a:r>
              <a:rPr lang="en-US" sz="2400" dirty="0">
                <a:solidFill>
                  <a:schemeClr val="accent3">
                    <a:lumMod val="20000"/>
                    <a:lumOff val="80000"/>
                  </a:schemeClr>
                </a:solidFill>
                <a:latin typeface="Cabin Sketch" panose="020B0503050202020004" pitchFamily="34" charset="0"/>
              </a:rPr>
              <a:t> could for example be used to validate data entered by the user before transmitting it over the network and to execute functions locally on the </a:t>
            </a:r>
            <a:r>
              <a:rPr lang="en-US" sz="2400" dirty="0" smtClean="0">
                <a:solidFill>
                  <a:schemeClr val="accent3">
                    <a:lumMod val="20000"/>
                    <a:lumOff val="80000"/>
                  </a:schemeClr>
                </a:solidFill>
                <a:latin typeface="Cabin Sketch" panose="020B0503050202020004" pitchFamily="34" charset="0"/>
              </a:rPr>
              <a:t>client</a:t>
            </a:r>
            <a:r>
              <a:rPr lang="en-US" sz="2400" dirty="0">
                <a:solidFill>
                  <a:schemeClr val="accent3">
                    <a:lumMod val="20000"/>
                    <a:lumOff val="80000"/>
                  </a:schemeClr>
                </a:solidFill>
                <a:latin typeface="Cabin Sketch" panose="020B0503050202020004" pitchFamily="34" charset="0"/>
              </a:rPr>
              <a:t>. It could also be used to access local functions of a phone or an organizer, like retrieving an entry from the local address book or generating and sending a message. Updating the device configuration or the device software is also possible.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3572472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A </a:t>
            </a:r>
            <a:r>
              <a:rPr lang="en-US" sz="3600" b="1" dirty="0" err="1">
                <a:solidFill>
                  <a:srgbClr val="B9B9B4"/>
                </a:solidFill>
                <a:latin typeface="Cabin Sketch" panose="020B0503050202020004" pitchFamily="34" charset="0"/>
              </a:rPr>
              <a:t>WMLScript</a:t>
            </a:r>
            <a:r>
              <a:rPr lang="en-US" sz="3600" b="1" dirty="0">
                <a:solidFill>
                  <a:srgbClr val="B9B9B4"/>
                </a:solidFill>
                <a:latin typeface="Cabin Sketch" panose="020B0503050202020004" pitchFamily="34" charset="0"/>
              </a:rPr>
              <a:t> </a:t>
            </a:r>
            <a:r>
              <a:rPr lang="en-US" sz="3600" b="1" dirty="0" smtClean="0">
                <a:solidFill>
                  <a:srgbClr val="B9B9B4"/>
                </a:solidFill>
                <a:latin typeface="Cabin Sketch" panose="020B0503050202020004" pitchFamily="34" charset="0"/>
              </a:rPr>
              <a:t>Sample</a:t>
            </a:r>
            <a:endParaRPr lang="en-US" sz="3600" b="1" dirty="0">
              <a:solidFill>
                <a:srgbClr val="B9B9B4"/>
              </a:solidFill>
              <a:latin typeface="Cabin Sketch" panose="020B0503050202020004" pitchFamily="34" charset="0"/>
            </a:endParaRPr>
          </a:p>
        </p:txBody>
      </p:sp>
      <p:pic>
        <p:nvPicPr>
          <p:cNvPr id="5" name="Content Placeholder 4"/>
          <p:cNvPicPr>
            <a:picLocks noGrp="1" noChangeAspect="1"/>
          </p:cNvPicPr>
          <p:nvPr>
            <p:ph idx="1"/>
          </p:nvPr>
        </p:nvPicPr>
        <p:blipFill>
          <a:blip r:embed="rId2"/>
          <a:stretch>
            <a:fillRect/>
          </a:stretch>
        </p:blipFill>
        <p:spPr>
          <a:xfrm>
            <a:off x="3028950" y="2137424"/>
            <a:ext cx="6134100" cy="292417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321734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a:solidFill>
                  <a:srgbClr val="B9B9B4"/>
                </a:solidFill>
                <a:latin typeface="Cabin Sketch" panose="020B0503050202020004" pitchFamily="34" charset="0"/>
              </a:rPr>
              <a:t>WMLScript</a:t>
            </a:r>
            <a:r>
              <a:rPr lang="en-US" sz="3600" b="1" dirty="0">
                <a:solidFill>
                  <a:srgbClr val="B9B9B4"/>
                </a:solidFill>
                <a:latin typeface="Cabin Sketch" panose="020B0503050202020004" pitchFamily="34" charset="0"/>
              </a:rPr>
              <a:t> Standard </a:t>
            </a:r>
            <a:r>
              <a:rPr lang="en-US" sz="3600" b="1" dirty="0" smtClean="0">
                <a:solidFill>
                  <a:srgbClr val="B9B9B4"/>
                </a:solidFill>
                <a:latin typeface="Cabin Sketch" panose="020B0503050202020004" pitchFamily="34" charset="0"/>
              </a:rPr>
              <a:t>libraries</a:t>
            </a:r>
            <a:endParaRPr lang="en-US" sz="3600" b="1" dirty="0">
              <a:solidFill>
                <a:srgbClr val="B9B9B4"/>
              </a:solidFill>
              <a:latin typeface="Cabin Sketch" panose="020B0503050202020004" pitchFamily="34" charset="0"/>
            </a:endParaRPr>
          </a:p>
        </p:txBody>
      </p:sp>
      <p:sp>
        <p:nvSpPr>
          <p:cNvPr id="3" name="Content Placeholder 2"/>
          <p:cNvSpPr>
            <a:spLocks noGrp="1"/>
          </p:cNvSpPr>
          <p:nvPr>
            <p:ph idx="1"/>
          </p:nvPr>
        </p:nvSpPr>
        <p:spPr/>
        <p:txBody>
          <a:bodyPr>
            <a:normAutofit fontScale="70000" lnSpcReduction="20000"/>
          </a:bodyPr>
          <a:lstStyle/>
          <a:p>
            <a:r>
              <a:rPr lang="en-US" dirty="0">
                <a:solidFill>
                  <a:schemeClr val="accent3">
                    <a:lumMod val="20000"/>
                    <a:lumOff val="80000"/>
                  </a:schemeClr>
                </a:solidFill>
                <a:latin typeface="Cabin Sketch" panose="020B0503050202020004" pitchFamily="34" charset="0"/>
              </a:rPr>
              <a:t>The </a:t>
            </a:r>
            <a:r>
              <a:rPr lang="en-US" dirty="0" err="1">
                <a:solidFill>
                  <a:schemeClr val="accent3">
                    <a:lumMod val="20000"/>
                    <a:lumOff val="80000"/>
                  </a:schemeClr>
                </a:solidFill>
                <a:latin typeface="Cabin Sketch" panose="020B0503050202020004" pitchFamily="34" charset="0"/>
              </a:rPr>
              <a:t>WMLScript</a:t>
            </a:r>
            <a:r>
              <a:rPr lang="en-US" dirty="0">
                <a:solidFill>
                  <a:schemeClr val="accent3">
                    <a:lumMod val="20000"/>
                    <a:lumOff val="80000"/>
                  </a:schemeClr>
                </a:solidFill>
                <a:latin typeface="Cabin Sketch" panose="020B0503050202020004" pitchFamily="34" charset="0"/>
              </a:rPr>
              <a:t> Standard Libraries provide client-side functionality, which are accessible by </a:t>
            </a:r>
            <a:r>
              <a:rPr lang="en-US" dirty="0" smtClean="0">
                <a:solidFill>
                  <a:schemeClr val="accent3">
                    <a:lumMod val="20000"/>
                    <a:lumOff val="80000"/>
                  </a:schemeClr>
                </a:solidFill>
                <a:latin typeface="Cabin Sketch" panose="020B0503050202020004" pitchFamily="34" charset="0"/>
              </a:rPr>
              <a:t>WAP </a:t>
            </a:r>
            <a:r>
              <a:rPr lang="en-US" dirty="0">
                <a:solidFill>
                  <a:schemeClr val="accent3">
                    <a:lumMod val="20000"/>
                    <a:lumOff val="80000"/>
                  </a:schemeClr>
                </a:solidFill>
                <a:latin typeface="Cabin Sketch" panose="020B0503050202020004" pitchFamily="34" charset="0"/>
              </a:rPr>
              <a:t>applications. The following libraries are available</a:t>
            </a:r>
            <a:r>
              <a:rPr lang="en-US" dirty="0" smtClean="0">
                <a:solidFill>
                  <a:schemeClr val="accent3">
                    <a:lumMod val="20000"/>
                    <a:lumOff val="80000"/>
                  </a:schemeClr>
                </a:solidFill>
                <a:latin typeface="Cabin Sketch" panose="020B0503050202020004" pitchFamily="34" charset="0"/>
              </a:rPr>
              <a:t>:</a:t>
            </a:r>
          </a:p>
          <a:p>
            <a:r>
              <a:rPr lang="en-US" dirty="0">
                <a:solidFill>
                  <a:schemeClr val="accent3">
                    <a:lumMod val="20000"/>
                    <a:lumOff val="80000"/>
                  </a:schemeClr>
                </a:solidFill>
                <a:latin typeface="Cabin Sketch" panose="020B0503050202020004" pitchFamily="34" charset="0"/>
              </a:rPr>
              <a:t>Lang - contains a set of functions that are closely related to the </a:t>
            </a:r>
            <a:r>
              <a:rPr lang="en-US" dirty="0" err="1">
                <a:solidFill>
                  <a:schemeClr val="accent3">
                    <a:lumMod val="20000"/>
                    <a:lumOff val="80000"/>
                  </a:schemeClr>
                </a:solidFill>
                <a:latin typeface="Cabin Sketch" panose="020B0503050202020004" pitchFamily="34" charset="0"/>
              </a:rPr>
              <a:t>WMLScript</a:t>
            </a:r>
            <a:r>
              <a:rPr lang="en-US" dirty="0">
                <a:solidFill>
                  <a:schemeClr val="accent3">
                    <a:lumMod val="20000"/>
                    <a:lumOff val="80000"/>
                  </a:schemeClr>
                </a:solidFill>
                <a:latin typeface="Cabin Sketch" panose="020B0503050202020004" pitchFamily="34" charset="0"/>
              </a:rPr>
              <a:t> language, like creating a random number or converting a string to an integer or float. </a:t>
            </a:r>
          </a:p>
          <a:p>
            <a:r>
              <a:rPr lang="en-US" dirty="0" smtClean="0">
                <a:solidFill>
                  <a:schemeClr val="accent3">
                    <a:lumMod val="20000"/>
                    <a:lumOff val="80000"/>
                  </a:schemeClr>
                </a:solidFill>
                <a:latin typeface="Cabin Sketch" panose="020B0503050202020004" pitchFamily="34" charset="0"/>
              </a:rPr>
              <a:t>String </a:t>
            </a:r>
            <a:r>
              <a:rPr lang="en-US" dirty="0">
                <a:solidFill>
                  <a:schemeClr val="accent3">
                    <a:lumMod val="20000"/>
                    <a:lumOff val="80000"/>
                  </a:schemeClr>
                </a:solidFill>
                <a:latin typeface="Cabin Sketch" panose="020B0503050202020004" pitchFamily="34" charset="0"/>
              </a:rPr>
              <a:t>- provides a set of operations on strings, like comparing two strings or replacing apart of it. </a:t>
            </a:r>
          </a:p>
          <a:p>
            <a:r>
              <a:rPr lang="en-US" dirty="0" smtClean="0">
                <a:solidFill>
                  <a:schemeClr val="accent3">
                    <a:lumMod val="20000"/>
                    <a:lumOff val="80000"/>
                  </a:schemeClr>
                </a:solidFill>
                <a:latin typeface="Cabin Sketch" panose="020B0503050202020004" pitchFamily="34" charset="0"/>
              </a:rPr>
              <a:t>URL </a:t>
            </a:r>
            <a:r>
              <a:rPr lang="en-US" dirty="0">
                <a:solidFill>
                  <a:schemeClr val="accent3">
                    <a:lumMod val="20000"/>
                    <a:lumOff val="80000"/>
                  </a:schemeClr>
                </a:solidFill>
                <a:latin typeface="Cabin Sketch" panose="020B0503050202020004" pitchFamily="34" charset="0"/>
              </a:rPr>
              <a:t>- contains functions for handling absolute and relative URLs, like getting the port or the path or checking if a URL is valid. </a:t>
            </a:r>
          </a:p>
          <a:p>
            <a:r>
              <a:rPr lang="en-US" dirty="0" err="1" smtClean="0">
                <a:solidFill>
                  <a:schemeClr val="accent3">
                    <a:lumMod val="20000"/>
                    <a:lumOff val="80000"/>
                  </a:schemeClr>
                </a:solidFill>
                <a:latin typeface="Cabin Sketch" panose="020B0503050202020004" pitchFamily="34" charset="0"/>
              </a:rPr>
              <a:t>WMLBrowser</a:t>
            </a:r>
            <a:r>
              <a:rPr lang="en-US" dirty="0" smtClean="0">
                <a:solidFill>
                  <a:schemeClr val="accent3">
                    <a:lumMod val="20000"/>
                    <a:lumOff val="80000"/>
                  </a:schemeClr>
                </a:solidFill>
                <a:latin typeface="Cabin Sketch" panose="020B0503050202020004" pitchFamily="34" charset="0"/>
              </a:rPr>
              <a:t> </a:t>
            </a:r>
            <a:r>
              <a:rPr lang="en-US" dirty="0">
                <a:solidFill>
                  <a:schemeClr val="accent3">
                    <a:lumMod val="20000"/>
                    <a:lumOff val="80000"/>
                  </a:schemeClr>
                </a:solidFill>
                <a:latin typeface="Cabin Sketch" panose="020B0503050202020004" pitchFamily="34" charset="0"/>
              </a:rPr>
              <a:t>- provides </a:t>
            </a:r>
            <a:r>
              <a:rPr lang="en-US" dirty="0" err="1">
                <a:solidFill>
                  <a:schemeClr val="accent3">
                    <a:lumMod val="20000"/>
                    <a:lumOff val="80000"/>
                  </a:schemeClr>
                </a:solidFill>
                <a:latin typeface="Cabin Sketch" panose="020B0503050202020004" pitchFamily="34" charset="0"/>
              </a:rPr>
              <a:t>WMLScript</a:t>
            </a:r>
            <a:r>
              <a:rPr lang="en-US" dirty="0">
                <a:solidFill>
                  <a:schemeClr val="accent3">
                    <a:lumMod val="20000"/>
                    <a:lumOff val="80000"/>
                  </a:schemeClr>
                </a:solidFill>
                <a:latin typeface="Cabin Sketch" panose="020B0503050202020004" pitchFamily="34" charset="0"/>
              </a:rPr>
              <a:t> with functions to access the WML context of the browser. These functions can be used to set or get variables of a WML card, go to another URL or to refresh the context, for </a:t>
            </a:r>
            <a:r>
              <a:rPr lang="en-US" dirty="0" smtClean="0">
                <a:solidFill>
                  <a:schemeClr val="accent3">
                    <a:lumMod val="20000"/>
                    <a:lumOff val="80000"/>
                  </a:schemeClr>
                </a:solidFill>
                <a:latin typeface="Cabin Sketch" panose="020B0503050202020004" pitchFamily="34" charset="0"/>
              </a:rPr>
              <a:t>example.</a:t>
            </a:r>
          </a:p>
          <a:p>
            <a:r>
              <a:rPr lang="en-US" dirty="0" smtClean="0">
                <a:solidFill>
                  <a:schemeClr val="accent3">
                    <a:lumMod val="20000"/>
                    <a:lumOff val="80000"/>
                  </a:schemeClr>
                </a:solidFill>
                <a:latin typeface="Cabin Sketch" panose="020B0503050202020004" pitchFamily="34" charset="0"/>
              </a:rPr>
              <a:t>Dialogs </a:t>
            </a:r>
            <a:r>
              <a:rPr lang="en-US" dirty="0">
                <a:solidFill>
                  <a:schemeClr val="accent3">
                    <a:lumMod val="20000"/>
                    <a:lumOff val="80000"/>
                  </a:schemeClr>
                </a:solidFill>
                <a:latin typeface="Cabin Sketch" panose="020B0503050202020004" pitchFamily="34" charset="0"/>
              </a:rPr>
              <a:t>- this library provides typical user interface functions like prompting the user or sending an alert. </a:t>
            </a:r>
          </a:p>
          <a:p>
            <a:r>
              <a:rPr lang="en-US" dirty="0" smtClean="0">
                <a:solidFill>
                  <a:schemeClr val="accent3">
                    <a:lumMod val="20000"/>
                    <a:lumOff val="80000"/>
                  </a:schemeClr>
                </a:solidFill>
                <a:latin typeface="Cabin Sketch" panose="020B0503050202020004" pitchFamily="34" charset="0"/>
              </a:rPr>
              <a:t>Float </a:t>
            </a:r>
            <a:r>
              <a:rPr lang="en-US" dirty="0">
                <a:solidFill>
                  <a:schemeClr val="accent3">
                    <a:lumMod val="20000"/>
                    <a:lumOff val="80000"/>
                  </a:schemeClr>
                </a:solidFill>
                <a:latin typeface="Cabin Sketch" panose="020B0503050202020004" pitchFamily="34" charset="0"/>
              </a:rPr>
              <a:t>- provides floating-point arithmetic functions.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84059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BABBB5"/>
                </a:solidFill>
                <a:latin typeface="Cabin Sketch" panose="020B0503050202020004" pitchFamily="34" charset="0"/>
              </a:rPr>
              <a:t>Acknowledgment</a:t>
            </a:r>
            <a:endParaRPr lang="en-US" sz="3600" b="1" dirty="0">
              <a:solidFill>
                <a:srgbClr val="BABBB5"/>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pPr marL="0" indent="0">
              <a:buNone/>
            </a:pPr>
            <a:r>
              <a:rPr lang="en-US" sz="2400" dirty="0">
                <a:solidFill>
                  <a:schemeClr val="accent3">
                    <a:lumMod val="20000"/>
                    <a:lumOff val="80000"/>
                  </a:schemeClr>
                </a:solidFill>
                <a:latin typeface="Cabin Sketch" panose="020B0503050202020004" pitchFamily="34" charset="0"/>
              </a:rPr>
              <a:t>These slides contain material developed and copyright by:</a:t>
            </a:r>
          </a:p>
          <a:p>
            <a:r>
              <a:rPr lang="en-US" sz="2400" dirty="0">
                <a:solidFill>
                  <a:schemeClr val="accent3">
                    <a:lumMod val="20000"/>
                    <a:lumOff val="80000"/>
                  </a:schemeClr>
                </a:solidFill>
                <a:latin typeface="Cabin Sketch" panose="020B0503050202020004" pitchFamily="34" charset="0"/>
              </a:rPr>
              <a:t>Pervasive Computing Handbook - Uwe </a:t>
            </a:r>
            <a:r>
              <a:rPr lang="en-US" sz="2400" dirty="0" err="1">
                <a:solidFill>
                  <a:schemeClr val="accent3">
                    <a:lumMod val="20000"/>
                    <a:lumOff val="80000"/>
                  </a:schemeClr>
                </a:solidFill>
                <a:latin typeface="Cabin Sketch" panose="020B0503050202020004" pitchFamily="34" charset="0"/>
              </a:rPr>
              <a:t>Hansmann</a:t>
            </a:r>
            <a:endParaRPr lang="en-US" sz="2400" dirty="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4059415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B9B9B4"/>
                </a:solidFill>
                <a:latin typeface="Cabin Sketch" panose="020B0503050202020004" pitchFamily="34" charset="0"/>
              </a:rPr>
              <a:t>The WAP Architecture </a:t>
            </a:r>
            <a:endParaRPr lang="en-US" sz="3600" b="1" dirty="0">
              <a:solidFill>
                <a:srgbClr val="B9B9B4"/>
              </a:solidFill>
              <a:latin typeface="Cabin Sketch" panose="020B0503050202020004" pitchFamily="34" charset="0"/>
            </a:endParaRP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Wireless Application Protocol (</a:t>
            </a:r>
            <a:r>
              <a:rPr lang="en-US" sz="2400" dirty="0" smtClean="0">
                <a:solidFill>
                  <a:schemeClr val="accent3">
                    <a:lumMod val="20000"/>
                    <a:lumOff val="80000"/>
                  </a:schemeClr>
                </a:solidFill>
                <a:latin typeface="Cabin Sketch" panose="020B0503050202020004" pitchFamily="34" charset="0"/>
              </a:rPr>
              <a:t>WAP</a:t>
            </a:r>
            <a:r>
              <a:rPr lang="en-US" sz="2400" dirty="0">
                <a:solidFill>
                  <a:schemeClr val="accent3">
                    <a:lumMod val="20000"/>
                    <a:lumOff val="80000"/>
                  </a:schemeClr>
                </a:solidFill>
                <a:latin typeface="Cabin Sketch" panose="020B0503050202020004" pitchFamily="34" charset="0"/>
              </a:rPr>
              <a:t>) defines specifications for the communication with wireless devices, like mobile phones or personal digital assistants (</a:t>
            </a:r>
            <a:r>
              <a:rPr lang="en-US" sz="2400" dirty="0" smtClean="0">
                <a:solidFill>
                  <a:schemeClr val="accent3">
                    <a:lumMod val="20000"/>
                    <a:lumOff val="80000"/>
                  </a:schemeClr>
                </a:solidFill>
                <a:latin typeface="Cabin Sketch" panose="020B0503050202020004" pitchFamily="34" charset="0"/>
              </a:rPr>
              <a:t>PDAs</a:t>
            </a:r>
            <a:r>
              <a:rPr lang="en-US" sz="2400" dirty="0">
                <a:solidFill>
                  <a:schemeClr val="accent3">
                    <a:lumMod val="20000"/>
                    <a:lumOff val="80000"/>
                  </a:schemeClr>
                </a:solidFill>
                <a:latin typeface="Cabin Sketch" panose="020B0503050202020004" pitchFamily="34" charset="0"/>
              </a:rPr>
              <a:t>). The specifications of the protocol are based on existing Internet and network technologies and extend or optimize them for the use in a wireless environment</a:t>
            </a:r>
            <a:r>
              <a:rPr lang="en-US" sz="2400" dirty="0" smtClean="0">
                <a:solidFill>
                  <a:schemeClr val="accent3">
                    <a:lumMod val="20000"/>
                    <a:lumOff val="80000"/>
                  </a:schemeClr>
                </a:solidFill>
                <a:latin typeface="Cabin Sketch" panose="020B0503050202020004" pitchFamily="34" charset="0"/>
              </a:rPr>
              <a:t>.</a:t>
            </a:r>
          </a:p>
          <a:p>
            <a:endParaRPr lang="en-US" sz="2400" dirty="0">
              <a:solidFill>
                <a:schemeClr val="accent3">
                  <a:lumMod val="20000"/>
                  <a:lumOff val="80000"/>
                </a:schemeClr>
              </a:solidFill>
              <a:latin typeface="Cabin Sketch" panose="020B05030502020200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178937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WAP </a:t>
            </a:r>
            <a:r>
              <a:rPr lang="en-US" sz="3600" b="1" dirty="0" smtClean="0">
                <a:solidFill>
                  <a:srgbClr val="B9B9B4"/>
                </a:solidFill>
                <a:latin typeface="Cabin Sketch" panose="020B0503050202020004" pitchFamily="34" charset="0"/>
              </a:rPr>
              <a:t>Infrastructure</a:t>
            </a:r>
            <a:endParaRPr lang="en-US" sz="3600" b="1" dirty="0">
              <a:solidFill>
                <a:srgbClr val="B9B9B4"/>
              </a:solidFill>
              <a:latin typeface="Cabin Sketch" panose="020B0503050202020004" pitchFamily="34" charset="0"/>
            </a:endParaRPr>
          </a:p>
        </p:txBody>
      </p:sp>
      <p:pic>
        <p:nvPicPr>
          <p:cNvPr id="4" name="Content Placeholder 3"/>
          <p:cNvPicPr>
            <a:picLocks noGrp="1" noChangeAspect="1"/>
          </p:cNvPicPr>
          <p:nvPr>
            <p:ph idx="1"/>
          </p:nvPr>
        </p:nvPicPr>
        <p:blipFill>
          <a:blip r:embed="rId2"/>
          <a:stretch>
            <a:fillRect/>
          </a:stretch>
        </p:blipFill>
        <p:spPr>
          <a:xfrm>
            <a:off x="3736399" y="3547557"/>
            <a:ext cx="5467350" cy="2819400"/>
          </a:xfrm>
          <a:prstGeom prst="rect">
            <a:avLst/>
          </a:prstGeom>
        </p:spPr>
      </p:pic>
      <p:sp>
        <p:nvSpPr>
          <p:cNvPr id="5" name="Rectangle 4"/>
          <p:cNvSpPr/>
          <p:nvPr/>
        </p:nvSpPr>
        <p:spPr>
          <a:xfrm>
            <a:off x="1007053" y="1594140"/>
            <a:ext cx="10048874" cy="2031325"/>
          </a:xfrm>
          <a:prstGeom prst="rect">
            <a:avLst/>
          </a:prstGeom>
        </p:spPr>
        <p:txBody>
          <a:bodyPr wrap="square">
            <a:spAutoFit/>
          </a:bodyPr>
          <a:lstStyle/>
          <a:p>
            <a:r>
              <a:rPr lang="en-US" dirty="0">
                <a:solidFill>
                  <a:schemeClr val="accent3">
                    <a:lumMod val="20000"/>
                    <a:lumOff val="80000"/>
                  </a:schemeClr>
                </a:solidFill>
                <a:latin typeface="Cabin Sketch" panose="020B0503050202020004" pitchFamily="34" charset="0"/>
              </a:rPr>
              <a:t>Figure </a:t>
            </a:r>
            <a:r>
              <a:rPr lang="en-US" dirty="0" smtClean="0">
                <a:solidFill>
                  <a:schemeClr val="accent3">
                    <a:lumMod val="20000"/>
                    <a:lumOff val="80000"/>
                  </a:schemeClr>
                </a:solidFill>
                <a:latin typeface="Cabin Sketch" panose="020B0503050202020004" pitchFamily="34" charset="0"/>
              </a:rPr>
              <a:t> </a:t>
            </a:r>
            <a:r>
              <a:rPr lang="en-US" dirty="0">
                <a:solidFill>
                  <a:schemeClr val="accent3">
                    <a:lumMod val="20000"/>
                    <a:lumOff val="80000"/>
                  </a:schemeClr>
                </a:solidFill>
                <a:latin typeface="Cabin Sketch" panose="020B0503050202020004" pitchFamily="34" charset="0"/>
              </a:rPr>
              <a:t>shows the usual infrastructure far a connection from a wireless </a:t>
            </a:r>
            <a:r>
              <a:rPr lang="en-US" dirty="0" smtClean="0">
                <a:solidFill>
                  <a:schemeClr val="accent3">
                    <a:lumMod val="20000"/>
                    <a:lumOff val="80000"/>
                  </a:schemeClr>
                </a:solidFill>
                <a:latin typeface="Cabin Sketch" panose="020B0503050202020004" pitchFamily="34" charset="0"/>
              </a:rPr>
              <a:t>WAP </a:t>
            </a:r>
            <a:r>
              <a:rPr lang="en-US" dirty="0">
                <a:solidFill>
                  <a:schemeClr val="accent3">
                    <a:lumMod val="20000"/>
                    <a:lumOff val="80000"/>
                  </a:schemeClr>
                </a:solidFill>
                <a:latin typeface="Cabin Sketch" panose="020B0503050202020004" pitchFamily="34" charset="0"/>
              </a:rPr>
              <a:t>-enabled device to a standard Internet HTTP server. W AP protocols are used between the </a:t>
            </a:r>
            <a:r>
              <a:rPr lang="en-US" dirty="0" smtClean="0">
                <a:solidFill>
                  <a:schemeClr val="accent3">
                    <a:lumMod val="20000"/>
                    <a:lumOff val="80000"/>
                  </a:schemeClr>
                </a:solidFill>
                <a:latin typeface="Cabin Sketch" panose="020B0503050202020004" pitchFamily="34" charset="0"/>
              </a:rPr>
              <a:t>WAP client </a:t>
            </a:r>
            <a:r>
              <a:rPr lang="en-US" dirty="0">
                <a:solidFill>
                  <a:schemeClr val="accent3">
                    <a:lumMod val="20000"/>
                    <a:lumOff val="80000"/>
                  </a:schemeClr>
                </a:solidFill>
                <a:latin typeface="Cabin Sketch" panose="020B0503050202020004" pitchFamily="34" charset="0"/>
              </a:rPr>
              <a:t>and the W AP gateway. Between the WAP gateway and the HTTP server, TCP/IP and HTTP are used. It is the responsibility of the WAP gateway to translate requests from the </a:t>
            </a:r>
            <a:r>
              <a:rPr lang="en-US" dirty="0" smtClean="0">
                <a:solidFill>
                  <a:schemeClr val="accent3">
                    <a:lumMod val="20000"/>
                    <a:lumOff val="80000"/>
                  </a:schemeClr>
                </a:solidFill>
                <a:latin typeface="Cabin Sketch" panose="020B0503050202020004" pitchFamily="34" charset="0"/>
              </a:rPr>
              <a:t>WAP </a:t>
            </a:r>
            <a:r>
              <a:rPr lang="en-US" dirty="0">
                <a:solidFill>
                  <a:schemeClr val="accent3">
                    <a:lumMod val="20000"/>
                    <a:lumOff val="80000"/>
                  </a:schemeClr>
                </a:solidFill>
                <a:latin typeface="Cabin Sketch" panose="020B0503050202020004" pitchFamily="34" charset="0"/>
              </a:rPr>
              <a:t>protocol stack to the WWW protocol stack (TCP/IP and HTTP) and to decode requests sent from the </a:t>
            </a:r>
            <a:r>
              <a:rPr lang="en-US" dirty="0" smtClean="0">
                <a:solidFill>
                  <a:schemeClr val="accent3">
                    <a:lumMod val="20000"/>
                    <a:lumOff val="80000"/>
                  </a:schemeClr>
                </a:solidFill>
                <a:latin typeface="Cabin Sketch" panose="020B0503050202020004" pitchFamily="34" charset="0"/>
              </a:rPr>
              <a:t>WAP client </a:t>
            </a:r>
            <a:r>
              <a:rPr lang="en-US" dirty="0">
                <a:solidFill>
                  <a:schemeClr val="accent3">
                    <a:lumMod val="20000"/>
                    <a:lumOff val="80000"/>
                  </a:schemeClr>
                </a:solidFill>
                <a:latin typeface="Cabin Sketch" panose="020B0503050202020004" pitchFamily="34" charset="0"/>
              </a:rPr>
              <a:t>to the server. The responses from the server are encoded by the gateway into a compact binary format, which the </a:t>
            </a:r>
            <a:r>
              <a:rPr lang="en-US" dirty="0" smtClean="0">
                <a:solidFill>
                  <a:schemeClr val="accent3">
                    <a:lumMod val="20000"/>
                    <a:lumOff val="80000"/>
                  </a:schemeClr>
                </a:solidFill>
                <a:latin typeface="Cabin Sketch" panose="020B0503050202020004" pitchFamily="34" charset="0"/>
              </a:rPr>
              <a:t>client </a:t>
            </a:r>
            <a:r>
              <a:rPr lang="en-US" dirty="0">
                <a:solidFill>
                  <a:schemeClr val="accent3">
                    <a:lumMod val="20000"/>
                    <a:lumOff val="80000"/>
                  </a:schemeClr>
                </a:solidFill>
                <a:latin typeface="Cabin Sketch" panose="020B0503050202020004" pitchFamily="34" charset="0"/>
              </a:rPr>
              <a:t>is able to interpret.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257236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WAP Architecture</a:t>
            </a:r>
          </a:p>
        </p:txBody>
      </p:sp>
      <p:pic>
        <p:nvPicPr>
          <p:cNvPr id="4" name="Picture 3"/>
          <p:cNvPicPr>
            <a:picLocks noChangeAspect="1"/>
          </p:cNvPicPr>
          <p:nvPr/>
        </p:nvPicPr>
        <p:blipFill>
          <a:blip r:embed="rId2"/>
          <a:stretch>
            <a:fillRect/>
          </a:stretch>
        </p:blipFill>
        <p:spPr>
          <a:xfrm>
            <a:off x="3405187" y="2310606"/>
            <a:ext cx="5381625" cy="33813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
        <p:nvSpPr>
          <p:cNvPr id="3" name="Rectangle 2"/>
          <p:cNvSpPr/>
          <p:nvPr/>
        </p:nvSpPr>
        <p:spPr>
          <a:xfrm>
            <a:off x="4364182" y="3505200"/>
            <a:ext cx="1468582" cy="2909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336472" y="3422070"/>
            <a:ext cx="1828800" cy="446276"/>
          </a:xfrm>
          <a:prstGeom prst="rect">
            <a:avLst/>
          </a:prstGeom>
          <a:noFill/>
        </p:spPr>
        <p:txBody>
          <a:bodyPr wrap="square" rtlCol="0">
            <a:spAutoFit/>
          </a:bodyPr>
          <a:lstStyle/>
          <a:p>
            <a:r>
              <a:rPr lang="en-US" sz="2300" dirty="0" smtClean="0">
                <a:solidFill>
                  <a:schemeClr val="accent3">
                    <a:lumMod val="50000"/>
                  </a:schemeClr>
                </a:solidFill>
              </a:rPr>
              <a:t>Transaction</a:t>
            </a:r>
            <a:endParaRPr lang="en-US" sz="2300" dirty="0">
              <a:solidFill>
                <a:schemeClr val="accent3">
                  <a:lumMod val="50000"/>
                </a:schemeClr>
              </a:solidFill>
            </a:endParaRPr>
          </a:p>
        </p:txBody>
      </p:sp>
    </p:spTree>
    <p:extLst>
      <p:ext uri="{BB962C8B-B14F-4D97-AF65-F5344CB8AC3E}">
        <p14:creationId xmlns:p14="http://schemas.microsoft.com/office/powerpoint/2010/main" val="252715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WAP Architecture</a:t>
            </a:r>
          </a:p>
        </p:txBody>
      </p:sp>
      <p:sp>
        <p:nvSpPr>
          <p:cNvPr id="3" name="Content Placeholder 2"/>
          <p:cNvSpPr>
            <a:spLocks noGrp="1"/>
          </p:cNvSpPr>
          <p:nvPr>
            <p:ph idx="1"/>
          </p:nvPr>
        </p:nvSpPr>
        <p:spPr/>
        <p:txBody>
          <a:bodyPr>
            <a:normAutofit/>
          </a:bodyPr>
          <a:lstStyle/>
          <a:p>
            <a:pPr marL="0" indent="0">
              <a:buNone/>
            </a:pPr>
            <a:r>
              <a:rPr lang="en-US" sz="2400" dirty="0" smtClean="0">
                <a:solidFill>
                  <a:schemeClr val="accent3">
                    <a:lumMod val="20000"/>
                    <a:lumOff val="80000"/>
                  </a:schemeClr>
                </a:solidFill>
                <a:latin typeface="Cabin Sketch" panose="020B0503050202020004" pitchFamily="34" charset="0"/>
              </a:rPr>
              <a:t>WAP </a:t>
            </a:r>
            <a:r>
              <a:rPr lang="en-US" sz="2400" dirty="0">
                <a:solidFill>
                  <a:schemeClr val="accent3">
                    <a:lumMod val="20000"/>
                    <a:lumOff val="80000"/>
                  </a:schemeClr>
                </a:solidFill>
                <a:latin typeface="Cabin Sketch" panose="020B0503050202020004" pitchFamily="34" charset="0"/>
              </a:rPr>
              <a:t>uses a layered model similar to the ISO OSI Reference Model. On top of the bearers, which are not in the scope of </a:t>
            </a:r>
            <a:r>
              <a:rPr lang="en-US" sz="2400" dirty="0" smtClean="0">
                <a:solidFill>
                  <a:schemeClr val="accent3">
                    <a:lumMod val="20000"/>
                    <a:lumOff val="80000"/>
                  </a:schemeClr>
                </a:solidFill>
                <a:latin typeface="Cabin Sketch" panose="020B0503050202020004" pitchFamily="34" charset="0"/>
              </a:rPr>
              <a:t>WAP</a:t>
            </a:r>
            <a:r>
              <a:rPr lang="en-US" sz="2400" dirty="0">
                <a:solidFill>
                  <a:schemeClr val="accent3">
                    <a:lumMod val="20000"/>
                    <a:lumOff val="80000"/>
                  </a:schemeClr>
                </a:solidFill>
                <a:latin typeface="Cabin Sketch" panose="020B0503050202020004" pitchFamily="34" charset="0"/>
              </a:rPr>
              <a:t>, the </a:t>
            </a:r>
            <a:r>
              <a:rPr lang="en-US" sz="2400" dirty="0" smtClean="0">
                <a:solidFill>
                  <a:schemeClr val="accent3">
                    <a:lumMod val="20000"/>
                    <a:lumOff val="80000"/>
                  </a:schemeClr>
                </a:solidFill>
                <a:latin typeface="Cabin Sketch" panose="020B0503050202020004" pitchFamily="34" charset="0"/>
              </a:rPr>
              <a:t>WAP </a:t>
            </a:r>
            <a:r>
              <a:rPr lang="en-US" sz="2400" dirty="0">
                <a:solidFill>
                  <a:schemeClr val="accent3">
                    <a:lumMod val="20000"/>
                    <a:lumOff val="80000"/>
                  </a:schemeClr>
                </a:solidFill>
                <a:latin typeface="Cabin Sketch" panose="020B0503050202020004" pitchFamily="34" charset="0"/>
              </a:rPr>
              <a:t>Forum has defined protocols for the </a:t>
            </a:r>
            <a:r>
              <a:rPr lang="en-US" sz="2400" dirty="0" smtClean="0">
                <a:solidFill>
                  <a:schemeClr val="accent3">
                    <a:lumMod val="20000"/>
                    <a:lumOff val="80000"/>
                  </a:schemeClr>
                </a:solidFill>
                <a:latin typeface="Cabin Sketch" panose="020B0503050202020004" pitchFamily="34" charset="0"/>
              </a:rPr>
              <a:t>following layers</a:t>
            </a:r>
          </a:p>
          <a:p>
            <a:r>
              <a:rPr lang="en-US" sz="2400" dirty="0">
                <a:solidFill>
                  <a:schemeClr val="accent3">
                    <a:lumMod val="20000"/>
                    <a:lumOff val="80000"/>
                  </a:schemeClr>
                </a:solidFill>
                <a:latin typeface="Cabin Sketch" panose="020B0503050202020004" pitchFamily="34" charset="0"/>
              </a:rPr>
              <a:t>Transport Layer: Wireless Datagram Protocol (WDP); </a:t>
            </a:r>
          </a:p>
          <a:p>
            <a:r>
              <a:rPr lang="en-US" sz="2400" dirty="0" smtClean="0">
                <a:solidFill>
                  <a:schemeClr val="accent3">
                    <a:lumMod val="20000"/>
                    <a:lumOff val="80000"/>
                  </a:schemeClr>
                </a:solidFill>
                <a:latin typeface="Cabin Sketch" panose="020B0503050202020004" pitchFamily="34" charset="0"/>
              </a:rPr>
              <a:t>Security </a:t>
            </a:r>
            <a:r>
              <a:rPr lang="en-US" sz="2400" dirty="0">
                <a:solidFill>
                  <a:schemeClr val="accent3">
                    <a:lumMod val="20000"/>
                    <a:lumOff val="80000"/>
                  </a:schemeClr>
                </a:solidFill>
                <a:latin typeface="Cabin Sketch" panose="020B0503050202020004" pitchFamily="34" charset="0"/>
              </a:rPr>
              <a:t>Layer: Wireless Transport Layer Security (WTLS</a:t>
            </a:r>
            <a:r>
              <a:rPr lang="en-US" sz="2400" dirty="0" smtClean="0">
                <a:solidFill>
                  <a:schemeClr val="accent3">
                    <a:lumMod val="20000"/>
                    <a:lumOff val="80000"/>
                  </a:schemeClr>
                </a:solidFill>
                <a:latin typeface="Cabin Sketch" panose="020B0503050202020004" pitchFamily="34" charset="0"/>
              </a:rPr>
              <a:t>);</a:t>
            </a:r>
          </a:p>
          <a:p>
            <a:r>
              <a:rPr lang="en-US" sz="2400" dirty="0" smtClean="0">
                <a:solidFill>
                  <a:schemeClr val="accent3">
                    <a:lumMod val="20000"/>
                    <a:lumOff val="80000"/>
                  </a:schemeClr>
                </a:solidFill>
                <a:latin typeface="Cabin Sketch" panose="020B0503050202020004" pitchFamily="34" charset="0"/>
              </a:rPr>
              <a:t> </a:t>
            </a:r>
            <a:r>
              <a:rPr lang="en-US" sz="2400" dirty="0">
                <a:solidFill>
                  <a:schemeClr val="accent3">
                    <a:lumMod val="20000"/>
                    <a:lumOff val="80000"/>
                  </a:schemeClr>
                </a:solidFill>
                <a:latin typeface="Cabin Sketch" panose="020B0503050202020004" pitchFamily="34" charset="0"/>
              </a:rPr>
              <a:t>Transaction Layer: Wireless Transaction Protocol (WTP); </a:t>
            </a:r>
          </a:p>
          <a:p>
            <a:r>
              <a:rPr lang="en-US" sz="2400" dirty="0" smtClean="0">
                <a:solidFill>
                  <a:schemeClr val="accent3">
                    <a:lumMod val="20000"/>
                    <a:lumOff val="80000"/>
                  </a:schemeClr>
                </a:solidFill>
                <a:latin typeface="Cabin Sketch" panose="020B0503050202020004" pitchFamily="34" charset="0"/>
              </a:rPr>
              <a:t>Session </a:t>
            </a:r>
            <a:r>
              <a:rPr lang="en-US" sz="2400" dirty="0">
                <a:solidFill>
                  <a:schemeClr val="accent3">
                    <a:lumMod val="20000"/>
                    <a:lumOff val="80000"/>
                  </a:schemeClr>
                </a:solidFill>
                <a:latin typeface="Cabin Sketch" panose="020B0503050202020004" pitchFamily="34" charset="0"/>
              </a:rPr>
              <a:t>Layer: Wireless Session Protocol (WSP); </a:t>
            </a:r>
          </a:p>
          <a:p>
            <a:r>
              <a:rPr lang="en-US" sz="2400" dirty="0" smtClean="0">
                <a:solidFill>
                  <a:schemeClr val="accent3">
                    <a:lumMod val="20000"/>
                    <a:lumOff val="80000"/>
                  </a:schemeClr>
                </a:solidFill>
                <a:latin typeface="Cabin Sketch" panose="020B0503050202020004" pitchFamily="34" charset="0"/>
              </a:rPr>
              <a:t>Application </a:t>
            </a:r>
            <a:r>
              <a:rPr lang="en-US" sz="2400" dirty="0">
                <a:solidFill>
                  <a:schemeClr val="accent3">
                    <a:lumMod val="20000"/>
                    <a:lumOff val="80000"/>
                  </a:schemeClr>
                </a:solidFill>
                <a:latin typeface="Cabin Sketch" panose="020B0503050202020004" pitchFamily="34" charset="0"/>
              </a:rPr>
              <a:t>Layer: Wireless Application Environment (WAE).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121230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500"/>
                                        <p:tgtEl>
                                          <p:spTgt spid="3">
                                            <p:txEl>
                                              <p:pRg st="4" end="4"/>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Wireless Datagram Protocol</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a:t>
            </a:r>
            <a:r>
              <a:rPr lang="en-US" sz="2400" dirty="0" smtClean="0">
                <a:solidFill>
                  <a:schemeClr val="accent3">
                    <a:lumMod val="20000"/>
                    <a:lumOff val="80000"/>
                  </a:schemeClr>
                </a:solidFill>
                <a:latin typeface="Cabin Sketch" panose="020B0503050202020004" pitchFamily="34" charset="0"/>
              </a:rPr>
              <a:t>Wireless </a:t>
            </a:r>
            <a:r>
              <a:rPr lang="en-US" sz="2400" dirty="0">
                <a:solidFill>
                  <a:schemeClr val="accent3">
                    <a:lumMod val="20000"/>
                    <a:lumOff val="80000"/>
                  </a:schemeClr>
                </a:solidFill>
                <a:latin typeface="Cabin Sketch" panose="020B0503050202020004" pitchFamily="34" charset="0"/>
              </a:rPr>
              <a:t>Datagram </a:t>
            </a:r>
            <a:r>
              <a:rPr lang="en-US" sz="2400" dirty="0" smtClean="0">
                <a:solidFill>
                  <a:schemeClr val="accent3">
                    <a:lumMod val="20000"/>
                    <a:lumOff val="80000"/>
                  </a:schemeClr>
                </a:solidFill>
                <a:latin typeface="Cabin Sketch" panose="020B0503050202020004" pitchFamily="34" charset="0"/>
              </a:rPr>
              <a:t>Protocol </a:t>
            </a:r>
            <a:r>
              <a:rPr lang="en-US" sz="2400" dirty="0">
                <a:solidFill>
                  <a:schemeClr val="accent3">
                    <a:lumMod val="20000"/>
                    <a:lumOff val="80000"/>
                  </a:schemeClr>
                </a:solidFill>
                <a:latin typeface="Cabin Sketch" panose="020B0503050202020004" pitchFamily="34" charset="0"/>
              </a:rPr>
              <a:t>(WDP) layer sits on top of the transport layer and offers a consistent interface to the security layer. To do so, WDP has to handle the differences between the carriers and to define which carrier services are supported by WAP. This ensures the independence of the upper </a:t>
            </a:r>
            <a:r>
              <a:rPr lang="en-US" sz="2400" dirty="0" smtClean="0">
                <a:solidFill>
                  <a:schemeClr val="accent3">
                    <a:lumMod val="20000"/>
                    <a:lumOff val="80000"/>
                  </a:schemeClr>
                </a:solidFill>
                <a:latin typeface="Cabin Sketch" panose="020B0503050202020004" pitchFamily="34" charset="0"/>
              </a:rPr>
              <a:t>WAP </a:t>
            </a:r>
            <a:r>
              <a:rPr lang="en-US" sz="2400" dirty="0">
                <a:solidFill>
                  <a:schemeClr val="accent3">
                    <a:lumMod val="20000"/>
                    <a:lumOff val="80000"/>
                  </a:schemeClr>
                </a:solidFill>
                <a:latin typeface="Cabin Sketch" panose="020B0503050202020004" pitchFamily="34" charset="0"/>
              </a:rPr>
              <a:t>layers.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3841455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Wireless Transport Layer Security</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a:t>
            </a:r>
            <a:r>
              <a:rPr lang="en-US" sz="2400" dirty="0" smtClean="0">
                <a:solidFill>
                  <a:schemeClr val="accent3">
                    <a:lumMod val="20000"/>
                    <a:lumOff val="80000"/>
                  </a:schemeClr>
                </a:solidFill>
                <a:latin typeface="Cabin Sketch" panose="020B0503050202020004" pitchFamily="34" charset="0"/>
              </a:rPr>
              <a:t>Wireless </a:t>
            </a:r>
            <a:r>
              <a:rPr lang="en-US" sz="2400" dirty="0">
                <a:solidFill>
                  <a:schemeClr val="accent3">
                    <a:lumMod val="20000"/>
                    <a:lumOff val="80000"/>
                  </a:schemeClr>
                </a:solidFill>
                <a:latin typeface="Cabin Sketch" panose="020B0503050202020004" pitchFamily="34" charset="0"/>
              </a:rPr>
              <a:t>Transport Layer Security (WTLS) specification is derived from the Transport Layer Security (TLS) , formerly known as Secure Socket Layer (SSL) , and is optimized for use on low bandwidth communication channels. Applications have the possibility of using WTLS depending on the security requirements and capabilities of the underlying network layer.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384155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solidFill>
                  <a:srgbClr val="B9B9B4"/>
                </a:solidFill>
                <a:latin typeface="Cabin Sketch" panose="020B0503050202020004" pitchFamily="34" charset="0"/>
              </a:rPr>
              <a:t>Wireless Transaction Protocol</a:t>
            </a:r>
          </a:p>
        </p:txBody>
      </p:sp>
      <p:sp>
        <p:nvSpPr>
          <p:cNvPr id="3" name="Content Placeholder 2"/>
          <p:cNvSpPr>
            <a:spLocks noGrp="1"/>
          </p:cNvSpPr>
          <p:nvPr>
            <p:ph idx="1"/>
          </p:nvPr>
        </p:nvSpPr>
        <p:spPr/>
        <p:txBody>
          <a:bodyPr>
            <a:normAutofit/>
          </a:bodyPr>
          <a:lstStyle/>
          <a:p>
            <a:r>
              <a:rPr lang="en-US" sz="2400" dirty="0">
                <a:solidFill>
                  <a:schemeClr val="accent3">
                    <a:lumMod val="20000"/>
                    <a:lumOff val="80000"/>
                  </a:schemeClr>
                </a:solidFill>
                <a:latin typeface="Cabin Sketch" panose="020B0503050202020004" pitchFamily="34" charset="0"/>
              </a:rPr>
              <a:t>The </a:t>
            </a:r>
            <a:r>
              <a:rPr lang="en-US" sz="2400" dirty="0" smtClean="0">
                <a:solidFill>
                  <a:schemeClr val="accent3">
                    <a:lumMod val="20000"/>
                    <a:lumOff val="80000"/>
                  </a:schemeClr>
                </a:solidFill>
                <a:latin typeface="Cabin Sketch" panose="020B0503050202020004" pitchFamily="34" charset="0"/>
              </a:rPr>
              <a:t>Wireless </a:t>
            </a:r>
            <a:r>
              <a:rPr lang="en-US" sz="2400" dirty="0">
                <a:solidFill>
                  <a:schemeClr val="accent3">
                    <a:lumMod val="20000"/>
                    <a:lumOff val="80000"/>
                  </a:schemeClr>
                </a:solidFill>
                <a:latin typeface="Cabin Sketch" panose="020B0503050202020004" pitchFamily="34" charset="0"/>
              </a:rPr>
              <a:t>Transaction </a:t>
            </a:r>
            <a:r>
              <a:rPr lang="en-US" sz="2400" dirty="0" smtClean="0">
                <a:solidFill>
                  <a:schemeClr val="accent3">
                    <a:lumMod val="20000"/>
                    <a:lumOff val="80000"/>
                  </a:schemeClr>
                </a:solidFill>
                <a:latin typeface="Cabin Sketch" panose="020B0503050202020004" pitchFamily="34" charset="0"/>
              </a:rPr>
              <a:t>Protocol </a:t>
            </a:r>
            <a:r>
              <a:rPr lang="en-US" sz="2400" dirty="0">
                <a:solidFill>
                  <a:schemeClr val="accent3">
                    <a:lumMod val="20000"/>
                    <a:lumOff val="80000"/>
                  </a:schemeClr>
                </a:solidFill>
                <a:latin typeface="Cabin Sketch" panose="020B0503050202020004" pitchFamily="34" charset="0"/>
              </a:rPr>
              <a:t>(WTP) provides a </a:t>
            </a:r>
            <a:r>
              <a:rPr lang="en-US" sz="2400" dirty="0" smtClean="0">
                <a:solidFill>
                  <a:schemeClr val="accent3">
                    <a:lumMod val="20000"/>
                    <a:lumOff val="80000"/>
                  </a:schemeClr>
                </a:solidFill>
                <a:latin typeface="Cabin Sketch" panose="020B0503050202020004" pitchFamily="34" charset="0"/>
              </a:rPr>
              <a:t>transaction-oriented </a:t>
            </a:r>
            <a:r>
              <a:rPr lang="en-US" sz="2400" dirty="0">
                <a:solidFill>
                  <a:schemeClr val="accent3">
                    <a:lumMod val="20000"/>
                    <a:lumOff val="80000"/>
                  </a:schemeClr>
                </a:solidFill>
                <a:latin typeface="Cabin Sketch" panose="020B0503050202020004" pitchFamily="34" charset="0"/>
              </a:rPr>
              <a:t>interface to the upper layers. WTP supports unreliable </a:t>
            </a:r>
            <a:r>
              <a:rPr lang="en-US" sz="2400" dirty="0" smtClean="0">
                <a:solidFill>
                  <a:schemeClr val="accent3">
                    <a:lumMod val="20000"/>
                    <a:lumOff val="80000"/>
                  </a:schemeClr>
                </a:solidFill>
                <a:latin typeface="Cabin Sketch" panose="020B0503050202020004" pitchFamily="34" charset="0"/>
              </a:rPr>
              <a:t>one-way </a:t>
            </a:r>
            <a:r>
              <a:rPr lang="en-US" sz="2400" dirty="0">
                <a:solidFill>
                  <a:schemeClr val="accent3">
                    <a:lumMod val="20000"/>
                    <a:lumOff val="80000"/>
                  </a:schemeClr>
                </a:solidFill>
                <a:latin typeface="Cabin Sketch" panose="020B0503050202020004" pitchFamily="34" charset="0"/>
              </a:rPr>
              <a:t>requests as </a:t>
            </a:r>
            <a:r>
              <a:rPr lang="en-US" sz="2400" dirty="0" smtClean="0">
                <a:solidFill>
                  <a:schemeClr val="accent3">
                    <a:lumMod val="20000"/>
                    <a:lumOff val="80000"/>
                  </a:schemeClr>
                </a:solidFill>
                <a:latin typeface="Cabin Sketch" panose="020B0503050202020004" pitchFamily="34" charset="0"/>
              </a:rPr>
              <a:t>well </a:t>
            </a:r>
            <a:r>
              <a:rPr lang="en-US" sz="2400" dirty="0">
                <a:solidFill>
                  <a:schemeClr val="accent3">
                    <a:lumMod val="20000"/>
                    <a:lumOff val="80000"/>
                  </a:schemeClr>
                </a:solidFill>
                <a:latin typeface="Cabin Sketch" panose="020B0503050202020004" pitchFamily="34" charset="0"/>
              </a:rPr>
              <a:t>as reliable one- and two-way requests.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V="1">
            <a:off x="-1" y="1391080"/>
            <a:ext cx="11873345" cy="91356"/>
          </a:xfrm>
          <a:prstGeom prst="rect">
            <a:avLst/>
          </a:prstGeom>
        </p:spPr>
      </p:pic>
    </p:spTree>
    <p:extLst>
      <p:ext uri="{BB962C8B-B14F-4D97-AF65-F5344CB8AC3E}">
        <p14:creationId xmlns:p14="http://schemas.microsoft.com/office/powerpoint/2010/main" val="394453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22" presetClass="entr" presetSubtype="8"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1566</Words>
  <Application>Microsoft Office PowerPoint</Application>
  <PresentationFormat>Widescreen</PresentationFormat>
  <Paragraphs>64</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Cabin Sketch</vt:lpstr>
      <vt:lpstr>Calibri</vt:lpstr>
      <vt:lpstr>Calibri Light</vt:lpstr>
      <vt:lpstr>Office Theme</vt:lpstr>
      <vt:lpstr>PowerPoint Presentation</vt:lpstr>
      <vt:lpstr>WAP</vt:lpstr>
      <vt:lpstr>The WAP Architecture </vt:lpstr>
      <vt:lpstr>WAP Infrastructure</vt:lpstr>
      <vt:lpstr>WAP Architecture</vt:lpstr>
      <vt:lpstr>WAP Architecture</vt:lpstr>
      <vt:lpstr>Wireless Datagram Protocol</vt:lpstr>
      <vt:lpstr>Wireless Transport Layer Security</vt:lpstr>
      <vt:lpstr>Wireless Transaction Protocol</vt:lpstr>
      <vt:lpstr>Wireless Session Protocol</vt:lpstr>
      <vt:lpstr>Wireless Application Environment </vt:lpstr>
      <vt:lpstr>Wireless Application Environment</vt:lpstr>
      <vt:lpstr>Distribution of Components in o WAP System</vt:lpstr>
      <vt:lpstr>WML Encoder</vt:lpstr>
      <vt:lpstr>WMLScript compiler</vt:lpstr>
      <vt:lpstr>Wireless Markup Language</vt:lpstr>
      <vt:lpstr>WML Example</vt:lpstr>
      <vt:lpstr>WML Example</vt:lpstr>
      <vt:lpstr>WAP Binary XML Content Format</vt:lpstr>
      <vt:lpstr>WMLScript</vt:lpstr>
      <vt:lpstr>A WMLScript Sample</vt:lpstr>
      <vt:lpstr>WMLScript Standard libraries</vt:lpstr>
      <vt:lpstr>Acknowledgment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WAP</dc:title>
  <dc:creator>Foysal</dc:creator>
  <cp:lastModifiedBy>Foysal</cp:lastModifiedBy>
  <cp:revision>15</cp:revision>
  <dcterms:created xsi:type="dcterms:W3CDTF">2022-03-21T22:46:18Z</dcterms:created>
  <dcterms:modified xsi:type="dcterms:W3CDTF">2022-06-15T12:52:11Z</dcterms:modified>
</cp:coreProperties>
</file>