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1/15/2018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1/15/2018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1/15/2018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1/15/2018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1/15/2018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rPr>
              <a:t>Business Statistics</a:t>
            </a:r>
            <a:endParaRPr lang="en-US" dirty="0">
              <a:latin typeface="Times New Roman" pitchFamily="18" charset="0"/>
            </a:endParaRPr>
          </a:p>
        </p:txBody>
      </p:sp>
      <p:sp>
        <p:nvSpPr>
          <p:cNvPr id="3" name="Subtitle 2"/>
          <p:cNvSpPr>
            <a:spLocks noGrp="1"/>
          </p:cNvSpPr>
          <p:nvPr>
            <p:ph type="subTitle" idx="1"/>
          </p:nvPr>
        </p:nvSpPr>
        <p:spPr/>
        <p:txBody>
          <a:bodyPr/>
          <a:lstStyle/>
          <a:p>
            <a:r>
              <a:rPr lang="en-US" b="1" dirty="0" smtClean="0">
                <a:latin typeface="Times New Roman" pitchFamily="18" charset="0"/>
              </a:rPr>
              <a:t>Chapter-1</a:t>
            </a:r>
            <a:endParaRPr lang="en-US" b="1" dirty="0">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a:bodyPr>
          <a:lstStyle/>
          <a:p>
            <a:r>
              <a:rPr lang="en-US" sz="2800" spc="-5" dirty="0" smtClean="0">
                <a:latin typeface="Times New Roman" pitchFamily="18" charset="0"/>
                <a:cs typeface="Comic Sans MS"/>
              </a:rPr>
              <a:t>There </a:t>
            </a:r>
            <a:r>
              <a:rPr lang="en-US" sz="2800" spc="-10" dirty="0" smtClean="0">
                <a:latin typeface="Times New Roman" pitchFamily="18" charset="0"/>
                <a:cs typeface="Comic Sans MS"/>
              </a:rPr>
              <a:t>are </a:t>
            </a:r>
            <a:r>
              <a:rPr lang="en-US" sz="2800" spc="-5" dirty="0" smtClean="0">
                <a:latin typeface="Times New Roman" pitchFamily="18" charset="0"/>
                <a:cs typeface="Comic Sans MS"/>
              </a:rPr>
              <a:t>two </a:t>
            </a:r>
            <a:r>
              <a:rPr lang="en-US" sz="2800" spc="-10" dirty="0" smtClean="0">
                <a:latin typeface="Times New Roman" pitchFamily="18" charset="0"/>
                <a:cs typeface="Comic Sans MS"/>
              </a:rPr>
              <a:t>main </a:t>
            </a:r>
            <a:r>
              <a:rPr lang="en-US" sz="2800" spc="-5" dirty="0" smtClean="0">
                <a:latin typeface="Times New Roman" pitchFamily="18" charset="0"/>
                <a:cs typeface="Comic Sans MS"/>
              </a:rPr>
              <a:t>branches </a:t>
            </a:r>
            <a:r>
              <a:rPr lang="en-US" sz="2800" dirty="0" smtClean="0">
                <a:latin typeface="Times New Roman" pitchFamily="18" charset="0"/>
                <a:cs typeface="Comic Sans MS"/>
              </a:rPr>
              <a:t>of</a:t>
            </a:r>
            <a:r>
              <a:rPr lang="en-US" sz="2800" spc="-55" dirty="0" smtClean="0">
                <a:latin typeface="Times New Roman" pitchFamily="18" charset="0"/>
                <a:cs typeface="Comic Sans MS"/>
              </a:rPr>
              <a:t> </a:t>
            </a:r>
            <a:r>
              <a:rPr lang="en-US" sz="2800" spc="-10" dirty="0" smtClean="0">
                <a:latin typeface="Times New Roman" pitchFamily="18" charset="0"/>
                <a:cs typeface="Comic Sans MS"/>
              </a:rPr>
              <a:t>statistics</a:t>
            </a:r>
            <a:r>
              <a:rPr lang="en-US" sz="2800" spc="-10" dirty="0" smtClean="0">
                <a:latin typeface="Times New Roman" pitchFamily="18" charset="0"/>
                <a:cs typeface="Comic Sans MS"/>
              </a:rPr>
              <a:t>:</a:t>
            </a:r>
          </a:p>
          <a:p>
            <a:pPr marL="1421130" indent="-609600">
              <a:spcBef>
                <a:spcPts val="509"/>
              </a:spcBef>
              <a:buFontTx/>
              <a:buAutoNum type="arabicPeriod"/>
              <a:tabLst>
                <a:tab pos="1420495" algn="l"/>
                <a:tab pos="1421130" algn="l"/>
              </a:tabLst>
              <a:defRPr/>
            </a:pPr>
            <a:r>
              <a:rPr lang="en-US" sz="2800" spc="-5" dirty="0" smtClean="0">
                <a:latin typeface="Times New Roman" pitchFamily="18" charset="0"/>
                <a:cs typeface="Comic Sans MS"/>
              </a:rPr>
              <a:t>Descriptive</a:t>
            </a:r>
            <a:r>
              <a:rPr lang="en-US" sz="2800" spc="-25" dirty="0" smtClean="0">
                <a:latin typeface="Times New Roman" pitchFamily="18" charset="0"/>
                <a:cs typeface="Comic Sans MS"/>
              </a:rPr>
              <a:t> </a:t>
            </a:r>
            <a:r>
              <a:rPr lang="en-US" sz="2800" spc="-5" dirty="0" smtClean="0">
                <a:latin typeface="Times New Roman" pitchFamily="18" charset="0"/>
                <a:cs typeface="Comic Sans MS"/>
              </a:rPr>
              <a:t>statistics</a:t>
            </a:r>
            <a:endParaRPr lang="en-US" sz="2800" dirty="0" smtClean="0">
              <a:latin typeface="Times New Roman" pitchFamily="18" charset="0"/>
              <a:cs typeface="Comic Sans MS"/>
            </a:endParaRPr>
          </a:p>
          <a:p>
            <a:pPr marL="1421130" indent="-609600">
              <a:spcBef>
                <a:spcPts val="409"/>
              </a:spcBef>
              <a:buFontTx/>
              <a:buAutoNum type="arabicPeriod"/>
              <a:tabLst>
                <a:tab pos="1420495" algn="l"/>
                <a:tab pos="1421130" algn="l"/>
              </a:tabLst>
              <a:defRPr/>
            </a:pPr>
            <a:r>
              <a:rPr lang="en-US" sz="2800" spc="-5" dirty="0" smtClean="0">
                <a:latin typeface="Times New Roman" pitchFamily="18" charset="0"/>
                <a:cs typeface="Comic Sans MS"/>
              </a:rPr>
              <a:t>Inferential</a:t>
            </a:r>
            <a:r>
              <a:rPr lang="en-US" sz="2800" spc="-20" dirty="0" smtClean="0">
                <a:latin typeface="Times New Roman" pitchFamily="18" charset="0"/>
                <a:cs typeface="Comic Sans MS"/>
              </a:rPr>
              <a:t> </a:t>
            </a:r>
            <a:r>
              <a:rPr lang="en-US" sz="2800" spc="-5" dirty="0" smtClean="0">
                <a:latin typeface="Times New Roman" pitchFamily="18" charset="0"/>
                <a:cs typeface="Comic Sans MS"/>
              </a:rPr>
              <a:t>statistics</a:t>
            </a:r>
            <a:endParaRPr lang="en-US" sz="2800" dirty="0" smtClean="0">
              <a:latin typeface="Times New Roman" pitchFamily="18" charset="0"/>
              <a:cs typeface="Comic Sans MS"/>
            </a:endParaRPr>
          </a:p>
          <a:p>
            <a:pPr algn="just"/>
            <a:r>
              <a:rPr lang="en-US" sz="2400" b="1" spc="-5" dirty="0" smtClean="0">
                <a:latin typeface="Times New Roman" pitchFamily="18" charset="0"/>
                <a:cs typeface="Comic Sans MS"/>
              </a:rPr>
              <a:t>Descriptive</a:t>
            </a:r>
            <a:r>
              <a:rPr lang="en-US" sz="2400" b="1" spc="-25" dirty="0" smtClean="0">
                <a:latin typeface="Times New Roman" pitchFamily="18" charset="0"/>
                <a:cs typeface="Comic Sans MS"/>
              </a:rPr>
              <a:t> </a:t>
            </a:r>
            <a:r>
              <a:rPr lang="en-US" sz="2400" b="1" spc="-5" dirty="0" smtClean="0">
                <a:latin typeface="Times New Roman" pitchFamily="18" charset="0"/>
                <a:cs typeface="Comic Sans MS"/>
              </a:rPr>
              <a:t>S</a:t>
            </a:r>
            <a:r>
              <a:rPr lang="en-US" sz="2400" b="1" spc="-5" dirty="0" smtClean="0">
                <a:latin typeface="Times New Roman" pitchFamily="18" charset="0"/>
                <a:cs typeface="Comic Sans MS"/>
              </a:rPr>
              <a:t>tatistics:</a:t>
            </a:r>
            <a:endParaRPr lang="en-US" b="1" dirty="0" smtClean="0">
              <a:latin typeface="Times New Roman" pitchFamily="18" charset="0"/>
            </a:endParaRPr>
          </a:p>
          <a:p>
            <a:pPr algn="just">
              <a:buNone/>
            </a:pPr>
            <a:r>
              <a:rPr lang="en-US" dirty="0" smtClean="0">
                <a:latin typeface="Times New Roman" pitchFamily="18" charset="0"/>
              </a:rPr>
              <a:t>   It </a:t>
            </a:r>
            <a:r>
              <a:rPr lang="en-US" dirty="0" smtClean="0">
                <a:latin typeface="Times New Roman" pitchFamily="18" charset="0"/>
              </a:rPr>
              <a:t>is the first phase of Statistics</a:t>
            </a:r>
            <a:r>
              <a:rPr lang="en-US" dirty="0" smtClean="0">
                <a:latin typeface="Times New Roman" pitchFamily="18" charset="0"/>
              </a:rPr>
              <a:t>;  </a:t>
            </a:r>
            <a:r>
              <a:rPr lang="en-US" dirty="0" smtClean="0">
                <a:latin typeface="Times New Roman" pitchFamily="18" charset="0"/>
              </a:rPr>
              <a:t>involve any kind of data processing designed to </a:t>
            </a:r>
            <a:r>
              <a:rPr lang="en-US" dirty="0" smtClean="0">
                <a:latin typeface="Times New Roman" pitchFamily="18" charset="0"/>
              </a:rPr>
              <a:t>the collection, organization</a:t>
            </a:r>
            <a:r>
              <a:rPr lang="en-US" dirty="0" smtClean="0">
                <a:latin typeface="Times New Roman" pitchFamily="18" charset="0"/>
              </a:rPr>
              <a:t>, presentation, and </a:t>
            </a:r>
            <a:r>
              <a:rPr lang="en-US" dirty="0" smtClean="0">
                <a:latin typeface="Times New Roman" pitchFamily="18" charset="0"/>
              </a:rPr>
              <a:t>analyzing the </a:t>
            </a:r>
            <a:r>
              <a:rPr lang="en-US" dirty="0" smtClean="0">
                <a:latin typeface="Times New Roman" pitchFamily="18" charset="0"/>
              </a:rPr>
              <a:t>important features </a:t>
            </a:r>
            <a:r>
              <a:rPr lang="en-US" dirty="0" smtClean="0">
                <a:latin typeface="Times New Roman" pitchFamily="18" charset="0"/>
              </a:rPr>
              <a:t>of the </a:t>
            </a:r>
            <a:r>
              <a:rPr lang="en-US" dirty="0" smtClean="0">
                <a:latin typeface="Times New Roman" pitchFamily="18" charset="0"/>
              </a:rPr>
              <a:t>data with </a:t>
            </a:r>
            <a:r>
              <a:rPr lang="en-US" dirty="0" smtClean="0">
                <a:latin typeface="Times New Roman" pitchFamily="18" charset="0"/>
              </a:rPr>
              <a:t>out attempting </a:t>
            </a:r>
            <a:r>
              <a:rPr lang="en-US" dirty="0" smtClean="0">
                <a:latin typeface="Times New Roman" pitchFamily="18" charset="0"/>
              </a:rPr>
              <a:t>to infer/conclude any thing that </a:t>
            </a:r>
            <a:r>
              <a:rPr lang="en-US" dirty="0" smtClean="0">
                <a:latin typeface="Times New Roman" pitchFamily="18" charset="0"/>
              </a:rPr>
              <a:t>goes beyond </a:t>
            </a:r>
            <a:r>
              <a:rPr lang="en-US" dirty="0" smtClean="0">
                <a:latin typeface="Times New Roman" pitchFamily="18" charset="0"/>
              </a:rPr>
              <a:t>the known data.</a:t>
            </a:r>
            <a:endParaRPr lang="en-US" dirty="0">
              <a:latin typeface="Times New Roman" pitchFamily="18" charset="0"/>
            </a:endParaRPr>
          </a:p>
        </p:txBody>
      </p:sp>
      <p:sp>
        <p:nvSpPr>
          <p:cNvPr id="3" name="Title 2"/>
          <p:cNvSpPr>
            <a:spLocks noGrp="1"/>
          </p:cNvSpPr>
          <p:nvPr>
            <p:ph type="title"/>
          </p:nvPr>
        </p:nvSpPr>
        <p:spPr>
          <a:xfrm>
            <a:off x="457200" y="274638"/>
            <a:ext cx="8229600" cy="792162"/>
          </a:xfrm>
        </p:spPr>
        <p:txBody>
          <a:bodyPr>
            <a:normAutofit/>
          </a:bodyPr>
          <a:lstStyle/>
          <a:p>
            <a:pPr algn="ctr"/>
            <a:r>
              <a:rPr lang="en-US" sz="3200" dirty="0" smtClean="0">
                <a:latin typeface="Times New Roman" pitchFamily="18" charset="0"/>
              </a:rPr>
              <a:t>Types of Statistics</a:t>
            </a:r>
            <a:endParaRPr lang="en-US" sz="3200" dirty="0">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latin typeface="Times New Roman" pitchFamily="18" charset="0"/>
              </a:rPr>
              <a:t>Inferential Statistics:</a:t>
            </a:r>
          </a:p>
          <a:p>
            <a:pPr algn="just">
              <a:buNone/>
            </a:pPr>
            <a:r>
              <a:rPr lang="en-US" dirty="0" smtClean="0">
                <a:latin typeface="Times New Roman" pitchFamily="18" charset="0"/>
              </a:rPr>
              <a:t>   Inferential statistics includes statistical method which facilities estimating the characteristics of a population or making decisions concerning a population on the basis of sample results.</a:t>
            </a:r>
            <a:endParaRPr lang="en-US" dirty="0">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None/>
            </a:pPr>
            <a:r>
              <a:rPr lang="en-US" dirty="0" smtClean="0">
                <a:latin typeface="Times New Roman" pitchFamily="18" charset="0"/>
              </a:rPr>
              <a:t>   </a:t>
            </a:r>
          </a:p>
          <a:p>
            <a:pPr algn="just">
              <a:buNone/>
            </a:pPr>
            <a:endParaRPr lang="en-US" dirty="0" smtClean="0">
              <a:latin typeface="Times New Roman" pitchFamily="18" charset="0"/>
            </a:endParaRPr>
          </a:p>
          <a:p>
            <a:pPr algn="just">
              <a:buNone/>
            </a:pPr>
            <a:r>
              <a:rPr lang="en-US" sz="3200" dirty="0" smtClean="0">
                <a:latin typeface="Times New Roman" pitchFamily="18" charset="0"/>
              </a:rPr>
              <a:t>   Statistics may be defined as the science of collection, organization, presentation, analysis and interpretation of numerical data as well as deriving valid conclusion and making reasonable decision on the basis of this analysis</a:t>
            </a:r>
            <a:endParaRPr lang="en-US" sz="3200" dirty="0">
              <a:latin typeface="Times New Roman" pitchFamily="18" charset="0"/>
            </a:endParaRPr>
          </a:p>
        </p:txBody>
      </p:sp>
      <p:sp>
        <p:nvSpPr>
          <p:cNvPr id="3" name="Title 2"/>
          <p:cNvSpPr>
            <a:spLocks noGrp="1"/>
          </p:cNvSpPr>
          <p:nvPr>
            <p:ph type="title"/>
          </p:nvPr>
        </p:nvSpPr>
        <p:spPr/>
        <p:txBody>
          <a:bodyPr/>
          <a:lstStyle/>
          <a:p>
            <a:pPr algn="ctr"/>
            <a:r>
              <a:rPr lang="en-US" dirty="0" smtClean="0">
                <a:latin typeface="Times New Roman" pitchFamily="18" charset="0"/>
              </a:rPr>
              <a:t>Definition</a:t>
            </a:r>
            <a:endParaRPr lang="en-US" dirty="0">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lnSpcReduction="10000"/>
          </a:bodyPr>
          <a:lstStyle/>
          <a:p>
            <a:pPr>
              <a:buNone/>
            </a:pPr>
            <a:r>
              <a:rPr lang="en-US" dirty="0" smtClean="0"/>
              <a:t>1</a:t>
            </a:r>
            <a:r>
              <a:rPr lang="en-US" dirty="0" smtClean="0">
                <a:latin typeface="Times New Roman" pitchFamily="18" charset="0"/>
              </a:rPr>
              <a:t>. Collection</a:t>
            </a:r>
          </a:p>
          <a:p>
            <a:pPr>
              <a:spcBef>
                <a:spcPts val="0"/>
              </a:spcBef>
              <a:buNone/>
            </a:pPr>
            <a:r>
              <a:rPr lang="en-US" dirty="0" smtClean="0">
                <a:latin typeface="Times New Roman" pitchFamily="18" charset="0"/>
              </a:rPr>
              <a:t>	    </a:t>
            </a:r>
            <a:r>
              <a:rPr lang="en-US" sz="1800" dirty="0" smtClean="0">
                <a:latin typeface="Times New Roman" pitchFamily="18" charset="0"/>
              </a:rPr>
              <a:t>Utmost care</a:t>
            </a:r>
          </a:p>
          <a:p>
            <a:pPr>
              <a:spcBef>
                <a:spcPts val="0"/>
              </a:spcBef>
              <a:buNone/>
            </a:pPr>
            <a:r>
              <a:rPr lang="en-US" sz="1800" dirty="0" smtClean="0">
                <a:latin typeface="Times New Roman" pitchFamily="18" charset="0"/>
              </a:rPr>
              <a:t> </a:t>
            </a:r>
            <a:r>
              <a:rPr lang="en-US" sz="1800" dirty="0" smtClean="0">
                <a:latin typeface="Times New Roman" pitchFamily="18" charset="0"/>
              </a:rPr>
              <a:t>          Primary data</a:t>
            </a:r>
          </a:p>
          <a:p>
            <a:pPr>
              <a:spcBef>
                <a:spcPts val="0"/>
              </a:spcBef>
              <a:buNone/>
            </a:pPr>
            <a:r>
              <a:rPr lang="en-US" sz="1800" dirty="0" smtClean="0">
                <a:latin typeface="Times New Roman" pitchFamily="18" charset="0"/>
              </a:rPr>
              <a:t> </a:t>
            </a:r>
            <a:r>
              <a:rPr lang="en-US" sz="1800" dirty="0" smtClean="0">
                <a:latin typeface="Times New Roman" pitchFamily="18" charset="0"/>
              </a:rPr>
              <a:t>          Secondary data</a:t>
            </a:r>
          </a:p>
          <a:p>
            <a:pPr>
              <a:buNone/>
            </a:pPr>
            <a:r>
              <a:rPr lang="en-US" dirty="0" smtClean="0">
                <a:latin typeface="Times New Roman" pitchFamily="18" charset="0"/>
              </a:rPr>
              <a:t>2. Organization</a:t>
            </a:r>
          </a:p>
          <a:p>
            <a:pPr>
              <a:buNone/>
            </a:pPr>
            <a:r>
              <a:rPr lang="en-US" dirty="0" smtClean="0">
                <a:latin typeface="Times New Roman" pitchFamily="18" charset="0"/>
              </a:rPr>
              <a:t>	</a:t>
            </a:r>
            <a:r>
              <a:rPr lang="en-US" dirty="0" smtClean="0">
                <a:latin typeface="Times New Roman" pitchFamily="18" charset="0"/>
              </a:rPr>
              <a:t>	</a:t>
            </a:r>
            <a:r>
              <a:rPr lang="en-US" sz="1800" dirty="0" smtClean="0">
                <a:latin typeface="Times New Roman" pitchFamily="18" charset="0"/>
              </a:rPr>
              <a:t>Editing</a:t>
            </a:r>
          </a:p>
          <a:p>
            <a:pPr>
              <a:buNone/>
            </a:pPr>
            <a:r>
              <a:rPr lang="en-US" sz="1800" dirty="0" smtClean="0">
                <a:latin typeface="Times New Roman" pitchFamily="18" charset="0"/>
              </a:rPr>
              <a:t>	</a:t>
            </a:r>
            <a:r>
              <a:rPr lang="en-US" sz="1800" dirty="0" smtClean="0">
                <a:latin typeface="Times New Roman" pitchFamily="18" charset="0"/>
              </a:rPr>
              <a:t>	Classifying</a:t>
            </a:r>
          </a:p>
          <a:p>
            <a:pPr>
              <a:buNone/>
            </a:pPr>
            <a:r>
              <a:rPr lang="en-US" sz="1800" dirty="0" smtClean="0">
                <a:latin typeface="Times New Roman" pitchFamily="18" charset="0"/>
              </a:rPr>
              <a:t>	</a:t>
            </a:r>
            <a:r>
              <a:rPr lang="en-US" sz="1800" dirty="0" smtClean="0">
                <a:latin typeface="Times New Roman" pitchFamily="18" charset="0"/>
              </a:rPr>
              <a:t>	Tabulation</a:t>
            </a:r>
          </a:p>
          <a:p>
            <a:pPr>
              <a:buNone/>
            </a:pPr>
            <a:r>
              <a:rPr lang="en-US" dirty="0" smtClean="0">
                <a:latin typeface="Times New Roman" pitchFamily="18" charset="0"/>
              </a:rPr>
              <a:t>3. Presentation  </a:t>
            </a:r>
          </a:p>
          <a:p>
            <a:pPr>
              <a:buNone/>
            </a:pPr>
            <a:r>
              <a:rPr lang="en-US" sz="1900" dirty="0" smtClean="0">
                <a:latin typeface="Times New Roman" pitchFamily="18" charset="0"/>
              </a:rPr>
              <a:t>		Graph</a:t>
            </a:r>
          </a:p>
          <a:p>
            <a:pPr>
              <a:buNone/>
            </a:pPr>
            <a:r>
              <a:rPr lang="en-US" sz="1900" dirty="0" smtClean="0">
                <a:latin typeface="Times New Roman" pitchFamily="18" charset="0"/>
              </a:rPr>
              <a:t>		Diagram</a:t>
            </a:r>
          </a:p>
          <a:p>
            <a:pPr>
              <a:buNone/>
            </a:pPr>
            <a:r>
              <a:rPr lang="en-US" dirty="0" smtClean="0">
                <a:latin typeface="Times New Roman" pitchFamily="18" charset="0"/>
              </a:rPr>
              <a:t>4. Analysis</a:t>
            </a:r>
          </a:p>
          <a:p>
            <a:pPr>
              <a:buNone/>
            </a:pPr>
            <a:r>
              <a:rPr lang="en-US" dirty="0" smtClean="0">
                <a:latin typeface="Times New Roman" pitchFamily="18" charset="0"/>
              </a:rPr>
              <a:t>5. Interpretation</a:t>
            </a:r>
            <a:endParaRPr lang="en-US" dirty="0">
              <a:latin typeface="Times New Roman" pitchFamily="18" charset="0"/>
            </a:endParaRPr>
          </a:p>
        </p:txBody>
      </p:sp>
      <p:sp>
        <p:nvSpPr>
          <p:cNvPr id="3" name="Title 2"/>
          <p:cNvSpPr>
            <a:spLocks noGrp="1"/>
          </p:cNvSpPr>
          <p:nvPr>
            <p:ph type="title"/>
          </p:nvPr>
        </p:nvSpPr>
        <p:spPr>
          <a:xfrm>
            <a:off x="457200" y="274638"/>
            <a:ext cx="8229600" cy="792162"/>
          </a:xfrm>
        </p:spPr>
        <p:txBody>
          <a:bodyPr/>
          <a:lstStyle/>
          <a:p>
            <a:pPr algn="ctr"/>
            <a:r>
              <a:rPr lang="en-US" dirty="0" smtClean="0">
                <a:latin typeface="Times New Roman" pitchFamily="18" charset="0"/>
              </a:rPr>
              <a:t>Stage of Statistics</a:t>
            </a:r>
            <a:endParaRPr lang="en-US" dirty="0">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09800"/>
            <a:ext cx="8229600" cy="3797491"/>
          </a:xfrm>
        </p:spPr>
        <p:txBody>
          <a:bodyPr/>
          <a:lstStyle/>
          <a:p>
            <a:pPr>
              <a:buFont typeface="Wingdings" pitchFamily="2" charset="2"/>
              <a:buChar char="Ø"/>
            </a:pPr>
            <a:r>
              <a:rPr lang="en-US" dirty="0" smtClean="0">
                <a:latin typeface="Times New Roman" pitchFamily="18" charset="0"/>
              </a:rPr>
              <a:t>Definiteness</a:t>
            </a:r>
          </a:p>
          <a:p>
            <a:pPr>
              <a:buFont typeface="Wingdings" pitchFamily="2" charset="2"/>
              <a:buChar char="Ø"/>
            </a:pPr>
            <a:r>
              <a:rPr lang="en-US" dirty="0" smtClean="0">
                <a:latin typeface="Times New Roman" pitchFamily="18" charset="0"/>
              </a:rPr>
              <a:t>Condensation</a:t>
            </a:r>
          </a:p>
          <a:p>
            <a:pPr>
              <a:buFont typeface="Wingdings" pitchFamily="2" charset="2"/>
              <a:buChar char="Ø"/>
            </a:pPr>
            <a:r>
              <a:rPr lang="en-US" dirty="0" smtClean="0">
                <a:latin typeface="Times New Roman" pitchFamily="18" charset="0"/>
              </a:rPr>
              <a:t>Comparison</a:t>
            </a:r>
          </a:p>
          <a:p>
            <a:pPr>
              <a:buFont typeface="Wingdings" pitchFamily="2" charset="2"/>
              <a:buChar char="Ø"/>
            </a:pPr>
            <a:r>
              <a:rPr lang="en-US" dirty="0" smtClean="0">
                <a:latin typeface="Times New Roman" pitchFamily="18" charset="0"/>
              </a:rPr>
              <a:t>Formulating and testing hypothesis</a:t>
            </a:r>
          </a:p>
          <a:p>
            <a:pPr>
              <a:buFont typeface="Wingdings" pitchFamily="2" charset="2"/>
              <a:buChar char="Ø"/>
            </a:pPr>
            <a:r>
              <a:rPr lang="en-US" dirty="0" smtClean="0">
                <a:latin typeface="Times New Roman" pitchFamily="18" charset="0"/>
              </a:rPr>
              <a:t>Prediction</a:t>
            </a:r>
          </a:p>
          <a:p>
            <a:pPr>
              <a:buFont typeface="Wingdings" pitchFamily="2" charset="2"/>
              <a:buChar char="Ø"/>
            </a:pPr>
            <a:r>
              <a:rPr lang="en-US" dirty="0" smtClean="0">
                <a:latin typeface="Times New Roman" pitchFamily="18" charset="0"/>
              </a:rPr>
              <a:t>Formulation of policies</a:t>
            </a:r>
            <a:endParaRPr lang="en-US" dirty="0">
              <a:latin typeface="Times New Roman" pitchFamily="18" charset="0"/>
            </a:endParaRPr>
          </a:p>
        </p:txBody>
      </p:sp>
      <p:sp>
        <p:nvSpPr>
          <p:cNvPr id="3" name="Title 2"/>
          <p:cNvSpPr>
            <a:spLocks noGrp="1"/>
          </p:cNvSpPr>
          <p:nvPr>
            <p:ph type="title"/>
          </p:nvPr>
        </p:nvSpPr>
        <p:spPr/>
        <p:txBody>
          <a:bodyPr>
            <a:normAutofit/>
          </a:bodyPr>
          <a:lstStyle/>
          <a:p>
            <a:pPr algn="ctr"/>
            <a:r>
              <a:rPr lang="en-US" sz="3600" dirty="0" smtClean="0">
                <a:latin typeface="Times New Roman" pitchFamily="18" charset="0"/>
              </a:rPr>
              <a:t>Functions of Statistics</a:t>
            </a:r>
            <a:endParaRPr lang="en-US" sz="3600" dirty="0">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3600"/>
            <a:ext cx="8229600" cy="4191000"/>
          </a:xfrm>
        </p:spPr>
        <p:txBody>
          <a:bodyPr/>
          <a:lstStyle/>
          <a:p>
            <a:pPr algn="just">
              <a:buFont typeface="Wingdings" pitchFamily="2" charset="2"/>
              <a:buChar char="ü"/>
            </a:pPr>
            <a:r>
              <a:rPr lang="en-US" sz="2800" dirty="0" smtClean="0">
                <a:latin typeface="Times New Roman" pitchFamily="18" charset="0"/>
              </a:rPr>
              <a:t>Statistics are aggregates of fact.</a:t>
            </a:r>
          </a:p>
          <a:p>
            <a:pPr algn="just">
              <a:buFont typeface="Wingdings" pitchFamily="2" charset="2"/>
              <a:buChar char="ü"/>
            </a:pPr>
            <a:r>
              <a:rPr lang="en-US" sz="2800" dirty="0" smtClean="0">
                <a:latin typeface="Times New Roman" pitchFamily="18" charset="0"/>
              </a:rPr>
              <a:t>Statistics are numerically expressed.</a:t>
            </a:r>
          </a:p>
          <a:p>
            <a:pPr algn="just">
              <a:buFont typeface="Wingdings" pitchFamily="2" charset="2"/>
              <a:buChar char="ü"/>
            </a:pPr>
            <a:r>
              <a:rPr lang="en-US" sz="2800" dirty="0" smtClean="0">
                <a:latin typeface="Times New Roman" pitchFamily="18" charset="0"/>
              </a:rPr>
              <a:t>Statistics are collected in a systematic manner.</a:t>
            </a:r>
          </a:p>
          <a:p>
            <a:pPr algn="just">
              <a:buFont typeface="Wingdings" pitchFamily="2" charset="2"/>
              <a:buChar char="ü"/>
            </a:pPr>
            <a:r>
              <a:rPr lang="en-US" sz="2800" dirty="0" smtClean="0">
                <a:latin typeface="Times New Roman" pitchFamily="18" charset="0"/>
              </a:rPr>
              <a:t>Statistics are collected for a predetermined purposes.</a:t>
            </a:r>
          </a:p>
          <a:p>
            <a:pPr algn="just">
              <a:buFont typeface="Wingdings" pitchFamily="2" charset="2"/>
              <a:buChar char="ü"/>
            </a:pPr>
            <a:r>
              <a:rPr lang="en-US" sz="2800" dirty="0" smtClean="0">
                <a:latin typeface="Times New Roman" pitchFamily="18" charset="0"/>
              </a:rPr>
              <a:t>Statistics should be placed in relation to each other.</a:t>
            </a:r>
          </a:p>
          <a:p>
            <a:pPr>
              <a:buFont typeface="Wingdings" pitchFamily="2" charset="2"/>
              <a:buChar char="ü"/>
            </a:pPr>
            <a:endParaRPr lang="en-US" dirty="0" smtClean="0">
              <a:latin typeface="Times New Roman" pitchFamily="18" charset="0"/>
            </a:endParaRPr>
          </a:p>
          <a:p>
            <a:pPr>
              <a:buNone/>
            </a:pPr>
            <a:endParaRPr lang="en-US" dirty="0"/>
          </a:p>
        </p:txBody>
      </p:sp>
      <p:sp>
        <p:nvSpPr>
          <p:cNvPr id="3" name="Title 2"/>
          <p:cNvSpPr>
            <a:spLocks noGrp="1"/>
          </p:cNvSpPr>
          <p:nvPr>
            <p:ph type="title"/>
          </p:nvPr>
        </p:nvSpPr>
        <p:spPr>
          <a:xfrm>
            <a:off x="457200" y="274638"/>
            <a:ext cx="8229600" cy="563562"/>
          </a:xfrm>
        </p:spPr>
        <p:txBody>
          <a:bodyPr>
            <a:normAutofit fontScale="90000"/>
          </a:bodyPr>
          <a:lstStyle/>
          <a:p>
            <a:pPr algn="ctr"/>
            <a:r>
              <a:rPr lang="en-US" dirty="0" smtClean="0">
                <a:latin typeface="Times New Roman" pitchFamily="18" charset="0"/>
              </a:rPr>
              <a:t>Characteristics</a:t>
            </a:r>
            <a:endParaRPr lang="en-US" dirty="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a:bodyPr>
          <a:lstStyle/>
          <a:p>
            <a:pPr marL="12700" algn="just">
              <a:spcBef>
                <a:spcPts val="800"/>
              </a:spcBef>
            </a:pPr>
            <a:r>
              <a:rPr lang="en-US" sz="2800" dirty="0" smtClean="0">
                <a:latin typeface="Times New Roman" pitchFamily="18" charset="0"/>
                <a:ea typeface="Comic Sans MS" pitchFamily="66" charset="0"/>
                <a:cs typeface="Comic Sans MS" pitchFamily="66" charset="0"/>
              </a:rPr>
              <a:t>Statistics does not deal with individual items;</a:t>
            </a:r>
          </a:p>
          <a:p>
            <a:pPr marL="12700" algn="just">
              <a:spcBef>
                <a:spcPts val="700"/>
              </a:spcBef>
            </a:pPr>
            <a:r>
              <a:rPr lang="en-US" sz="2800" dirty="0" smtClean="0">
                <a:latin typeface="Times New Roman" pitchFamily="18" charset="0"/>
                <a:ea typeface="Comic Sans MS" pitchFamily="66" charset="0"/>
                <a:cs typeface="Comic Sans MS" pitchFamily="66" charset="0"/>
              </a:rPr>
              <a:t>Statistics deals only with quantitatively  expressed items, it does not study qualitative  phenomena;</a:t>
            </a:r>
          </a:p>
          <a:p>
            <a:pPr marL="12700" algn="just">
              <a:spcBef>
                <a:spcPts val="688"/>
              </a:spcBef>
            </a:pPr>
            <a:r>
              <a:rPr lang="en-US" sz="2800" dirty="0" smtClean="0">
                <a:latin typeface="Times New Roman" pitchFamily="18" charset="0"/>
                <a:ea typeface="Comic Sans MS" pitchFamily="66" charset="0"/>
                <a:cs typeface="Comic Sans MS" pitchFamily="66" charset="0"/>
              </a:rPr>
              <a:t>Statistical results are not universally true;</a:t>
            </a:r>
          </a:p>
          <a:p>
            <a:pPr marL="12700" algn="just">
              <a:spcBef>
                <a:spcPts val="700"/>
              </a:spcBef>
            </a:pPr>
            <a:r>
              <a:rPr lang="en-US" sz="2800" dirty="0" smtClean="0">
                <a:latin typeface="Times New Roman" pitchFamily="18" charset="0"/>
                <a:ea typeface="Comic Sans MS" pitchFamily="66" charset="0"/>
                <a:cs typeface="Comic Sans MS" pitchFamily="66" charset="0"/>
              </a:rPr>
              <a:t>Statistics is liable/responsible/ to be  misused.</a:t>
            </a:r>
          </a:p>
          <a:p>
            <a:pPr algn="just"/>
            <a:r>
              <a:rPr lang="en-US" sz="2800" dirty="0" smtClean="0">
                <a:latin typeface="Times New Roman" pitchFamily="18" charset="0"/>
              </a:rPr>
              <a:t>Statistics results are not always unquestionable.</a:t>
            </a:r>
            <a:endParaRPr lang="en-US" sz="2800" dirty="0">
              <a:latin typeface="Times New Roman" pitchFamily="18" charset="0"/>
            </a:endParaRPr>
          </a:p>
        </p:txBody>
      </p:sp>
      <p:sp>
        <p:nvSpPr>
          <p:cNvPr id="3" name="Title 2"/>
          <p:cNvSpPr>
            <a:spLocks noGrp="1"/>
          </p:cNvSpPr>
          <p:nvPr>
            <p:ph type="title"/>
          </p:nvPr>
        </p:nvSpPr>
        <p:spPr>
          <a:xfrm>
            <a:off x="457200" y="274638"/>
            <a:ext cx="8229600" cy="715962"/>
          </a:xfrm>
        </p:spPr>
        <p:txBody>
          <a:bodyPr>
            <a:normAutofit/>
          </a:bodyPr>
          <a:lstStyle/>
          <a:p>
            <a:pPr algn="ctr"/>
            <a:r>
              <a:rPr lang="en-US" sz="3600" dirty="0" smtClean="0">
                <a:latin typeface="Times New Roman" pitchFamily="18" charset="0"/>
              </a:rPr>
              <a:t>Limitation</a:t>
            </a:r>
            <a:endParaRPr lang="en-US" sz="3600" dirty="0">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fontScale="92500" lnSpcReduction="10000"/>
          </a:bodyPr>
          <a:lstStyle/>
          <a:p>
            <a:pPr marL="463550" indent="-450850" algn="just">
              <a:spcBef>
                <a:spcPts val="1425"/>
              </a:spcBef>
              <a:tabLst>
                <a:tab pos="461963" algn="l"/>
                <a:tab pos="463550" algn="l"/>
              </a:tabLst>
            </a:pPr>
            <a:r>
              <a:rPr lang="en-US" sz="2800" dirty="0" smtClean="0">
                <a:latin typeface="Times New Roman" pitchFamily="18" charset="0"/>
                <a:ea typeface="Comic Sans MS" pitchFamily="66" charset="0"/>
                <a:cs typeface="Comic Sans MS" pitchFamily="66" charset="0"/>
              </a:rPr>
              <a:t>It simplifies mass of data (condensation);</a:t>
            </a:r>
          </a:p>
          <a:p>
            <a:pPr marL="463550" indent="-450850" algn="just">
              <a:spcBef>
                <a:spcPts val="1325"/>
              </a:spcBef>
              <a:tabLst>
                <a:tab pos="461963" algn="l"/>
                <a:tab pos="463550" algn="l"/>
              </a:tabLst>
            </a:pPr>
            <a:r>
              <a:rPr lang="en-US" sz="2800" dirty="0" smtClean="0">
                <a:latin typeface="Times New Roman" pitchFamily="18" charset="0"/>
                <a:ea typeface="Comic Sans MS" pitchFamily="66" charset="0"/>
                <a:cs typeface="Comic Sans MS" pitchFamily="66" charset="0"/>
              </a:rPr>
              <a:t>Helps to get concrete information about any problem;</a:t>
            </a:r>
          </a:p>
          <a:p>
            <a:pPr marL="463550" indent="-450850" algn="just">
              <a:spcBef>
                <a:spcPts val="1325"/>
              </a:spcBef>
              <a:tabLst>
                <a:tab pos="461963" algn="l"/>
                <a:tab pos="463550" algn="l"/>
              </a:tabLst>
            </a:pPr>
            <a:r>
              <a:rPr lang="en-US" sz="2800" dirty="0" smtClean="0">
                <a:latin typeface="Times New Roman" pitchFamily="18" charset="0"/>
                <a:ea typeface="Comic Sans MS" pitchFamily="66" charset="0"/>
                <a:cs typeface="Comic Sans MS" pitchFamily="66" charset="0"/>
              </a:rPr>
              <a:t>Helps for reliable and objective decision making;</a:t>
            </a:r>
          </a:p>
          <a:p>
            <a:pPr marL="463550" indent="-450850" algn="just">
              <a:spcBef>
                <a:spcPts val="1313"/>
              </a:spcBef>
              <a:tabLst>
                <a:tab pos="461963" algn="l"/>
                <a:tab pos="463550" algn="l"/>
              </a:tabLst>
            </a:pPr>
            <a:r>
              <a:rPr lang="en-US" sz="2800" dirty="0" smtClean="0">
                <a:latin typeface="Times New Roman" pitchFamily="18" charset="0"/>
                <a:ea typeface="Comic Sans MS" pitchFamily="66" charset="0"/>
                <a:cs typeface="Comic Sans MS" pitchFamily="66" charset="0"/>
              </a:rPr>
              <a:t>It presents facts in a precise &amp; definite form;</a:t>
            </a:r>
          </a:p>
          <a:p>
            <a:pPr marL="463550" indent="-450850" algn="just">
              <a:lnSpc>
                <a:spcPct val="125000"/>
              </a:lnSpc>
              <a:spcBef>
                <a:spcPts val="600"/>
              </a:spcBef>
              <a:tabLst>
                <a:tab pos="461963" algn="l"/>
                <a:tab pos="463550" algn="l"/>
              </a:tabLst>
            </a:pPr>
            <a:r>
              <a:rPr lang="en-US" sz="2800" dirty="0" smtClean="0">
                <a:latin typeface="Times New Roman" pitchFamily="18" charset="0"/>
                <a:ea typeface="Comic Sans MS" pitchFamily="66" charset="0"/>
                <a:cs typeface="Comic Sans MS" pitchFamily="66" charset="0"/>
              </a:rPr>
              <a:t>It facilitates comparison(Measures of central  tendency and measures of dispersion);</a:t>
            </a:r>
          </a:p>
          <a:p>
            <a:pPr marL="463550" indent="-450850" algn="just">
              <a:lnSpc>
                <a:spcPct val="125000"/>
              </a:lnSpc>
              <a:spcBef>
                <a:spcPts val="600"/>
              </a:spcBef>
              <a:tabLst>
                <a:tab pos="461963" algn="l"/>
                <a:tab pos="463550" algn="l"/>
              </a:tabLst>
            </a:pPr>
            <a:r>
              <a:rPr lang="en-US" sz="2800" dirty="0" smtClean="0">
                <a:latin typeface="Times New Roman" pitchFamily="18" charset="0"/>
                <a:ea typeface="Comic Sans MS" pitchFamily="66" charset="0"/>
                <a:cs typeface="Comic Sans MS" pitchFamily="66" charset="0"/>
              </a:rPr>
              <a:t>It facilitates Predictions (Time series and regression  analysis are the most commonly used methods  towards prediction.);</a:t>
            </a:r>
          </a:p>
          <a:p>
            <a:pPr marL="463550" indent="-450850" algn="just">
              <a:spcBef>
                <a:spcPts val="1325"/>
              </a:spcBef>
              <a:tabLst>
                <a:tab pos="461963" algn="l"/>
                <a:tab pos="463550" algn="l"/>
              </a:tabLst>
            </a:pPr>
            <a:r>
              <a:rPr lang="en-US" sz="2800" dirty="0" smtClean="0">
                <a:latin typeface="Times New Roman" pitchFamily="18" charset="0"/>
                <a:ea typeface="Comic Sans MS" pitchFamily="66" charset="0"/>
                <a:cs typeface="Comic Sans MS" pitchFamily="66" charset="0"/>
              </a:rPr>
              <a:t>It helps in formulation of suitable policies</a:t>
            </a:r>
            <a:endParaRPr lang="en-US" dirty="0">
              <a:latin typeface="Times New Roman" pitchFamily="18" charset="0"/>
            </a:endParaRPr>
          </a:p>
        </p:txBody>
      </p:sp>
      <p:sp>
        <p:nvSpPr>
          <p:cNvPr id="3" name="Title 2"/>
          <p:cNvSpPr>
            <a:spLocks noGrp="1"/>
          </p:cNvSpPr>
          <p:nvPr>
            <p:ph type="title"/>
          </p:nvPr>
        </p:nvSpPr>
        <p:spPr>
          <a:xfrm>
            <a:off x="457200" y="274638"/>
            <a:ext cx="8229600" cy="639762"/>
          </a:xfrm>
        </p:spPr>
        <p:txBody>
          <a:bodyPr>
            <a:normAutofit fontScale="90000"/>
          </a:bodyPr>
          <a:lstStyle/>
          <a:p>
            <a:pPr algn="ctr"/>
            <a:r>
              <a:rPr lang="en-US" sz="3600" spc="-5" dirty="0" smtClean="0">
                <a:solidFill>
                  <a:schemeClr val="tx1"/>
                </a:solidFill>
                <a:latin typeface="Times New Roman" pitchFamily="18" charset="0"/>
                <a:cs typeface="Comic Sans MS"/>
              </a:rPr>
              <a:t>Importance </a:t>
            </a:r>
            <a:r>
              <a:rPr lang="en-US" sz="3600" dirty="0" smtClean="0">
                <a:solidFill>
                  <a:schemeClr val="tx1"/>
                </a:solidFill>
                <a:latin typeface="Times New Roman" pitchFamily="18" charset="0"/>
                <a:cs typeface="Comic Sans MS"/>
              </a:rPr>
              <a:t>of</a:t>
            </a:r>
            <a:r>
              <a:rPr lang="en-US" sz="3600" spc="-70" dirty="0" smtClean="0">
                <a:solidFill>
                  <a:schemeClr val="tx1"/>
                </a:solidFill>
                <a:latin typeface="Times New Roman" pitchFamily="18" charset="0"/>
                <a:cs typeface="Comic Sans MS"/>
              </a:rPr>
              <a:t> </a:t>
            </a:r>
            <a:r>
              <a:rPr lang="en-US" sz="3600" spc="-10" dirty="0" smtClean="0">
                <a:solidFill>
                  <a:schemeClr val="tx1"/>
                </a:solidFill>
                <a:latin typeface="Times New Roman" pitchFamily="18" charset="0"/>
                <a:cs typeface="Comic Sans MS"/>
              </a:rPr>
              <a:t>Statistics:</a:t>
            </a:r>
            <a:endParaRPr lang="en-US" sz="3600" dirty="0">
              <a:solidFill>
                <a:schemeClr val="tx1"/>
              </a:solidFill>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a:bodyPr>
          <a:lstStyle/>
          <a:p>
            <a:pPr marL="754063" algn="just">
              <a:spcBef>
                <a:spcPts val="800"/>
              </a:spcBef>
              <a:buNone/>
            </a:pPr>
            <a:r>
              <a:rPr lang="en-US" sz="2800" b="1" dirty="0" smtClean="0">
                <a:latin typeface="Times New Roman" pitchFamily="18" charset="0"/>
                <a:ea typeface="Comic Sans MS" pitchFamily="66" charset="0"/>
                <a:cs typeface="Comic Sans MS" pitchFamily="66" charset="0"/>
              </a:rPr>
              <a:t>Business:</a:t>
            </a:r>
          </a:p>
          <a:p>
            <a:pPr marL="754063" algn="just">
              <a:spcBef>
                <a:spcPts val="800"/>
              </a:spcBef>
              <a:buNone/>
            </a:pPr>
            <a:r>
              <a:rPr lang="en-US" sz="2400" dirty="0" smtClean="0">
                <a:latin typeface="Times New Roman" pitchFamily="18" charset="0"/>
                <a:ea typeface="Comic Sans MS" pitchFamily="66" charset="0"/>
                <a:cs typeface="Comic Sans MS" pitchFamily="66" charset="0"/>
              </a:rPr>
              <a:t>   Estimating </a:t>
            </a:r>
            <a:r>
              <a:rPr lang="en-US" sz="2400" dirty="0" smtClean="0">
                <a:latin typeface="Times New Roman" pitchFamily="18" charset="0"/>
                <a:ea typeface="Comic Sans MS" pitchFamily="66" charset="0"/>
                <a:cs typeface="Comic Sans MS" pitchFamily="66" charset="0"/>
              </a:rPr>
              <a:t>the volume of retail sales, designing  </a:t>
            </a:r>
            <a:r>
              <a:rPr lang="en-US" sz="2400" dirty="0" smtClean="0">
                <a:latin typeface="Times New Roman" pitchFamily="18" charset="0"/>
                <a:ea typeface="Comic Sans MS" pitchFamily="66" charset="0"/>
                <a:cs typeface="Comic Sans MS" pitchFamily="66" charset="0"/>
              </a:rPr>
              <a:t>optimum inventory </a:t>
            </a:r>
            <a:r>
              <a:rPr lang="en-US" sz="2400" dirty="0" smtClean="0">
                <a:latin typeface="Times New Roman" pitchFamily="18" charset="0"/>
                <a:ea typeface="Comic Sans MS" pitchFamily="66" charset="0"/>
                <a:cs typeface="Comic Sans MS" pitchFamily="66" charset="0"/>
              </a:rPr>
              <a:t>control system, producing  auditing and accounting procedures, improving  working conditions in industrial plants, assessing the  market for new </a:t>
            </a:r>
            <a:r>
              <a:rPr lang="en-US" sz="2400" dirty="0" smtClean="0">
                <a:latin typeface="Times New Roman" pitchFamily="18" charset="0"/>
                <a:ea typeface="Comic Sans MS" pitchFamily="66" charset="0"/>
                <a:cs typeface="Comic Sans MS" pitchFamily="66" charset="0"/>
              </a:rPr>
              <a:t>products.</a:t>
            </a:r>
          </a:p>
          <a:p>
            <a:pPr marL="469900" algn="just"/>
            <a:r>
              <a:rPr lang="en-US" sz="2800" b="1" dirty="0" smtClean="0">
                <a:latin typeface="Times New Roman" pitchFamily="18" charset="0"/>
                <a:ea typeface="Comic Sans MS" pitchFamily="66" charset="0"/>
                <a:cs typeface="Comic Sans MS" pitchFamily="66" charset="0"/>
              </a:rPr>
              <a:t>Economics:</a:t>
            </a:r>
            <a:endParaRPr lang="en-US" sz="2800" dirty="0" smtClean="0">
              <a:latin typeface="Times New Roman" pitchFamily="18" charset="0"/>
              <a:ea typeface="Comic Sans MS" pitchFamily="66" charset="0"/>
              <a:cs typeface="Comic Sans MS" pitchFamily="66" charset="0"/>
            </a:endParaRPr>
          </a:p>
          <a:p>
            <a:pPr marL="469900" algn="just">
              <a:buNone/>
            </a:pPr>
            <a:r>
              <a:rPr lang="en-US" sz="2400" dirty="0" smtClean="0">
                <a:latin typeface="Times New Roman" pitchFamily="18" charset="0"/>
                <a:ea typeface="Comic Sans MS" pitchFamily="66" charset="0"/>
                <a:cs typeface="Comic Sans MS" pitchFamily="66" charset="0"/>
              </a:rPr>
              <a:t>   Measuring </a:t>
            </a:r>
            <a:r>
              <a:rPr lang="en-US" sz="2400" dirty="0" smtClean="0">
                <a:latin typeface="Times New Roman" pitchFamily="18" charset="0"/>
                <a:ea typeface="Comic Sans MS" pitchFamily="66" charset="0"/>
                <a:cs typeface="Comic Sans MS" pitchFamily="66" charset="0"/>
              </a:rPr>
              <a:t>indicators such as volume of trade, size of  labor force, and standard of living, analyzing consumer  behavior, computation of national income accounts,  formulation of economic laws, </a:t>
            </a:r>
            <a:r>
              <a:rPr lang="en-US" sz="2400" dirty="0" smtClean="0">
                <a:latin typeface="Times New Roman" pitchFamily="18" charset="0"/>
                <a:ea typeface="Comic Sans MS" pitchFamily="66" charset="0"/>
                <a:cs typeface="Comic Sans MS" pitchFamily="66" charset="0"/>
              </a:rPr>
              <a:t>etc. Particularly</a:t>
            </a:r>
            <a:r>
              <a:rPr lang="en-US" sz="2400" dirty="0" smtClean="0">
                <a:latin typeface="Times New Roman" pitchFamily="18" charset="0"/>
                <a:ea typeface="Comic Sans MS" pitchFamily="66" charset="0"/>
                <a:cs typeface="Comic Sans MS" pitchFamily="66" charset="0"/>
              </a:rPr>
              <a:t>, Regression analysis extensively uses in  the field of Economics*.</a:t>
            </a:r>
          </a:p>
          <a:p>
            <a:pPr marL="754063" algn="just">
              <a:spcBef>
                <a:spcPts val="800"/>
              </a:spcBef>
              <a:buNone/>
            </a:pPr>
            <a:endParaRPr lang="en-US" sz="2400" dirty="0">
              <a:latin typeface="Times New Roman" pitchFamily="18" charset="0"/>
            </a:endParaRPr>
          </a:p>
        </p:txBody>
      </p:sp>
      <p:sp>
        <p:nvSpPr>
          <p:cNvPr id="3" name="Title 2"/>
          <p:cNvSpPr>
            <a:spLocks noGrp="1"/>
          </p:cNvSpPr>
          <p:nvPr>
            <p:ph type="title"/>
          </p:nvPr>
        </p:nvSpPr>
        <p:spPr>
          <a:xfrm>
            <a:off x="457200" y="274638"/>
            <a:ext cx="8229600" cy="792162"/>
          </a:xfrm>
        </p:spPr>
        <p:txBody>
          <a:bodyPr>
            <a:normAutofit/>
          </a:bodyPr>
          <a:lstStyle/>
          <a:p>
            <a:pPr algn="ctr"/>
            <a:r>
              <a:rPr lang="en-US" sz="3200" spc="-5" dirty="0" smtClean="0">
                <a:solidFill>
                  <a:schemeClr val="tx1"/>
                </a:solidFill>
                <a:latin typeface="Times New Roman" pitchFamily="18" charset="0"/>
                <a:cs typeface="Comic Sans MS"/>
              </a:rPr>
              <a:t>Application </a:t>
            </a:r>
            <a:r>
              <a:rPr lang="en-US" sz="3200" spc="-10" dirty="0" smtClean="0">
                <a:solidFill>
                  <a:schemeClr val="tx1"/>
                </a:solidFill>
                <a:latin typeface="Times New Roman" pitchFamily="18" charset="0"/>
                <a:cs typeface="Comic Sans MS"/>
              </a:rPr>
              <a:t>areas </a:t>
            </a:r>
            <a:r>
              <a:rPr lang="en-US" sz="3200" spc="-5" dirty="0" smtClean="0">
                <a:solidFill>
                  <a:schemeClr val="tx1"/>
                </a:solidFill>
                <a:latin typeface="Times New Roman" pitchFamily="18" charset="0"/>
                <a:cs typeface="Comic Sans MS"/>
              </a:rPr>
              <a:t>of</a:t>
            </a:r>
            <a:r>
              <a:rPr lang="en-US" sz="3200" spc="-20" dirty="0" smtClean="0">
                <a:solidFill>
                  <a:schemeClr val="tx1"/>
                </a:solidFill>
                <a:latin typeface="Times New Roman" pitchFamily="18" charset="0"/>
                <a:cs typeface="Comic Sans MS"/>
              </a:rPr>
              <a:t> </a:t>
            </a:r>
            <a:r>
              <a:rPr lang="en-US" sz="3200" spc="-5" dirty="0" smtClean="0">
                <a:solidFill>
                  <a:schemeClr val="tx1"/>
                </a:solidFill>
                <a:latin typeface="Times New Roman" pitchFamily="18" charset="0"/>
                <a:cs typeface="Comic Sans MS"/>
              </a:rPr>
              <a:t>statistics</a:t>
            </a:r>
            <a:endParaRPr lang="en-US" sz="3200" dirty="0">
              <a:solidFill>
                <a:schemeClr val="tx1"/>
              </a:solidFill>
              <a:latin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Autofit/>
          </a:bodyPr>
          <a:lstStyle/>
          <a:p>
            <a:pPr marL="373063" indent="-360363" algn="just">
              <a:lnSpc>
                <a:spcPts val="2588"/>
              </a:lnSpc>
              <a:spcBef>
                <a:spcPts val="425"/>
              </a:spcBef>
            </a:pPr>
            <a:r>
              <a:rPr lang="en-US" sz="2400" b="1" dirty="0" smtClean="0">
                <a:solidFill>
                  <a:srgbClr val="006FBF"/>
                </a:solidFill>
                <a:latin typeface="Times New Roman" pitchFamily="18" charset="0"/>
                <a:ea typeface="Comic Sans MS" pitchFamily="66" charset="0"/>
                <a:cs typeface="Comic Sans MS" pitchFamily="66" charset="0"/>
              </a:rPr>
              <a:t>Variable: </a:t>
            </a:r>
            <a:r>
              <a:rPr lang="en-US" sz="2400" dirty="0" smtClean="0">
                <a:latin typeface="Times New Roman" pitchFamily="18" charset="0"/>
                <a:ea typeface="Comic Sans MS" pitchFamily="66" charset="0"/>
                <a:cs typeface="Comic Sans MS" pitchFamily="66" charset="0"/>
              </a:rPr>
              <a:t>A variable is a </a:t>
            </a:r>
            <a:r>
              <a:rPr lang="en-US" sz="2400" dirty="0" smtClean="0">
                <a:solidFill>
                  <a:srgbClr val="00AF4F"/>
                </a:solidFill>
                <a:latin typeface="Times New Roman" pitchFamily="18" charset="0"/>
                <a:ea typeface="Comic Sans MS" pitchFamily="66" charset="0"/>
                <a:cs typeface="Comic Sans MS" pitchFamily="66" charset="0"/>
              </a:rPr>
              <a:t>factor or characteristic </a:t>
            </a:r>
            <a:r>
              <a:rPr lang="en-US" sz="2400" dirty="0" smtClean="0">
                <a:latin typeface="Times New Roman" pitchFamily="18" charset="0"/>
                <a:ea typeface="Comic Sans MS" pitchFamily="66" charset="0"/>
                <a:cs typeface="Comic Sans MS" pitchFamily="66" charset="0"/>
              </a:rPr>
              <a:t>that can  take on </a:t>
            </a:r>
            <a:r>
              <a:rPr lang="en-US" sz="2400" dirty="0" smtClean="0">
                <a:solidFill>
                  <a:srgbClr val="00AF4F"/>
                </a:solidFill>
                <a:latin typeface="Times New Roman" pitchFamily="18" charset="0"/>
                <a:ea typeface="Comic Sans MS" pitchFamily="66" charset="0"/>
                <a:cs typeface="Comic Sans MS" pitchFamily="66" charset="0"/>
              </a:rPr>
              <a:t>different possible values or </a:t>
            </a:r>
            <a:r>
              <a:rPr lang="en-US" sz="2400" dirty="0" smtClean="0">
                <a:solidFill>
                  <a:srgbClr val="00AF4F"/>
                </a:solidFill>
                <a:latin typeface="Times New Roman" pitchFamily="18" charset="0"/>
                <a:ea typeface="Comic Sans MS" pitchFamily="66" charset="0"/>
                <a:cs typeface="Comic Sans MS" pitchFamily="66" charset="0"/>
              </a:rPr>
              <a:t>outcomes</a:t>
            </a:r>
            <a:r>
              <a:rPr lang="en-US" sz="2400" dirty="0" smtClean="0">
                <a:latin typeface="Times New Roman" pitchFamily="18" charset="0"/>
                <a:ea typeface="Comic Sans MS" pitchFamily="66" charset="0"/>
                <a:cs typeface="Comic Sans MS" pitchFamily="66" charset="0"/>
              </a:rPr>
              <a:t>. A </a:t>
            </a:r>
            <a:r>
              <a:rPr lang="en-US" sz="2400" dirty="0" smtClean="0">
                <a:latin typeface="Times New Roman" pitchFamily="18" charset="0"/>
                <a:ea typeface="Comic Sans MS" pitchFamily="66" charset="0"/>
                <a:cs typeface="Comic Sans MS" pitchFamily="66" charset="0"/>
              </a:rPr>
              <a:t>variable can be qualitative or quantitative (numeric</a:t>
            </a:r>
            <a:r>
              <a:rPr lang="en-US" sz="2400" dirty="0" smtClean="0">
                <a:latin typeface="Times New Roman" pitchFamily="18" charset="0"/>
                <a:ea typeface="Comic Sans MS" pitchFamily="66" charset="0"/>
                <a:cs typeface="Comic Sans MS" pitchFamily="66" charset="0"/>
              </a:rPr>
              <a:t>). Example</a:t>
            </a:r>
            <a:r>
              <a:rPr lang="en-US" sz="2400" dirty="0" smtClean="0">
                <a:latin typeface="Times New Roman" pitchFamily="18" charset="0"/>
                <a:ea typeface="Comic Sans MS" pitchFamily="66" charset="0"/>
                <a:cs typeface="Comic Sans MS" pitchFamily="66" charset="0"/>
              </a:rPr>
              <a:t>:	</a:t>
            </a:r>
            <a:r>
              <a:rPr lang="en-US" sz="2400" dirty="0" smtClean="0">
                <a:latin typeface="Times New Roman" pitchFamily="18" charset="0"/>
                <a:ea typeface="Comic Sans MS" pitchFamily="66" charset="0"/>
                <a:cs typeface="Comic Sans MS" pitchFamily="66" charset="0"/>
              </a:rPr>
              <a:t>Income, height</a:t>
            </a:r>
            <a:r>
              <a:rPr lang="en-US" sz="2400" dirty="0" smtClean="0">
                <a:latin typeface="Times New Roman" pitchFamily="18" charset="0"/>
                <a:ea typeface="Comic Sans MS" pitchFamily="66" charset="0"/>
                <a:cs typeface="Comic Sans MS" pitchFamily="66" charset="0"/>
              </a:rPr>
              <a:t>,	</a:t>
            </a:r>
            <a:r>
              <a:rPr lang="en-US" sz="2400" dirty="0" smtClean="0">
                <a:latin typeface="Times New Roman" pitchFamily="18" charset="0"/>
                <a:ea typeface="Comic Sans MS" pitchFamily="66" charset="0"/>
                <a:cs typeface="Comic Sans MS" pitchFamily="66" charset="0"/>
              </a:rPr>
              <a:t>weight.</a:t>
            </a:r>
          </a:p>
          <a:p>
            <a:pPr marL="373063" indent="-360363">
              <a:lnSpc>
                <a:spcPts val="2588"/>
              </a:lnSpc>
              <a:spcBef>
                <a:spcPts val="1925"/>
              </a:spcBef>
            </a:pPr>
            <a:r>
              <a:rPr lang="en-US" sz="2400" b="1" dirty="0" smtClean="0">
                <a:solidFill>
                  <a:srgbClr val="006FBF"/>
                </a:solidFill>
                <a:latin typeface="Times New Roman" pitchFamily="18" charset="0"/>
                <a:ea typeface="Comic Sans MS" pitchFamily="66" charset="0"/>
                <a:cs typeface="Comic Sans MS" pitchFamily="66" charset="0"/>
              </a:rPr>
              <a:t>Population: </a:t>
            </a:r>
            <a:r>
              <a:rPr lang="en-US" sz="2400" dirty="0" smtClean="0">
                <a:latin typeface="Times New Roman" pitchFamily="18" charset="0"/>
                <a:ea typeface="Comic Sans MS" pitchFamily="66" charset="0"/>
                <a:cs typeface="Comic Sans MS" pitchFamily="66" charset="0"/>
              </a:rPr>
              <a:t>A complete set of observation (data) of the  entire group of individuals under consideration </a:t>
            </a:r>
            <a:r>
              <a:rPr lang="en-US" sz="2400" dirty="0" smtClean="0">
                <a:latin typeface="Times New Roman" pitchFamily="18" charset="0"/>
                <a:ea typeface="Comic Sans MS" pitchFamily="66" charset="0"/>
                <a:cs typeface="Comic Sans MS" pitchFamily="66" charset="0"/>
              </a:rPr>
              <a:t>. A </a:t>
            </a:r>
            <a:r>
              <a:rPr lang="en-US" sz="2400" dirty="0" smtClean="0">
                <a:latin typeface="Times New Roman" pitchFamily="18" charset="0"/>
                <a:ea typeface="Comic Sans MS" pitchFamily="66" charset="0"/>
                <a:cs typeface="Comic Sans MS" pitchFamily="66" charset="0"/>
              </a:rPr>
              <a:t>population can be finite	or </a:t>
            </a:r>
            <a:r>
              <a:rPr lang="en-US" sz="2400" dirty="0" smtClean="0">
                <a:latin typeface="Times New Roman" pitchFamily="18" charset="0"/>
                <a:ea typeface="Comic Sans MS" pitchFamily="66" charset="0"/>
                <a:cs typeface="Comic Sans MS" pitchFamily="66" charset="0"/>
              </a:rPr>
              <a:t>infinite. Example: The</a:t>
            </a:r>
            <a:r>
              <a:rPr lang="en-US" sz="2400" dirty="0" smtClean="0">
                <a:latin typeface="Times New Roman" pitchFamily="18" charset="0"/>
                <a:ea typeface="Comic Sans MS" pitchFamily="66" charset="0"/>
                <a:cs typeface="Comic Sans MS" pitchFamily="66" charset="0"/>
              </a:rPr>
              <a:t>	number	</a:t>
            </a:r>
            <a:r>
              <a:rPr lang="en-US" sz="2400" dirty="0" smtClean="0">
                <a:latin typeface="Times New Roman" pitchFamily="18" charset="0"/>
                <a:ea typeface="Comic Sans MS" pitchFamily="66" charset="0"/>
                <a:cs typeface="Comic Sans MS" pitchFamily="66" charset="0"/>
              </a:rPr>
              <a:t>of students</a:t>
            </a:r>
            <a:r>
              <a:rPr lang="en-US" sz="2400" dirty="0" smtClean="0">
                <a:latin typeface="Times New Roman" pitchFamily="18" charset="0"/>
                <a:ea typeface="Comic Sans MS" pitchFamily="66" charset="0"/>
                <a:cs typeface="Comic Sans MS" pitchFamily="66" charset="0"/>
              </a:rPr>
              <a:t>	in	this	class</a:t>
            </a:r>
            <a:r>
              <a:rPr lang="en-US" sz="2400" dirty="0" smtClean="0">
                <a:latin typeface="Times New Roman" pitchFamily="18" charset="0"/>
                <a:ea typeface="Comic Sans MS" pitchFamily="66" charset="0"/>
                <a:cs typeface="Comic Sans MS" pitchFamily="66" charset="0"/>
              </a:rPr>
              <a:t>,</a:t>
            </a:r>
          </a:p>
          <a:p>
            <a:pPr marL="373063" indent="-360363">
              <a:lnSpc>
                <a:spcPts val="2588"/>
              </a:lnSpc>
              <a:spcBef>
                <a:spcPts val="1925"/>
              </a:spcBef>
            </a:pPr>
            <a:r>
              <a:rPr lang="en-US" sz="2400" b="1" dirty="0" smtClean="0">
                <a:solidFill>
                  <a:schemeClr val="accent1"/>
                </a:solidFill>
                <a:latin typeface="Times New Roman" pitchFamily="18" charset="0"/>
              </a:rPr>
              <a:t>Sample: </a:t>
            </a:r>
            <a:r>
              <a:rPr lang="en-US" sz="2400" dirty="0" smtClean="0">
                <a:latin typeface="Times New Roman" pitchFamily="18" charset="0"/>
                <a:ea typeface="Comic Sans MS" pitchFamily="66" charset="0"/>
                <a:cs typeface="Comic Sans MS" pitchFamily="66" charset="0"/>
              </a:rPr>
              <a:t>A	sample	is	a	portion	of	</a:t>
            </a:r>
            <a:r>
              <a:rPr lang="en-US" sz="2400" dirty="0" smtClean="0">
                <a:latin typeface="Times New Roman" pitchFamily="18" charset="0"/>
                <a:ea typeface="Comic Sans MS" pitchFamily="66" charset="0"/>
                <a:cs typeface="Comic Sans MS" pitchFamily="66" charset="0"/>
              </a:rPr>
              <a:t>a population selected</a:t>
            </a:r>
            <a:r>
              <a:rPr lang="en-US" sz="2400" dirty="0" smtClean="0">
                <a:latin typeface="Times New Roman" pitchFamily="18" charset="0"/>
                <a:ea typeface="Comic Sans MS" pitchFamily="66" charset="0"/>
                <a:cs typeface="Comic Sans MS" pitchFamily="66" charset="0"/>
              </a:rPr>
              <a:t>	for  further analysis</a:t>
            </a:r>
            <a:endParaRPr lang="en-US" sz="2400" dirty="0" smtClean="0">
              <a:latin typeface="Times New Roman" pitchFamily="18" charset="0"/>
            </a:endParaRPr>
          </a:p>
        </p:txBody>
      </p:sp>
      <p:sp>
        <p:nvSpPr>
          <p:cNvPr id="3" name="Title 2"/>
          <p:cNvSpPr>
            <a:spLocks noGrp="1"/>
          </p:cNvSpPr>
          <p:nvPr>
            <p:ph type="title"/>
          </p:nvPr>
        </p:nvSpPr>
        <p:spPr>
          <a:xfrm>
            <a:off x="457200" y="274638"/>
            <a:ext cx="8229600" cy="258762"/>
          </a:xfrm>
        </p:spPr>
        <p:txBody>
          <a:bodyPr>
            <a:noAutofit/>
          </a:bodyPr>
          <a:lstStyle/>
          <a:p>
            <a:pPr algn="ctr"/>
            <a:r>
              <a:rPr lang="en-US" sz="2400" dirty="0" smtClean="0">
                <a:latin typeface="Times New Roman" pitchFamily="18" charset="0"/>
              </a:rPr>
              <a:t>Some terms in Statistics</a:t>
            </a:r>
            <a:endParaRPr lang="en-US" sz="2400" dirty="0">
              <a:latin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58</TotalTime>
  <Words>440</Words>
  <Application>Microsoft Office PowerPoint</Application>
  <PresentationFormat>On-screen Show (4:3)</PresentationFormat>
  <Paragraphs>64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Business Statistics</vt:lpstr>
      <vt:lpstr>Definition</vt:lpstr>
      <vt:lpstr>Stage of Statistics</vt:lpstr>
      <vt:lpstr>Functions of Statistics</vt:lpstr>
      <vt:lpstr>Characteristics</vt:lpstr>
      <vt:lpstr>Limitation</vt:lpstr>
      <vt:lpstr>Importance of Statistics:</vt:lpstr>
      <vt:lpstr>Application areas of statistics</vt:lpstr>
      <vt:lpstr>Some terms in Statistics</vt:lpstr>
      <vt:lpstr>Types of Statistics</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Statistics</dc:title>
  <dc:creator>Anhar</dc:creator>
  <cp:lastModifiedBy>Anhar</cp:lastModifiedBy>
  <cp:revision>23</cp:revision>
  <dcterms:created xsi:type="dcterms:W3CDTF">2006-08-16T00:00:00Z</dcterms:created>
  <dcterms:modified xsi:type="dcterms:W3CDTF">2018-01-15T14:52:15Z</dcterms:modified>
</cp:coreProperties>
</file>