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5"/>
  </p:notesMasterIdLst>
  <p:sldIdLst>
    <p:sldId id="289" r:id="rId2"/>
    <p:sldId id="299" r:id="rId3"/>
    <p:sldId id="300" r:id="rId4"/>
    <p:sldId id="290" r:id="rId5"/>
    <p:sldId id="291" r:id="rId6"/>
    <p:sldId id="298" r:id="rId7"/>
    <p:sldId id="258" r:id="rId8"/>
    <p:sldId id="281" r:id="rId9"/>
    <p:sldId id="280" r:id="rId10"/>
    <p:sldId id="285" r:id="rId11"/>
    <p:sldId id="284" r:id="rId12"/>
    <p:sldId id="286" r:id="rId13"/>
    <p:sldId id="264" r:id="rId14"/>
    <p:sldId id="265" r:id="rId15"/>
    <p:sldId id="297" r:id="rId16"/>
    <p:sldId id="294" r:id="rId17"/>
    <p:sldId id="292" r:id="rId18"/>
    <p:sldId id="293" r:id="rId19"/>
    <p:sldId id="271" r:id="rId20"/>
    <p:sldId id="301" r:id="rId21"/>
    <p:sldId id="296" r:id="rId22"/>
    <p:sldId id="272"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4" autoAdjust="0"/>
    <p:restoredTop sz="94343" autoAdjust="0"/>
  </p:normalViewPr>
  <p:slideViewPr>
    <p:cSldViewPr snapToGrid="0">
      <p:cViewPr>
        <p:scale>
          <a:sx n="72" d="100"/>
          <a:sy n="72" d="100"/>
        </p:scale>
        <p:origin x="-1104" y="-32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C47C3-4F39-42BE-B417-589AAB774D8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3833C9F-C136-4EBB-88A6-A6967BE8D258}">
      <dgm:prSet phldrT="[Text]"/>
      <dgm:spPr/>
      <dgm:t>
        <a:bodyPr/>
        <a:lstStyle/>
        <a:p>
          <a:r>
            <a:rPr lang="en-US" dirty="0" smtClean="0"/>
            <a:t>Resistance to pests and harmful factors </a:t>
          </a:r>
          <a:endParaRPr lang="en-US" dirty="0"/>
        </a:p>
      </dgm:t>
    </dgm:pt>
    <dgm:pt modelId="{DFA2472A-70B1-4D22-96D8-6458FACEA64C}" type="parTrans" cxnId="{FE67F06F-0B63-444A-85C2-F5A56CE5B8B7}">
      <dgm:prSet/>
      <dgm:spPr/>
      <dgm:t>
        <a:bodyPr/>
        <a:lstStyle/>
        <a:p>
          <a:endParaRPr lang="en-US"/>
        </a:p>
      </dgm:t>
    </dgm:pt>
    <dgm:pt modelId="{5DC5F45E-0D91-4A72-90D1-B6ADEB990895}" type="sibTrans" cxnId="{FE67F06F-0B63-444A-85C2-F5A56CE5B8B7}">
      <dgm:prSet/>
      <dgm:spPr/>
      <dgm:t>
        <a:bodyPr/>
        <a:lstStyle/>
        <a:p>
          <a:endParaRPr lang="en-US"/>
        </a:p>
      </dgm:t>
    </dgm:pt>
    <dgm:pt modelId="{D70F2C93-08AF-4BD2-9C48-6CB65DEBA5A0}">
      <dgm:prSet phldrT="[Text]"/>
      <dgm:spPr/>
      <dgm:t>
        <a:bodyPr/>
        <a:lstStyle/>
        <a:p>
          <a:r>
            <a:rPr lang="en-US" dirty="0" smtClean="0"/>
            <a:t>Resistance to pesticide, herbicide </a:t>
          </a:r>
          <a:endParaRPr lang="en-US" dirty="0"/>
        </a:p>
      </dgm:t>
    </dgm:pt>
    <dgm:pt modelId="{6A77E274-92FE-4B3B-880C-E10569CF1651}" type="parTrans" cxnId="{ADB99BF5-B0A4-42DE-ACCF-697577968046}">
      <dgm:prSet/>
      <dgm:spPr/>
      <dgm:t>
        <a:bodyPr/>
        <a:lstStyle/>
        <a:p>
          <a:endParaRPr lang="en-US"/>
        </a:p>
      </dgm:t>
    </dgm:pt>
    <dgm:pt modelId="{040A4DAC-73FD-438E-948B-82FA637C2A88}" type="sibTrans" cxnId="{ADB99BF5-B0A4-42DE-ACCF-697577968046}">
      <dgm:prSet/>
      <dgm:spPr/>
      <dgm:t>
        <a:bodyPr/>
        <a:lstStyle/>
        <a:p>
          <a:endParaRPr lang="en-US"/>
        </a:p>
      </dgm:t>
    </dgm:pt>
    <dgm:pt modelId="{97996585-C9D3-41AA-8323-36A1DE93BC5E}">
      <dgm:prSet phldrT="[Text]"/>
      <dgm:spPr/>
      <dgm:t>
        <a:bodyPr/>
        <a:lstStyle/>
        <a:p>
          <a:r>
            <a:rPr lang="en-US" dirty="0" smtClean="0"/>
            <a:t>Resistance to disease and virus </a:t>
          </a:r>
          <a:endParaRPr lang="en-US" dirty="0"/>
        </a:p>
      </dgm:t>
    </dgm:pt>
    <dgm:pt modelId="{B19E08D5-CBF9-40FF-866F-4B1FD3FA4BA4}" type="parTrans" cxnId="{3EF3CC55-97BD-49D7-9DFA-56DF7A8993AC}">
      <dgm:prSet/>
      <dgm:spPr/>
      <dgm:t>
        <a:bodyPr/>
        <a:lstStyle/>
        <a:p>
          <a:endParaRPr lang="en-US"/>
        </a:p>
      </dgm:t>
    </dgm:pt>
    <dgm:pt modelId="{5D02B69B-A69A-4274-9B74-57C198780131}" type="sibTrans" cxnId="{3EF3CC55-97BD-49D7-9DFA-56DF7A8993AC}">
      <dgm:prSet/>
      <dgm:spPr/>
      <dgm:t>
        <a:bodyPr/>
        <a:lstStyle/>
        <a:p>
          <a:endParaRPr lang="en-US"/>
        </a:p>
      </dgm:t>
    </dgm:pt>
    <dgm:pt modelId="{770D0E64-7CB8-4C32-B82B-C9BD57D32CC7}" type="pres">
      <dgm:prSet presAssocID="{796C47C3-4F39-42BE-B417-589AAB774D84}" presName="Name0" presStyleCnt="0">
        <dgm:presLayoutVars>
          <dgm:dir/>
          <dgm:resizeHandles val="exact"/>
        </dgm:presLayoutVars>
      </dgm:prSet>
      <dgm:spPr/>
      <dgm:t>
        <a:bodyPr/>
        <a:lstStyle/>
        <a:p>
          <a:endParaRPr lang="en-US"/>
        </a:p>
      </dgm:t>
    </dgm:pt>
    <dgm:pt modelId="{099CAECB-BFBC-4867-AFBA-29A2813147E5}" type="pres">
      <dgm:prSet presAssocID="{C3833C9F-C136-4EBB-88A6-A6967BE8D258}" presName="Name5" presStyleLbl="vennNode1" presStyleIdx="0" presStyleCnt="3">
        <dgm:presLayoutVars>
          <dgm:bulletEnabled val="1"/>
        </dgm:presLayoutVars>
      </dgm:prSet>
      <dgm:spPr/>
      <dgm:t>
        <a:bodyPr/>
        <a:lstStyle/>
        <a:p>
          <a:endParaRPr lang="en-US"/>
        </a:p>
      </dgm:t>
    </dgm:pt>
    <dgm:pt modelId="{ED415189-B923-493A-9019-BC0FDFA5BB89}" type="pres">
      <dgm:prSet presAssocID="{5DC5F45E-0D91-4A72-90D1-B6ADEB990895}" presName="space" presStyleCnt="0"/>
      <dgm:spPr/>
    </dgm:pt>
    <dgm:pt modelId="{4C2EADE8-BD12-4FF4-82C6-BBCFD0E86E4C}" type="pres">
      <dgm:prSet presAssocID="{D70F2C93-08AF-4BD2-9C48-6CB65DEBA5A0}" presName="Name5" presStyleLbl="vennNode1" presStyleIdx="1" presStyleCnt="3">
        <dgm:presLayoutVars>
          <dgm:bulletEnabled val="1"/>
        </dgm:presLayoutVars>
      </dgm:prSet>
      <dgm:spPr/>
      <dgm:t>
        <a:bodyPr/>
        <a:lstStyle/>
        <a:p>
          <a:endParaRPr lang="en-US"/>
        </a:p>
      </dgm:t>
    </dgm:pt>
    <dgm:pt modelId="{4A2E9A45-012F-4E08-82E2-987388B65225}" type="pres">
      <dgm:prSet presAssocID="{040A4DAC-73FD-438E-948B-82FA637C2A88}" presName="space" presStyleCnt="0"/>
      <dgm:spPr/>
    </dgm:pt>
    <dgm:pt modelId="{A587A865-6CB3-4C4C-912D-D34BE4A60FB4}" type="pres">
      <dgm:prSet presAssocID="{97996585-C9D3-41AA-8323-36A1DE93BC5E}" presName="Name5" presStyleLbl="vennNode1" presStyleIdx="2" presStyleCnt="3">
        <dgm:presLayoutVars>
          <dgm:bulletEnabled val="1"/>
        </dgm:presLayoutVars>
      </dgm:prSet>
      <dgm:spPr/>
      <dgm:t>
        <a:bodyPr/>
        <a:lstStyle/>
        <a:p>
          <a:endParaRPr lang="en-US"/>
        </a:p>
      </dgm:t>
    </dgm:pt>
  </dgm:ptLst>
  <dgm:cxnLst>
    <dgm:cxn modelId="{C20D866C-13AD-4819-9D0E-DFDD7088E46E}" type="presOf" srcId="{97996585-C9D3-41AA-8323-36A1DE93BC5E}" destId="{A587A865-6CB3-4C4C-912D-D34BE4A60FB4}" srcOrd="0" destOrd="0" presId="urn:microsoft.com/office/officeart/2005/8/layout/venn3"/>
    <dgm:cxn modelId="{F846CFC4-7956-4992-8168-0F9EF00C3E41}" type="presOf" srcId="{C3833C9F-C136-4EBB-88A6-A6967BE8D258}" destId="{099CAECB-BFBC-4867-AFBA-29A2813147E5}" srcOrd="0" destOrd="0" presId="urn:microsoft.com/office/officeart/2005/8/layout/venn3"/>
    <dgm:cxn modelId="{3EF3CC55-97BD-49D7-9DFA-56DF7A8993AC}" srcId="{796C47C3-4F39-42BE-B417-589AAB774D84}" destId="{97996585-C9D3-41AA-8323-36A1DE93BC5E}" srcOrd="2" destOrd="0" parTransId="{B19E08D5-CBF9-40FF-866F-4B1FD3FA4BA4}" sibTransId="{5D02B69B-A69A-4274-9B74-57C198780131}"/>
    <dgm:cxn modelId="{ADB99BF5-B0A4-42DE-ACCF-697577968046}" srcId="{796C47C3-4F39-42BE-B417-589AAB774D84}" destId="{D70F2C93-08AF-4BD2-9C48-6CB65DEBA5A0}" srcOrd="1" destOrd="0" parTransId="{6A77E274-92FE-4B3B-880C-E10569CF1651}" sibTransId="{040A4DAC-73FD-438E-948B-82FA637C2A88}"/>
    <dgm:cxn modelId="{5788D9CA-BD5C-43DF-B7DD-A8673BEFC0E1}" type="presOf" srcId="{D70F2C93-08AF-4BD2-9C48-6CB65DEBA5A0}" destId="{4C2EADE8-BD12-4FF4-82C6-BBCFD0E86E4C}" srcOrd="0" destOrd="0" presId="urn:microsoft.com/office/officeart/2005/8/layout/venn3"/>
    <dgm:cxn modelId="{64A25C9D-129F-4163-AB9C-202D7CE90FCD}" type="presOf" srcId="{796C47C3-4F39-42BE-B417-589AAB774D84}" destId="{770D0E64-7CB8-4C32-B82B-C9BD57D32CC7}" srcOrd="0" destOrd="0" presId="urn:microsoft.com/office/officeart/2005/8/layout/venn3"/>
    <dgm:cxn modelId="{FE67F06F-0B63-444A-85C2-F5A56CE5B8B7}" srcId="{796C47C3-4F39-42BE-B417-589AAB774D84}" destId="{C3833C9F-C136-4EBB-88A6-A6967BE8D258}" srcOrd="0" destOrd="0" parTransId="{DFA2472A-70B1-4D22-96D8-6458FACEA64C}" sibTransId="{5DC5F45E-0D91-4A72-90D1-B6ADEB990895}"/>
    <dgm:cxn modelId="{EB27BB51-3882-4AA3-B1A8-506DD11DB4B2}" type="presParOf" srcId="{770D0E64-7CB8-4C32-B82B-C9BD57D32CC7}" destId="{099CAECB-BFBC-4867-AFBA-29A2813147E5}" srcOrd="0" destOrd="0" presId="urn:microsoft.com/office/officeart/2005/8/layout/venn3"/>
    <dgm:cxn modelId="{36A32AE8-932B-4D62-B2AE-04749A1AC486}" type="presParOf" srcId="{770D0E64-7CB8-4C32-B82B-C9BD57D32CC7}" destId="{ED415189-B923-493A-9019-BC0FDFA5BB89}" srcOrd="1" destOrd="0" presId="urn:microsoft.com/office/officeart/2005/8/layout/venn3"/>
    <dgm:cxn modelId="{063B92A3-6BF2-4B1A-9BDA-497F4143BD43}" type="presParOf" srcId="{770D0E64-7CB8-4C32-B82B-C9BD57D32CC7}" destId="{4C2EADE8-BD12-4FF4-82C6-BBCFD0E86E4C}" srcOrd="2" destOrd="0" presId="urn:microsoft.com/office/officeart/2005/8/layout/venn3"/>
    <dgm:cxn modelId="{82A7B782-AC7D-4593-B5C5-A30D6F32E09D}" type="presParOf" srcId="{770D0E64-7CB8-4C32-B82B-C9BD57D32CC7}" destId="{4A2E9A45-012F-4E08-82E2-987388B65225}" srcOrd="3" destOrd="0" presId="urn:microsoft.com/office/officeart/2005/8/layout/venn3"/>
    <dgm:cxn modelId="{1E0CC84E-B01A-4980-B485-8C0A3733AE7A}" type="presParOf" srcId="{770D0E64-7CB8-4C32-B82B-C9BD57D32CC7}" destId="{A587A865-6CB3-4C4C-912D-D34BE4A60FB4}" srcOrd="4"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C47C3-4F39-42BE-B417-589AAB774D8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3833C9F-C136-4EBB-88A6-A6967BE8D258}">
      <dgm:prSet phldrT="[Text]"/>
      <dgm:spPr/>
      <dgm:t>
        <a:bodyPr/>
        <a:lstStyle/>
        <a:p>
          <a:r>
            <a:rPr lang="en-US" dirty="0" smtClean="0"/>
            <a:t>Increased health and Medical benefits</a:t>
          </a:r>
          <a:endParaRPr lang="en-US" dirty="0"/>
        </a:p>
      </dgm:t>
    </dgm:pt>
    <dgm:pt modelId="{DFA2472A-70B1-4D22-96D8-6458FACEA64C}" type="parTrans" cxnId="{FE67F06F-0B63-444A-85C2-F5A56CE5B8B7}">
      <dgm:prSet/>
      <dgm:spPr/>
      <dgm:t>
        <a:bodyPr/>
        <a:lstStyle/>
        <a:p>
          <a:endParaRPr lang="en-US"/>
        </a:p>
      </dgm:t>
    </dgm:pt>
    <dgm:pt modelId="{5DC5F45E-0D91-4A72-90D1-B6ADEB990895}" type="sibTrans" cxnId="{FE67F06F-0B63-444A-85C2-F5A56CE5B8B7}">
      <dgm:prSet/>
      <dgm:spPr/>
      <dgm:t>
        <a:bodyPr/>
        <a:lstStyle/>
        <a:p>
          <a:endParaRPr lang="en-US"/>
        </a:p>
      </dgm:t>
    </dgm:pt>
    <dgm:pt modelId="{D70F2C93-08AF-4BD2-9C48-6CB65DEBA5A0}">
      <dgm:prSet phldrT="[Text]"/>
      <dgm:spPr/>
      <dgm:t>
        <a:bodyPr/>
        <a:lstStyle/>
        <a:p>
          <a:r>
            <a:rPr lang="en-US" dirty="0" smtClean="0"/>
            <a:t>Increased nutritional value </a:t>
          </a:r>
          <a:endParaRPr lang="en-US" dirty="0"/>
        </a:p>
      </dgm:t>
    </dgm:pt>
    <dgm:pt modelId="{6A77E274-92FE-4B3B-880C-E10569CF1651}" type="parTrans" cxnId="{ADB99BF5-B0A4-42DE-ACCF-697577968046}">
      <dgm:prSet/>
      <dgm:spPr/>
      <dgm:t>
        <a:bodyPr/>
        <a:lstStyle/>
        <a:p>
          <a:endParaRPr lang="en-US"/>
        </a:p>
      </dgm:t>
    </dgm:pt>
    <dgm:pt modelId="{040A4DAC-73FD-438E-948B-82FA637C2A88}" type="sibTrans" cxnId="{ADB99BF5-B0A4-42DE-ACCF-697577968046}">
      <dgm:prSet/>
      <dgm:spPr/>
      <dgm:t>
        <a:bodyPr/>
        <a:lstStyle/>
        <a:p>
          <a:endParaRPr lang="en-US"/>
        </a:p>
      </dgm:t>
    </dgm:pt>
    <dgm:pt modelId="{97996585-C9D3-41AA-8323-36A1DE93BC5E}">
      <dgm:prSet phldrT="[Text]"/>
      <dgm:spPr/>
      <dgm:t>
        <a:bodyPr/>
        <a:lstStyle/>
        <a:p>
          <a:r>
            <a:rPr lang="en-US" dirty="0" smtClean="0"/>
            <a:t>Increased duration of shelf life </a:t>
          </a:r>
          <a:endParaRPr lang="en-US" dirty="0"/>
        </a:p>
      </dgm:t>
    </dgm:pt>
    <dgm:pt modelId="{B19E08D5-CBF9-40FF-866F-4B1FD3FA4BA4}" type="parTrans" cxnId="{3EF3CC55-97BD-49D7-9DFA-56DF7A8993AC}">
      <dgm:prSet/>
      <dgm:spPr/>
      <dgm:t>
        <a:bodyPr/>
        <a:lstStyle/>
        <a:p>
          <a:endParaRPr lang="en-US"/>
        </a:p>
      </dgm:t>
    </dgm:pt>
    <dgm:pt modelId="{5D02B69B-A69A-4274-9B74-57C198780131}" type="sibTrans" cxnId="{3EF3CC55-97BD-49D7-9DFA-56DF7A8993AC}">
      <dgm:prSet/>
      <dgm:spPr/>
      <dgm:t>
        <a:bodyPr/>
        <a:lstStyle/>
        <a:p>
          <a:endParaRPr lang="en-US"/>
        </a:p>
      </dgm:t>
    </dgm:pt>
    <dgm:pt modelId="{4BE29F8E-33DE-419D-ADF6-4CA752587DF9}">
      <dgm:prSet phldrT="[Text]"/>
      <dgm:spPr/>
      <dgm:t>
        <a:bodyPr/>
        <a:lstStyle/>
        <a:p>
          <a:r>
            <a:rPr lang="en-US" dirty="0" smtClean="0"/>
            <a:t>Increased output of crops </a:t>
          </a:r>
          <a:endParaRPr lang="en-US" dirty="0"/>
        </a:p>
      </dgm:t>
    </dgm:pt>
    <dgm:pt modelId="{E878EB0E-802B-47B8-B102-F8738371E91C}" type="parTrans" cxnId="{A75CE985-3A54-4009-B8DB-A1CBC469E06D}">
      <dgm:prSet/>
      <dgm:spPr/>
      <dgm:t>
        <a:bodyPr/>
        <a:lstStyle/>
        <a:p>
          <a:endParaRPr lang="en-US"/>
        </a:p>
      </dgm:t>
    </dgm:pt>
    <dgm:pt modelId="{19572638-DBEE-4D37-B777-CEFE2066595F}" type="sibTrans" cxnId="{A75CE985-3A54-4009-B8DB-A1CBC469E06D}">
      <dgm:prSet/>
      <dgm:spPr/>
      <dgm:t>
        <a:bodyPr/>
        <a:lstStyle/>
        <a:p>
          <a:endParaRPr lang="en-US"/>
        </a:p>
      </dgm:t>
    </dgm:pt>
    <dgm:pt modelId="{770D0E64-7CB8-4C32-B82B-C9BD57D32CC7}" type="pres">
      <dgm:prSet presAssocID="{796C47C3-4F39-42BE-B417-589AAB774D84}" presName="Name0" presStyleCnt="0">
        <dgm:presLayoutVars>
          <dgm:dir/>
          <dgm:resizeHandles val="exact"/>
        </dgm:presLayoutVars>
      </dgm:prSet>
      <dgm:spPr/>
      <dgm:t>
        <a:bodyPr/>
        <a:lstStyle/>
        <a:p>
          <a:endParaRPr lang="en-US"/>
        </a:p>
      </dgm:t>
    </dgm:pt>
    <dgm:pt modelId="{099CAECB-BFBC-4867-AFBA-29A2813147E5}" type="pres">
      <dgm:prSet presAssocID="{C3833C9F-C136-4EBB-88A6-A6967BE8D258}" presName="Name5" presStyleLbl="vennNode1" presStyleIdx="0" presStyleCnt="4">
        <dgm:presLayoutVars>
          <dgm:bulletEnabled val="1"/>
        </dgm:presLayoutVars>
      </dgm:prSet>
      <dgm:spPr/>
      <dgm:t>
        <a:bodyPr/>
        <a:lstStyle/>
        <a:p>
          <a:endParaRPr lang="en-US"/>
        </a:p>
      </dgm:t>
    </dgm:pt>
    <dgm:pt modelId="{ED415189-B923-493A-9019-BC0FDFA5BB89}" type="pres">
      <dgm:prSet presAssocID="{5DC5F45E-0D91-4A72-90D1-B6ADEB990895}" presName="space" presStyleCnt="0"/>
      <dgm:spPr/>
    </dgm:pt>
    <dgm:pt modelId="{4C2EADE8-BD12-4FF4-82C6-BBCFD0E86E4C}" type="pres">
      <dgm:prSet presAssocID="{D70F2C93-08AF-4BD2-9C48-6CB65DEBA5A0}" presName="Name5" presStyleLbl="vennNode1" presStyleIdx="1" presStyleCnt="4">
        <dgm:presLayoutVars>
          <dgm:bulletEnabled val="1"/>
        </dgm:presLayoutVars>
      </dgm:prSet>
      <dgm:spPr/>
      <dgm:t>
        <a:bodyPr/>
        <a:lstStyle/>
        <a:p>
          <a:endParaRPr lang="en-US"/>
        </a:p>
      </dgm:t>
    </dgm:pt>
    <dgm:pt modelId="{4A2E9A45-012F-4E08-82E2-987388B65225}" type="pres">
      <dgm:prSet presAssocID="{040A4DAC-73FD-438E-948B-82FA637C2A88}" presName="space" presStyleCnt="0"/>
      <dgm:spPr/>
    </dgm:pt>
    <dgm:pt modelId="{A587A865-6CB3-4C4C-912D-D34BE4A60FB4}" type="pres">
      <dgm:prSet presAssocID="{97996585-C9D3-41AA-8323-36A1DE93BC5E}" presName="Name5" presStyleLbl="vennNode1" presStyleIdx="2" presStyleCnt="4">
        <dgm:presLayoutVars>
          <dgm:bulletEnabled val="1"/>
        </dgm:presLayoutVars>
      </dgm:prSet>
      <dgm:spPr/>
      <dgm:t>
        <a:bodyPr/>
        <a:lstStyle/>
        <a:p>
          <a:endParaRPr lang="en-US"/>
        </a:p>
      </dgm:t>
    </dgm:pt>
    <dgm:pt modelId="{4E1E1362-C217-480D-A6F0-279EC2851620}" type="pres">
      <dgm:prSet presAssocID="{5D02B69B-A69A-4274-9B74-57C198780131}" presName="space" presStyleCnt="0"/>
      <dgm:spPr/>
    </dgm:pt>
    <dgm:pt modelId="{F14012AD-62DD-4D85-8951-D92211CE6486}" type="pres">
      <dgm:prSet presAssocID="{4BE29F8E-33DE-419D-ADF6-4CA752587DF9}" presName="Name5" presStyleLbl="vennNode1" presStyleIdx="3" presStyleCnt="4">
        <dgm:presLayoutVars>
          <dgm:bulletEnabled val="1"/>
        </dgm:presLayoutVars>
      </dgm:prSet>
      <dgm:spPr/>
      <dgm:t>
        <a:bodyPr/>
        <a:lstStyle/>
        <a:p>
          <a:endParaRPr lang="en-US"/>
        </a:p>
      </dgm:t>
    </dgm:pt>
  </dgm:ptLst>
  <dgm:cxnLst>
    <dgm:cxn modelId="{3EF3CC55-97BD-49D7-9DFA-56DF7A8993AC}" srcId="{796C47C3-4F39-42BE-B417-589AAB774D84}" destId="{97996585-C9D3-41AA-8323-36A1DE93BC5E}" srcOrd="2" destOrd="0" parTransId="{B19E08D5-CBF9-40FF-866F-4B1FD3FA4BA4}" sibTransId="{5D02B69B-A69A-4274-9B74-57C198780131}"/>
    <dgm:cxn modelId="{A75CE985-3A54-4009-B8DB-A1CBC469E06D}" srcId="{796C47C3-4F39-42BE-B417-589AAB774D84}" destId="{4BE29F8E-33DE-419D-ADF6-4CA752587DF9}" srcOrd="3" destOrd="0" parTransId="{E878EB0E-802B-47B8-B102-F8738371E91C}" sibTransId="{19572638-DBEE-4D37-B777-CEFE2066595F}"/>
    <dgm:cxn modelId="{ADB99BF5-B0A4-42DE-ACCF-697577968046}" srcId="{796C47C3-4F39-42BE-B417-589AAB774D84}" destId="{D70F2C93-08AF-4BD2-9C48-6CB65DEBA5A0}" srcOrd="1" destOrd="0" parTransId="{6A77E274-92FE-4B3B-880C-E10569CF1651}" sibTransId="{040A4DAC-73FD-438E-948B-82FA637C2A88}"/>
    <dgm:cxn modelId="{9DACFCFA-F1D8-4D7A-9C7C-83E05CC7EE24}" type="presOf" srcId="{4BE29F8E-33DE-419D-ADF6-4CA752587DF9}" destId="{F14012AD-62DD-4D85-8951-D92211CE6486}" srcOrd="0" destOrd="0" presId="urn:microsoft.com/office/officeart/2005/8/layout/venn3"/>
    <dgm:cxn modelId="{15B5732E-E770-4647-A9AC-5D268AB4FA25}" type="presOf" srcId="{97996585-C9D3-41AA-8323-36A1DE93BC5E}" destId="{A587A865-6CB3-4C4C-912D-D34BE4A60FB4}" srcOrd="0" destOrd="0" presId="urn:microsoft.com/office/officeart/2005/8/layout/venn3"/>
    <dgm:cxn modelId="{FE67F06F-0B63-444A-85C2-F5A56CE5B8B7}" srcId="{796C47C3-4F39-42BE-B417-589AAB774D84}" destId="{C3833C9F-C136-4EBB-88A6-A6967BE8D258}" srcOrd="0" destOrd="0" parTransId="{DFA2472A-70B1-4D22-96D8-6458FACEA64C}" sibTransId="{5DC5F45E-0D91-4A72-90D1-B6ADEB990895}"/>
    <dgm:cxn modelId="{03FE3FAE-53F3-49D3-828C-886FB90EB0AA}" type="presOf" srcId="{796C47C3-4F39-42BE-B417-589AAB774D84}" destId="{770D0E64-7CB8-4C32-B82B-C9BD57D32CC7}" srcOrd="0" destOrd="0" presId="urn:microsoft.com/office/officeart/2005/8/layout/venn3"/>
    <dgm:cxn modelId="{250DC22F-2834-4EBE-A983-02171AB1B68E}" type="presOf" srcId="{D70F2C93-08AF-4BD2-9C48-6CB65DEBA5A0}" destId="{4C2EADE8-BD12-4FF4-82C6-BBCFD0E86E4C}" srcOrd="0" destOrd="0" presId="urn:microsoft.com/office/officeart/2005/8/layout/venn3"/>
    <dgm:cxn modelId="{4CF04A60-BAE1-4C12-B002-9C11FED89FD0}" type="presOf" srcId="{C3833C9F-C136-4EBB-88A6-A6967BE8D258}" destId="{099CAECB-BFBC-4867-AFBA-29A2813147E5}" srcOrd="0" destOrd="0" presId="urn:microsoft.com/office/officeart/2005/8/layout/venn3"/>
    <dgm:cxn modelId="{E86FC771-69FB-44DE-BC71-4C0F3B7C4ECF}" type="presParOf" srcId="{770D0E64-7CB8-4C32-B82B-C9BD57D32CC7}" destId="{099CAECB-BFBC-4867-AFBA-29A2813147E5}" srcOrd="0" destOrd="0" presId="urn:microsoft.com/office/officeart/2005/8/layout/venn3"/>
    <dgm:cxn modelId="{FEC2AA55-4E00-4858-BCF9-8399597BF0A1}" type="presParOf" srcId="{770D0E64-7CB8-4C32-B82B-C9BD57D32CC7}" destId="{ED415189-B923-493A-9019-BC0FDFA5BB89}" srcOrd="1" destOrd="0" presId="urn:microsoft.com/office/officeart/2005/8/layout/venn3"/>
    <dgm:cxn modelId="{2C417134-5F1C-4585-9258-A3BC4CC47306}" type="presParOf" srcId="{770D0E64-7CB8-4C32-B82B-C9BD57D32CC7}" destId="{4C2EADE8-BD12-4FF4-82C6-BBCFD0E86E4C}" srcOrd="2" destOrd="0" presId="urn:microsoft.com/office/officeart/2005/8/layout/venn3"/>
    <dgm:cxn modelId="{7FB32B0D-B935-440F-91E4-797DD752079E}" type="presParOf" srcId="{770D0E64-7CB8-4C32-B82B-C9BD57D32CC7}" destId="{4A2E9A45-012F-4E08-82E2-987388B65225}" srcOrd="3" destOrd="0" presId="urn:microsoft.com/office/officeart/2005/8/layout/venn3"/>
    <dgm:cxn modelId="{D448C1AC-FBE7-45EB-8CEE-F5B57D40D059}" type="presParOf" srcId="{770D0E64-7CB8-4C32-B82B-C9BD57D32CC7}" destId="{A587A865-6CB3-4C4C-912D-D34BE4A60FB4}" srcOrd="4" destOrd="0" presId="urn:microsoft.com/office/officeart/2005/8/layout/venn3"/>
    <dgm:cxn modelId="{5943420B-5E8B-4CAB-8BB0-D600221C7C16}" type="presParOf" srcId="{770D0E64-7CB8-4C32-B82B-C9BD57D32CC7}" destId="{4E1E1362-C217-480D-A6F0-279EC2851620}" srcOrd="5" destOrd="0" presId="urn:microsoft.com/office/officeart/2005/8/layout/venn3"/>
    <dgm:cxn modelId="{7F1A0E20-600D-4170-95D4-8195515AA67C}" type="presParOf" srcId="{770D0E64-7CB8-4C32-B82B-C9BD57D32CC7}" destId="{F14012AD-62DD-4D85-8951-D92211CE6486}" srcOrd="6"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B1BB04-FDFB-4B57-833A-1DC4DD0109A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51A36D93-33D2-4783-91F2-4EDE42C8763E}">
      <dgm:prSet phldrT="[Text]"/>
      <dgm:spPr>
        <a:solidFill>
          <a:schemeClr val="accent6"/>
        </a:solidFill>
      </dgm:spPr>
      <dgm:t>
        <a:bodyPr/>
        <a:lstStyle/>
        <a:p>
          <a:r>
            <a:rPr lang="en-US" dirty="0" smtClean="0"/>
            <a:t>• Hybridised plants have high resistance. </a:t>
          </a:r>
          <a:endParaRPr lang="en-US" dirty="0"/>
        </a:p>
      </dgm:t>
    </dgm:pt>
    <dgm:pt modelId="{9DE8AD70-9A37-46C7-B432-73BFA15ACFCB}" type="parTrans" cxnId="{7E1ABE53-D57B-42D9-A30E-338C06F8B32A}">
      <dgm:prSet/>
      <dgm:spPr/>
      <dgm:t>
        <a:bodyPr/>
        <a:lstStyle/>
        <a:p>
          <a:endParaRPr lang="en-US"/>
        </a:p>
      </dgm:t>
    </dgm:pt>
    <dgm:pt modelId="{BEC14C5D-D4FD-4FE3-809E-0B19DA3930BE}" type="sibTrans" cxnId="{7E1ABE53-D57B-42D9-A30E-338C06F8B32A}">
      <dgm:prSet/>
      <dgm:spPr/>
      <dgm:t>
        <a:bodyPr/>
        <a:lstStyle/>
        <a:p>
          <a:endParaRPr lang="en-US"/>
        </a:p>
      </dgm:t>
    </dgm:pt>
    <dgm:pt modelId="{39B181A8-43CC-4A93-B179-D711DF59D177}">
      <dgm:prSet phldrT="[Text]"/>
      <dgm:spPr>
        <a:solidFill>
          <a:schemeClr val="accent2"/>
        </a:solidFill>
      </dgm:spPr>
      <dgm:t>
        <a:bodyPr/>
        <a:lstStyle/>
        <a:p>
          <a:r>
            <a:rPr lang="en-US" dirty="0" smtClean="0"/>
            <a:t>• Hybridised plants have high yielding capacity.</a:t>
          </a:r>
          <a:endParaRPr lang="en-US" dirty="0"/>
        </a:p>
      </dgm:t>
    </dgm:pt>
    <dgm:pt modelId="{0DDD8450-DA68-47B9-B559-EC60AC8076CE}" type="parTrans" cxnId="{18A3DFD4-682D-419A-A604-FD87D67B90DC}">
      <dgm:prSet/>
      <dgm:spPr/>
      <dgm:t>
        <a:bodyPr/>
        <a:lstStyle/>
        <a:p>
          <a:endParaRPr lang="en-US"/>
        </a:p>
      </dgm:t>
    </dgm:pt>
    <dgm:pt modelId="{6CAC6C9A-617E-4E0D-9DB4-81C68E77E4C6}" type="sibTrans" cxnId="{18A3DFD4-682D-419A-A604-FD87D67B90DC}">
      <dgm:prSet/>
      <dgm:spPr/>
      <dgm:t>
        <a:bodyPr/>
        <a:lstStyle/>
        <a:p>
          <a:endParaRPr lang="en-US"/>
        </a:p>
      </dgm:t>
    </dgm:pt>
    <dgm:pt modelId="{96F02919-BB6C-4F89-8A97-B6B7108182CC}">
      <dgm:prSet phldrT="[Text]"/>
      <dgm:spPr>
        <a:solidFill>
          <a:schemeClr val="accent3"/>
        </a:solidFill>
      </dgm:spPr>
      <dgm:t>
        <a:bodyPr/>
        <a:lstStyle/>
        <a:p>
          <a:r>
            <a:rPr lang="en-US" dirty="0" smtClean="0"/>
            <a:t>• Hybridised plants have high productivity.</a:t>
          </a:r>
          <a:endParaRPr lang="en-US" dirty="0"/>
        </a:p>
      </dgm:t>
    </dgm:pt>
    <dgm:pt modelId="{6FF533A1-3858-4B2F-B17E-F6633D33EFD3}" type="parTrans" cxnId="{B4A43C03-47DC-4C91-8471-5773694FB162}">
      <dgm:prSet/>
      <dgm:spPr/>
      <dgm:t>
        <a:bodyPr/>
        <a:lstStyle/>
        <a:p>
          <a:endParaRPr lang="en-US"/>
        </a:p>
      </dgm:t>
    </dgm:pt>
    <dgm:pt modelId="{8C486917-5320-4E21-969A-CBA76868AE6B}" type="sibTrans" cxnId="{B4A43C03-47DC-4C91-8471-5773694FB162}">
      <dgm:prSet/>
      <dgm:spPr/>
      <dgm:t>
        <a:bodyPr/>
        <a:lstStyle/>
        <a:p>
          <a:endParaRPr lang="en-US"/>
        </a:p>
      </dgm:t>
    </dgm:pt>
    <dgm:pt modelId="{A9B9CD78-FF0F-4966-87D4-0EECEE3715C3}">
      <dgm:prSet phldrT="[Text]"/>
      <dgm:spPr>
        <a:solidFill>
          <a:srgbClr val="FF0000"/>
        </a:solidFill>
      </dgm:spPr>
      <dgm:t>
        <a:bodyPr/>
        <a:lstStyle/>
        <a:p>
          <a:endParaRPr lang="en-US" dirty="0" smtClean="0"/>
        </a:p>
        <a:p>
          <a:r>
            <a:rPr lang="en-US" dirty="0" smtClean="0"/>
            <a:t>• Hybridised plants have lifelongness.</a:t>
          </a:r>
          <a:endParaRPr lang="en-US" dirty="0"/>
        </a:p>
      </dgm:t>
    </dgm:pt>
    <dgm:pt modelId="{4C2CB97F-45EA-4F3F-A545-25AA5072D9CE}" type="parTrans" cxnId="{590F407F-9BFB-4A4D-9DB5-B3E5A34CC25C}">
      <dgm:prSet/>
      <dgm:spPr/>
      <dgm:t>
        <a:bodyPr/>
        <a:lstStyle/>
        <a:p>
          <a:endParaRPr lang="en-US"/>
        </a:p>
      </dgm:t>
    </dgm:pt>
    <dgm:pt modelId="{FCEE7BAB-BAE4-43CF-AB77-802309A60189}" type="sibTrans" cxnId="{590F407F-9BFB-4A4D-9DB5-B3E5A34CC25C}">
      <dgm:prSet/>
      <dgm:spPr/>
      <dgm:t>
        <a:bodyPr/>
        <a:lstStyle/>
        <a:p>
          <a:endParaRPr lang="en-US"/>
        </a:p>
      </dgm:t>
    </dgm:pt>
    <dgm:pt modelId="{9C9CCD81-1B9B-4314-8A20-0603F58C37F7}">
      <dgm:prSet phldrT="[Text]"/>
      <dgm:spPr/>
      <dgm:t>
        <a:bodyPr/>
        <a:lstStyle/>
        <a:p>
          <a:r>
            <a:rPr lang="en-US" dirty="0" smtClean="0"/>
            <a:t>• Example: </a:t>
          </a:r>
          <a:r>
            <a:rPr lang="en-US" dirty="0" err="1" smtClean="0"/>
            <a:t>Brinjal</a:t>
          </a:r>
          <a:r>
            <a:rPr lang="en-US" dirty="0" smtClean="0"/>
            <a:t>, Ladyfinger, </a:t>
          </a:r>
          <a:r>
            <a:rPr lang="en-US" dirty="0" err="1" smtClean="0"/>
            <a:t>Chilli,Paddy</a:t>
          </a:r>
          <a:r>
            <a:rPr lang="en-US" dirty="0" smtClean="0"/>
            <a:t>, Tomato etc</a:t>
          </a:r>
          <a:endParaRPr lang="en-US" dirty="0"/>
        </a:p>
      </dgm:t>
    </dgm:pt>
    <dgm:pt modelId="{7675D63B-EBBF-4AE2-B048-C5C4D1834E02}" type="parTrans" cxnId="{FF96DFB3-D0C1-4557-BC1E-2DAF267AD5DA}">
      <dgm:prSet/>
      <dgm:spPr/>
      <dgm:t>
        <a:bodyPr/>
        <a:lstStyle/>
        <a:p>
          <a:endParaRPr lang="en-US"/>
        </a:p>
      </dgm:t>
    </dgm:pt>
    <dgm:pt modelId="{EB340CF0-FEDF-4B0E-B5A8-FCA923BB8CCA}" type="sibTrans" cxnId="{FF96DFB3-D0C1-4557-BC1E-2DAF267AD5DA}">
      <dgm:prSet/>
      <dgm:spPr/>
      <dgm:t>
        <a:bodyPr/>
        <a:lstStyle/>
        <a:p>
          <a:endParaRPr lang="en-US"/>
        </a:p>
      </dgm:t>
    </dgm:pt>
    <dgm:pt modelId="{3A7A2DF5-A64D-413A-955F-BC0C15389560}" type="pres">
      <dgm:prSet presAssocID="{3FB1BB04-FDFB-4B57-833A-1DC4DD0109A4}" presName="diagram" presStyleCnt="0">
        <dgm:presLayoutVars>
          <dgm:dir/>
          <dgm:resizeHandles val="exact"/>
        </dgm:presLayoutVars>
      </dgm:prSet>
      <dgm:spPr/>
      <dgm:t>
        <a:bodyPr/>
        <a:lstStyle/>
        <a:p>
          <a:endParaRPr lang="en-US"/>
        </a:p>
      </dgm:t>
    </dgm:pt>
    <dgm:pt modelId="{0C3ECD66-C09C-47B2-8CA4-90C397E02B58}" type="pres">
      <dgm:prSet presAssocID="{51A36D93-33D2-4783-91F2-4EDE42C8763E}" presName="node" presStyleLbl="node1" presStyleIdx="0" presStyleCnt="5">
        <dgm:presLayoutVars>
          <dgm:bulletEnabled val="1"/>
        </dgm:presLayoutVars>
      </dgm:prSet>
      <dgm:spPr/>
      <dgm:t>
        <a:bodyPr/>
        <a:lstStyle/>
        <a:p>
          <a:endParaRPr lang="en-US"/>
        </a:p>
      </dgm:t>
    </dgm:pt>
    <dgm:pt modelId="{4161D45F-41EB-43FE-BF51-505F0F4A5345}" type="pres">
      <dgm:prSet presAssocID="{BEC14C5D-D4FD-4FE3-809E-0B19DA3930BE}" presName="sibTrans" presStyleCnt="0"/>
      <dgm:spPr/>
    </dgm:pt>
    <dgm:pt modelId="{6CDF928B-AF29-449B-9693-EFD768417081}" type="pres">
      <dgm:prSet presAssocID="{39B181A8-43CC-4A93-B179-D711DF59D177}" presName="node" presStyleLbl="node1" presStyleIdx="1" presStyleCnt="5">
        <dgm:presLayoutVars>
          <dgm:bulletEnabled val="1"/>
        </dgm:presLayoutVars>
      </dgm:prSet>
      <dgm:spPr/>
      <dgm:t>
        <a:bodyPr/>
        <a:lstStyle/>
        <a:p>
          <a:endParaRPr lang="en-US"/>
        </a:p>
      </dgm:t>
    </dgm:pt>
    <dgm:pt modelId="{8B61A2D9-3612-43DB-AEE1-EC63C2534DB1}" type="pres">
      <dgm:prSet presAssocID="{6CAC6C9A-617E-4E0D-9DB4-81C68E77E4C6}" presName="sibTrans" presStyleCnt="0"/>
      <dgm:spPr/>
    </dgm:pt>
    <dgm:pt modelId="{365471BB-3DC4-47F3-9815-DE0538F072BD}" type="pres">
      <dgm:prSet presAssocID="{96F02919-BB6C-4F89-8A97-B6B7108182CC}" presName="node" presStyleLbl="node1" presStyleIdx="2" presStyleCnt="5">
        <dgm:presLayoutVars>
          <dgm:bulletEnabled val="1"/>
        </dgm:presLayoutVars>
      </dgm:prSet>
      <dgm:spPr/>
      <dgm:t>
        <a:bodyPr/>
        <a:lstStyle/>
        <a:p>
          <a:endParaRPr lang="en-US"/>
        </a:p>
      </dgm:t>
    </dgm:pt>
    <dgm:pt modelId="{E8D16DB0-05D3-4715-AE6E-780095AD15AB}" type="pres">
      <dgm:prSet presAssocID="{8C486917-5320-4E21-969A-CBA76868AE6B}" presName="sibTrans" presStyleCnt="0"/>
      <dgm:spPr/>
    </dgm:pt>
    <dgm:pt modelId="{CB8926BC-4660-4577-99BC-C8BBE96BC119}" type="pres">
      <dgm:prSet presAssocID="{A9B9CD78-FF0F-4966-87D4-0EECEE3715C3}" presName="node" presStyleLbl="node1" presStyleIdx="3" presStyleCnt="5">
        <dgm:presLayoutVars>
          <dgm:bulletEnabled val="1"/>
        </dgm:presLayoutVars>
      </dgm:prSet>
      <dgm:spPr/>
      <dgm:t>
        <a:bodyPr/>
        <a:lstStyle/>
        <a:p>
          <a:endParaRPr lang="en-US"/>
        </a:p>
      </dgm:t>
    </dgm:pt>
    <dgm:pt modelId="{5FD2BA27-C3EB-4B59-8BB5-25A715FA067E}" type="pres">
      <dgm:prSet presAssocID="{FCEE7BAB-BAE4-43CF-AB77-802309A60189}" presName="sibTrans" presStyleCnt="0"/>
      <dgm:spPr/>
    </dgm:pt>
    <dgm:pt modelId="{560CEC1D-9120-4D0D-8C4C-B18FE510B514}" type="pres">
      <dgm:prSet presAssocID="{9C9CCD81-1B9B-4314-8A20-0603F58C37F7}" presName="node" presStyleLbl="node1" presStyleIdx="4" presStyleCnt="5">
        <dgm:presLayoutVars>
          <dgm:bulletEnabled val="1"/>
        </dgm:presLayoutVars>
      </dgm:prSet>
      <dgm:spPr/>
      <dgm:t>
        <a:bodyPr/>
        <a:lstStyle/>
        <a:p>
          <a:endParaRPr lang="en-US"/>
        </a:p>
      </dgm:t>
    </dgm:pt>
  </dgm:ptLst>
  <dgm:cxnLst>
    <dgm:cxn modelId="{590F407F-9BFB-4A4D-9DB5-B3E5A34CC25C}" srcId="{3FB1BB04-FDFB-4B57-833A-1DC4DD0109A4}" destId="{A9B9CD78-FF0F-4966-87D4-0EECEE3715C3}" srcOrd="3" destOrd="0" parTransId="{4C2CB97F-45EA-4F3F-A545-25AA5072D9CE}" sibTransId="{FCEE7BAB-BAE4-43CF-AB77-802309A60189}"/>
    <dgm:cxn modelId="{18A3DFD4-682D-419A-A604-FD87D67B90DC}" srcId="{3FB1BB04-FDFB-4B57-833A-1DC4DD0109A4}" destId="{39B181A8-43CC-4A93-B179-D711DF59D177}" srcOrd="1" destOrd="0" parTransId="{0DDD8450-DA68-47B9-B559-EC60AC8076CE}" sibTransId="{6CAC6C9A-617E-4E0D-9DB4-81C68E77E4C6}"/>
    <dgm:cxn modelId="{B5C8D050-9AC6-4AF2-B2CD-F6986403F361}" type="presOf" srcId="{96F02919-BB6C-4F89-8A97-B6B7108182CC}" destId="{365471BB-3DC4-47F3-9815-DE0538F072BD}" srcOrd="0" destOrd="0" presId="urn:microsoft.com/office/officeart/2005/8/layout/default#1"/>
    <dgm:cxn modelId="{F8A8CA32-050F-442A-922A-2CA465CF7B36}" type="presOf" srcId="{3FB1BB04-FDFB-4B57-833A-1DC4DD0109A4}" destId="{3A7A2DF5-A64D-413A-955F-BC0C15389560}" srcOrd="0" destOrd="0" presId="urn:microsoft.com/office/officeart/2005/8/layout/default#1"/>
    <dgm:cxn modelId="{B4A43C03-47DC-4C91-8471-5773694FB162}" srcId="{3FB1BB04-FDFB-4B57-833A-1DC4DD0109A4}" destId="{96F02919-BB6C-4F89-8A97-B6B7108182CC}" srcOrd="2" destOrd="0" parTransId="{6FF533A1-3858-4B2F-B17E-F6633D33EFD3}" sibTransId="{8C486917-5320-4E21-969A-CBA76868AE6B}"/>
    <dgm:cxn modelId="{7E1ABE53-D57B-42D9-A30E-338C06F8B32A}" srcId="{3FB1BB04-FDFB-4B57-833A-1DC4DD0109A4}" destId="{51A36D93-33D2-4783-91F2-4EDE42C8763E}" srcOrd="0" destOrd="0" parTransId="{9DE8AD70-9A37-46C7-B432-73BFA15ACFCB}" sibTransId="{BEC14C5D-D4FD-4FE3-809E-0B19DA3930BE}"/>
    <dgm:cxn modelId="{F7F27975-BEAA-4CC9-A676-C070B93A21A9}" type="presOf" srcId="{9C9CCD81-1B9B-4314-8A20-0603F58C37F7}" destId="{560CEC1D-9120-4D0D-8C4C-B18FE510B514}" srcOrd="0" destOrd="0" presId="urn:microsoft.com/office/officeart/2005/8/layout/default#1"/>
    <dgm:cxn modelId="{CB9673C6-CB33-4CC2-A5AD-94C0437AD64C}" type="presOf" srcId="{51A36D93-33D2-4783-91F2-4EDE42C8763E}" destId="{0C3ECD66-C09C-47B2-8CA4-90C397E02B58}" srcOrd="0" destOrd="0" presId="urn:microsoft.com/office/officeart/2005/8/layout/default#1"/>
    <dgm:cxn modelId="{00503F62-24B5-449A-85CC-C28B16AF1E4D}" type="presOf" srcId="{39B181A8-43CC-4A93-B179-D711DF59D177}" destId="{6CDF928B-AF29-449B-9693-EFD768417081}" srcOrd="0" destOrd="0" presId="urn:microsoft.com/office/officeart/2005/8/layout/default#1"/>
    <dgm:cxn modelId="{06FCFB0B-D3BC-47E0-BE8F-132108732B03}" type="presOf" srcId="{A9B9CD78-FF0F-4966-87D4-0EECEE3715C3}" destId="{CB8926BC-4660-4577-99BC-C8BBE96BC119}" srcOrd="0" destOrd="0" presId="urn:microsoft.com/office/officeart/2005/8/layout/default#1"/>
    <dgm:cxn modelId="{FF96DFB3-D0C1-4557-BC1E-2DAF267AD5DA}" srcId="{3FB1BB04-FDFB-4B57-833A-1DC4DD0109A4}" destId="{9C9CCD81-1B9B-4314-8A20-0603F58C37F7}" srcOrd="4" destOrd="0" parTransId="{7675D63B-EBBF-4AE2-B048-C5C4D1834E02}" sibTransId="{EB340CF0-FEDF-4B0E-B5A8-FCA923BB8CCA}"/>
    <dgm:cxn modelId="{3DA5C895-85BE-44AE-9345-F286BDBF4864}" type="presParOf" srcId="{3A7A2DF5-A64D-413A-955F-BC0C15389560}" destId="{0C3ECD66-C09C-47B2-8CA4-90C397E02B58}" srcOrd="0" destOrd="0" presId="urn:microsoft.com/office/officeart/2005/8/layout/default#1"/>
    <dgm:cxn modelId="{B6AE10AC-3B74-46BA-B3A5-CD07AA4062DA}" type="presParOf" srcId="{3A7A2DF5-A64D-413A-955F-BC0C15389560}" destId="{4161D45F-41EB-43FE-BF51-505F0F4A5345}" srcOrd="1" destOrd="0" presId="urn:microsoft.com/office/officeart/2005/8/layout/default#1"/>
    <dgm:cxn modelId="{AC198CA7-5E9A-4EA9-9E60-CB57FB9D78C1}" type="presParOf" srcId="{3A7A2DF5-A64D-413A-955F-BC0C15389560}" destId="{6CDF928B-AF29-449B-9693-EFD768417081}" srcOrd="2" destOrd="0" presId="urn:microsoft.com/office/officeart/2005/8/layout/default#1"/>
    <dgm:cxn modelId="{F14FFA59-B278-46E9-B610-315877973936}" type="presParOf" srcId="{3A7A2DF5-A64D-413A-955F-BC0C15389560}" destId="{8B61A2D9-3612-43DB-AEE1-EC63C2534DB1}" srcOrd="3" destOrd="0" presId="urn:microsoft.com/office/officeart/2005/8/layout/default#1"/>
    <dgm:cxn modelId="{1CC8E004-AABA-4666-9C2E-668879A963C3}" type="presParOf" srcId="{3A7A2DF5-A64D-413A-955F-BC0C15389560}" destId="{365471BB-3DC4-47F3-9815-DE0538F072BD}" srcOrd="4" destOrd="0" presId="urn:microsoft.com/office/officeart/2005/8/layout/default#1"/>
    <dgm:cxn modelId="{5A9E7357-81A6-4EF1-9B4C-41C8FE17E2B7}" type="presParOf" srcId="{3A7A2DF5-A64D-413A-955F-BC0C15389560}" destId="{E8D16DB0-05D3-4715-AE6E-780095AD15AB}" srcOrd="5" destOrd="0" presId="urn:microsoft.com/office/officeart/2005/8/layout/default#1"/>
    <dgm:cxn modelId="{F053E8CF-0710-4875-A514-C80A6CA4FE9F}" type="presParOf" srcId="{3A7A2DF5-A64D-413A-955F-BC0C15389560}" destId="{CB8926BC-4660-4577-99BC-C8BBE96BC119}" srcOrd="6" destOrd="0" presId="urn:microsoft.com/office/officeart/2005/8/layout/default#1"/>
    <dgm:cxn modelId="{794010F2-2468-44CC-8236-04E0AFC46CE1}" type="presParOf" srcId="{3A7A2DF5-A64D-413A-955F-BC0C15389560}" destId="{5FD2BA27-C3EB-4B59-8BB5-25A715FA067E}" srcOrd="7" destOrd="0" presId="urn:microsoft.com/office/officeart/2005/8/layout/default#1"/>
    <dgm:cxn modelId="{EA467C03-4D09-44D8-8F4B-BCCB8D34687D}" type="presParOf" srcId="{3A7A2DF5-A64D-413A-955F-BC0C15389560}" destId="{560CEC1D-9120-4D0D-8C4C-B18FE510B514}"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85B85-3F34-4CCA-BE37-272A1521478A}"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FBC569F4-24D2-48A7-9AD8-C00B13415704}">
      <dgm:prSet phldrT="[Text]" custT="1"/>
      <dgm:spPr>
        <a:solidFill>
          <a:schemeClr val="tx1"/>
        </a:solidFill>
      </dgm:spPr>
      <dgm:t>
        <a:bodyPr/>
        <a:lstStyle/>
        <a:p>
          <a:r>
            <a:rPr lang="en-US" sz="2000" dirty="0" smtClean="0">
              <a:solidFill>
                <a:schemeClr val="accent5"/>
              </a:solidFill>
            </a:rPr>
            <a:t>Chilli • Chillies widely used as vegetable and spice is an often cross pollinated crop. • It is also known as hot pepper</a:t>
          </a:r>
          <a:r>
            <a:rPr lang="en-US" sz="1600" dirty="0" smtClean="0">
              <a:solidFill>
                <a:schemeClr val="accent5"/>
              </a:solidFill>
            </a:rPr>
            <a:t>.</a:t>
          </a:r>
          <a:endParaRPr lang="en-US" sz="1600" baseline="0" dirty="0">
            <a:solidFill>
              <a:schemeClr val="accent5"/>
            </a:solidFill>
          </a:endParaRPr>
        </a:p>
      </dgm:t>
    </dgm:pt>
    <dgm:pt modelId="{ED76E921-1E53-411E-98AD-269D9915BE7F}" type="parTrans" cxnId="{8A57BBB1-DB77-42C9-88C2-49975FF974FC}">
      <dgm:prSet/>
      <dgm:spPr/>
      <dgm:t>
        <a:bodyPr/>
        <a:lstStyle/>
        <a:p>
          <a:endParaRPr lang="en-US"/>
        </a:p>
      </dgm:t>
    </dgm:pt>
    <dgm:pt modelId="{28F988BF-9DD6-43FB-8C01-3E96CE75A96B}" type="sibTrans" cxnId="{8A57BBB1-DB77-42C9-88C2-49975FF974FC}">
      <dgm:prSet/>
      <dgm:spPr/>
      <dgm:t>
        <a:bodyPr/>
        <a:lstStyle/>
        <a:p>
          <a:endParaRPr lang="en-US"/>
        </a:p>
      </dgm:t>
    </dgm:pt>
    <dgm:pt modelId="{D6F42EF7-8CB8-4A66-9860-2D591459E9FC}">
      <dgm:prSet phldrT="[Text]"/>
      <dgm:spPr>
        <a:solidFill>
          <a:schemeClr val="accent2"/>
        </a:solidFill>
      </dgm:spPr>
      <dgm:t>
        <a:bodyPr/>
        <a:lstStyle/>
        <a:p>
          <a:r>
            <a:rPr lang="en-US" dirty="0" smtClean="0"/>
            <a:t>Paddy • Hybridised rice is any genealogy of rice produced by cross breeding different kinds of rice. • As with other types of hybrids , hybrids rice are typically displays heterosis such that when it grown under the same conditions as comparable high yielding inbred rice varieties it can produce up to 30% more rice. </a:t>
          </a:r>
          <a:endParaRPr lang="en-US" dirty="0"/>
        </a:p>
      </dgm:t>
    </dgm:pt>
    <dgm:pt modelId="{A7400153-54E6-46FD-9B27-A2759EF48658}" type="parTrans" cxnId="{FA9AC526-6395-469B-9944-89E69A0A63AA}">
      <dgm:prSet/>
      <dgm:spPr/>
      <dgm:t>
        <a:bodyPr/>
        <a:lstStyle/>
        <a:p>
          <a:endParaRPr lang="en-US"/>
        </a:p>
      </dgm:t>
    </dgm:pt>
    <dgm:pt modelId="{287B05B0-A11D-4E03-B0DF-905D67969017}" type="sibTrans" cxnId="{FA9AC526-6395-469B-9944-89E69A0A63AA}">
      <dgm:prSet/>
      <dgm:spPr/>
      <dgm:t>
        <a:bodyPr/>
        <a:lstStyle/>
        <a:p>
          <a:endParaRPr lang="en-US"/>
        </a:p>
      </dgm:t>
    </dgm:pt>
    <dgm:pt modelId="{7067CB7A-0499-48A1-BB0A-610C1274E182}">
      <dgm:prSet phldrT="[Text]"/>
      <dgm:spPr>
        <a:solidFill>
          <a:srgbClr val="FF0000"/>
        </a:solidFill>
      </dgm:spPr>
      <dgm:t>
        <a:bodyPr/>
        <a:lstStyle/>
        <a:p>
          <a:r>
            <a:rPr lang="en-US" dirty="0" smtClean="0"/>
            <a:t>Tomato • Tomato production is increased considerably in the recent past with green house production. • The tomato is popular with both small and large scale farmers for its edible fruits both for export and consumption. </a:t>
          </a:r>
          <a:endParaRPr lang="en-US" dirty="0"/>
        </a:p>
      </dgm:t>
    </dgm:pt>
    <dgm:pt modelId="{4456457E-573A-42AC-8CE9-821AC1D42A75}" type="parTrans" cxnId="{D0495DED-530E-408C-A203-AF155EB313B0}">
      <dgm:prSet/>
      <dgm:spPr/>
      <dgm:t>
        <a:bodyPr/>
        <a:lstStyle/>
        <a:p>
          <a:endParaRPr lang="en-US"/>
        </a:p>
      </dgm:t>
    </dgm:pt>
    <dgm:pt modelId="{10D8A1C8-185C-4667-8AD3-4ED798A9AEC1}" type="sibTrans" cxnId="{D0495DED-530E-408C-A203-AF155EB313B0}">
      <dgm:prSet/>
      <dgm:spPr/>
      <dgm:t>
        <a:bodyPr/>
        <a:lstStyle/>
        <a:p>
          <a:endParaRPr lang="en-US"/>
        </a:p>
      </dgm:t>
    </dgm:pt>
    <dgm:pt modelId="{CF436499-3878-4C84-90F3-0C860958AD77}" type="pres">
      <dgm:prSet presAssocID="{4B185B85-3F34-4CCA-BE37-272A1521478A}" presName="linear" presStyleCnt="0">
        <dgm:presLayoutVars>
          <dgm:dir/>
          <dgm:resizeHandles val="exact"/>
        </dgm:presLayoutVars>
      </dgm:prSet>
      <dgm:spPr/>
      <dgm:t>
        <a:bodyPr/>
        <a:lstStyle/>
        <a:p>
          <a:endParaRPr lang="en-US"/>
        </a:p>
      </dgm:t>
    </dgm:pt>
    <dgm:pt modelId="{E419620D-9999-4017-860A-56189A7E2C42}" type="pres">
      <dgm:prSet presAssocID="{FBC569F4-24D2-48A7-9AD8-C00B13415704}" presName="comp" presStyleCnt="0"/>
      <dgm:spPr/>
    </dgm:pt>
    <dgm:pt modelId="{9813BDA6-76D5-4B6F-B9D4-D83170E8454C}" type="pres">
      <dgm:prSet presAssocID="{FBC569F4-24D2-48A7-9AD8-C00B13415704}" presName="box" presStyleLbl="node1" presStyleIdx="0" presStyleCnt="3"/>
      <dgm:spPr/>
      <dgm:t>
        <a:bodyPr/>
        <a:lstStyle/>
        <a:p>
          <a:endParaRPr lang="en-US"/>
        </a:p>
      </dgm:t>
    </dgm:pt>
    <dgm:pt modelId="{12C1D846-8B97-44A4-A050-D6331AE9700B}" type="pres">
      <dgm:prSet presAssocID="{FBC569F4-24D2-48A7-9AD8-C00B13415704}"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1BDC99B-7F69-417E-B526-FE59294CC70F}" type="pres">
      <dgm:prSet presAssocID="{FBC569F4-24D2-48A7-9AD8-C00B13415704}" presName="text" presStyleLbl="node1" presStyleIdx="0" presStyleCnt="3">
        <dgm:presLayoutVars>
          <dgm:bulletEnabled val="1"/>
        </dgm:presLayoutVars>
      </dgm:prSet>
      <dgm:spPr/>
      <dgm:t>
        <a:bodyPr/>
        <a:lstStyle/>
        <a:p>
          <a:endParaRPr lang="en-US"/>
        </a:p>
      </dgm:t>
    </dgm:pt>
    <dgm:pt modelId="{D1602D1B-CEA0-45D2-AB75-A83FDA866C49}" type="pres">
      <dgm:prSet presAssocID="{28F988BF-9DD6-43FB-8C01-3E96CE75A96B}" presName="spacer" presStyleCnt="0"/>
      <dgm:spPr/>
    </dgm:pt>
    <dgm:pt modelId="{3CAAD106-6650-42BA-B8AB-22ED9C6100B1}" type="pres">
      <dgm:prSet presAssocID="{D6F42EF7-8CB8-4A66-9860-2D591459E9FC}" presName="comp" presStyleCnt="0"/>
      <dgm:spPr/>
    </dgm:pt>
    <dgm:pt modelId="{12C076EE-E5A8-4DD0-87BA-2E554C2C9D5F}" type="pres">
      <dgm:prSet presAssocID="{D6F42EF7-8CB8-4A66-9860-2D591459E9FC}" presName="box" presStyleLbl="node1" presStyleIdx="1" presStyleCnt="3"/>
      <dgm:spPr/>
      <dgm:t>
        <a:bodyPr/>
        <a:lstStyle/>
        <a:p>
          <a:endParaRPr lang="en-US"/>
        </a:p>
      </dgm:t>
    </dgm:pt>
    <dgm:pt modelId="{780C25F8-2675-4027-AE19-A4FF1038BD9E}" type="pres">
      <dgm:prSet presAssocID="{D6F42EF7-8CB8-4A66-9860-2D591459E9FC}"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1CF03945-BEC2-4C0A-8C16-A244C70BCBA6}" type="pres">
      <dgm:prSet presAssocID="{D6F42EF7-8CB8-4A66-9860-2D591459E9FC}" presName="text" presStyleLbl="node1" presStyleIdx="1" presStyleCnt="3">
        <dgm:presLayoutVars>
          <dgm:bulletEnabled val="1"/>
        </dgm:presLayoutVars>
      </dgm:prSet>
      <dgm:spPr/>
      <dgm:t>
        <a:bodyPr/>
        <a:lstStyle/>
        <a:p>
          <a:endParaRPr lang="en-US"/>
        </a:p>
      </dgm:t>
    </dgm:pt>
    <dgm:pt modelId="{20B97E9A-916F-42C9-9998-DCF866C90FAA}" type="pres">
      <dgm:prSet presAssocID="{287B05B0-A11D-4E03-B0DF-905D67969017}" presName="spacer" presStyleCnt="0"/>
      <dgm:spPr/>
    </dgm:pt>
    <dgm:pt modelId="{6753DEAC-03F2-486D-A1AF-AEEFBCB86B34}" type="pres">
      <dgm:prSet presAssocID="{7067CB7A-0499-48A1-BB0A-610C1274E182}" presName="comp" presStyleCnt="0"/>
      <dgm:spPr/>
    </dgm:pt>
    <dgm:pt modelId="{9D79A8E9-DAF5-41CE-9BCE-CC1C366044EA}" type="pres">
      <dgm:prSet presAssocID="{7067CB7A-0499-48A1-BB0A-610C1274E182}" presName="box" presStyleLbl="node1" presStyleIdx="2" presStyleCnt="3"/>
      <dgm:spPr/>
      <dgm:t>
        <a:bodyPr/>
        <a:lstStyle/>
        <a:p>
          <a:endParaRPr lang="en-US"/>
        </a:p>
      </dgm:t>
    </dgm:pt>
    <dgm:pt modelId="{7C54F0AB-EBE1-43F1-AD69-E5536FD7EDC2}" type="pres">
      <dgm:prSet presAssocID="{7067CB7A-0499-48A1-BB0A-610C1274E182}"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7A84CA18-477C-4532-AB0B-DD329B8D48C4}" type="pres">
      <dgm:prSet presAssocID="{7067CB7A-0499-48A1-BB0A-610C1274E182}" presName="text" presStyleLbl="node1" presStyleIdx="2" presStyleCnt="3">
        <dgm:presLayoutVars>
          <dgm:bulletEnabled val="1"/>
        </dgm:presLayoutVars>
      </dgm:prSet>
      <dgm:spPr/>
      <dgm:t>
        <a:bodyPr/>
        <a:lstStyle/>
        <a:p>
          <a:endParaRPr lang="en-US"/>
        </a:p>
      </dgm:t>
    </dgm:pt>
  </dgm:ptLst>
  <dgm:cxnLst>
    <dgm:cxn modelId="{E3C06D96-7D5B-482B-B575-FC0B4C908EE1}" type="presOf" srcId="{4B185B85-3F34-4CCA-BE37-272A1521478A}" destId="{CF436499-3878-4C84-90F3-0C860958AD77}" srcOrd="0" destOrd="0" presId="urn:microsoft.com/office/officeart/2005/8/layout/vList4#1"/>
    <dgm:cxn modelId="{FA9AC526-6395-469B-9944-89E69A0A63AA}" srcId="{4B185B85-3F34-4CCA-BE37-272A1521478A}" destId="{D6F42EF7-8CB8-4A66-9860-2D591459E9FC}" srcOrd="1" destOrd="0" parTransId="{A7400153-54E6-46FD-9B27-A2759EF48658}" sibTransId="{287B05B0-A11D-4E03-B0DF-905D67969017}"/>
    <dgm:cxn modelId="{EC79DD8C-6FEF-4F2D-9387-A0A4A5E702FC}" type="presOf" srcId="{7067CB7A-0499-48A1-BB0A-610C1274E182}" destId="{9D79A8E9-DAF5-41CE-9BCE-CC1C366044EA}" srcOrd="0" destOrd="0" presId="urn:microsoft.com/office/officeart/2005/8/layout/vList4#1"/>
    <dgm:cxn modelId="{406BE386-201E-4235-9C56-1B7235C10D44}" type="presOf" srcId="{D6F42EF7-8CB8-4A66-9860-2D591459E9FC}" destId="{12C076EE-E5A8-4DD0-87BA-2E554C2C9D5F}" srcOrd="0" destOrd="0" presId="urn:microsoft.com/office/officeart/2005/8/layout/vList4#1"/>
    <dgm:cxn modelId="{ABAEFE91-FBFF-4D9A-9954-DDF57DFDCCEF}" type="presOf" srcId="{FBC569F4-24D2-48A7-9AD8-C00B13415704}" destId="{D1BDC99B-7F69-417E-B526-FE59294CC70F}" srcOrd="1" destOrd="0" presId="urn:microsoft.com/office/officeart/2005/8/layout/vList4#1"/>
    <dgm:cxn modelId="{C76F4377-5C6B-46B6-B2A4-035B6DC83FEB}" type="presOf" srcId="{FBC569F4-24D2-48A7-9AD8-C00B13415704}" destId="{9813BDA6-76D5-4B6F-B9D4-D83170E8454C}" srcOrd="0" destOrd="0" presId="urn:microsoft.com/office/officeart/2005/8/layout/vList4#1"/>
    <dgm:cxn modelId="{46023190-BD45-4237-80A4-2B7B460ED4D0}" type="presOf" srcId="{D6F42EF7-8CB8-4A66-9860-2D591459E9FC}" destId="{1CF03945-BEC2-4C0A-8C16-A244C70BCBA6}" srcOrd="1" destOrd="0" presId="urn:microsoft.com/office/officeart/2005/8/layout/vList4#1"/>
    <dgm:cxn modelId="{D0495DED-530E-408C-A203-AF155EB313B0}" srcId="{4B185B85-3F34-4CCA-BE37-272A1521478A}" destId="{7067CB7A-0499-48A1-BB0A-610C1274E182}" srcOrd="2" destOrd="0" parTransId="{4456457E-573A-42AC-8CE9-821AC1D42A75}" sibTransId="{10D8A1C8-185C-4667-8AD3-4ED798A9AEC1}"/>
    <dgm:cxn modelId="{E229F833-3E9F-432F-8EE2-C6F0164ED13D}" type="presOf" srcId="{7067CB7A-0499-48A1-BB0A-610C1274E182}" destId="{7A84CA18-477C-4532-AB0B-DD329B8D48C4}" srcOrd="1" destOrd="0" presId="urn:microsoft.com/office/officeart/2005/8/layout/vList4#1"/>
    <dgm:cxn modelId="{8A57BBB1-DB77-42C9-88C2-49975FF974FC}" srcId="{4B185B85-3F34-4CCA-BE37-272A1521478A}" destId="{FBC569F4-24D2-48A7-9AD8-C00B13415704}" srcOrd="0" destOrd="0" parTransId="{ED76E921-1E53-411E-98AD-269D9915BE7F}" sibTransId="{28F988BF-9DD6-43FB-8C01-3E96CE75A96B}"/>
    <dgm:cxn modelId="{80192141-CB19-4B7B-B335-F04780D90B3F}" type="presParOf" srcId="{CF436499-3878-4C84-90F3-0C860958AD77}" destId="{E419620D-9999-4017-860A-56189A7E2C42}" srcOrd="0" destOrd="0" presId="urn:microsoft.com/office/officeart/2005/8/layout/vList4#1"/>
    <dgm:cxn modelId="{7D9DD56A-A6E1-4800-8C87-1399F71703FA}" type="presParOf" srcId="{E419620D-9999-4017-860A-56189A7E2C42}" destId="{9813BDA6-76D5-4B6F-B9D4-D83170E8454C}" srcOrd="0" destOrd="0" presId="urn:microsoft.com/office/officeart/2005/8/layout/vList4#1"/>
    <dgm:cxn modelId="{6E2C05DD-EAC2-4DB5-A9E5-0EECAA737022}" type="presParOf" srcId="{E419620D-9999-4017-860A-56189A7E2C42}" destId="{12C1D846-8B97-44A4-A050-D6331AE9700B}" srcOrd="1" destOrd="0" presId="urn:microsoft.com/office/officeart/2005/8/layout/vList4#1"/>
    <dgm:cxn modelId="{84D485A6-759A-4A80-AE5A-FE2FFA0B2E5E}" type="presParOf" srcId="{E419620D-9999-4017-860A-56189A7E2C42}" destId="{D1BDC99B-7F69-417E-B526-FE59294CC70F}" srcOrd="2" destOrd="0" presId="urn:microsoft.com/office/officeart/2005/8/layout/vList4#1"/>
    <dgm:cxn modelId="{E0EFCAE2-A8D3-4F98-B3EB-056575CAC6E8}" type="presParOf" srcId="{CF436499-3878-4C84-90F3-0C860958AD77}" destId="{D1602D1B-CEA0-45D2-AB75-A83FDA866C49}" srcOrd="1" destOrd="0" presId="urn:microsoft.com/office/officeart/2005/8/layout/vList4#1"/>
    <dgm:cxn modelId="{46D20F04-93F4-4808-BFBF-8745C990FDBD}" type="presParOf" srcId="{CF436499-3878-4C84-90F3-0C860958AD77}" destId="{3CAAD106-6650-42BA-B8AB-22ED9C6100B1}" srcOrd="2" destOrd="0" presId="urn:microsoft.com/office/officeart/2005/8/layout/vList4#1"/>
    <dgm:cxn modelId="{DC6C827D-1BF3-4113-A085-204935C07F01}" type="presParOf" srcId="{3CAAD106-6650-42BA-B8AB-22ED9C6100B1}" destId="{12C076EE-E5A8-4DD0-87BA-2E554C2C9D5F}" srcOrd="0" destOrd="0" presId="urn:microsoft.com/office/officeart/2005/8/layout/vList4#1"/>
    <dgm:cxn modelId="{D58C19E6-98FB-41BE-8341-233C177B7161}" type="presParOf" srcId="{3CAAD106-6650-42BA-B8AB-22ED9C6100B1}" destId="{780C25F8-2675-4027-AE19-A4FF1038BD9E}" srcOrd="1" destOrd="0" presId="urn:microsoft.com/office/officeart/2005/8/layout/vList4#1"/>
    <dgm:cxn modelId="{FC82BA0F-0F8B-4CC9-8234-0C207F03D2F8}" type="presParOf" srcId="{3CAAD106-6650-42BA-B8AB-22ED9C6100B1}" destId="{1CF03945-BEC2-4C0A-8C16-A244C70BCBA6}" srcOrd="2" destOrd="0" presId="urn:microsoft.com/office/officeart/2005/8/layout/vList4#1"/>
    <dgm:cxn modelId="{4BCE176E-02A0-4ACE-AC60-D9C706B53BB1}" type="presParOf" srcId="{CF436499-3878-4C84-90F3-0C860958AD77}" destId="{20B97E9A-916F-42C9-9998-DCF866C90FAA}" srcOrd="3" destOrd="0" presId="urn:microsoft.com/office/officeart/2005/8/layout/vList4#1"/>
    <dgm:cxn modelId="{7B263C61-06AD-4006-BBB6-8F3B6D54D493}" type="presParOf" srcId="{CF436499-3878-4C84-90F3-0C860958AD77}" destId="{6753DEAC-03F2-486D-A1AF-AEEFBCB86B34}" srcOrd="4" destOrd="0" presId="urn:microsoft.com/office/officeart/2005/8/layout/vList4#1"/>
    <dgm:cxn modelId="{A1AC937D-9443-4A53-BFA3-3FAEEE6AAD8B}" type="presParOf" srcId="{6753DEAC-03F2-486D-A1AF-AEEFBCB86B34}" destId="{9D79A8E9-DAF5-41CE-9BCE-CC1C366044EA}" srcOrd="0" destOrd="0" presId="urn:microsoft.com/office/officeart/2005/8/layout/vList4#1"/>
    <dgm:cxn modelId="{52356B0B-0DED-4B1D-984A-865CC11AD46B}" type="presParOf" srcId="{6753DEAC-03F2-486D-A1AF-AEEFBCB86B34}" destId="{7C54F0AB-EBE1-43F1-AD69-E5536FD7EDC2}" srcOrd="1" destOrd="0" presId="urn:microsoft.com/office/officeart/2005/8/layout/vList4#1"/>
    <dgm:cxn modelId="{887B3000-C064-43AB-BD66-B159943186B1}" type="presParOf" srcId="{6753DEAC-03F2-486D-A1AF-AEEFBCB86B34}" destId="{7A84CA18-477C-4532-AB0B-DD329B8D48C4}"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CAECB-BFBC-4867-AFBA-29A2813147E5}">
      <dsp:nvSpPr>
        <dsp:cNvPr id="0" name=""/>
        <dsp:cNvSpPr/>
      </dsp:nvSpPr>
      <dsp:spPr>
        <a:xfrm>
          <a:off x="2236555" y="469"/>
          <a:ext cx="1497027" cy="14970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386" tIns="17780" rIns="82386" bIns="17780" numCol="1" spcCol="1270" anchor="ctr" anchorCtr="0">
          <a:noAutofit/>
        </a:bodyPr>
        <a:lstStyle/>
        <a:p>
          <a:pPr lvl="0" algn="ctr" defTabSz="622300">
            <a:lnSpc>
              <a:spcPct val="90000"/>
            </a:lnSpc>
            <a:spcBef>
              <a:spcPct val="0"/>
            </a:spcBef>
            <a:spcAft>
              <a:spcPct val="35000"/>
            </a:spcAft>
          </a:pPr>
          <a:r>
            <a:rPr lang="en-US" sz="1400" kern="1200" dirty="0" smtClean="0"/>
            <a:t>Resistance to pests and harmful factors </a:t>
          </a:r>
          <a:endParaRPr lang="en-US" sz="1400" kern="1200" dirty="0"/>
        </a:p>
      </dsp:txBody>
      <dsp:txXfrm>
        <a:off x="2455790" y="219704"/>
        <a:ext cx="1058557" cy="1058557"/>
      </dsp:txXfrm>
    </dsp:sp>
    <dsp:sp modelId="{4C2EADE8-BD12-4FF4-82C6-BBCFD0E86E4C}">
      <dsp:nvSpPr>
        <dsp:cNvPr id="0" name=""/>
        <dsp:cNvSpPr/>
      </dsp:nvSpPr>
      <dsp:spPr>
        <a:xfrm>
          <a:off x="3434177" y="469"/>
          <a:ext cx="1497027" cy="14970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386" tIns="17780" rIns="82386" bIns="17780" numCol="1" spcCol="1270" anchor="ctr" anchorCtr="0">
          <a:noAutofit/>
        </a:bodyPr>
        <a:lstStyle/>
        <a:p>
          <a:pPr lvl="0" algn="ctr" defTabSz="622300">
            <a:lnSpc>
              <a:spcPct val="90000"/>
            </a:lnSpc>
            <a:spcBef>
              <a:spcPct val="0"/>
            </a:spcBef>
            <a:spcAft>
              <a:spcPct val="35000"/>
            </a:spcAft>
          </a:pPr>
          <a:r>
            <a:rPr lang="en-US" sz="1400" kern="1200" dirty="0" smtClean="0"/>
            <a:t>Resistance to pesticide, herbicide </a:t>
          </a:r>
          <a:endParaRPr lang="en-US" sz="1400" kern="1200" dirty="0"/>
        </a:p>
      </dsp:txBody>
      <dsp:txXfrm>
        <a:off x="3653412" y="219704"/>
        <a:ext cx="1058557" cy="1058557"/>
      </dsp:txXfrm>
    </dsp:sp>
    <dsp:sp modelId="{A587A865-6CB3-4C4C-912D-D34BE4A60FB4}">
      <dsp:nvSpPr>
        <dsp:cNvPr id="0" name=""/>
        <dsp:cNvSpPr/>
      </dsp:nvSpPr>
      <dsp:spPr>
        <a:xfrm>
          <a:off x="4631799" y="469"/>
          <a:ext cx="1497027" cy="14970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386" tIns="17780" rIns="82386" bIns="17780" numCol="1" spcCol="1270" anchor="ctr" anchorCtr="0">
          <a:noAutofit/>
        </a:bodyPr>
        <a:lstStyle/>
        <a:p>
          <a:pPr lvl="0" algn="ctr" defTabSz="622300">
            <a:lnSpc>
              <a:spcPct val="90000"/>
            </a:lnSpc>
            <a:spcBef>
              <a:spcPct val="0"/>
            </a:spcBef>
            <a:spcAft>
              <a:spcPct val="35000"/>
            </a:spcAft>
          </a:pPr>
          <a:r>
            <a:rPr lang="en-US" sz="1400" kern="1200" dirty="0" smtClean="0"/>
            <a:t>Resistance to disease and virus </a:t>
          </a:r>
          <a:endParaRPr lang="en-US" sz="1400" kern="1200" dirty="0"/>
        </a:p>
      </dsp:txBody>
      <dsp:txXfrm>
        <a:off x="4851034" y="219704"/>
        <a:ext cx="1058557" cy="1058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CAECB-BFBC-4867-AFBA-29A2813147E5}">
      <dsp:nvSpPr>
        <dsp:cNvPr id="0" name=""/>
        <dsp:cNvSpPr/>
      </dsp:nvSpPr>
      <dsp:spPr>
        <a:xfrm>
          <a:off x="2489859" y="12"/>
          <a:ext cx="1405758" cy="14057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364" tIns="19050" rIns="77364" bIns="19050" numCol="1" spcCol="1270" anchor="ctr" anchorCtr="0">
          <a:noAutofit/>
        </a:bodyPr>
        <a:lstStyle/>
        <a:p>
          <a:pPr lvl="0" algn="ctr" defTabSz="666750">
            <a:lnSpc>
              <a:spcPct val="90000"/>
            </a:lnSpc>
            <a:spcBef>
              <a:spcPct val="0"/>
            </a:spcBef>
            <a:spcAft>
              <a:spcPct val="35000"/>
            </a:spcAft>
          </a:pPr>
          <a:r>
            <a:rPr lang="en-US" sz="1500" kern="1200" dirty="0" smtClean="0"/>
            <a:t>Increased health and Medical benefits</a:t>
          </a:r>
          <a:endParaRPr lang="en-US" sz="1500" kern="1200" dirty="0"/>
        </a:p>
      </dsp:txBody>
      <dsp:txXfrm>
        <a:off x="2695727" y="205880"/>
        <a:ext cx="994022" cy="994022"/>
      </dsp:txXfrm>
    </dsp:sp>
    <dsp:sp modelId="{4C2EADE8-BD12-4FF4-82C6-BBCFD0E86E4C}">
      <dsp:nvSpPr>
        <dsp:cNvPr id="0" name=""/>
        <dsp:cNvSpPr/>
      </dsp:nvSpPr>
      <dsp:spPr>
        <a:xfrm>
          <a:off x="3614466" y="12"/>
          <a:ext cx="1405758" cy="14057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364" tIns="19050" rIns="77364" bIns="19050" numCol="1" spcCol="1270" anchor="ctr" anchorCtr="0">
          <a:noAutofit/>
        </a:bodyPr>
        <a:lstStyle/>
        <a:p>
          <a:pPr lvl="0" algn="ctr" defTabSz="666750">
            <a:lnSpc>
              <a:spcPct val="90000"/>
            </a:lnSpc>
            <a:spcBef>
              <a:spcPct val="0"/>
            </a:spcBef>
            <a:spcAft>
              <a:spcPct val="35000"/>
            </a:spcAft>
          </a:pPr>
          <a:r>
            <a:rPr lang="en-US" sz="1500" kern="1200" dirty="0" smtClean="0"/>
            <a:t>Increased nutritional value </a:t>
          </a:r>
          <a:endParaRPr lang="en-US" sz="1500" kern="1200" dirty="0"/>
        </a:p>
      </dsp:txBody>
      <dsp:txXfrm>
        <a:off x="3820334" y="205880"/>
        <a:ext cx="994022" cy="994022"/>
      </dsp:txXfrm>
    </dsp:sp>
    <dsp:sp modelId="{A587A865-6CB3-4C4C-912D-D34BE4A60FB4}">
      <dsp:nvSpPr>
        <dsp:cNvPr id="0" name=""/>
        <dsp:cNvSpPr/>
      </dsp:nvSpPr>
      <dsp:spPr>
        <a:xfrm>
          <a:off x="4739072" y="12"/>
          <a:ext cx="1405758" cy="14057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364" tIns="19050" rIns="77364" bIns="19050" numCol="1" spcCol="1270" anchor="ctr" anchorCtr="0">
          <a:noAutofit/>
        </a:bodyPr>
        <a:lstStyle/>
        <a:p>
          <a:pPr lvl="0" algn="ctr" defTabSz="666750">
            <a:lnSpc>
              <a:spcPct val="90000"/>
            </a:lnSpc>
            <a:spcBef>
              <a:spcPct val="0"/>
            </a:spcBef>
            <a:spcAft>
              <a:spcPct val="35000"/>
            </a:spcAft>
          </a:pPr>
          <a:r>
            <a:rPr lang="en-US" sz="1500" kern="1200" dirty="0" smtClean="0"/>
            <a:t>Increased duration of shelf life </a:t>
          </a:r>
          <a:endParaRPr lang="en-US" sz="1500" kern="1200" dirty="0"/>
        </a:p>
      </dsp:txBody>
      <dsp:txXfrm>
        <a:off x="4944940" y="205880"/>
        <a:ext cx="994022" cy="994022"/>
      </dsp:txXfrm>
    </dsp:sp>
    <dsp:sp modelId="{F14012AD-62DD-4D85-8951-D92211CE6486}">
      <dsp:nvSpPr>
        <dsp:cNvPr id="0" name=""/>
        <dsp:cNvSpPr/>
      </dsp:nvSpPr>
      <dsp:spPr>
        <a:xfrm>
          <a:off x="5863679" y="12"/>
          <a:ext cx="1405758" cy="14057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364" tIns="19050" rIns="77364" bIns="19050" numCol="1" spcCol="1270" anchor="ctr" anchorCtr="0">
          <a:noAutofit/>
        </a:bodyPr>
        <a:lstStyle/>
        <a:p>
          <a:pPr lvl="0" algn="ctr" defTabSz="666750">
            <a:lnSpc>
              <a:spcPct val="90000"/>
            </a:lnSpc>
            <a:spcBef>
              <a:spcPct val="0"/>
            </a:spcBef>
            <a:spcAft>
              <a:spcPct val="35000"/>
            </a:spcAft>
          </a:pPr>
          <a:r>
            <a:rPr lang="en-US" sz="1500" kern="1200" dirty="0" smtClean="0"/>
            <a:t>Increased output of crops </a:t>
          </a:r>
          <a:endParaRPr lang="en-US" sz="1500" kern="1200" dirty="0"/>
        </a:p>
      </dsp:txBody>
      <dsp:txXfrm>
        <a:off x="6069547" y="205880"/>
        <a:ext cx="994022" cy="994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ECD66-C09C-47B2-8CA4-90C397E02B58}">
      <dsp:nvSpPr>
        <dsp:cNvPr id="0" name=""/>
        <dsp:cNvSpPr/>
      </dsp:nvSpPr>
      <dsp:spPr>
        <a:xfrm>
          <a:off x="0" y="601993"/>
          <a:ext cx="3262667" cy="195760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Hybridised plants have high resistance. </a:t>
          </a:r>
          <a:endParaRPr lang="en-US" sz="2000" kern="1200" dirty="0"/>
        </a:p>
      </dsp:txBody>
      <dsp:txXfrm>
        <a:off x="0" y="601993"/>
        <a:ext cx="3262667" cy="1957600"/>
      </dsp:txXfrm>
    </dsp:sp>
    <dsp:sp modelId="{6CDF928B-AF29-449B-9693-EFD768417081}">
      <dsp:nvSpPr>
        <dsp:cNvPr id="0" name=""/>
        <dsp:cNvSpPr/>
      </dsp:nvSpPr>
      <dsp:spPr>
        <a:xfrm>
          <a:off x="3588934" y="601993"/>
          <a:ext cx="3262667" cy="1957600"/>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Hybridised plants have high yielding capacity.</a:t>
          </a:r>
          <a:endParaRPr lang="en-US" sz="2000" kern="1200" dirty="0"/>
        </a:p>
      </dsp:txBody>
      <dsp:txXfrm>
        <a:off x="3588934" y="601993"/>
        <a:ext cx="3262667" cy="1957600"/>
      </dsp:txXfrm>
    </dsp:sp>
    <dsp:sp modelId="{365471BB-3DC4-47F3-9815-DE0538F072BD}">
      <dsp:nvSpPr>
        <dsp:cNvPr id="0" name=""/>
        <dsp:cNvSpPr/>
      </dsp:nvSpPr>
      <dsp:spPr>
        <a:xfrm>
          <a:off x="7177869" y="601993"/>
          <a:ext cx="3262667" cy="19576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Hybridised plants have high productivity.</a:t>
          </a:r>
          <a:endParaRPr lang="en-US" sz="2000" kern="1200" dirty="0"/>
        </a:p>
      </dsp:txBody>
      <dsp:txXfrm>
        <a:off x="7177869" y="601993"/>
        <a:ext cx="3262667" cy="1957600"/>
      </dsp:txXfrm>
    </dsp:sp>
    <dsp:sp modelId="{CB8926BC-4660-4577-99BC-C8BBE96BC119}">
      <dsp:nvSpPr>
        <dsp:cNvPr id="0" name=""/>
        <dsp:cNvSpPr/>
      </dsp:nvSpPr>
      <dsp:spPr>
        <a:xfrm>
          <a:off x="1794467" y="2885861"/>
          <a:ext cx="3262667" cy="195760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 Hybridised plants have lifelongness.</a:t>
          </a:r>
          <a:endParaRPr lang="en-US" sz="2000" kern="1200" dirty="0"/>
        </a:p>
      </dsp:txBody>
      <dsp:txXfrm>
        <a:off x="1794467" y="2885861"/>
        <a:ext cx="3262667" cy="1957600"/>
      </dsp:txXfrm>
    </dsp:sp>
    <dsp:sp modelId="{560CEC1D-9120-4D0D-8C4C-B18FE510B514}">
      <dsp:nvSpPr>
        <dsp:cNvPr id="0" name=""/>
        <dsp:cNvSpPr/>
      </dsp:nvSpPr>
      <dsp:spPr>
        <a:xfrm>
          <a:off x="5383401" y="2885861"/>
          <a:ext cx="3262667" cy="1957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Example: Brinjal,Ladyfinger,Chilli,Paddy, Tomato </a:t>
          </a:r>
          <a:r>
            <a:rPr lang="en-US" sz="2000" kern="1200" dirty="0" err="1" smtClean="0"/>
            <a:t>etc</a:t>
          </a:r>
          <a:endParaRPr lang="en-US" sz="2000" kern="1200" dirty="0"/>
        </a:p>
      </dsp:txBody>
      <dsp:txXfrm>
        <a:off x="5383401" y="2885861"/>
        <a:ext cx="3262667" cy="195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3BDA6-76D5-4B6F-B9D4-D83170E8454C}">
      <dsp:nvSpPr>
        <dsp:cNvPr id="0" name=""/>
        <dsp:cNvSpPr/>
      </dsp:nvSpPr>
      <dsp:spPr>
        <a:xfrm>
          <a:off x="0" y="0"/>
          <a:ext cx="8767036" cy="1575207"/>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accent5"/>
              </a:solidFill>
            </a:rPr>
            <a:t>Chilli • Chillies widely used as vegetable and spice is an often cross pollinated crop. • It is also known as hot pepper.</a:t>
          </a:r>
          <a:endParaRPr lang="en-US" sz="1600" kern="1200" baseline="0" dirty="0">
            <a:solidFill>
              <a:schemeClr val="accent5"/>
            </a:solidFill>
          </a:endParaRPr>
        </a:p>
      </dsp:txBody>
      <dsp:txXfrm>
        <a:off x="1910927" y="0"/>
        <a:ext cx="6856108" cy="1575207"/>
      </dsp:txXfrm>
    </dsp:sp>
    <dsp:sp modelId="{12C1D846-8B97-44A4-A050-D6331AE9700B}">
      <dsp:nvSpPr>
        <dsp:cNvPr id="0" name=""/>
        <dsp:cNvSpPr/>
      </dsp:nvSpPr>
      <dsp:spPr>
        <a:xfrm>
          <a:off x="157520" y="157520"/>
          <a:ext cx="1753407" cy="126016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076EE-E5A8-4DD0-87BA-2E554C2C9D5F}">
      <dsp:nvSpPr>
        <dsp:cNvPr id="0" name=""/>
        <dsp:cNvSpPr/>
      </dsp:nvSpPr>
      <dsp:spPr>
        <a:xfrm>
          <a:off x="0" y="1732728"/>
          <a:ext cx="8767036" cy="157520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Paddy • Hybridised rice is any genealogy of rice produced by cross breeding different kinds of rice. • As with other types of hybrids , hybrids rice are typically displays heterosis such that when it grown under the same conditions as comparable high yielding inbred rice varieties it can produce up to 30% more rice. </a:t>
          </a:r>
          <a:endParaRPr lang="en-US" sz="2000" kern="1200" dirty="0"/>
        </a:p>
      </dsp:txBody>
      <dsp:txXfrm>
        <a:off x="1910927" y="1732728"/>
        <a:ext cx="6856108" cy="1575207"/>
      </dsp:txXfrm>
    </dsp:sp>
    <dsp:sp modelId="{780C25F8-2675-4027-AE19-A4FF1038BD9E}">
      <dsp:nvSpPr>
        <dsp:cNvPr id="0" name=""/>
        <dsp:cNvSpPr/>
      </dsp:nvSpPr>
      <dsp:spPr>
        <a:xfrm>
          <a:off x="157520" y="1890249"/>
          <a:ext cx="1753407" cy="126016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9A8E9-DAF5-41CE-9BCE-CC1C366044EA}">
      <dsp:nvSpPr>
        <dsp:cNvPr id="0" name=""/>
        <dsp:cNvSpPr/>
      </dsp:nvSpPr>
      <dsp:spPr>
        <a:xfrm>
          <a:off x="0" y="3465457"/>
          <a:ext cx="8767036" cy="157520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Tomato • Tomato production is increased considerably in the recent past with green house production. • The tomato is popular with both small and large scale farmers for its edible fruits both for export and consumption. </a:t>
          </a:r>
          <a:endParaRPr lang="en-US" sz="2000" kern="1200" dirty="0"/>
        </a:p>
      </dsp:txBody>
      <dsp:txXfrm>
        <a:off x="1910927" y="3465457"/>
        <a:ext cx="6856108" cy="1575207"/>
      </dsp:txXfrm>
    </dsp:sp>
    <dsp:sp modelId="{7C54F0AB-EBE1-43F1-AD69-E5536FD7EDC2}">
      <dsp:nvSpPr>
        <dsp:cNvPr id="0" name=""/>
        <dsp:cNvSpPr/>
      </dsp:nvSpPr>
      <dsp:spPr>
        <a:xfrm>
          <a:off x="157520" y="3622977"/>
          <a:ext cx="1753407" cy="126016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D89E6-E6F5-41BB-B1CA-2A5CD4065B8A}" type="datetimeFigureOut">
              <a:rPr lang="en-US" smtClean="0"/>
              <a:pPr/>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87176-50CC-4B03-AE73-B0AEBB8A3CB1}" type="slidenum">
              <a:rPr lang="en-US" smtClean="0"/>
              <a:pPr/>
              <a:t>‹#›</a:t>
            </a:fld>
            <a:endParaRPr lang="en-US"/>
          </a:p>
        </p:txBody>
      </p:sp>
    </p:spTree>
    <p:extLst>
      <p:ext uri="{BB962C8B-B14F-4D97-AF65-F5344CB8AC3E}">
        <p14:creationId xmlns:p14="http://schemas.microsoft.com/office/powerpoint/2010/main" xmlns="" val="100421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3A824-1A51-4B26-AD58-A6D8E14F6C04}" type="datetimeFigureOut">
              <a:rPr lang="en-US" smtClean="0"/>
              <a:pPr/>
              <a:t>8/5/2021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57E33E-8B18-4087-B112-809917729534}" type="datetimeFigureOut">
              <a:rPr lang="en-US" smtClean="0"/>
              <a:pPr/>
              <a:t>8/5/2021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FE419-2371-464F-8239-3959401C3561}" type="datetimeFigureOut">
              <a:rPr lang="en-US" smtClean="0"/>
              <a:pPr/>
              <a:t>8/5/2021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162C4-EDD9-4389-A98B-B87ECEA2A816}" type="datetimeFigureOut">
              <a:rPr lang="en-US" smtClean="0"/>
              <a:pPr/>
              <a:t>8/5/2021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pPr/>
              <a:t>8/5/2021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54B2F-12DE-47F5-8894-472B206D2E1E}" type="datetimeFigureOut">
              <a:rPr lang="en-US" smtClean="0"/>
              <a:pPr/>
              <a:t>8/5/2021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0E46F-7819-4ACF-B48B-48222C2ACC88}" type="datetimeFigureOut">
              <a:rPr lang="en-US" smtClean="0"/>
              <a:pPr/>
              <a:t>8/5/2021</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F3416-4057-4DAA-829D-4CA07428D088}" type="datetimeFigureOut">
              <a:rPr lang="en-US" smtClean="0"/>
              <a:pPr/>
              <a:t>8/5/2021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pPr/>
              <a:t>8/5/2021</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pPr/>
              <a:t>8/5/2021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pPr/>
              <a:t>8/5/2021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pPr/>
              <a:t>8/5/2021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Rules and Guidelines for Genetically </a:t>
            </a:r>
            <a:r>
              <a:rPr lang="en-US" dirty="0" smtClean="0"/>
              <a:t>Modified </a:t>
            </a:r>
            <a:r>
              <a:rPr lang="en-US" dirty="0" smtClean="0"/>
              <a:t>Foods</a:t>
            </a:r>
            <a:endParaRPr lang="en-US" dirty="0"/>
          </a:p>
        </p:txBody>
      </p:sp>
    </p:spTree>
    <p:extLst>
      <p:ext uri="{BB962C8B-B14F-4D97-AF65-F5344CB8AC3E}">
        <p14:creationId xmlns:p14="http://schemas.microsoft.com/office/powerpoint/2010/main" xmlns="" val="3893109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dirty="0" smtClean="0"/>
              <a:t>food</a:t>
            </a:r>
            <a:endParaRPr lang="en-US" dirty="0"/>
          </a:p>
        </p:txBody>
      </p:sp>
      <p:sp>
        <p:nvSpPr>
          <p:cNvPr id="3" name="Content Placeholder 2"/>
          <p:cNvSpPr>
            <a:spLocks noGrp="1"/>
          </p:cNvSpPr>
          <p:nvPr>
            <p:ph idx="1"/>
          </p:nvPr>
        </p:nvSpPr>
        <p:spPr/>
        <p:txBody>
          <a:bodyPr>
            <a:normAutofit lnSpcReduction="10000"/>
          </a:bodyPr>
          <a:lstStyle/>
          <a:p>
            <a:r>
              <a:rPr lang="en-US" dirty="0"/>
              <a:t>Hybrid food is the </a:t>
            </a:r>
            <a:r>
              <a:rPr lang="en-US" b="1" dirty="0"/>
              <a:t>result of cross-breeding plants under controlled pollination</a:t>
            </a:r>
            <a:r>
              <a:rPr lang="en-US" dirty="0"/>
              <a:t>. </a:t>
            </a:r>
            <a:endParaRPr lang="en-US" dirty="0" smtClean="0"/>
          </a:p>
          <a:p>
            <a:r>
              <a:rPr lang="en-US" dirty="0" smtClean="0"/>
              <a:t>The </a:t>
            </a:r>
            <a:r>
              <a:rPr lang="en-US" dirty="0"/>
              <a:t>hybrid seed will produce a plant with characteristics from both plants that were crossed. </a:t>
            </a:r>
            <a:endParaRPr lang="en-US" dirty="0" smtClean="0"/>
          </a:p>
          <a:p>
            <a:r>
              <a:rPr lang="en-US" dirty="0" smtClean="0"/>
              <a:t>The </a:t>
            </a:r>
            <a:r>
              <a:rPr lang="en-US" dirty="0"/>
              <a:t>purpose of cross-breeding is to produce a plant with desirable characteristics such as </a:t>
            </a:r>
            <a:r>
              <a:rPr lang="en-US" dirty="0" smtClean="0"/>
              <a:t>………..</a:t>
            </a:r>
          </a:p>
          <a:p>
            <a:pPr lvl="1"/>
            <a:r>
              <a:rPr lang="en-US" dirty="0" smtClean="0"/>
              <a:t>higher </a:t>
            </a:r>
            <a:r>
              <a:rPr lang="en-US" dirty="0"/>
              <a:t>productivity, </a:t>
            </a:r>
            <a:endParaRPr lang="en-US" dirty="0" smtClean="0"/>
          </a:p>
          <a:p>
            <a:pPr lvl="1"/>
            <a:r>
              <a:rPr lang="en-US" dirty="0" smtClean="0"/>
              <a:t>resistance </a:t>
            </a:r>
            <a:r>
              <a:rPr lang="en-US" dirty="0"/>
              <a:t>to insects or </a:t>
            </a:r>
            <a:endParaRPr lang="en-US" dirty="0" smtClean="0"/>
          </a:p>
          <a:p>
            <a:pPr lvl="1"/>
            <a:r>
              <a:rPr lang="en-US" dirty="0" smtClean="0"/>
              <a:t>improved </a:t>
            </a:r>
            <a:r>
              <a:rPr lang="en-US" dirty="0"/>
              <a:t>nutrition</a:t>
            </a:r>
          </a:p>
        </p:txBody>
      </p:sp>
    </p:spTree>
    <p:extLst>
      <p:ext uri="{BB962C8B-B14F-4D97-AF65-F5344CB8AC3E}">
        <p14:creationId xmlns:p14="http://schemas.microsoft.com/office/powerpoint/2010/main" xmlns="" val="3222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8161" y="451338"/>
            <a:ext cx="6096000" cy="369332"/>
          </a:xfrm>
          <a:prstGeom prst="rect">
            <a:avLst/>
          </a:prstGeom>
        </p:spPr>
        <p:txBody>
          <a:bodyPr>
            <a:spAutoFit/>
          </a:bodyPr>
          <a:lstStyle/>
          <a:p>
            <a:pPr algn="ctr"/>
            <a:r>
              <a:rPr lang="en-US" dirty="0">
                <a:solidFill>
                  <a:srgbClr val="0070C0"/>
                </a:solidFill>
                <a:latin typeface="Eras Bold ITC" panose="020B0907030504020204" pitchFamily="34" charset="0"/>
              </a:rPr>
              <a:t>CHARACTERISTICS OF HYBRIDISED </a:t>
            </a:r>
            <a:r>
              <a:rPr lang="en-US" dirty="0" smtClean="0">
                <a:solidFill>
                  <a:srgbClr val="0070C0"/>
                </a:solidFill>
                <a:latin typeface="Eras Bold ITC" panose="020B0907030504020204" pitchFamily="34" charset="0"/>
              </a:rPr>
              <a:t>PLANTS</a:t>
            </a:r>
          </a:p>
        </p:txBody>
      </p:sp>
      <p:graphicFrame>
        <p:nvGraphicFramePr>
          <p:cNvPr id="2" name="Diagram 1"/>
          <p:cNvGraphicFramePr/>
          <p:nvPr>
            <p:extLst>
              <p:ext uri="{D42A27DB-BD31-4B8C-83A1-F6EECF244321}">
                <p14:modId xmlns:p14="http://schemas.microsoft.com/office/powerpoint/2010/main" xmlns="" val="2170086402"/>
              </p:ext>
            </p:extLst>
          </p:nvPr>
        </p:nvGraphicFramePr>
        <p:xfrm>
          <a:off x="941696" y="1050878"/>
          <a:ext cx="10440537" cy="5445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0736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C3ECD66-C09C-47B2-8CA4-90C397E02B58}"/>
                                            </p:graphicEl>
                                          </p:spTgt>
                                        </p:tgtEl>
                                        <p:attrNameLst>
                                          <p:attrName>style.visibility</p:attrName>
                                        </p:attrNameLst>
                                      </p:cBhvr>
                                      <p:to>
                                        <p:strVal val="visible"/>
                                      </p:to>
                                    </p:set>
                                    <p:animEffect transition="in" filter="fade">
                                      <p:cBhvr>
                                        <p:cTn id="7" dur="2000"/>
                                        <p:tgtEl>
                                          <p:spTgt spid="2">
                                            <p:graphicEl>
                                              <a:dgm id="{0C3ECD66-C09C-47B2-8CA4-90C397E02B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6CDF928B-AF29-449B-9693-EFD768417081}"/>
                                            </p:graphicEl>
                                          </p:spTgt>
                                        </p:tgtEl>
                                        <p:attrNameLst>
                                          <p:attrName>style.visibility</p:attrName>
                                        </p:attrNameLst>
                                      </p:cBhvr>
                                      <p:to>
                                        <p:strVal val="visible"/>
                                      </p:to>
                                    </p:set>
                                    <p:animEffect transition="in" filter="fade">
                                      <p:cBhvr>
                                        <p:cTn id="12" dur="2000"/>
                                        <p:tgtEl>
                                          <p:spTgt spid="2">
                                            <p:graphicEl>
                                              <a:dgm id="{6CDF928B-AF29-449B-9693-EFD76841708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365471BB-3DC4-47F3-9815-DE0538F072BD}"/>
                                            </p:graphicEl>
                                          </p:spTgt>
                                        </p:tgtEl>
                                        <p:attrNameLst>
                                          <p:attrName>style.visibility</p:attrName>
                                        </p:attrNameLst>
                                      </p:cBhvr>
                                      <p:to>
                                        <p:strVal val="visible"/>
                                      </p:to>
                                    </p:set>
                                    <p:animEffect transition="in" filter="fade">
                                      <p:cBhvr>
                                        <p:cTn id="17" dur="2000"/>
                                        <p:tgtEl>
                                          <p:spTgt spid="2">
                                            <p:graphicEl>
                                              <a:dgm id="{365471BB-3DC4-47F3-9815-DE0538F072B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CB8926BC-4660-4577-99BC-C8BBE96BC119}"/>
                                            </p:graphicEl>
                                          </p:spTgt>
                                        </p:tgtEl>
                                        <p:attrNameLst>
                                          <p:attrName>style.visibility</p:attrName>
                                        </p:attrNameLst>
                                      </p:cBhvr>
                                      <p:to>
                                        <p:strVal val="visible"/>
                                      </p:to>
                                    </p:set>
                                    <p:animEffect transition="in" filter="fade">
                                      <p:cBhvr>
                                        <p:cTn id="22" dur="2000"/>
                                        <p:tgtEl>
                                          <p:spTgt spid="2">
                                            <p:graphicEl>
                                              <a:dgm id="{CB8926BC-4660-4577-99BC-C8BBE96BC11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560CEC1D-9120-4D0D-8C4C-B18FE510B514}"/>
                                            </p:graphicEl>
                                          </p:spTgt>
                                        </p:tgtEl>
                                        <p:attrNameLst>
                                          <p:attrName>style.visibility</p:attrName>
                                        </p:attrNameLst>
                                      </p:cBhvr>
                                      <p:to>
                                        <p:strVal val="visible"/>
                                      </p:to>
                                    </p:set>
                                    <p:animEffect transition="in" filter="fade">
                                      <p:cBhvr>
                                        <p:cTn id="27" dur="2000"/>
                                        <p:tgtEl>
                                          <p:spTgt spid="2">
                                            <p:graphicEl>
                                              <a:dgm id="{560CEC1D-9120-4D0D-8C4C-B18FE510B5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65736246"/>
              </p:ext>
            </p:extLst>
          </p:nvPr>
        </p:nvGraphicFramePr>
        <p:xfrm>
          <a:off x="1254642" y="1020727"/>
          <a:ext cx="9153186" cy="550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14116" y="316194"/>
            <a:ext cx="6400800" cy="584775"/>
          </a:xfrm>
          <a:prstGeom prst="rect">
            <a:avLst/>
          </a:prstGeom>
          <a:noFill/>
        </p:spPr>
        <p:txBody>
          <a:bodyPr wrap="square" rtlCol="0">
            <a:spAutoFit/>
          </a:bodyPr>
          <a:lstStyle/>
          <a:p>
            <a:pPr algn="ctr"/>
            <a:r>
              <a:rPr lang="en-US" sz="3200" dirty="0" smtClean="0">
                <a:latin typeface="Eras Bold ITC" panose="020B0907030504020204" pitchFamily="34" charset="0"/>
              </a:rPr>
              <a:t>Hybrid Food In Bangladesh</a:t>
            </a:r>
            <a:endParaRPr lang="en-US" sz="3200" dirty="0">
              <a:latin typeface="Eras Bold ITC" panose="020B0907030504020204" pitchFamily="34" charset="0"/>
            </a:endParaRPr>
          </a:p>
        </p:txBody>
      </p:sp>
    </p:spTree>
    <p:extLst>
      <p:ext uri="{BB962C8B-B14F-4D97-AF65-F5344CB8AC3E}">
        <p14:creationId xmlns:p14="http://schemas.microsoft.com/office/powerpoint/2010/main" xmlns="" val="34766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2C1D846-8B97-44A4-A050-D6331AE9700B}"/>
                                            </p:graphicEl>
                                          </p:spTgt>
                                        </p:tgtEl>
                                        <p:attrNameLst>
                                          <p:attrName>style.visibility</p:attrName>
                                        </p:attrNameLst>
                                      </p:cBhvr>
                                      <p:to>
                                        <p:strVal val="visible"/>
                                      </p:to>
                                    </p:set>
                                    <p:animEffect transition="in" filter="fade">
                                      <p:cBhvr>
                                        <p:cTn id="7" dur="2000"/>
                                        <p:tgtEl>
                                          <p:spTgt spid="2">
                                            <p:graphicEl>
                                              <a:dgm id="{12C1D846-8B97-44A4-A050-D6331AE9700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813BDA6-76D5-4B6F-B9D4-D83170E8454C}"/>
                                            </p:graphicEl>
                                          </p:spTgt>
                                        </p:tgtEl>
                                        <p:attrNameLst>
                                          <p:attrName>style.visibility</p:attrName>
                                        </p:attrNameLst>
                                      </p:cBhvr>
                                      <p:to>
                                        <p:strVal val="visible"/>
                                      </p:to>
                                    </p:set>
                                    <p:animEffect transition="in" filter="fade">
                                      <p:cBhvr>
                                        <p:cTn id="10" dur="2000"/>
                                        <p:tgtEl>
                                          <p:spTgt spid="2">
                                            <p:graphicEl>
                                              <a:dgm id="{9813BDA6-76D5-4B6F-B9D4-D83170E8454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780C25F8-2675-4027-AE19-A4FF1038BD9E}"/>
                                            </p:graphicEl>
                                          </p:spTgt>
                                        </p:tgtEl>
                                        <p:attrNameLst>
                                          <p:attrName>style.visibility</p:attrName>
                                        </p:attrNameLst>
                                      </p:cBhvr>
                                      <p:to>
                                        <p:strVal val="visible"/>
                                      </p:to>
                                    </p:set>
                                    <p:animEffect transition="in" filter="fade">
                                      <p:cBhvr>
                                        <p:cTn id="15" dur="2000"/>
                                        <p:tgtEl>
                                          <p:spTgt spid="2">
                                            <p:graphicEl>
                                              <a:dgm id="{780C25F8-2675-4027-AE19-A4FF1038BD9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12C076EE-E5A8-4DD0-87BA-2E554C2C9D5F}"/>
                                            </p:graphicEl>
                                          </p:spTgt>
                                        </p:tgtEl>
                                        <p:attrNameLst>
                                          <p:attrName>style.visibility</p:attrName>
                                        </p:attrNameLst>
                                      </p:cBhvr>
                                      <p:to>
                                        <p:strVal val="visible"/>
                                      </p:to>
                                    </p:set>
                                    <p:animEffect transition="in" filter="fade">
                                      <p:cBhvr>
                                        <p:cTn id="18" dur="2000"/>
                                        <p:tgtEl>
                                          <p:spTgt spid="2">
                                            <p:graphicEl>
                                              <a:dgm id="{12C076EE-E5A8-4DD0-87BA-2E554C2C9D5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7C54F0AB-EBE1-43F1-AD69-E5536FD7EDC2}"/>
                                            </p:graphicEl>
                                          </p:spTgt>
                                        </p:tgtEl>
                                        <p:attrNameLst>
                                          <p:attrName>style.visibility</p:attrName>
                                        </p:attrNameLst>
                                      </p:cBhvr>
                                      <p:to>
                                        <p:strVal val="visible"/>
                                      </p:to>
                                    </p:set>
                                    <p:animEffect transition="in" filter="fade">
                                      <p:cBhvr>
                                        <p:cTn id="23" dur="2000"/>
                                        <p:tgtEl>
                                          <p:spTgt spid="2">
                                            <p:graphicEl>
                                              <a:dgm id="{7C54F0AB-EBE1-43F1-AD69-E5536FD7EDC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9D79A8E9-DAF5-41CE-9BCE-CC1C366044EA}"/>
                                            </p:graphicEl>
                                          </p:spTgt>
                                        </p:tgtEl>
                                        <p:attrNameLst>
                                          <p:attrName>style.visibility</p:attrName>
                                        </p:attrNameLst>
                                      </p:cBhvr>
                                      <p:to>
                                        <p:strVal val="visible"/>
                                      </p:to>
                                    </p:set>
                                    <p:animEffect transition="in" filter="fade">
                                      <p:cBhvr>
                                        <p:cTn id="26" dur="2000"/>
                                        <p:tgtEl>
                                          <p:spTgt spid="2">
                                            <p:graphicEl>
                                              <a:dgm id="{9D79A8E9-DAF5-41CE-9BCE-CC1C366044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7985"/>
          </a:xfrm>
          <a:solidFill>
            <a:srgbClr val="FFFF00"/>
          </a:solidFill>
        </p:spPr>
        <p:txBody>
          <a:bodyPr/>
          <a:lstStyle/>
          <a:p>
            <a:r>
              <a:rPr lang="en-US" dirty="0"/>
              <a:t>Are GMOs safe to eat?</a:t>
            </a:r>
          </a:p>
        </p:txBody>
      </p:sp>
      <p:sp>
        <p:nvSpPr>
          <p:cNvPr id="3" name="Content Placeholder 2"/>
          <p:cNvSpPr>
            <a:spLocks noGrp="1"/>
          </p:cNvSpPr>
          <p:nvPr>
            <p:ph idx="1"/>
          </p:nvPr>
        </p:nvSpPr>
        <p:spPr/>
        <p:txBody>
          <a:bodyPr/>
          <a:lstStyle/>
          <a:p>
            <a:pPr algn="just"/>
            <a:r>
              <a:rPr lang="en-US" dirty="0"/>
              <a:t>So far, </a:t>
            </a:r>
            <a:r>
              <a:rPr lang="en-US" b="1" dirty="0"/>
              <a:t>there's no good evidence that the foods on the market containing GMOs are any less safe than regular foods</a:t>
            </a:r>
            <a:r>
              <a:rPr lang="en-US" b="1" dirty="0" smtClean="0"/>
              <a:t>.</a:t>
            </a:r>
            <a:endParaRPr lang="en-US" b="1" dirty="0"/>
          </a:p>
          <a:p>
            <a:pPr algn="just"/>
            <a:r>
              <a:rPr lang="en-US" dirty="0"/>
              <a:t>The mainstream view on safety: At this point, </a:t>
            </a:r>
            <a:r>
              <a:rPr lang="en-US" b="1" dirty="0"/>
              <a:t>billions of people around the world have been eating GM foods for decades without any noticeable ill effects. </a:t>
            </a:r>
            <a:endParaRPr lang="en-US" b="1" dirty="0" smtClean="0"/>
          </a:p>
          <a:p>
            <a:pPr algn="just"/>
            <a:r>
              <a:rPr lang="en-US" dirty="0" smtClean="0"/>
              <a:t>And </a:t>
            </a:r>
            <a:r>
              <a:rPr lang="en-US" dirty="0"/>
              <a:t>numerous scientific studies have concluded that the GM crops currently on the market pose no more of a health risk than conventional crops.</a:t>
            </a:r>
          </a:p>
        </p:txBody>
      </p:sp>
    </p:spTree>
    <p:extLst>
      <p:ext uri="{BB962C8B-B14F-4D97-AF65-F5344CB8AC3E}">
        <p14:creationId xmlns:p14="http://schemas.microsoft.com/office/powerpoint/2010/main" xmlns="" val="109674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35455"/>
          </a:xfrm>
          <a:solidFill>
            <a:srgbClr val="FFFF00"/>
          </a:solidFill>
        </p:spPr>
        <p:txBody>
          <a:bodyPr>
            <a:normAutofit fontScale="90000"/>
          </a:bodyPr>
          <a:lstStyle/>
          <a:p>
            <a:r>
              <a:rPr lang="en-US" dirty="0"/>
              <a:t>Can GMOs be patented?</a:t>
            </a:r>
          </a:p>
        </p:txBody>
      </p:sp>
      <p:sp>
        <p:nvSpPr>
          <p:cNvPr id="3" name="Content Placeholder 2"/>
          <p:cNvSpPr>
            <a:spLocks noGrp="1"/>
          </p:cNvSpPr>
          <p:nvPr>
            <p:ph idx="1"/>
          </p:nvPr>
        </p:nvSpPr>
        <p:spPr/>
        <p:txBody>
          <a:bodyPr>
            <a:normAutofit lnSpcReduction="10000"/>
          </a:bodyPr>
          <a:lstStyle/>
          <a:p>
            <a:pPr algn="just"/>
            <a:r>
              <a:rPr lang="en-US" dirty="0"/>
              <a:t>Yes. In 1980, the US Supreme Court ruled in </a:t>
            </a:r>
            <a:r>
              <a:rPr lang="en-US" b="1" dirty="0"/>
              <a:t>Diamond v. </a:t>
            </a:r>
            <a:r>
              <a:rPr lang="en-US" b="1" dirty="0" err="1"/>
              <a:t>Chakrabarty</a:t>
            </a:r>
            <a:r>
              <a:rPr lang="en-US" b="1" dirty="0"/>
              <a:t> </a:t>
            </a:r>
            <a:r>
              <a:rPr lang="en-US" dirty="0"/>
              <a:t>that </a:t>
            </a:r>
            <a:r>
              <a:rPr lang="en-US" b="1" dirty="0"/>
              <a:t>genetically altered life can be patented</a:t>
            </a:r>
            <a:r>
              <a:rPr lang="en-US" dirty="0" smtClean="0"/>
              <a:t>.</a:t>
            </a:r>
            <a:endParaRPr lang="en-US" dirty="0"/>
          </a:p>
          <a:p>
            <a:pPr algn="just"/>
            <a:r>
              <a:rPr lang="en-US" dirty="0"/>
              <a:t>Anyone who buys GM seeds typically has to abide by certain restrictions. </a:t>
            </a:r>
            <a:endParaRPr lang="en-US" dirty="0" smtClean="0"/>
          </a:p>
          <a:p>
            <a:pPr algn="just"/>
            <a:r>
              <a:rPr lang="en-US" dirty="0" smtClean="0"/>
              <a:t>For </a:t>
            </a:r>
            <a:r>
              <a:rPr lang="en-US" dirty="0"/>
              <a:t>instance, farmers who buy soybeans that have been modified to be resistant to Roundup herbicide sign an agreement saying they will use the seeds for only one planting and won't save the seeds from the beans they grow for a second planting.</a:t>
            </a:r>
          </a:p>
        </p:txBody>
      </p:sp>
    </p:spTree>
    <p:extLst>
      <p:ext uri="{BB962C8B-B14F-4D97-AF65-F5344CB8AC3E}">
        <p14:creationId xmlns:p14="http://schemas.microsoft.com/office/powerpoint/2010/main" xmlns="" val="42810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1027"/>
          </a:xfrm>
          <a:solidFill>
            <a:srgbClr val="FFFF00"/>
          </a:solidFill>
        </p:spPr>
        <p:txBody>
          <a:bodyPr>
            <a:normAutofit fontScale="90000"/>
          </a:bodyPr>
          <a:lstStyle/>
          <a:p>
            <a:r>
              <a:rPr lang="en-US" b="1" dirty="0" smtClean="0"/>
              <a:t>Are GMOs labeled?</a:t>
            </a:r>
            <a:endParaRPr lang="en-US" dirty="0"/>
          </a:p>
        </p:txBody>
      </p:sp>
      <p:sp>
        <p:nvSpPr>
          <p:cNvPr id="3" name="Content Placeholder 2"/>
          <p:cNvSpPr>
            <a:spLocks noGrp="1"/>
          </p:cNvSpPr>
          <p:nvPr>
            <p:ph idx="1"/>
          </p:nvPr>
        </p:nvSpPr>
        <p:spPr/>
        <p:txBody>
          <a:bodyPr/>
          <a:lstStyle/>
          <a:p>
            <a:r>
              <a:rPr lang="en-US" dirty="0" smtClean="0"/>
              <a:t>Sixty-four countries around the world, including Australia, Japan, and all of the countries in the European Union, require genetically modified foods to be labeled. Canada does not require any GMO labeling.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67" y="604247"/>
            <a:ext cx="10972800" cy="735455"/>
          </a:xfrm>
          <a:solidFill>
            <a:srgbClr val="FFFF00"/>
          </a:solidFill>
        </p:spPr>
        <p:txBody>
          <a:bodyPr>
            <a:normAutofit fontScale="90000"/>
          </a:bodyPr>
          <a:lstStyle/>
          <a:p>
            <a:r>
              <a:rPr lang="en-US" dirty="0" smtClean="0"/>
              <a:t>Bangladesh Packaged </a:t>
            </a:r>
            <a:r>
              <a:rPr lang="en-US" dirty="0" smtClean="0"/>
              <a:t>Food </a:t>
            </a:r>
            <a:r>
              <a:rPr lang="en-US" dirty="0" err="1" smtClean="0"/>
              <a:t>Labelling</a:t>
            </a:r>
            <a:r>
              <a:rPr lang="en-US" dirty="0" smtClean="0"/>
              <a:t> Act 2017 </a:t>
            </a:r>
            <a:endParaRPr lang="en-US" dirty="0"/>
          </a:p>
        </p:txBody>
      </p:sp>
      <p:pic>
        <p:nvPicPr>
          <p:cNvPr id="4" name="Content Placeholder 3" descr="Capture.PNG"/>
          <p:cNvPicPr>
            <a:picLocks noGrp="1" noChangeAspect="1"/>
          </p:cNvPicPr>
          <p:nvPr>
            <p:ph idx="1"/>
          </p:nvPr>
        </p:nvPicPr>
        <p:blipFill>
          <a:blip r:embed="rId2"/>
          <a:stretch>
            <a:fillRect/>
          </a:stretch>
        </p:blipFill>
        <p:spPr>
          <a:xfrm>
            <a:off x="0" y="1860699"/>
            <a:ext cx="11862691" cy="383835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Bangladesh Biosafety Rules 2012</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solidFill>
                  <a:srgbClr val="FF0000"/>
                </a:solidFill>
              </a:rPr>
              <a:t>no person or institution </a:t>
            </a:r>
            <a:r>
              <a:rPr lang="en-US" dirty="0" smtClean="0"/>
              <a:t>can import, export, buy, sell or commercially use the Genetically Modified Organism and products thereof, without prior permission from the Ministry of Environment and Forest'. </a:t>
            </a:r>
            <a:endParaRPr lang="en-US" dirty="0" smtClean="0"/>
          </a:p>
          <a:p>
            <a:pPr algn="just"/>
            <a:r>
              <a:rPr lang="en-US" dirty="0" smtClean="0"/>
              <a:t>This </a:t>
            </a:r>
            <a:r>
              <a:rPr lang="en-US" dirty="0" smtClean="0"/>
              <a:t>Rules also provides for mandatory provision for identification or </a:t>
            </a:r>
            <a:r>
              <a:rPr lang="en-US" dirty="0" smtClean="0">
                <a:solidFill>
                  <a:srgbClr val="FF0000"/>
                </a:solidFill>
              </a:rPr>
              <a:t>labeling of GMOs in rule </a:t>
            </a:r>
            <a:r>
              <a:rPr lang="en-US" dirty="0" smtClean="0"/>
              <a:t>as 'any </a:t>
            </a:r>
            <a:r>
              <a:rPr lang="en-US" dirty="0" smtClean="0"/>
              <a:t>box or cover, which carries Genetically Modified Organism or Products thereof, shall have detail identification or labeling on it relating to the nature of Genetically Modified Organism or </a:t>
            </a:r>
            <a:r>
              <a:rPr lang="en-US" dirty="0" smtClean="0"/>
              <a:t>products.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9250"/>
          </a:xfrm>
        </p:spPr>
        <p:txBody>
          <a:bodyPr>
            <a:normAutofit/>
          </a:bodyPr>
          <a:lstStyle/>
          <a:p>
            <a:r>
              <a:rPr lang="en-US" b="1" dirty="0" smtClean="0"/>
              <a:t>Crimes and punishment</a:t>
            </a:r>
            <a:r>
              <a:rPr lang="en-US" dirty="0" smtClean="0"/>
              <a:t>.</a:t>
            </a:r>
            <a:endParaRPr lang="en-US" dirty="0"/>
          </a:p>
        </p:txBody>
      </p:sp>
      <p:pic>
        <p:nvPicPr>
          <p:cNvPr id="4" name="Content Placeholder 3" descr="prisoner-in-jail-vector-21667237.jpg"/>
          <p:cNvPicPr>
            <a:picLocks noGrp="1" noChangeAspect="1"/>
          </p:cNvPicPr>
          <p:nvPr>
            <p:ph idx="1"/>
          </p:nvPr>
        </p:nvPicPr>
        <p:blipFill>
          <a:blip r:embed="rId2"/>
          <a:stretch>
            <a:fillRect/>
          </a:stretch>
        </p:blipFill>
        <p:spPr>
          <a:xfrm>
            <a:off x="4647847" y="1046828"/>
            <a:ext cx="3592386" cy="554253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Regulatory Framework</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GOVERNMENT RULES FOR </a:t>
            </a:r>
            <a:r>
              <a:rPr lang="en-US" dirty="0" smtClean="0"/>
              <a:t>GMOs</a:t>
            </a:r>
            <a:endParaRPr lang="en-US" dirty="0"/>
          </a:p>
          <a:p>
            <a:r>
              <a:rPr lang="en-US" b="1" dirty="0" smtClean="0"/>
              <a:t>The Bangladesh Environment Conservation Act, </a:t>
            </a:r>
            <a:r>
              <a:rPr lang="en-US" b="1" dirty="0" smtClean="0"/>
              <a:t>1995</a:t>
            </a:r>
          </a:p>
          <a:p>
            <a:r>
              <a:rPr lang="en-US" b="1" dirty="0" smtClean="0"/>
              <a:t>Bangladesh </a:t>
            </a:r>
            <a:r>
              <a:rPr lang="en-US" b="1" dirty="0" smtClean="0"/>
              <a:t>Biosafety Rules 2012</a:t>
            </a:r>
            <a:r>
              <a:rPr lang="en-US" dirty="0" smtClean="0"/>
              <a:t> </a:t>
            </a:r>
            <a:endParaRPr lang="en-US" dirty="0" smtClean="0"/>
          </a:p>
          <a:p>
            <a:r>
              <a:rPr lang="en-US" dirty="0" smtClean="0"/>
              <a:t>Bangladesh issues Packaged Food </a:t>
            </a:r>
            <a:r>
              <a:rPr lang="en-US" dirty="0" err="1" smtClean="0"/>
              <a:t>Labelling</a:t>
            </a:r>
            <a:r>
              <a:rPr lang="en-US" dirty="0" smtClean="0"/>
              <a:t> Act 2017 </a:t>
            </a:r>
            <a:br>
              <a:rPr lang="en-US" dirty="0" smtClean="0"/>
            </a:br>
            <a:endParaRPr lang="en-US" dirty="0"/>
          </a:p>
        </p:txBody>
      </p:sp>
    </p:spTree>
    <p:extLst>
      <p:ext uri="{BB962C8B-B14F-4D97-AF65-F5344CB8AC3E}">
        <p14:creationId xmlns:p14="http://schemas.microsoft.com/office/powerpoint/2010/main" xmlns="" val="21193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6088"/>
          </a:xfrm>
          <a:solidFill>
            <a:srgbClr val="FFFF00"/>
          </a:solidFill>
        </p:spPr>
        <p:txBody>
          <a:bodyPr>
            <a:normAutofit fontScale="90000"/>
          </a:bodyPr>
          <a:lstStyle/>
          <a:p>
            <a:r>
              <a:rPr lang="en-US" dirty="0" smtClean="0"/>
              <a:t>What are these?</a:t>
            </a:r>
            <a:endParaRPr lang="en-US" dirty="0"/>
          </a:p>
        </p:txBody>
      </p:sp>
      <p:pic>
        <p:nvPicPr>
          <p:cNvPr id="4" name="Content Placeholder 3" descr="large-set-different-types-fruits_1639-14846.jpg"/>
          <p:cNvPicPr>
            <a:picLocks noGrp="1" noChangeAspect="1"/>
          </p:cNvPicPr>
          <p:nvPr>
            <p:ph idx="1"/>
          </p:nvPr>
        </p:nvPicPr>
        <p:blipFill>
          <a:blip r:embed="rId2"/>
          <a:stretch>
            <a:fillRect/>
          </a:stretch>
        </p:blipFill>
        <p:spPr>
          <a:xfrm>
            <a:off x="3710940" y="1836261"/>
            <a:ext cx="4770120" cy="40538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Additionally</a:t>
            </a:r>
            <a:endParaRPr lang="en-US" dirty="0"/>
          </a:p>
        </p:txBody>
      </p:sp>
      <p:sp>
        <p:nvSpPr>
          <p:cNvPr id="3" name="Content Placeholder 2"/>
          <p:cNvSpPr>
            <a:spLocks noGrp="1"/>
          </p:cNvSpPr>
          <p:nvPr>
            <p:ph idx="1"/>
          </p:nvPr>
        </p:nvSpPr>
        <p:spPr/>
        <p:txBody>
          <a:bodyPr/>
          <a:lstStyle/>
          <a:p>
            <a:r>
              <a:rPr lang="en-US" dirty="0" smtClean="0"/>
              <a:t>Kindly check the </a:t>
            </a:r>
            <a:r>
              <a:rPr lang="en-US" smtClean="0"/>
              <a:t>next slides.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Regulatory Framework</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GOVERNMENT RULES FOR </a:t>
            </a:r>
            <a:r>
              <a:rPr lang="en-US" dirty="0" err="1"/>
              <a:t>GMos</a:t>
            </a:r>
            <a:endParaRPr lang="en-US" dirty="0"/>
          </a:p>
          <a:p>
            <a:r>
              <a:rPr lang="en-US" dirty="0" smtClean="0"/>
              <a:t>1.  </a:t>
            </a:r>
            <a:r>
              <a:rPr lang="en-US" dirty="0"/>
              <a:t>Recombinant DNA guidelines, 1990</a:t>
            </a:r>
          </a:p>
          <a:p>
            <a:r>
              <a:rPr lang="en-US" dirty="0" smtClean="0"/>
              <a:t>2.  </a:t>
            </a:r>
            <a:r>
              <a:rPr lang="en-US" dirty="0"/>
              <a:t>Guidelines for research in </a:t>
            </a:r>
            <a:r>
              <a:rPr lang="en-US" dirty="0" smtClean="0"/>
              <a:t>transgenic plants</a:t>
            </a:r>
            <a:r>
              <a:rPr lang="en-US" dirty="0"/>
              <a:t>, 1998</a:t>
            </a:r>
          </a:p>
          <a:p>
            <a:r>
              <a:rPr lang="en-US" dirty="0" smtClean="0"/>
              <a:t>3.  </a:t>
            </a:r>
            <a:r>
              <a:rPr lang="en-US" dirty="0"/>
              <a:t>Seed policy, 2002</a:t>
            </a:r>
          </a:p>
          <a:p>
            <a:pPr algn="just"/>
            <a:r>
              <a:rPr lang="en-US" dirty="0" smtClean="0"/>
              <a:t>4. Prevention </a:t>
            </a:r>
            <a:r>
              <a:rPr lang="en-US" dirty="0"/>
              <a:t>of food adulteration act</a:t>
            </a:r>
          </a:p>
          <a:p>
            <a:r>
              <a:rPr lang="en-US" dirty="0" smtClean="0"/>
              <a:t>5. The </a:t>
            </a:r>
            <a:r>
              <a:rPr lang="en-US" dirty="0"/>
              <a:t>food safety and standards bill, </a:t>
            </a:r>
            <a:r>
              <a:rPr lang="en-US" dirty="0" smtClean="0"/>
              <a:t>2005</a:t>
            </a:r>
            <a:endParaRPr lang="en-US" dirty="0"/>
          </a:p>
        </p:txBody>
      </p:sp>
    </p:spTree>
    <p:extLst>
      <p:ext uri="{BB962C8B-B14F-4D97-AF65-F5344CB8AC3E}">
        <p14:creationId xmlns:p14="http://schemas.microsoft.com/office/powerpoint/2010/main" xmlns="" val="2119350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r>
              <a:rPr lang="en-US" dirty="0"/>
              <a:t>6</a:t>
            </a:r>
            <a:r>
              <a:rPr lang="en-US" dirty="0" smtClean="0"/>
              <a:t>. </a:t>
            </a:r>
            <a:r>
              <a:rPr lang="en-US" dirty="0"/>
              <a:t>Plant quarantine order 2003</a:t>
            </a:r>
          </a:p>
          <a:p>
            <a:r>
              <a:rPr lang="en-US" dirty="0"/>
              <a:t>7</a:t>
            </a:r>
            <a:r>
              <a:rPr lang="en-US" dirty="0" smtClean="0"/>
              <a:t>. </a:t>
            </a:r>
            <a:r>
              <a:rPr lang="en-US" dirty="0"/>
              <a:t>Task force on application of agricultural</a:t>
            </a:r>
          </a:p>
          <a:p>
            <a:r>
              <a:rPr lang="en-US" dirty="0"/>
              <a:t>8</a:t>
            </a:r>
            <a:r>
              <a:rPr lang="en-US" dirty="0" smtClean="0"/>
              <a:t>. </a:t>
            </a:r>
            <a:r>
              <a:rPr lang="en-US" dirty="0"/>
              <a:t>Biotechnology</a:t>
            </a:r>
          </a:p>
          <a:p>
            <a:r>
              <a:rPr lang="en-US" dirty="0" smtClean="0"/>
              <a:t>9. </a:t>
            </a:r>
            <a:r>
              <a:rPr lang="en-US" dirty="0"/>
              <a:t>Draft national environment policy, 2004</a:t>
            </a:r>
          </a:p>
          <a:p>
            <a:r>
              <a:rPr lang="en-US" dirty="0" smtClean="0"/>
              <a:t>10. </a:t>
            </a:r>
            <a:r>
              <a:rPr lang="en-US" dirty="0"/>
              <a:t>Draft national biotechnology strategy 2005</a:t>
            </a:r>
          </a:p>
          <a:p>
            <a:endParaRPr lang="en-US" dirty="0"/>
          </a:p>
        </p:txBody>
      </p:sp>
    </p:spTree>
    <p:extLst>
      <p:ext uri="{BB962C8B-B14F-4D97-AF65-F5344CB8AC3E}">
        <p14:creationId xmlns:p14="http://schemas.microsoft.com/office/powerpoint/2010/main" xmlns="" val="294407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1808" y="808056"/>
            <a:ext cx="7958331" cy="5080126"/>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Thank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73678"/>
          </a:xfrm>
          <a:solidFill>
            <a:srgbClr val="FF0000"/>
          </a:solidFill>
        </p:spPr>
        <p:txBody>
          <a:bodyPr/>
          <a:lstStyle/>
          <a:p>
            <a:r>
              <a:rPr lang="en-US" dirty="0" smtClean="0"/>
              <a:t>Are all the foods we eat genetically modified?</a:t>
            </a:r>
            <a:endParaRPr lang="en-US" dirty="0"/>
          </a:p>
        </p:txBody>
      </p:sp>
      <p:pic>
        <p:nvPicPr>
          <p:cNvPr id="4" name="Content Placeholder 3" descr="ask-yourself-why-00-1520x800.jpg"/>
          <p:cNvPicPr>
            <a:picLocks noGrp="1" noChangeAspect="1"/>
          </p:cNvPicPr>
          <p:nvPr>
            <p:ph idx="1"/>
          </p:nvPr>
        </p:nvPicPr>
        <p:blipFill>
          <a:blip r:embed="rId2"/>
          <a:stretch>
            <a:fillRect/>
          </a:stretch>
        </p:blipFill>
        <p:spPr>
          <a:xfrm>
            <a:off x="6422064" y="1472609"/>
            <a:ext cx="5132549" cy="4525963"/>
          </a:xfrm>
        </p:spPr>
      </p:pic>
      <p:pic>
        <p:nvPicPr>
          <p:cNvPr id="5" name="Content Placeholder 3" descr="large-set-different-types-fruits_1639-14846.jpg"/>
          <p:cNvPicPr>
            <a:picLocks noChangeAspect="1"/>
          </p:cNvPicPr>
          <p:nvPr/>
        </p:nvPicPr>
        <p:blipFill>
          <a:blip r:embed="rId3"/>
          <a:stretch>
            <a:fillRect/>
          </a:stretch>
        </p:blipFill>
        <p:spPr>
          <a:xfrm>
            <a:off x="712559" y="1666140"/>
            <a:ext cx="4770120" cy="4053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2218660" cy="1143000"/>
          </a:xfrm>
        </p:spPr>
        <p:txBody>
          <a:bodyPr/>
          <a:lstStyle/>
          <a:p>
            <a:endParaRPr lang="en-US" dirty="0"/>
          </a:p>
        </p:txBody>
      </p:sp>
      <p:pic>
        <p:nvPicPr>
          <p:cNvPr id="4" name="Content Placeholder 3" descr="8c418eac2b2450a5be211f8bc4df26fc.jpg"/>
          <p:cNvPicPr>
            <a:picLocks noGrp="1" noChangeAspect="1"/>
          </p:cNvPicPr>
          <p:nvPr>
            <p:ph idx="1"/>
          </p:nvPr>
        </p:nvPicPr>
        <p:blipFill>
          <a:blip r:embed="rId2"/>
          <a:stretch>
            <a:fillRect/>
          </a:stretch>
        </p:blipFill>
        <p:spPr>
          <a:xfrm>
            <a:off x="3896813" y="175437"/>
            <a:ext cx="6554992" cy="655499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y.PNG"/>
          <p:cNvPicPr>
            <a:picLocks noGrp="1" noChangeAspect="1"/>
          </p:cNvPicPr>
          <p:nvPr>
            <p:ph idx="1"/>
          </p:nvPr>
        </p:nvPicPr>
        <p:blipFill>
          <a:blip r:embed="rId2"/>
          <a:stretch>
            <a:fillRect/>
          </a:stretch>
        </p:blipFill>
        <p:spPr>
          <a:xfrm>
            <a:off x="669417" y="2087102"/>
            <a:ext cx="10800016" cy="373954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jpg"/>
          <p:cNvPicPr>
            <a:picLocks noGrp="1" noChangeAspect="1"/>
          </p:cNvPicPr>
          <p:nvPr>
            <p:ph idx="1"/>
          </p:nvPr>
        </p:nvPicPr>
        <p:blipFill>
          <a:blip r:embed="rId2"/>
          <a:stretch>
            <a:fillRect/>
          </a:stretch>
        </p:blipFill>
        <p:spPr>
          <a:xfrm>
            <a:off x="1570037" y="1600200"/>
            <a:ext cx="9051926"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dirty="0"/>
              <a:t>Genetically modified foods or GM </a:t>
            </a:r>
            <a:r>
              <a:rPr lang="en-US" dirty="0" smtClean="0"/>
              <a:t>foods?</a:t>
            </a:r>
            <a:endParaRPr lang="en-US" dirty="0"/>
          </a:p>
        </p:txBody>
      </p:sp>
      <p:sp>
        <p:nvSpPr>
          <p:cNvPr id="3" name="Content Placeholder 2"/>
          <p:cNvSpPr>
            <a:spLocks noGrp="1"/>
          </p:cNvSpPr>
          <p:nvPr>
            <p:ph idx="1"/>
          </p:nvPr>
        </p:nvSpPr>
        <p:spPr/>
        <p:txBody>
          <a:bodyPr/>
          <a:lstStyle/>
          <a:p>
            <a:pPr algn="just"/>
            <a:r>
              <a:rPr lang="en-US" dirty="0"/>
              <a:t>Genetically modified food (or GM food) is food produced from plants or animals whose DNA has been altered through genetic engineering. These genetically modified organisms are often called GMOs for short.</a:t>
            </a:r>
          </a:p>
        </p:txBody>
      </p:sp>
    </p:spTree>
    <p:extLst>
      <p:ext uri="{BB962C8B-B14F-4D97-AF65-F5344CB8AC3E}">
        <p14:creationId xmlns:p14="http://schemas.microsoft.com/office/powerpoint/2010/main" xmlns="" val="32687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321" y="285723"/>
            <a:ext cx="10887739" cy="954107"/>
          </a:xfrm>
          <a:prstGeom prst="rect">
            <a:avLst/>
          </a:prstGeom>
        </p:spPr>
        <p:txBody>
          <a:bodyPr wrap="square">
            <a:spAutoFit/>
          </a:bodyPr>
          <a:lstStyle/>
          <a:p>
            <a:pPr algn="ctr"/>
            <a:r>
              <a:rPr lang="en-US" sz="2800" b="1" i="0" dirty="0" smtClean="0">
                <a:solidFill>
                  <a:srgbClr val="FFC000"/>
                </a:solidFill>
                <a:effectLst/>
                <a:latin typeface="Eras Bold ITC" panose="020B0907030504020204" pitchFamily="34" charset="0"/>
              </a:rPr>
              <a:t>Bangladesh field testing three GMO crops: potato, cotton, rice</a:t>
            </a:r>
            <a:endParaRPr lang="en-US" sz="2800" b="1" i="0" dirty="0">
              <a:solidFill>
                <a:srgbClr val="FFC000"/>
              </a:solidFill>
              <a:effectLst/>
              <a:latin typeface="Eras Bold ITC" panose="020B0907030504020204" pitchFamily="34" charset="0"/>
            </a:endParaRPr>
          </a:p>
        </p:txBody>
      </p:sp>
      <p:pic>
        <p:nvPicPr>
          <p:cNvPr id="2050" name="Picture 2" descr="Screen Shot at 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13425" y="1239830"/>
            <a:ext cx="4487091" cy="27743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04430" y="4210492"/>
            <a:ext cx="10716956" cy="2246769"/>
          </a:xfrm>
          <a:prstGeom prst="rect">
            <a:avLst/>
          </a:prstGeom>
        </p:spPr>
        <p:txBody>
          <a:bodyPr wrap="square">
            <a:spAutoFit/>
          </a:bodyPr>
          <a:lstStyle/>
          <a:p>
            <a:r>
              <a:rPr lang="en-US" sz="2000" b="0" i="0" dirty="0" smtClean="0">
                <a:effectLst/>
                <a:latin typeface="Times New Roman" pitchFamily="18" charset="0"/>
                <a:cs typeface="Times New Roman" pitchFamily="18" charset="0"/>
              </a:rPr>
              <a:t>Inspired by the success of the country’s first commercially released biotech crop — Bt brinjal — in 2013, Bangladesh is now field testing three more crops developed through applications of agro-biotechnology.</a:t>
            </a:r>
          </a:p>
          <a:p>
            <a:r>
              <a:rPr lang="en-US" sz="2000" b="0" i="0" dirty="0" smtClean="0">
                <a:effectLst/>
                <a:latin typeface="Times New Roman" pitchFamily="18" charset="0"/>
                <a:cs typeface="Times New Roman" pitchFamily="18" charset="0"/>
              </a:rPr>
              <a:t>These are: </a:t>
            </a:r>
            <a:r>
              <a:rPr lang="en-US" sz="2000" b="1" i="0" dirty="0" smtClean="0">
                <a:effectLst/>
                <a:latin typeface="Times New Roman" pitchFamily="18" charset="0"/>
                <a:cs typeface="Times New Roman" pitchFamily="18" charset="0"/>
              </a:rPr>
              <a:t>late blight resistant potato, Bt cotton and vitamin-A enriched Golden Rice.</a:t>
            </a:r>
          </a:p>
          <a:p>
            <a:r>
              <a:rPr lang="en-US" sz="2000" b="0" i="0" dirty="0" smtClean="0">
                <a:effectLst/>
                <a:latin typeface="Times New Roman" pitchFamily="18" charset="0"/>
                <a:cs typeface="Times New Roman" pitchFamily="18" charset="0"/>
              </a:rPr>
              <a:t>The International Service for the Acquisition of Agri-biotech Applications (ISAAA), a non-profit international organization that keeps watch on production and expansion of biotech crops worldwide, said this in its latest report titled “Global Status of Commercialized Biotech/GM Crops: 2015.”</a:t>
            </a:r>
            <a:endParaRPr lang="en-US" sz="20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346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226" y="1321121"/>
            <a:ext cx="10878797" cy="3416320"/>
          </a:xfrm>
          <a:prstGeom prst="rect">
            <a:avLst/>
          </a:prstGeom>
        </p:spPr>
        <p:txBody>
          <a:bodyPr wrap="square">
            <a:spAutoFit/>
          </a:bodyPr>
          <a:lstStyle/>
          <a:p>
            <a:pPr algn="ctr"/>
            <a:r>
              <a:rPr lang="en-US" dirty="0" smtClean="0"/>
              <a:t>GM foods are genetically modified such that it will benefit mankind in term of what we eat </a:t>
            </a:r>
            <a:endParaRPr lang="en-US" dirty="0"/>
          </a:p>
          <a:p>
            <a:pPr algn="ctr"/>
            <a:endParaRPr lang="en-US" dirty="0" smtClean="0"/>
          </a:p>
          <a:p>
            <a:pPr algn="ctr"/>
            <a:r>
              <a:rPr lang="en-US" dirty="0" smtClean="0"/>
              <a:t>There are two aspects that can be improved by genetic modification : </a:t>
            </a:r>
          </a:p>
          <a:p>
            <a:endParaRPr lang="en-US" dirty="0" smtClean="0"/>
          </a:p>
          <a:p>
            <a:pPr algn="ctr"/>
            <a:r>
              <a:rPr lang="en-US" b="1" dirty="0" smtClean="0"/>
              <a:t>Alteration of input traits : </a:t>
            </a:r>
          </a:p>
          <a:p>
            <a:endParaRPr lang="en-US" dirty="0" smtClean="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r>
              <a:rPr lang="en-US" b="1" dirty="0" smtClean="0"/>
              <a:t>Alteration of output trait : </a:t>
            </a:r>
          </a:p>
        </p:txBody>
      </p:sp>
      <p:sp>
        <p:nvSpPr>
          <p:cNvPr id="3" name="TextBox 2"/>
          <p:cNvSpPr txBox="1"/>
          <p:nvPr/>
        </p:nvSpPr>
        <p:spPr>
          <a:xfrm>
            <a:off x="2760290" y="153824"/>
            <a:ext cx="6486258" cy="646331"/>
          </a:xfrm>
          <a:prstGeom prst="rect">
            <a:avLst/>
          </a:prstGeom>
          <a:noFill/>
        </p:spPr>
        <p:txBody>
          <a:bodyPr wrap="square" rtlCol="0">
            <a:spAutoFit/>
          </a:bodyPr>
          <a:lstStyle/>
          <a:p>
            <a:r>
              <a:rPr lang="en-US" sz="3600" dirty="0" smtClean="0">
                <a:latin typeface="Eras Demi ITC" panose="020B0805030504020804" pitchFamily="34" charset="0"/>
              </a:rPr>
              <a:t>Characteristics of GM food</a:t>
            </a:r>
            <a:endParaRPr lang="en-US" sz="3600" dirty="0">
              <a:latin typeface="Eras Demi ITC" panose="020B0805030504020804" pitchFamily="34" charset="0"/>
            </a:endParaRPr>
          </a:p>
        </p:txBody>
      </p:sp>
      <p:graphicFrame>
        <p:nvGraphicFramePr>
          <p:cNvPr id="4" name="Diagram 3"/>
          <p:cNvGraphicFramePr/>
          <p:nvPr>
            <p:extLst/>
          </p:nvPr>
        </p:nvGraphicFramePr>
        <p:xfrm>
          <a:off x="1799462" y="2929987"/>
          <a:ext cx="8365383" cy="1497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1256033" y="5058813"/>
          <a:ext cx="9759297" cy="14057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05028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2000"/>
                                        <p:tgtEl>
                                          <p:spTgt spid="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099CAECB-BFBC-4867-AFBA-29A2813147E5}"/>
                                            </p:graphicEl>
                                          </p:spTgt>
                                        </p:tgtEl>
                                        <p:attrNameLst>
                                          <p:attrName>style.visibility</p:attrName>
                                        </p:attrNameLst>
                                      </p:cBhvr>
                                      <p:to>
                                        <p:strVal val="visible"/>
                                      </p:to>
                                    </p:set>
                                    <p:animEffect transition="in" filter="fade">
                                      <p:cBhvr>
                                        <p:cTn id="27" dur="2000"/>
                                        <p:tgtEl>
                                          <p:spTgt spid="4">
                                            <p:graphicEl>
                                              <a:dgm id="{099CAECB-BFBC-4867-AFBA-29A2813147E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4C2EADE8-BD12-4FF4-82C6-BBCFD0E86E4C}"/>
                                            </p:graphicEl>
                                          </p:spTgt>
                                        </p:tgtEl>
                                        <p:attrNameLst>
                                          <p:attrName>style.visibility</p:attrName>
                                        </p:attrNameLst>
                                      </p:cBhvr>
                                      <p:to>
                                        <p:strVal val="visible"/>
                                      </p:to>
                                    </p:set>
                                    <p:animEffect transition="in" filter="fade">
                                      <p:cBhvr>
                                        <p:cTn id="32" dur="2000"/>
                                        <p:tgtEl>
                                          <p:spTgt spid="4">
                                            <p:graphicEl>
                                              <a:dgm id="{4C2EADE8-BD12-4FF4-82C6-BBCFD0E86E4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A587A865-6CB3-4C4C-912D-D34BE4A60FB4}"/>
                                            </p:graphicEl>
                                          </p:spTgt>
                                        </p:tgtEl>
                                        <p:attrNameLst>
                                          <p:attrName>style.visibility</p:attrName>
                                        </p:attrNameLst>
                                      </p:cBhvr>
                                      <p:to>
                                        <p:strVal val="visible"/>
                                      </p:to>
                                    </p:set>
                                    <p:animEffect transition="in" filter="fade">
                                      <p:cBhvr>
                                        <p:cTn id="37" dur="2000"/>
                                        <p:tgtEl>
                                          <p:spTgt spid="4">
                                            <p:graphicEl>
                                              <a:dgm id="{A587A865-6CB3-4C4C-912D-D34BE4A60FB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099CAECB-BFBC-4867-AFBA-29A2813147E5}"/>
                                            </p:graphicEl>
                                          </p:spTgt>
                                        </p:tgtEl>
                                        <p:attrNameLst>
                                          <p:attrName>style.visibility</p:attrName>
                                        </p:attrNameLst>
                                      </p:cBhvr>
                                      <p:to>
                                        <p:strVal val="visible"/>
                                      </p:to>
                                    </p:set>
                                    <p:animEffect transition="in" filter="wipe(down)">
                                      <p:cBhvr>
                                        <p:cTn id="42" dur="500"/>
                                        <p:tgtEl>
                                          <p:spTgt spid="5">
                                            <p:graphicEl>
                                              <a:dgm id="{099CAECB-BFBC-4867-AFBA-29A2813147E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dgm id="{4C2EADE8-BD12-4FF4-82C6-BBCFD0E86E4C}"/>
                                            </p:graphicEl>
                                          </p:spTgt>
                                        </p:tgtEl>
                                        <p:attrNameLst>
                                          <p:attrName>style.visibility</p:attrName>
                                        </p:attrNameLst>
                                      </p:cBhvr>
                                      <p:to>
                                        <p:strVal val="visible"/>
                                      </p:to>
                                    </p:set>
                                    <p:animEffect transition="in" filter="wipe(down)">
                                      <p:cBhvr>
                                        <p:cTn id="47" dur="500"/>
                                        <p:tgtEl>
                                          <p:spTgt spid="5">
                                            <p:graphicEl>
                                              <a:dgm id="{4C2EADE8-BD12-4FF4-82C6-BBCFD0E86E4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graphicEl>
                                              <a:dgm id="{A587A865-6CB3-4C4C-912D-D34BE4A60FB4}"/>
                                            </p:graphicEl>
                                          </p:spTgt>
                                        </p:tgtEl>
                                        <p:attrNameLst>
                                          <p:attrName>style.visibility</p:attrName>
                                        </p:attrNameLst>
                                      </p:cBhvr>
                                      <p:to>
                                        <p:strVal val="visible"/>
                                      </p:to>
                                    </p:set>
                                    <p:animEffect transition="in" filter="wipe(down)">
                                      <p:cBhvr>
                                        <p:cTn id="52" dur="500"/>
                                        <p:tgtEl>
                                          <p:spTgt spid="5">
                                            <p:graphicEl>
                                              <a:dgm id="{A587A865-6CB3-4C4C-912D-D34BE4A60FB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graphicEl>
                                              <a:dgm id="{F14012AD-62DD-4D85-8951-D92211CE6486}"/>
                                            </p:graphicEl>
                                          </p:spTgt>
                                        </p:tgtEl>
                                        <p:attrNameLst>
                                          <p:attrName>style.visibility</p:attrName>
                                        </p:attrNameLst>
                                      </p:cBhvr>
                                      <p:to>
                                        <p:strVal val="visible"/>
                                      </p:to>
                                    </p:set>
                                    <p:animEffect transition="in" filter="wipe(down)">
                                      <p:cBhvr>
                                        <p:cTn id="57" dur="500"/>
                                        <p:tgtEl>
                                          <p:spTgt spid="5">
                                            <p:graphicEl>
                                              <a:dgm id="{F14012AD-62DD-4D85-8951-D92211CE64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4" grpId="0">
        <p:bldSub>
          <a:bldDgm bld="one"/>
        </p:bldSub>
      </p:bldGraphic>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576</TotalTime>
  <Words>887</Words>
  <Application>Microsoft Office PowerPoint</Application>
  <PresentationFormat>Custom</PresentationFormat>
  <Paragraphs>83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Rules and Guidelines for Genetically Modified Foods</vt:lpstr>
      <vt:lpstr>What are these?</vt:lpstr>
      <vt:lpstr>Are all the foods we eat genetically modified?</vt:lpstr>
      <vt:lpstr>Slide 4</vt:lpstr>
      <vt:lpstr>Slide 5</vt:lpstr>
      <vt:lpstr>Slide 6</vt:lpstr>
      <vt:lpstr>What is Genetically modified foods or GM foods?</vt:lpstr>
      <vt:lpstr>Slide 8</vt:lpstr>
      <vt:lpstr>Slide 9</vt:lpstr>
      <vt:lpstr>Hybrid food</vt:lpstr>
      <vt:lpstr>Slide 11</vt:lpstr>
      <vt:lpstr>Slide 12</vt:lpstr>
      <vt:lpstr>Are GMOs safe to eat?</vt:lpstr>
      <vt:lpstr>Can GMOs be patented?</vt:lpstr>
      <vt:lpstr>Are GMOs labeled?</vt:lpstr>
      <vt:lpstr>Bangladesh Packaged Food Labelling Act 2017 </vt:lpstr>
      <vt:lpstr>Bangladesh Biosafety Rules 2012 </vt:lpstr>
      <vt:lpstr>Crimes and punishment.</vt:lpstr>
      <vt:lpstr>Regulatory Framework </vt:lpstr>
      <vt:lpstr>Additionally</vt:lpstr>
      <vt:lpstr>Regulatory Framework </vt:lpstr>
      <vt:lpstr>Continue </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42</cp:revision>
  <dcterms:created xsi:type="dcterms:W3CDTF">2018-07-22T15:04:35Z</dcterms:created>
  <dcterms:modified xsi:type="dcterms:W3CDTF">2021-08-05T03:48:17Z</dcterms:modified>
</cp:coreProperties>
</file>