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7" r:id="rId3"/>
    <p:sldId id="318" r:id="rId4"/>
    <p:sldId id="340" r:id="rId5"/>
    <p:sldId id="337" r:id="rId6"/>
    <p:sldId id="316" r:id="rId7"/>
    <p:sldId id="314" r:id="rId8"/>
    <p:sldId id="315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8" r:id="rId17"/>
    <p:sldId id="329" r:id="rId18"/>
    <p:sldId id="342" r:id="rId19"/>
    <p:sldId id="345" r:id="rId20"/>
    <p:sldId id="348" r:id="rId21"/>
    <p:sldId id="331" r:id="rId22"/>
    <p:sldId id="332" r:id="rId23"/>
    <p:sldId id="334" r:id="rId24"/>
    <p:sldId id="335" r:id="rId25"/>
    <p:sldId id="347" r:id="rId26"/>
  </p:sldIdLst>
  <p:sldSz cx="14630400" cy="8229600"/>
  <p:notesSz cx="6858000" cy="9144000"/>
  <p:defaultTextStyle>
    <a:defPPr>
      <a:defRPr lang="en-US"/>
    </a:defPPr>
    <a:lvl1pPr marL="0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1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42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13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284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56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25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496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569" algn="l" defTabSz="13061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53071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06142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959213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12284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265356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425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496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569" algn="l" defTabSz="1306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GAA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F8DF-DAEE-448E-B9A1-BA91A12946D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95FC-5B04-43AD-9099-FC611F1F76D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C2D6-957D-47E0-A8D4-C4CC8B25F6E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5B9B-471B-4C3B-ACBA-E019921FEB9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57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9592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3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5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E23F-DEA6-4FAD-AFB8-D1C0A2C382E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BDD0-3FBA-40F8-B0A9-3747B020459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1" indent="0">
              <a:buNone/>
              <a:defRPr sz="2900" b="1"/>
            </a:lvl2pPr>
            <a:lvl3pPr marL="1306142" indent="0">
              <a:buNone/>
              <a:defRPr sz="2600" b="1"/>
            </a:lvl3pPr>
            <a:lvl4pPr marL="1959213" indent="0">
              <a:buNone/>
              <a:defRPr sz="2400" b="1"/>
            </a:lvl4pPr>
            <a:lvl5pPr marL="2612284" indent="0">
              <a:buNone/>
              <a:defRPr sz="2400" b="1"/>
            </a:lvl5pPr>
            <a:lvl6pPr marL="3265356" indent="0">
              <a:buNone/>
              <a:defRPr sz="2400" b="1"/>
            </a:lvl6pPr>
            <a:lvl7pPr marL="3918425" indent="0">
              <a:buNone/>
              <a:defRPr sz="2400" b="1"/>
            </a:lvl7pPr>
            <a:lvl8pPr marL="4571496" indent="0">
              <a:buNone/>
              <a:defRPr sz="2400" b="1"/>
            </a:lvl8pPr>
            <a:lvl9pPr marL="52245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1"/>
            <a:ext cx="6464301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7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1" indent="0">
              <a:buNone/>
              <a:defRPr sz="2900" b="1"/>
            </a:lvl2pPr>
            <a:lvl3pPr marL="1306142" indent="0">
              <a:buNone/>
              <a:defRPr sz="2600" b="1"/>
            </a:lvl3pPr>
            <a:lvl4pPr marL="1959213" indent="0">
              <a:buNone/>
              <a:defRPr sz="2400" b="1"/>
            </a:lvl4pPr>
            <a:lvl5pPr marL="2612284" indent="0">
              <a:buNone/>
              <a:defRPr sz="2400" b="1"/>
            </a:lvl5pPr>
            <a:lvl6pPr marL="3265356" indent="0">
              <a:buNone/>
              <a:defRPr sz="2400" b="1"/>
            </a:lvl6pPr>
            <a:lvl7pPr marL="3918425" indent="0">
              <a:buNone/>
              <a:defRPr sz="2400" b="1"/>
            </a:lvl7pPr>
            <a:lvl8pPr marL="4571496" indent="0">
              <a:buNone/>
              <a:defRPr sz="2400" b="1"/>
            </a:lvl8pPr>
            <a:lvl9pPr marL="52245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1"/>
            <a:ext cx="6466841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03A-04C3-417E-B463-E02C1591F36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D899-A562-42FF-A9B9-AC1C844014B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9C61-95FF-4073-A5D6-440BEE44F27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1"/>
            <a:ext cx="8178800" cy="70237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0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3071" indent="0">
              <a:buNone/>
              <a:defRPr sz="1800"/>
            </a:lvl2pPr>
            <a:lvl3pPr marL="1306142" indent="0">
              <a:buNone/>
              <a:defRPr sz="1500"/>
            </a:lvl3pPr>
            <a:lvl4pPr marL="1959213" indent="0">
              <a:buNone/>
              <a:defRPr sz="1300"/>
            </a:lvl4pPr>
            <a:lvl5pPr marL="2612284" indent="0">
              <a:buNone/>
              <a:defRPr sz="1300"/>
            </a:lvl5pPr>
            <a:lvl6pPr marL="3265356" indent="0">
              <a:buNone/>
              <a:defRPr sz="1300"/>
            </a:lvl6pPr>
            <a:lvl7pPr marL="3918425" indent="0">
              <a:buNone/>
              <a:defRPr sz="1300"/>
            </a:lvl7pPr>
            <a:lvl8pPr marL="4571496" indent="0">
              <a:buNone/>
              <a:defRPr sz="1300"/>
            </a:lvl8pPr>
            <a:lvl9pPr marL="52245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C775-C4D8-41F1-802B-BC8BE66F0C0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7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1" indent="0">
              <a:buNone/>
              <a:defRPr sz="4000"/>
            </a:lvl2pPr>
            <a:lvl3pPr marL="1306142" indent="0">
              <a:buNone/>
              <a:defRPr sz="3400"/>
            </a:lvl3pPr>
            <a:lvl4pPr marL="1959213" indent="0">
              <a:buNone/>
              <a:defRPr sz="2900"/>
            </a:lvl4pPr>
            <a:lvl5pPr marL="2612284" indent="0">
              <a:buNone/>
              <a:defRPr sz="2900"/>
            </a:lvl5pPr>
            <a:lvl6pPr marL="3265356" indent="0">
              <a:buNone/>
              <a:defRPr sz="2900"/>
            </a:lvl6pPr>
            <a:lvl7pPr marL="3918425" indent="0">
              <a:buNone/>
              <a:defRPr sz="2900"/>
            </a:lvl7pPr>
            <a:lvl8pPr marL="4571496" indent="0">
              <a:buNone/>
              <a:defRPr sz="2900"/>
            </a:lvl8pPr>
            <a:lvl9pPr marL="522456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53071" indent="0">
              <a:buNone/>
              <a:defRPr sz="1800"/>
            </a:lvl2pPr>
            <a:lvl3pPr marL="1306142" indent="0">
              <a:buNone/>
              <a:defRPr sz="1500"/>
            </a:lvl3pPr>
            <a:lvl4pPr marL="1959213" indent="0">
              <a:buNone/>
              <a:defRPr sz="1300"/>
            </a:lvl4pPr>
            <a:lvl5pPr marL="2612284" indent="0">
              <a:buNone/>
              <a:defRPr sz="1300"/>
            </a:lvl5pPr>
            <a:lvl6pPr marL="3265356" indent="0">
              <a:buNone/>
              <a:defRPr sz="1300"/>
            </a:lvl6pPr>
            <a:lvl7pPr marL="3918425" indent="0">
              <a:buNone/>
              <a:defRPr sz="1300"/>
            </a:lvl7pPr>
            <a:lvl8pPr marL="4571496" indent="0">
              <a:buNone/>
              <a:defRPr sz="1300"/>
            </a:lvl8pPr>
            <a:lvl9pPr marL="52245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EAE-361F-4887-B202-B5AC1E90602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14" tIns="65306" rIns="130614" bIns="653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7"/>
          </a:xfrm>
          <a:prstGeom prst="rect">
            <a:avLst/>
          </a:prstGeom>
        </p:spPr>
        <p:txBody>
          <a:bodyPr vert="horz" lIns="130614" tIns="65306" rIns="130614" bIns="653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78E1-CE24-41E2-91E3-E3AC19C66235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4" tIns="65306" rIns="130614" bIns="6530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3061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3" indent="-489803" algn="l" defTabSz="130614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41" indent="-408170" algn="l" defTabSz="130614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79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48" indent="-326535" algn="l" defTabSz="130614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19" indent="-326535" algn="l" defTabSz="130614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890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961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33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04" indent="-326535" algn="l" defTabSz="13061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1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42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13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284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56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25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96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569" algn="l" defTabSz="13061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4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Eras Demi ITC" pitchFamily="34" charset="0"/>
              </a:rPr>
              <a:t>Computer </a:t>
            </a:r>
            <a:r>
              <a:rPr lang="en-US" sz="4400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98951"/>
            <a:ext cx="10668000" cy="6264890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 smtClean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400" b="1" dirty="0" smtClean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49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OSPF</a:t>
            </a:r>
            <a:endParaRPr lang="en-US" sz="4900" b="1" dirty="0" smtClean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r>
              <a:rPr lang="pt-BR" sz="3400" b="1" dirty="0" smtClean="0">
                <a:latin typeface="Eras Demi ITC" pitchFamily="34" charset="0"/>
                <a:cs typeface="Times New Roman" pitchFamily="18" charset="0"/>
              </a:rPr>
              <a:t>Professor Dr. A.K.M Fazlul Haque</a:t>
            </a:r>
          </a:p>
          <a:p>
            <a:pPr algn="ctr">
              <a:buNone/>
            </a:pPr>
            <a:endParaRPr lang="en-US" sz="3400" b="1" dirty="0" smtClean="0">
              <a:latin typeface="Eras Demi ITC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400" b="1" dirty="0" smtClean="0">
                <a:latin typeface="Eras Demi ITC" pitchFamily="34" charset="0"/>
                <a:cs typeface="Times New Roman" pitchFamily="18" charset="0"/>
              </a:rPr>
              <a:t>Department of Electronics and Telecommunication Engineering (ETE)</a:t>
            </a:r>
          </a:p>
          <a:p>
            <a:pPr algn="ctr">
              <a:buNone/>
            </a:pPr>
            <a:r>
              <a:rPr lang="en-US" sz="3400" b="1" dirty="0" smtClean="0">
                <a:latin typeface="Eras Demi ITC" pitchFamily="34" charset="0"/>
                <a:cs typeface="Times New Roman" pitchFamily="18" charset="0"/>
              </a:rPr>
              <a:t>Daffodil International University</a:t>
            </a:r>
            <a:endParaRPr lang="en-US" sz="3400" b="1" dirty="0">
              <a:latin typeface="Eras Demi ITC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876800" y="3352800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1"/>
            <a:ext cx="5181600" cy="144654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r"/>
            <a:r>
              <a:rPr lang="en-US" sz="4400" b="1" dirty="0" smtClean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pPr algn="r"/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0625" y="457201"/>
            <a:ext cx="8602662" cy="924866"/>
          </a:xfrm>
          <a:prstGeom prst="rect">
            <a:avLst/>
          </a:prstGeom>
        </p:spPr>
        <p:txBody>
          <a:bodyPr vert="horz" lIns="130614" tIns="65306" rIns="130614" bIns="65306" rtlCol="0" anchor="ctr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en-US" sz="4400" b="1" dirty="0">
                <a:latin typeface="Eras Demi ITC" panose="020B0805030504020804" pitchFamily="34" charset="0"/>
              </a:rPr>
              <a:t>OSPF Link-state Updates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1" y="1382066"/>
            <a:ext cx="10896601" cy="1414265"/>
          </a:xfrm>
          <a:prstGeom prst="rect">
            <a:avLst/>
          </a:prstGeom>
        </p:spPr>
        <p:txBody>
          <a:bodyPr vert="horz" lIns="130614" tIns="65306" rIns="130614" bIns="65306" rtlCol="0">
            <a:normAutofit lnSpcReduction="10000"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03" lvl="1" indent="-48980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Link State Update (LSU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874" lvl="3" indent="-489803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deliver link state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a Link State Advertisement (LSA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874" lvl="3" indent="-489803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information about neighbors &amp; path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22171"/>
            <a:ext cx="10210800" cy="51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1" y="457201"/>
            <a:ext cx="10469881" cy="1243967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OSPF Algorithm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1"/>
            <a:ext cx="5105401" cy="543115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build &amp; maintain link-state database containing LSA received from other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found in database is utilized upon execution of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Dijkstra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SPF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algorithm used to create SPF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SPF tree used to populate routing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58633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80836"/>
            <a:ext cx="9707881" cy="1393061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Administrative Distance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86" y="1752600"/>
            <a:ext cx="10115015" cy="762000"/>
          </a:xfrm>
        </p:spPr>
        <p:txBody>
          <a:bodyPr>
            <a:normAutofit/>
          </a:bodyPr>
          <a:lstStyle/>
          <a:p>
            <a:pPr marL="806402" lvl="1" indent="-342879">
              <a:buFont typeface="Wingdings" pitchFamily="2" charset="2"/>
              <a:buChar char="q"/>
            </a:pPr>
            <a:r>
              <a:rPr lang="en-US" altLang="en-US" sz="2600" b="1" dirty="0" smtClean="0"/>
              <a:t>Default </a:t>
            </a:r>
            <a:r>
              <a:rPr lang="en-US" altLang="en-US" sz="2600" b="1" dirty="0"/>
              <a:t>Administrative Distance for OSPF is </a:t>
            </a:r>
            <a:r>
              <a:rPr lang="en-US" altLang="en-US" sz="2600" b="1" dirty="0" smtClean="0"/>
              <a:t>110.</a:t>
            </a:r>
            <a:endParaRPr lang="en-US" altLang="en-US" sz="2600" b="1" dirty="0"/>
          </a:p>
        </p:txBody>
      </p:sp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79470"/>
            <a:ext cx="1084323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09" y="635300"/>
            <a:ext cx="10850880" cy="1219200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OSPF </a:t>
            </a:r>
            <a:r>
              <a:rPr lang="en-US" altLang="en-US" sz="4400" b="1" dirty="0">
                <a:latin typeface="Eras Demi ITC" panose="020B0805030504020804" pitchFamily="34" charset="0"/>
              </a:rPr>
              <a:t>Authentication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015818"/>
            <a:ext cx="4724399" cy="5431157"/>
          </a:xfrm>
        </p:spPr>
        <p:txBody>
          <a:bodyPr>
            <a:normAutofit/>
          </a:bodyPr>
          <a:lstStyle/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encrypt &amp; authenticate routing information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interface specific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will only accept routing information from other routers that have been configured with the same password or authentication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626600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29930"/>
            <a:ext cx="9555481" cy="1243967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OSPF Metric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15818"/>
            <a:ext cx="5867401" cy="5431157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 uses cost as the metric for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route will have the lowest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is based on bandwidth of an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is calculated using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</a:p>
          <a:p>
            <a:pPr marL="0" lvl="2" indent="0" algn="just">
              <a:lnSpc>
                <a:spcPct val="85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10^8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is 100Mbps.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modified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Auto-cost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reference-bandwidth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873897"/>
            <a:ext cx="4567988" cy="5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18" y="502295"/>
            <a:ext cx="10165081" cy="1371600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COST </a:t>
            </a:r>
            <a:r>
              <a:rPr lang="en-US" altLang="en-US" sz="4400" b="1" dirty="0">
                <a:latin typeface="Eras Demi ITC" panose="020B0805030504020804" pitchFamily="34" charset="0"/>
              </a:rPr>
              <a:t>of an OSPF route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511" y="1676400"/>
            <a:ext cx="10596815" cy="1371600"/>
          </a:xfrm>
        </p:spPr>
        <p:txBody>
          <a:bodyPr>
            <a:normAutofit/>
          </a:bodyPr>
          <a:lstStyle/>
          <a:p>
            <a:pPr marL="489803" lvl="1" indent="-489803" algn="just">
              <a:buFont typeface="Arial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is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accumulated value from one router to the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590801"/>
            <a:ext cx="9982201" cy="5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08" y="386090"/>
            <a:ext cx="10927081" cy="1472567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Basic OSPF Configuration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708174"/>
            <a:ext cx="6248400" cy="54311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 the Cost of a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link: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sides of a serial link should be configured with the same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8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used to modify bandwidth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command</a:t>
            </a:r>
          </a:p>
          <a:p>
            <a:pPr marL="0" lvl="3" indent="0" algn="just">
              <a:lnSpc>
                <a:spcPct val="8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lvl="3" indent="0" algn="just">
              <a:lnSpc>
                <a:spcPct val="80000"/>
              </a:lnSpc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Router(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)#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64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command – allows you to directly specify interface cost</a:t>
            </a:r>
          </a:p>
          <a:p>
            <a:pPr marL="0" lvl="3" indent="0" algn="just">
              <a:lnSpc>
                <a:spcPct val="8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)#interface serial 0/0/0</a:t>
            </a:r>
          </a:p>
          <a:p>
            <a:pPr marL="0" lvl="3" indent="0" algn="just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-if)#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1562</a:t>
            </a:r>
            <a:endParaRPr lang="en-US" alt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41124"/>
            <a:ext cx="4800601" cy="23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1873895"/>
            <a:ext cx="484156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Basic OSPF Configuration (Cont.)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98" y="2276302"/>
            <a:ext cx="6543503" cy="548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1" y="2286000"/>
            <a:ext cx="4419600" cy="3571875"/>
          </a:xfrm>
          <a:prstGeom prst="rect">
            <a:avLst/>
          </a:prstGeom>
        </p:spPr>
        <p:txBody>
          <a:bodyPr vert="horz" lIns="130614" tIns="65306" rIns="130614" bIns="6530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bandwidth command &amp; the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Sets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to a specific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is calculated by Bandwidth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2" indent="-489803" algn="just">
              <a:buFont typeface="Wingdings" pitchFamily="2" charset="2"/>
              <a:buChar char="q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5227" y="448887"/>
            <a:ext cx="11413375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4" tIns="65306" rIns="130614" bIns="65306"/>
          <a:lstStyle/>
          <a:p>
            <a:pPr algn="ctr" eaLnBrk="0" hangingPunct="0"/>
            <a:r>
              <a:rPr lang="en-US" altLang="ko-KR" sz="4400" b="1" dirty="0">
                <a:latin typeface="Eras Demi ITC" panose="020B0805030504020804" pitchFamily="34" charset="0"/>
                <a:ea typeface="+mj-ea"/>
                <a:cs typeface="+mj-cs"/>
              </a:rPr>
              <a:t>Neighbor in Broadcast Network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2500" r="14495" b="14583"/>
          <a:stretch>
            <a:fillRect/>
          </a:stretch>
        </p:blipFill>
        <p:spPr bwMode="auto">
          <a:xfrm>
            <a:off x="228600" y="1645920"/>
            <a:ext cx="11201401" cy="62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623" y="381000"/>
            <a:ext cx="1093677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4" tIns="65306" rIns="130614" bIns="65306"/>
          <a:lstStyle/>
          <a:p>
            <a:pPr algn="ctr" eaLnBrk="0" hangingPunct="0"/>
            <a:r>
              <a:rPr lang="en-US" altLang="ko-KR" sz="4400" b="1" dirty="0">
                <a:latin typeface="Eras Demi ITC" pitchFamily="34" charset="0"/>
                <a:ea typeface="Verdana" pitchFamily="34" charset="0"/>
                <a:cs typeface="Verdana" pitchFamily="34" charset="0"/>
              </a:rPr>
              <a:t>OSPF Router </a:t>
            </a:r>
            <a:r>
              <a:rPr lang="en-US" altLang="ko-KR" sz="4400" b="1" dirty="0" smtClean="0">
                <a:latin typeface="Eras Demi ITC" pitchFamily="34" charset="0"/>
                <a:ea typeface="Verdana" pitchFamily="34" charset="0"/>
                <a:cs typeface="Verdana" pitchFamily="34" charset="0"/>
              </a:rPr>
              <a:t>Types</a:t>
            </a:r>
            <a:endParaRPr lang="en-US" altLang="ko-KR" sz="4400" b="1" dirty="0">
              <a:latin typeface="Eras Demi IT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3542" r="13909" b="15625"/>
          <a:stretch>
            <a:fillRect/>
          </a:stretch>
        </p:blipFill>
        <p:spPr bwMode="auto">
          <a:xfrm>
            <a:off x="533401" y="1737360"/>
            <a:ext cx="106680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496754"/>
            <a:ext cx="8530388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</a:rPr>
              <a:t>What Is OSPF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2415540"/>
            <a:ext cx="5516880" cy="41376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Shortest Path First (OSPF) is a routing protocol for Internet Protocol (IP) networks. It uses a link state routing algorithm and falls into the group of interior routing protocols, operating within a single autonomous system (AS).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1" y="2229264"/>
            <a:ext cx="5277468" cy="49335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85" y="36023"/>
            <a:ext cx="1054608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OSPF and Multi-access Networks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34" y="1873895"/>
            <a:ext cx="5743153" cy="528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1" y="1837874"/>
            <a:ext cx="5434745" cy="4114800"/>
          </a:xfrm>
          <a:prstGeom prst="rect">
            <a:avLst/>
          </a:prstGeom>
        </p:spPr>
        <p:txBody>
          <a:bodyPr vert="horz" lIns="130614" tIns="65306" rIns="130614" bIns="6530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Multi-access Networks.</a:t>
            </a:r>
          </a:p>
          <a:p>
            <a:pPr marL="0" indent="0" algn="just">
              <a:lnSpc>
                <a:spcPct val="85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five network types: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Multi-access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broadcast Multi-access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(NBMA) 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Point-to-multipoint 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links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304800"/>
            <a:ext cx="11460480" cy="1371600"/>
          </a:xfrm>
        </p:spPr>
        <p:txBody>
          <a:bodyPr>
            <a:normAutofit/>
          </a:bodyPr>
          <a:lstStyle/>
          <a:p>
            <a:pPr algn="l"/>
            <a:r>
              <a:rPr lang="en-US" altLang="en-US" sz="4400" b="1" dirty="0">
                <a:latin typeface="Eras Demi ITC" panose="020B0805030504020804" pitchFamily="34" charset="0"/>
              </a:rPr>
              <a:t>OSPF and Multi-access Networks (Cont.)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1" y="1676402"/>
            <a:ext cx="10439399" cy="1295400"/>
          </a:xfrm>
          <a:prstGeom prst="rect">
            <a:avLst/>
          </a:prstGeom>
        </p:spPr>
        <p:txBody>
          <a:bodyPr vert="horz" lIns="130614" tIns="65306" rIns="130614" bIns="65306" rtlCol="0">
            <a:normAutofit fontScale="92500" lnSpcReduction="10000"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presented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multi-access networks: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adjacencies.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buFont typeface="Wingdings" pitchFamily="2" charset="2"/>
              <a:buChar char="q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LSA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flooding.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5" y="2971801"/>
            <a:ext cx="10162625" cy="50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2411552" cy="1371600"/>
          </a:xfrm>
        </p:spPr>
        <p:txBody>
          <a:bodyPr>
            <a:normAutofit/>
          </a:bodyPr>
          <a:lstStyle/>
          <a:p>
            <a:pPr algn="l"/>
            <a:r>
              <a:rPr lang="en-US" altLang="en-US" sz="4400" b="1" dirty="0">
                <a:latin typeface="Eras Demi ITC" panose="020B0805030504020804" pitchFamily="34" charset="0"/>
              </a:rPr>
              <a:t>OSPF and Multi-access Networks (Cont.)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600200"/>
            <a:ext cx="50301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515792"/>
            <a:ext cx="5030128" cy="28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1" y="1600202"/>
            <a:ext cx="6019801" cy="5235575"/>
          </a:xfrm>
          <a:prstGeom prst="rect">
            <a:avLst/>
          </a:prstGeom>
        </p:spPr>
        <p:txBody>
          <a:bodyPr vert="horz" lIns="130614" tIns="65306" rIns="130614" bIns="65306" rtlCol="0"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LSA flooding issue is the use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Arial" pitchFamily="34" charset="0"/>
              <a:buChar char="•"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(DR)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designated router (BDR)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&amp; BDR selection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are elected to send &amp; receive LSA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&amp; Receiving LSA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others send LSAs via multicast 224.0.0.6 to DR &amp; BDR</a:t>
            </a: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forward LSA via multicast address 224.0.0.5 to all other routers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02295"/>
            <a:ext cx="12755881" cy="1371600"/>
          </a:xfrm>
        </p:spPr>
        <p:txBody>
          <a:bodyPr>
            <a:normAutofit/>
          </a:bodyPr>
          <a:lstStyle/>
          <a:p>
            <a:pPr algn="l"/>
            <a:r>
              <a:rPr lang="en-US" altLang="en-US" sz="4400" b="1" dirty="0">
                <a:latin typeface="Eras Demi ITC" panose="020B0805030504020804" pitchFamily="34" charset="0"/>
              </a:rPr>
              <a:t>OSPF and Multi-access Networks (Cont.)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5978" y="1873897"/>
            <a:ext cx="10627823" cy="869306"/>
          </a:xfrm>
          <a:prstGeom prst="rect">
            <a:avLst/>
          </a:prstGeom>
        </p:spPr>
        <p:txBody>
          <a:bodyPr vert="horz" lIns="130614" tIns="65306" rIns="130614" bIns="65306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DR/BDR elections will take place on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multi-access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as shown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477193"/>
            <a:ext cx="10515600" cy="552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6" y="263501"/>
            <a:ext cx="12679680" cy="1371600"/>
          </a:xfrm>
        </p:spPr>
        <p:txBody>
          <a:bodyPr>
            <a:normAutofit/>
          </a:bodyPr>
          <a:lstStyle/>
          <a:p>
            <a:pPr algn="l"/>
            <a:r>
              <a:rPr lang="en-US" altLang="en-US" sz="4400" b="1" dirty="0">
                <a:latin typeface="Eras Demi ITC" panose="020B0805030504020804" pitchFamily="34" charset="0"/>
              </a:rPr>
              <a:t>OSPF and Multi-access Networks (Cont.)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96774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6653" y="1635101"/>
            <a:ext cx="11087937" cy="2520998"/>
          </a:xfrm>
          <a:prstGeom prst="rect">
            <a:avLst/>
          </a:prstGeom>
        </p:spPr>
        <p:txBody>
          <a:bodyPr vert="horz" lIns="130614" tIns="65306" rIns="130614" bIns="65306" rtlCol="0"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getting elected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DR/BDR: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DR: Router with the highest OSPF interface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BDR: Router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second highest OSPF interface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03" lvl="1" indent="-489803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OSPF interface priorities are equal, the highest router ID is used to break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3352801"/>
            <a:ext cx="2230442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8031481" cy="1371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Eras Demi ITC" panose="020B0805030504020804" pitchFamily="34" charset="0"/>
              </a:rPr>
              <a:t>Features of OSPF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513" y="2567744"/>
            <a:ext cx="8003488" cy="398545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flexible metrics instead of hop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variable-length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load balancing among equal-cost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type of services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Authenticate route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304800"/>
            <a:ext cx="8401594" cy="1371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Eras Demi ITC" panose="020B0805030504020804" pitchFamily="34" charset="0"/>
              </a:rPr>
              <a:t>OSPF </a:t>
            </a:r>
            <a:r>
              <a:rPr lang="en-US" altLang="zh-CN" sz="4400" b="1" dirty="0" smtClean="0">
                <a:latin typeface="Eras Demi ITC" panose="020B0805030504020804" pitchFamily="34" charset="0"/>
              </a:rPr>
              <a:t>Areas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2254897"/>
            <a:ext cx="9919505" cy="495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502297"/>
            <a:ext cx="7496525" cy="1021706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OSPF </a:t>
            </a:r>
            <a:r>
              <a:rPr lang="en-US" altLang="en-US" sz="4400" b="1" dirty="0">
                <a:latin typeface="Eras Demi ITC" panose="020B0805030504020804" pitchFamily="34" charset="0"/>
              </a:rPr>
              <a:t>Area Types</a:t>
            </a:r>
            <a:r>
              <a:rPr lang="en-US" sz="4400" b="1" dirty="0">
                <a:latin typeface="Eras Demi ITC" panose="020B0805030504020804" pitchFamily="34" charset="0"/>
              </a:rPr>
              <a:t/>
            </a:r>
            <a:br>
              <a:rPr 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884" y="2415540"/>
            <a:ext cx="10501916" cy="429006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the amount of external routing information within an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used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resources especially router memory is very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restricted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610" lvl="2" indent="-457173" algn="just">
              <a:buFont typeface="+mj-lt"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pPr marL="1028610" lvl="2" indent="-457173" algn="just">
              <a:buFont typeface="+mj-lt"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Not-So-Stubby-Areas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304800"/>
            <a:ext cx="9052560" cy="990600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OSPF </a:t>
            </a:r>
            <a:r>
              <a:rPr lang="en-US" altLang="en-US" sz="4400" b="1" dirty="0">
                <a:latin typeface="Eras Demi ITC" panose="020B0805030504020804" pitchFamily="34" charset="0"/>
              </a:rPr>
              <a:t>Message Encapsulation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495"/>
            <a:ext cx="101346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04800"/>
            <a:ext cx="9479280" cy="1371600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OSPF </a:t>
            </a:r>
            <a:r>
              <a:rPr lang="en-US" altLang="en-US" sz="4400" b="1" dirty="0">
                <a:latin typeface="Eras Demi ITC" panose="020B0805030504020804" pitchFamily="34" charset="0"/>
              </a:rPr>
              <a:t>Packet Types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2584451" y="3273108"/>
            <a:ext cx="7940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677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19" tIns="41058" rIns="82119" bIns="41058"/>
          <a:lstStyle>
            <a:lvl1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412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04963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621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93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65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33763" defTabSz="814388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en-US" altLang="en-US" dirty="0"/>
          </a:p>
        </p:txBody>
      </p:sp>
      <p:pic>
        <p:nvPicPr>
          <p:cNvPr id="8" name="Picture 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1" y="1752215"/>
            <a:ext cx="10668000" cy="5562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8564880" cy="1371600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</a:rPr>
              <a:t>Hello </a:t>
            </a:r>
            <a:r>
              <a:rPr lang="en-US" altLang="en-US" sz="4400" b="1" dirty="0">
                <a:latin typeface="Eras Demi ITC" panose="020B0805030504020804" pitchFamily="34" charset="0"/>
              </a:rPr>
              <a:t>Protocol</a:t>
            </a:r>
            <a:br>
              <a:rPr lang="en-US" altLang="en-US" sz="4400" b="1" dirty="0">
                <a:latin typeface="Eras Demi ITC" panose="020B0805030504020804" pitchFamily="34" charset="0"/>
              </a:rPr>
            </a:b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873895"/>
            <a:ext cx="10668000" cy="5715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5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 Hello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use Hello Protocol.</a:t>
            </a:r>
          </a:p>
          <a:p>
            <a:pPr marL="0" indent="0" algn="just">
              <a:lnSpc>
                <a:spcPct val="75000"/>
              </a:lnSpc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8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Hello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Packet:</a:t>
            </a:r>
          </a:p>
          <a:p>
            <a:pPr marL="0" lvl="1" indent="0" algn="just">
              <a:lnSpc>
                <a:spcPct val="80000"/>
              </a:lnSpc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0244" lvl="3" indent="-45717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 neighbors &amp; establish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adjacencies.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0244" lvl="3" indent="-45717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 guidelines on which routers must agree to become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0244" lvl="3" indent="-457173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multi-access networks to elect a designated router and a backup designated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router.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05" y="457201"/>
            <a:ext cx="9825789" cy="120119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</a:rPr>
              <a:t>Hello </a:t>
            </a:r>
            <a:r>
              <a:rPr lang="en-US" altLang="en-US" sz="4400" b="1" dirty="0" smtClean="0">
                <a:latin typeface="Eras Demi ITC" panose="020B0805030504020804" pitchFamily="34" charset="0"/>
              </a:rPr>
              <a:t>Packets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76400"/>
            <a:ext cx="99822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905000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632</Words>
  <Application>Microsoft Office PowerPoint</Application>
  <PresentationFormat>Custom</PresentationFormat>
  <Paragraphs>138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맑은 고딕</vt:lpstr>
      <vt:lpstr>宋体</vt:lpstr>
      <vt:lpstr>Arial</vt:lpstr>
      <vt:lpstr>Calibri</vt:lpstr>
      <vt:lpstr>Eras Demi ITC</vt:lpstr>
      <vt:lpstr>Times New Roman</vt:lpstr>
      <vt:lpstr>Verdana</vt:lpstr>
      <vt:lpstr>Wingdings</vt:lpstr>
      <vt:lpstr>Office Theme</vt:lpstr>
      <vt:lpstr>Computer Networks</vt:lpstr>
      <vt:lpstr>What Is OSPF</vt:lpstr>
      <vt:lpstr>Features of OSPF</vt:lpstr>
      <vt:lpstr>OSPF Areas</vt:lpstr>
      <vt:lpstr> OSPF Area Types </vt:lpstr>
      <vt:lpstr> OSPF Message Encapsulation </vt:lpstr>
      <vt:lpstr> OSPF Packet Types </vt:lpstr>
      <vt:lpstr> Hello Protocol </vt:lpstr>
      <vt:lpstr>Hello Packets</vt:lpstr>
      <vt:lpstr>PowerPoint Presentation</vt:lpstr>
      <vt:lpstr>OSPF Algorithm</vt:lpstr>
      <vt:lpstr>Administrative Distance </vt:lpstr>
      <vt:lpstr> OSPF Authentication </vt:lpstr>
      <vt:lpstr>OSPF Metric</vt:lpstr>
      <vt:lpstr> COST of an OSPF route </vt:lpstr>
      <vt:lpstr>Basic OSPF Configuration</vt:lpstr>
      <vt:lpstr>Basic OSPF Configuration (Cont.)</vt:lpstr>
      <vt:lpstr>PowerPoint Presentation</vt:lpstr>
      <vt:lpstr>PowerPoint Presentation</vt:lpstr>
      <vt:lpstr>OSPF and Multi-access Networks</vt:lpstr>
      <vt:lpstr>OSPF and Multi-access Networks (Cont.)</vt:lpstr>
      <vt:lpstr>OSPF and Multi-access Networks (Cont.)</vt:lpstr>
      <vt:lpstr>OSPF and Multi-access Networks (Cont.)</vt:lpstr>
      <vt:lpstr>OSPF and Multi-access Networks (Cont.)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Motiur Rahman Hasan</dc:creator>
  <cp:lastModifiedBy>Administrator</cp:lastModifiedBy>
  <cp:revision>355</cp:revision>
  <dcterms:created xsi:type="dcterms:W3CDTF">2006-08-16T00:00:00Z</dcterms:created>
  <dcterms:modified xsi:type="dcterms:W3CDTF">2020-09-03T19:19:16Z</dcterms:modified>
</cp:coreProperties>
</file>