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316" r:id="rId14"/>
    <p:sldId id="268" r:id="rId15"/>
    <p:sldId id="269" r:id="rId16"/>
    <p:sldId id="311" r:id="rId17"/>
    <p:sldId id="312" r:id="rId18"/>
    <p:sldId id="313" r:id="rId19"/>
    <p:sldId id="314" r:id="rId20"/>
    <p:sldId id="315" r:id="rId21"/>
    <p:sldId id="306" r:id="rId22"/>
    <p:sldId id="273" r:id="rId23"/>
    <p:sldId id="307" r:id="rId2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DE3EC-07F3-438F-8FD7-A13AD121AA17}" type="datetimeFigureOut">
              <a:rPr lang="en-US" smtClean="0"/>
              <a:t>01-Apr-21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1C71F-6B1F-44FE-AA25-CCCD34090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9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F1C71F-6B1F-44FE-AA25-CCCD34090C9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69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88036" y="2051303"/>
            <a:ext cx="8711184" cy="17647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60526" y="2596769"/>
            <a:ext cx="2526909" cy="1142491"/>
          </a:xfrm>
          <a:prstGeom prst="rect">
            <a:avLst/>
          </a:prstGeom>
        </p:spPr>
        <p:txBody>
          <a:bodyPr wrap="square" lIns="0" tIns="56483" rIns="0" bIns="0" rtlCol="0">
            <a:noAutofit/>
          </a:bodyPr>
          <a:lstStyle/>
          <a:p>
            <a:pPr marL="12700">
              <a:lnSpc>
                <a:spcPts val="8895"/>
              </a:lnSpc>
            </a:pPr>
            <a:r>
              <a:rPr sz="8800" spc="-193" dirty="0">
                <a:latin typeface="Calibri"/>
                <a:cs typeface="Calibri"/>
              </a:rPr>
              <a:t>HEAT</a:t>
            </a:r>
            <a:endParaRPr sz="8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46594" y="2596769"/>
            <a:ext cx="4889877" cy="1142491"/>
          </a:xfrm>
          <a:prstGeom prst="rect">
            <a:avLst/>
          </a:prstGeom>
        </p:spPr>
        <p:txBody>
          <a:bodyPr wrap="square" lIns="0" tIns="56483" rIns="0" bIns="0" rtlCol="0">
            <a:noAutofit/>
          </a:bodyPr>
          <a:lstStyle/>
          <a:p>
            <a:pPr marL="12700">
              <a:lnSpc>
                <a:spcPts val="8895"/>
              </a:lnSpc>
            </a:pPr>
            <a:r>
              <a:rPr sz="8800" dirty="0">
                <a:latin typeface="Calibri"/>
                <a:cs typeface="Calibri"/>
              </a:rPr>
              <a:t>TRANSFER</a:t>
            </a:r>
            <a:endParaRPr sz="8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78840" y="601497"/>
            <a:ext cx="6931212" cy="2613380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2226817" marR="74414">
              <a:lnSpc>
                <a:spcPts val="4505"/>
              </a:lnSpc>
            </a:pPr>
            <a:r>
              <a:rPr sz="4400" spc="-2" dirty="0">
                <a:latin typeface="Calibri"/>
                <a:cs typeface="Calibri"/>
              </a:rPr>
              <a:t>Specific Heat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389"/>
              </a:spcBef>
            </a:pPr>
            <a:r>
              <a:rPr sz="3200" spc="-7" dirty="0">
                <a:latin typeface="Calibri"/>
                <a:cs typeface="Calibri"/>
              </a:rPr>
              <a:t>It is the heat required to the temperature</a:t>
            </a:r>
            <a:endParaRPr sz="3200">
              <a:latin typeface="Calibri"/>
              <a:cs typeface="Calibri"/>
            </a:endParaRPr>
          </a:p>
          <a:p>
            <a:pPr marL="12700" marR="74414">
              <a:lnSpc>
                <a:spcPts val="3845"/>
              </a:lnSpc>
              <a:spcBef>
                <a:spcPts val="192"/>
              </a:spcBef>
            </a:pPr>
            <a:r>
              <a:rPr sz="3200" spc="-3" dirty="0">
                <a:latin typeface="Calibri"/>
                <a:cs typeface="Calibri"/>
              </a:rPr>
              <a:t>kg (lb) a substance by 1 ˚ K (F)</a:t>
            </a:r>
            <a:endParaRPr sz="3200">
              <a:latin typeface="Calibri"/>
              <a:cs typeface="Calibri"/>
            </a:endParaRPr>
          </a:p>
          <a:p>
            <a:pPr marL="12700" marR="74414">
              <a:lnSpc>
                <a:spcPct val="101725"/>
              </a:lnSpc>
              <a:spcBef>
                <a:spcPts val="509"/>
              </a:spcBef>
            </a:pPr>
            <a:r>
              <a:rPr sz="3200" spc="-8" dirty="0">
                <a:latin typeface="Calibri"/>
                <a:cs typeface="Calibri"/>
              </a:rPr>
              <a:t>Example: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684750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00345" y="1709293"/>
            <a:ext cx="723180" cy="432307"/>
          </a:xfrm>
          <a:prstGeom prst="rect">
            <a:avLst/>
          </a:prstGeom>
        </p:spPr>
        <p:txBody>
          <a:bodyPr wrap="square" lIns="0" tIns="20986" rIns="0" bIns="0" rtlCol="0">
            <a:noAutofit/>
          </a:bodyPr>
          <a:lstStyle/>
          <a:p>
            <a:pPr marL="12700">
              <a:lnSpc>
                <a:spcPts val="3304"/>
              </a:lnSpc>
            </a:pPr>
            <a:r>
              <a:rPr sz="3200" dirty="0">
                <a:latin typeface="Calibri"/>
                <a:cs typeface="Calibri"/>
              </a:rPr>
              <a:t>of 1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758027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3367786"/>
            <a:ext cx="7700128" cy="1017854"/>
          </a:xfrm>
          <a:prstGeom prst="rect">
            <a:avLst/>
          </a:prstGeom>
        </p:spPr>
        <p:txBody>
          <a:bodyPr wrap="square" lIns="0" tIns="20986" rIns="0" bIns="0" rtlCol="0">
            <a:noAutofit/>
          </a:bodyPr>
          <a:lstStyle/>
          <a:p>
            <a:pPr marL="12700" marR="19718">
              <a:lnSpc>
                <a:spcPts val="3304"/>
              </a:lnSpc>
            </a:pPr>
            <a:r>
              <a:rPr sz="3200" spc="-4" dirty="0">
                <a:latin typeface="Calibri"/>
                <a:cs typeface="Calibri"/>
              </a:rPr>
              <a:t>water’s specific heat is 1 btu/ lb F (4.2 kJ/kg K)</a:t>
            </a:r>
            <a:endParaRPr sz="3200">
              <a:latin typeface="Calibri"/>
              <a:cs typeface="Calibri"/>
            </a:endParaRPr>
          </a:p>
          <a:p>
            <a:pPr marL="37084">
              <a:lnSpc>
                <a:spcPct val="101725"/>
              </a:lnSpc>
              <a:spcBef>
                <a:spcPts val="538"/>
              </a:spcBef>
            </a:pPr>
            <a:r>
              <a:rPr sz="3200" spc="-2" dirty="0">
                <a:latin typeface="Calibri"/>
                <a:cs typeface="Calibri"/>
              </a:rPr>
              <a:t>air’s specific heat is 0.24 btu/ lb F (1.0 kJ/kg K)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938908" y="601497"/>
            <a:ext cx="5354896" cy="585012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12700">
              <a:lnSpc>
                <a:spcPts val="4505"/>
              </a:lnSpc>
            </a:pPr>
            <a:r>
              <a:rPr sz="4400" spc="-1" dirty="0">
                <a:latin typeface="Calibri"/>
                <a:cs typeface="Calibri"/>
              </a:rPr>
              <a:t>Sizing Heating Capacity</a:t>
            </a:r>
            <a:endParaRPr sz="4400">
              <a:latin typeface="Calibri"/>
              <a:cs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681344" y="1951296"/>
                <a:ext cx="8067152" cy="407299"/>
              </a:xfrm>
              <a:prstGeom prst="rect">
                <a:avLst/>
              </a:prstGeom>
            </p:spPr>
            <p:txBody>
              <a:bodyPr wrap="square" lIns="0" tIns="20097" rIns="0" bIns="0" rtlCol="0">
                <a:noAutofit/>
              </a:bodyPr>
              <a:lstStyle/>
              <a:p>
                <a:pPr marL="12700">
                  <a:lnSpc>
                    <a:spcPts val="3165"/>
                  </a:lnSpc>
                </a:pPr>
                <a:r>
                  <a:rPr sz="2950" spc="-6" dirty="0">
                    <a:latin typeface="Times New Roman"/>
                    <a:cs typeface="Times New Roman"/>
                  </a:rPr>
                  <a:t>Quantity</a:t>
                </a:r>
                <a:r>
                  <a:rPr lang="en-US" sz="2950" spc="-6" dirty="0">
                    <a:latin typeface="Times New Roman"/>
                    <a:cs typeface="Times New Roman"/>
                  </a:rPr>
                  <a:t> </a:t>
                </a:r>
                <a:r>
                  <a:rPr sz="2950" spc="-6" dirty="0">
                    <a:latin typeface="Times New Roman"/>
                    <a:cs typeface="Times New Roman"/>
                  </a:rPr>
                  <a:t>of  heat required</a:t>
                </a:r>
                <a:r>
                  <a:rPr lang="en-US" sz="2950" spc="-6" dirty="0">
                    <a:latin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2950" i="1" spc="-6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</m:oMath>
                </a14:m>
                <a:r>
                  <a:rPr sz="2950" spc="-137" dirty="0">
                    <a:latin typeface="Arial Unicode MS"/>
                    <a:cs typeface="Arial Unicode MS"/>
                  </a:rPr>
                  <a:t> </a:t>
                </a:r>
                <a:r>
                  <a:rPr sz="2950" spc="-6" dirty="0">
                    <a:latin typeface="Times New Roman"/>
                    <a:cs typeface="Times New Roman"/>
                  </a:rPr>
                  <a:t>mass x specific heat x</a:t>
                </a:r>
                <a:r>
                  <a:rPr lang="en-US" sz="2950" spc="-6" dirty="0">
                    <a:latin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2950" i="1" spc="-6" smtClean="0">
                        <a:latin typeface="Cambria Math"/>
                        <a:ea typeface="Cambria Math"/>
                        <a:cs typeface="Times New Roman"/>
                      </a:rPr>
                      <m:t>∆</m:t>
                    </m:r>
                  </m:oMath>
                </a14:m>
                <a:r>
                  <a:rPr sz="2950" spc="-6" dirty="0">
                    <a:latin typeface="Times New Roman"/>
                    <a:cs typeface="Times New Roman"/>
                  </a:rPr>
                  <a:t>T</a:t>
                </a:r>
                <a:endParaRPr sz="2950" dirty="0">
                  <a:latin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344" y="1951296"/>
                <a:ext cx="8067152" cy="407299"/>
              </a:xfrm>
              <a:prstGeom prst="rect">
                <a:avLst/>
              </a:prstGeom>
              <a:blipFill rotWithShape="1">
                <a:blip r:embed="rId2"/>
                <a:stretch>
                  <a:fillRect l="-2646" t="-32836" b="-1582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ject 2"/>
          <p:cNvSpPr txBox="1"/>
          <p:nvPr/>
        </p:nvSpPr>
        <p:spPr>
          <a:xfrm>
            <a:off x="1436370" y="2813145"/>
            <a:ext cx="6641748" cy="1895728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 marR="4873240" algn="just">
              <a:lnSpc>
                <a:spcPts val="3375"/>
              </a:lnSpc>
            </a:pPr>
            <a:r>
              <a:rPr sz="3200" spc="-1" dirty="0">
                <a:latin typeface="Arial"/>
                <a:cs typeface="Arial"/>
              </a:rPr>
              <a:t>Example:</a:t>
            </a:r>
            <a:endParaRPr sz="3200" dirty="0">
              <a:latin typeface="Arial"/>
              <a:cs typeface="Arial"/>
            </a:endParaRPr>
          </a:p>
          <a:p>
            <a:pPr marL="12700" algn="just">
              <a:lnSpc>
                <a:spcPct val="100041"/>
              </a:lnSpc>
            </a:pPr>
            <a:r>
              <a:rPr lang="en-US" sz="3200" b="1" dirty="0"/>
              <a:t>What quantity of heat is required to raise the temperature of 450 grams of water from 15</a:t>
            </a:r>
            <a:r>
              <a:rPr lang="en-US" sz="3200" dirty="0"/>
              <a:t>°</a:t>
            </a:r>
            <a:r>
              <a:rPr lang="en-US" sz="3200" b="1" dirty="0"/>
              <a:t>C to 85</a:t>
            </a:r>
            <a:r>
              <a:rPr lang="en-US" sz="3200" dirty="0"/>
              <a:t>°</a:t>
            </a:r>
            <a:r>
              <a:rPr lang="en-US" sz="3200" b="1" dirty="0"/>
              <a:t>C</a:t>
            </a:r>
            <a:r>
              <a:rPr lang="en-US" sz="3200" dirty="0"/>
              <a:t>? The specific </a:t>
            </a:r>
            <a:r>
              <a:rPr lang="en-US" sz="3200" b="1" dirty="0"/>
              <a:t>heat capacity</a:t>
            </a:r>
            <a:r>
              <a:rPr lang="en-US" sz="3200" dirty="0"/>
              <a:t> of </a:t>
            </a:r>
            <a:r>
              <a:rPr lang="en-US" sz="3200" b="1" dirty="0"/>
              <a:t>water</a:t>
            </a:r>
            <a:r>
              <a:rPr lang="en-US" sz="3200" dirty="0"/>
              <a:t> is 4.18 J/</a:t>
            </a:r>
            <a:r>
              <a:rPr lang="en-US" sz="3200" b="1" dirty="0"/>
              <a:t>g</a:t>
            </a:r>
            <a:r>
              <a:rPr lang="en-US" sz="3200" dirty="0"/>
              <a:t>/°</a:t>
            </a:r>
            <a:r>
              <a:rPr lang="en-US" sz="3200" b="1" dirty="0"/>
              <a:t>C</a:t>
            </a:r>
            <a:endParaRPr lang="en-US"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78840" y="601497"/>
            <a:ext cx="7076016" cy="2515844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2178050" marR="61714">
              <a:lnSpc>
                <a:spcPts val="4505"/>
              </a:lnSpc>
            </a:pPr>
            <a:r>
              <a:rPr sz="4400" spc="-41" dirty="0">
                <a:latin typeface="Calibri"/>
                <a:cs typeface="Calibri"/>
              </a:rPr>
              <a:t>Heat Transfer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99995"/>
              </a:lnSpc>
              <a:spcBef>
                <a:spcPts val="3442"/>
              </a:spcBef>
            </a:pPr>
            <a:r>
              <a:rPr sz="3200" dirty="0">
                <a:latin typeface="Calibri"/>
                <a:cs typeface="Calibri"/>
              </a:rPr>
              <a:t>If</a:t>
            </a:r>
            <a:r>
              <a:rPr sz="3200" spc="-9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the</a:t>
            </a:r>
            <a:r>
              <a:rPr sz="3200" spc="-44" dirty="0">
                <a:latin typeface="Calibri"/>
                <a:cs typeface="Calibri"/>
              </a:rPr>
              <a:t>r</a:t>
            </a:r>
            <a:r>
              <a:rPr sz="3200" spc="0" dirty="0">
                <a:latin typeface="Calibri"/>
                <a:cs typeface="Calibri"/>
              </a:rPr>
              <a:t>e is</a:t>
            </a:r>
            <a:r>
              <a:rPr sz="3200" spc="-9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a </a:t>
            </a:r>
            <a:r>
              <a:rPr sz="3200" spc="-34" dirty="0">
                <a:latin typeface="Calibri"/>
                <a:cs typeface="Calibri"/>
              </a:rPr>
              <a:t>t</a:t>
            </a:r>
            <a:r>
              <a:rPr sz="3200" spc="0" dirty="0">
                <a:latin typeface="Calibri"/>
                <a:cs typeface="Calibri"/>
              </a:rPr>
              <a:t>empe</a:t>
            </a:r>
            <a:r>
              <a:rPr sz="3200" spc="-64" dirty="0">
                <a:latin typeface="Calibri"/>
                <a:cs typeface="Calibri"/>
              </a:rPr>
              <a:t>r</a:t>
            </a:r>
            <a:r>
              <a:rPr sz="3200" spc="-19" dirty="0">
                <a:latin typeface="Calibri"/>
                <a:cs typeface="Calibri"/>
              </a:rPr>
              <a:t>a</a:t>
            </a:r>
            <a:r>
              <a:rPr sz="3200" spc="0" dirty="0">
                <a:latin typeface="Calibri"/>
                <a:cs typeface="Calibri"/>
              </a:rPr>
              <a:t>tu</a:t>
            </a:r>
            <a:r>
              <a:rPr sz="3200" spc="-44" dirty="0">
                <a:latin typeface="Calibri"/>
                <a:cs typeface="Calibri"/>
              </a:rPr>
              <a:t>r</a:t>
            </a:r>
            <a:r>
              <a:rPr sz="3200" spc="0" dirty="0">
                <a:latin typeface="Calibri"/>
                <a:cs typeface="Calibri"/>
              </a:rPr>
              <a:t>e d</a:t>
            </a:r>
            <a:r>
              <a:rPr sz="3200" spc="-9" dirty="0">
                <a:latin typeface="Calibri"/>
                <a:cs typeface="Calibri"/>
              </a:rPr>
              <a:t>i</a:t>
            </a:r>
            <a:r>
              <a:rPr sz="3200" spc="-39" dirty="0">
                <a:latin typeface="Calibri"/>
                <a:cs typeface="Calibri"/>
              </a:rPr>
              <a:t>f</a:t>
            </a:r>
            <a:r>
              <a:rPr sz="3200" spc="-89" dirty="0">
                <a:latin typeface="Calibri"/>
                <a:cs typeface="Calibri"/>
              </a:rPr>
              <a:t>f</a:t>
            </a:r>
            <a:r>
              <a:rPr sz="3200" spc="0" dirty="0">
                <a:latin typeface="Calibri"/>
                <a:cs typeface="Calibri"/>
              </a:rPr>
              <a:t>e</a:t>
            </a:r>
            <a:r>
              <a:rPr sz="3200" spc="-34" dirty="0">
                <a:latin typeface="Calibri"/>
                <a:cs typeface="Calibri"/>
              </a:rPr>
              <a:t>r</a:t>
            </a:r>
            <a:r>
              <a:rPr sz="3200" spc="0" dirty="0">
                <a:latin typeface="Calibri"/>
                <a:cs typeface="Calibri"/>
              </a:rPr>
              <a:t>ence in</a:t>
            </a:r>
            <a:r>
              <a:rPr sz="3200" spc="-9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a </a:t>
            </a:r>
            <a:r>
              <a:rPr sz="3200" spc="-64" dirty="0">
                <a:latin typeface="Calibri"/>
                <a:cs typeface="Calibri"/>
              </a:rPr>
              <a:t>s</a:t>
            </a:r>
            <a:r>
              <a:rPr sz="3200" spc="-25" dirty="0">
                <a:latin typeface="Calibri"/>
                <a:cs typeface="Calibri"/>
              </a:rPr>
              <a:t>y</a:t>
            </a:r>
            <a:r>
              <a:rPr sz="3200" spc="-39" dirty="0">
                <a:latin typeface="Calibri"/>
                <a:cs typeface="Calibri"/>
              </a:rPr>
              <a:t>st</a:t>
            </a:r>
            <a:r>
              <a:rPr sz="3200" spc="0" dirty="0">
                <a:latin typeface="Calibri"/>
                <a:cs typeface="Calibri"/>
              </a:rPr>
              <a:t>em,</a:t>
            </a:r>
            <a:r>
              <a:rPr sz="3200" spc="-14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he</a:t>
            </a:r>
            <a:r>
              <a:rPr sz="3200" spc="-29" dirty="0">
                <a:latin typeface="Calibri"/>
                <a:cs typeface="Calibri"/>
              </a:rPr>
              <a:t>a</a:t>
            </a:r>
            <a:r>
              <a:rPr sz="3200" spc="0" dirty="0">
                <a:latin typeface="Calibri"/>
                <a:cs typeface="Calibri"/>
              </a:rPr>
              <a:t>t wi</a:t>
            </a:r>
            <a:r>
              <a:rPr sz="3200" spc="-4" dirty="0">
                <a:latin typeface="Calibri"/>
                <a:cs typeface="Calibri"/>
              </a:rPr>
              <a:t>l</a:t>
            </a:r>
            <a:r>
              <a:rPr sz="3200" spc="0" dirty="0">
                <a:latin typeface="Calibri"/>
                <a:cs typeface="Calibri"/>
              </a:rPr>
              <a:t>l</a:t>
            </a:r>
            <a:r>
              <a:rPr sz="3200" spc="14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al</a:t>
            </a:r>
            <a:r>
              <a:rPr sz="3200" spc="-39" dirty="0">
                <a:latin typeface="Calibri"/>
                <a:cs typeface="Calibri"/>
              </a:rPr>
              <a:t>w</a:t>
            </a:r>
            <a:r>
              <a:rPr sz="3200" spc="-59" dirty="0">
                <a:latin typeface="Calibri"/>
                <a:cs typeface="Calibri"/>
              </a:rPr>
              <a:t>a</a:t>
            </a:r>
            <a:r>
              <a:rPr sz="3200" spc="-25" dirty="0">
                <a:latin typeface="Calibri"/>
                <a:cs typeface="Calibri"/>
              </a:rPr>
              <a:t>y</a:t>
            </a:r>
            <a:r>
              <a:rPr sz="3200" spc="0" dirty="0">
                <a:latin typeface="Calibri"/>
                <a:cs typeface="Calibri"/>
              </a:rPr>
              <a:t>s</a:t>
            </a:r>
            <a:r>
              <a:rPr sz="3200" spc="-9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m</a:t>
            </a:r>
            <a:r>
              <a:rPr sz="3200" spc="-14" dirty="0">
                <a:latin typeface="Calibri"/>
                <a:cs typeface="Calibri"/>
              </a:rPr>
              <a:t>o</a:t>
            </a:r>
            <a:r>
              <a:rPr sz="3200" spc="-29" dirty="0">
                <a:latin typeface="Calibri"/>
                <a:cs typeface="Calibri"/>
              </a:rPr>
              <a:t>v</a:t>
            </a:r>
            <a:r>
              <a:rPr sz="3200" spc="0" dirty="0">
                <a:latin typeface="Calibri"/>
                <a:cs typeface="Calibri"/>
              </a:rPr>
              <a:t>e </a:t>
            </a:r>
            <a:r>
              <a:rPr sz="3200" spc="-14" dirty="0">
                <a:latin typeface="Calibri"/>
                <a:cs typeface="Calibri"/>
              </a:rPr>
              <a:t>f</a:t>
            </a:r>
            <a:r>
              <a:rPr sz="3200" spc="-50" dirty="0">
                <a:latin typeface="Calibri"/>
                <a:cs typeface="Calibri"/>
              </a:rPr>
              <a:t>r</a:t>
            </a:r>
            <a:r>
              <a:rPr sz="3200" spc="0" dirty="0">
                <a:latin typeface="Calibri"/>
                <a:cs typeface="Calibri"/>
              </a:rPr>
              <a:t>om </a:t>
            </a:r>
            <a:r>
              <a:rPr sz="3200" spc="-14" dirty="0">
                <a:latin typeface="Calibri"/>
                <a:cs typeface="Calibri"/>
              </a:rPr>
              <a:t>h</a:t>
            </a:r>
            <a:r>
              <a:rPr sz="3200" spc="0" dirty="0">
                <a:latin typeface="Calibri"/>
                <a:cs typeface="Calibri"/>
              </a:rPr>
              <a:t>igher l</a:t>
            </a:r>
            <a:r>
              <a:rPr sz="3200" spc="-9" dirty="0">
                <a:latin typeface="Calibri"/>
                <a:cs typeface="Calibri"/>
              </a:rPr>
              <a:t>o</a:t>
            </a:r>
            <a:r>
              <a:rPr sz="3200" spc="-19" dirty="0">
                <a:latin typeface="Calibri"/>
                <a:cs typeface="Calibri"/>
              </a:rPr>
              <a:t>w</a:t>
            </a:r>
            <a:r>
              <a:rPr sz="3200" spc="0" dirty="0">
                <a:latin typeface="Calibri"/>
                <a:cs typeface="Calibri"/>
              </a:rPr>
              <a:t>er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39" dirty="0">
                <a:latin typeface="Calibri"/>
                <a:cs typeface="Calibri"/>
              </a:rPr>
              <a:t>t</a:t>
            </a:r>
            <a:r>
              <a:rPr sz="3200" spc="0" dirty="0">
                <a:latin typeface="Calibri"/>
                <a:cs typeface="Calibri"/>
              </a:rPr>
              <a:t>empe</a:t>
            </a:r>
            <a:r>
              <a:rPr sz="3200" spc="-64" dirty="0">
                <a:latin typeface="Calibri"/>
                <a:cs typeface="Calibri"/>
              </a:rPr>
              <a:t>r</a:t>
            </a:r>
            <a:r>
              <a:rPr sz="3200" spc="-19" dirty="0">
                <a:latin typeface="Calibri"/>
                <a:cs typeface="Calibri"/>
              </a:rPr>
              <a:t>a</a:t>
            </a:r>
            <a:r>
              <a:rPr sz="3200" spc="0" dirty="0">
                <a:latin typeface="Calibri"/>
                <a:cs typeface="Calibri"/>
              </a:rPr>
              <a:t>tu</a:t>
            </a:r>
            <a:r>
              <a:rPr sz="3200" spc="-44" dirty="0">
                <a:latin typeface="Calibri"/>
                <a:cs typeface="Calibri"/>
              </a:rPr>
              <a:t>r</a:t>
            </a:r>
            <a:r>
              <a:rPr sz="3200" spc="0" dirty="0">
                <a:latin typeface="Calibri"/>
                <a:cs typeface="Calibri"/>
              </a:rPr>
              <a:t>es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684750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59048" y="2197125"/>
            <a:ext cx="433159" cy="432612"/>
          </a:xfrm>
          <a:prstGeom prst="rect">
            <a:avLst/>
          </a:prstGeom>
        </p:spPr>
        <p:txBody>
          <a:bodyPr wrap="square" lIns="0" tIns="20986" rIns="0" bIns="0" rtlCol="0">
            <a:noAutofit/>
          </a:bodyPr>
          <a:lstStyle/>
          <a:p>
            <a:pPr marL="12700">
              <a:lnSpc>
                <a:spcPts val="3304"/>
              </a:lnSpc>
            </a:pPr>
            <a:r>
              <a:rPr sz="3200" spc="-17" dirty="0">
                <a:latin typeface="Calibri"/>
                <a:cs typeface="Calibri"/>
              </a:rPr>
              <a:t>to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496058" y="3855491"/>
            <a:ext cx="4210655" cy="432612"/>
          </a:xfrm>
          <a:prstGeom prst="rect">
            <a:avLst/>
          </a:prstGeom>
        </p:spPr>
        <p:txBody>
          <a:bodyPr wrap="square" lIns="0" tIns="20986" rIns="0" bIns="0" rtlCol="0">
            <a:noAutofit/>
          </a:bodyPr>
          <a:lstStyle/>
          <a:p>
            <a:pPr marL="12700">
              <a:lnSpc>
                <a:spcPts val="3304"/>
              </a:lnSpc>
            </a:pPr>
            <a:r>
              <a:rPr sz="3200" spc="-1" dirty="0">
                <a:latin typeface="Calibri"/>
                <a:cs typeface="Calibri"/>
              </a:rPr>
              <a:t>What is actually flowing?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00E5DEA-FB5A-4CAD-BAD2-6F1B5AE619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944" b="6321"/>
          <a:stretch/>
        </p:blipFill>
        <p:spPr>
          <a:xfrm>
            <a:off x="76200" y="1300480"/>
            <a:ext cx="9143999" cy="5334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26F1D27-515E-4ABE-B670-CD679F03F4AA}"/>
              </a:ext>
            </a:extLst>
          </p:cNvPr>
          <p:cNvSpPr/>
          <p:nvPr/>
        </p:nvSpPr>
        <p:spPr>
          <a:xfrm>
            <a:off x="7924800" y="304800"/>
            <a:ext cx="1143000" cy="1219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F1E27-E795-4FAD-B10A-9F47336CE6A6}"/>
              </a:ext>
            </a:extLst>
          </p:cNvPr>
          <p:cNvSpPr/>
          <p:nvPr/>
        </p:nvSpPr>
        <p:spPr>
          <a:xfrm>
            <a:off x="7924800" y="81280"/>
            <a:ext cx="1143000" cy="1219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E9D34A-3534-42C4-9F44-7834AC2A64EA}"/>
              </a:ext>
            </a:extLst>
          </p:cNvPr>
          <p:cNvSpPr txBox="1"/>
          <p:nvPr/>
        </p:nvSpPr>
        <p:spPr>
          <a:xfrm>
            <a:off x="1800702" y="448697"/>
            <a:ext cx="59716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</a:rPr>
              <a:t>Application of Heat Transfer</a:t>
            </a:r>
          </a:p>
        </p:txBody>
      </p:sp>
    </p:spTree>
    <p:extLst>
      <p:ext uri="{BB962C8B-B14F-4D97-AF65-F5344CB8AC3E}">
        <p14:creationId xmlns:p14="http://schemas.microsoft.com/office/powerpoint/2010/main" val="1264532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4648200" y="2667000"/>
            <a:ext cx="4429125" cy="3305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417445" y="623595"/>
            <a:ext cx="2852401" cy="533196"/>
          </a:xfrm>
          <a:prstGeom prst="rect">
            <a:avLst/>
          </a:prstGeom>
        </p:spPr>
        <p:txBody>
          <a:bodyPr wrap="square" lIns="0" tIns="26035" rIns="0" bIns="0" rtlCol="0">
            <a:noAutofit/>
          </a:bodyPr>
          <a:lstStyle/>
          <a:p>
            <a:pPr marL="12700">
              <a:lnSpc>
                <a:spcPts val="4100"/>
              </a:lnSpc>
            </a:pPr>
            <a:r>
              <a:rPr sz="4000" spc="-43" dirty="0">
                <a:latin typeface="Calibri"/>
                <a:cs typeface="Calibri"/>
              </a:rPr>
              <a:t>Heat Transfer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83450" y="623595"/>
            <a:ext cx="1523965" cy="533196"/>
          </a:xfrm>
          <a:prstGeom prst="rect">
            <a:avLst/>
          </a:prstGeom>
        </p:spPr>
        <p:txBody>
          <a:bodyPr wrap="square" lIns="0" tIns="26035" rIns="0" bIns="0" rtlCol="0">
            <a:noAutofit/>
          </a:bodyPr>
          <a:lstStyle/>
          <a:p>
            <a:pPr marL="12700">
              <a:lnSpc>
                <a:spcPts val="4100"/>
              </a:lnSpc>
            </a:pPr>
            <a:r>
              <a:rPr sz="4000" spc="2" dirty="0">
                <a:latin typeface="Calibri"/>
                <a:cs typeface="Calibri"/>
              </a:rPr>
              <a:t>Modes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1356" y="2294661"/>
            <a:ext cx="3168363" cy="920216"/>
          </a:xfrm>
          <a:prstGeom prst="rect">
            <a:avLst/>
          </a:prstGeom>
        </p:spPr>
        <p:txBody>
          <a:bodyPr wrap="square" lIns="0" tIns="20986" rIns="0" bIns="0" rtlCol="0">
            <a:noAutofit/>
          </a:bodyPr>
          <a:lstStyle/>
          <a:p>
            <a:pPr marL="12700">
              <a:lnSpc>
                <a:spcPts val="3304"/>
              </a:lnSpc>
            </a:pPr>
            <a:r>
              <a:rPr sz="3200" spc="-7" dirty="0">
                <a:latin typeface="Calibri"/>
                <a:cs typeface="Calibri"/>
              </a:rPr>
              <a:t>There are 3 modes</a:t>
            </a:r>
            <a:endParaRPr sz="3200">
              <a:latin typeface="Calibri"/>
              <a:cs typeface="Calibri"/>
            </a:endParaRPr>
          </a:p>
          <a:p>
            <a:pPr marL="12700" marR="61081">
              <a:lnSpc>
                <a:spcPts val="3840"/>
              </a:lnSpc>
              <a:spcBef>
                <a:spcPts val="26"/>
              </a:spcBef>
            </a:pPr>
            <a:r>
              <a:rPr sz="3200" spc="-32" dirty="0">
                <a:latin typeface="Calibri"/>
                <a:cs typeface="Calibri"/>
              </a:rPr>
              <a:t>of heat transfer.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6752" y="3345688"/>
            <a:ext cx="347878" cy="1404874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dirty="0">
                <a:latin typeface="Calibri"/>
                <a:cs typeface="Calibri"/>
              </a:rPr>
              <a:t>1.</a:t>
            </a:r>
            <a:endParaRPr sz="2800">
              <a:latin typeface="Calibri"/>
              <a:cs typeface="Calibri"/>
            </a:endParaRPr>
          </a:p>
          <a:p>
            <a:pPr marL="12700" marR="32">
              <a:lnSpc>
                <a:spcPct val="101725"/>
              </a:lnSpc>
              <a:spcBef>
                <a:spcPts val="471"/>
              </a:spcBef>
            </a:pPr>
            <a:r>
              <a:rPr sz="2800" spc="-4" dirty="0">
                <a:latin typeface="Calibri"/>
                <a:cs typeface="Calibri"/>
              </a:rPr>
              <a:t>2.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614"/>
              </a:spcBef>
            </a:pPr>
            <a:r>
              <a:rPr sz="2800" dirty="0">
                <a:latin typeface="Calibri"/>
                <a:cs typeface="Calibri"/>
              </a:rPr>
              <a:t>3.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0594" y="3345688"/>
            <a:ext cx="1737312" cy="1404874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spc="-1" dirty="0">
                <a:latin typeface="Calibri"/>
                <a:cs typeface="Calibri"/>
              </a:rPr>
              <a:t>Conduction</a:t>
            </a:r>
            <a:endParaRPr sz="2800" dirty="0">
              <a:latin typeface="Calibri"/>
              <a:cs typeface="Calibri"/>
            </a:endParaRPr>
          </a:p>
          <a:p>
            <a:pPr marL="12700" marR="31664">
              <a:lnSpc>
                <a:spcPct val="101725"/>
              </a:lnSpc>
              <a:spcBef>
                <a:spcPts val="471"/>
              </a:spcBef>
            </a:pPr>
            <a:r>
              <a:rPr sz="2800" spc="-8" dirty="0">
                <a:latin typeface="Calibri"/>
                <a:cs typeface="Calibri"/>
              </a:rPr>
              <a:t>Convection</a:t>
            </a:r>
            <a:endParaRPr sz="2800" dirty="0">
              <a:latin typeface="Calibri"/>
              <a:cs typeface="Calibri"/>
            </a:endParaRPr>
          </a:p>
          <a:p>
            <a:pPr marL="12700" marR="53263">
              <a:lnSpc>
                <a:spcPct val="101725"/>
              </a:lnSpc>
              <a:spcBef>
                <a:spcPts val="614"/>
              </a:spcBef>
            </a:pPr>
            <a:r>
              <a:rPr sz="2800" spc="-2" dirty="0">
                <a:latin typeface="Calibri"/>
                <a:cs typeface="Calibri"/>
              </a:rPr>
              <a:t>Radiation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714500" y="3855478"/>
            <a:ext cx="6286500" cy="2145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78840" y="601497"/>
            <a:ext cx="6295484" cy="2613380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2383790" marR="74414">
              <a:lnSpc>
                <a:spcPts val="4505"/>
              </a:lnSpc>
            </a:pPr>
            <a:r>
              <a:rPr sz="4400" spc="0" dirty="0">
                <a:latin typeface="Calibri"/>
                <a:cs typeface="Calibri"/>
              </a:rPr>
              <a:t>Conduction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389"/>
              </a:spcBef>
            </a:pPr>
            <a:r>
              <a:rPr sz="3200" spc="-7" dirty="0">
                <a:latin typeface="Calibri"/>
                <a:cs typeface="Calibri"/>
              </a:rPr>
              <a:t>Heat transfer through a solid medium</a:t>
            </a:r>
            <a:endParaRPr sz="3200">
              <a:latin typeface="Calibri"/>
              <a:cs typeface="Calibri"/>
            </a:endParaRPr>
          </a:p>
          <a:p>
            <a:pPr marL="12700" marR="74414">
              <a:lnSpc>
                <a:spcPts val="3845"/>
              </a:lnSpc>
              <a:spcBef>
                <a:spcPts val="192"/>
              </a:spcBef>
            </a:pPr>
            <a:r>
              <a:rPr sz="3200" spc="-11" dirty="0">
                <a:latin typeface="Calibri"/>
                <a:cs typeface="Calibri"/>
              </a:rPr>
              <a:t>direct contact</a:t>
            </a:r>
            <a:endParaRPr sz="3200">
              <a:latin typeface="Calibri"/>
              <a:cs typeface="Calibri"/>
            </a:endParaRPr>
          </a:p>
          <a:p>
            <a:pPr marL="12700" marR="74414">
              <a:lnSpc>
                <a:spcPct val="101725"/>
              </a:lnSpc>
              <a:spcBef>
                <a:spcPts val="509"/>
              </a:spcBef>
            </a:pPr>
            <a:r>
              <a:rPr sz="3200" spc="-8" dirty="0">
                <a:latin typeface="Calibri"/>
                <a:cs typeface="Calibri"/>
              </a:rPr>
              <a:t>Expressed by Fourier’s Law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684750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69230" y="1709293"/>
            <a:ext cx="558513" cy="432307"/>
          </a:xfrm>
          <a:prstGeom prst="rect">
            <a:avLst/>
          </a:prstGeom>
        </p:spPr>
        <p:txBody>
          <a:bodyPr wrap="square" lIns="0" tIns="20986" rIns="0" bIns="0" rtlCol="0">
            <a:noAutofit/>
          </a:bodyPr>
          <a:lstStyle/>
          <a:p>
            <a:pPr marL="12700">
              <a:lnSpc>
                <a:spcPts val="3304"/>
              </a:lnSpc>
            </a:pPr>
            <a:r>
              <a:rPr sz="3200" dirty="0">
                <a:latin typeface="Calibri"/>
                <a:cs typeface="Calibri"/>
              </a:rPr>
              <a:t>via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2758027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A7D4B8-9920-474D-9FB4-74455731F3BF}"/>
              </a:ext>
            </a:extLst>
          </p:cNvPr>
          <p:cNvSpPr txBox="1"/>
          <p:nvPr/>
        </p:nvSpPr>
        <p:spPr>
          <a:xfrm>
            <a:off x="670560" y="4267200"/>
            <a:ext cx="7721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-5" dirty="0">
                <a:latin typeface="Times New Roman"/>
                <a:cs typeface="Times New Roman"/>
              </a:rPr>
              <a:t>For example, flow </a:t>
            </a:r>
            <a:r>
              <a:rPr lang="en-US" sz="2000" dirty="0">
                <a:latin typeface="Times New Roman"/>
                <a:cs typeface="Times New Roman"/>
              </a:rPr>
              <a:t>of heat </a:t>
            </a:r>
            <a:r>
              <a:rPr lang="en-US" sz="2000" spc="-5" dirty="0">
                <a:latin typeface="Times New Roman"/>
                <a:cs typeface="Times New Roman"/>
              </a:rPr>
              <a:t>through the metal shell </a:t>
            </a:r>
            <a:r>
              <a:rPr lang="en-US" sz="2000" dirty="0">
                <a:latin typeface="Times New Roman"/>
                <a:cs typeface="Times New Roman"/>
              </a:rPr>
              <a:t>of a  boiler </a:t>
            </a:r>
            <a:r>
              <a:rPr lang="en-US" sz="2000" spc="-5" dirty="0">
                <a:latin typeface="Times New Roman"/>
                <a:cs typeface="Times New Roman"/>
              </a:rPr>
              <a:t>takes place </a:t>
            </a:r>
            <a:r>
              <a:rPr lang="en-US" sz="2000" spc="-10" dirty="0">
                <a:latin typeface="Times New Roman"/>
                <a:cs typeface="Times New Roman"/>
              </a:rPr>
              <a:t>by </a:t>
            </a:r>
            <a:r>
              <a:rPr lang="en-US" sz="2000" spc="-5" dirty="0">
                <a:latin typeface="Times New Roman"/>
                <a:cs typeface="Times New Roman"/>
              </a:rPr>
              <a:t>conduction </a:t>
            </a:r>
            <a:r>
              <a:rPr lang="en-US" sz="2000" dirty="0">
                <a:latin typeface="Times New Roman"/>
                <a:cs typeface="Times New Roman"/>
              </a:rPr>
              <a:t>as far as </a:t>
            </a:r>
            <a:r>
              <a:rPr lang="en-US" sz="2000" spc="-5" dirty="0">
                <a:latin typeface="Times New Roman"/>
                <a:cs typeface="Times New Roman"/>
              </a:rPr>
              <a:t>solid </a:t>
            </a:r>
            <a:r>
              <a:rPr lang="en-US" sz="2000" dirty="0">
                <a:latin typeface="Times New Roman"/>
                <a:cs typeface="Times New Roman"/>
              </a:rPr>
              <a:t>wall </a:t>
            </a:r>
            <a:r>
              <a:rPr lang="en-US" sz="2000" spc="-5" dirty="0">
                <a:latin typeface="Times New Roman"/>
                <a:cs typeface="Times New Roman"/>
              </a:rPr>
              <a:t>or  shell is considered. No mixing </a:t>
            </a:r>
            <a:r>
              <a:rPr lang="en-US" sz="2000" spc="-10" dirty="0">
                <a:latin typeface="Times New Roman"/>
                <a:cs typeface="Times New Roman"/>
              </a:rPr>
              <a:t>is </a:t>
            </a:r>
            <a:r>
              <a:rPr lang="en-US" sz="2000" spc="-5" dirty="0">
                <a:latin typeface="Times New Roman"/>
                <a:cs typeface="Times New Roman"/>
              </a:rPr>
              <a:t>involved. Conduction is  </a:t>
            </a:r>
            <a:r>
              <a:rPr lang="en-US" sz="2000" dirty="0">
                <a:latin typeface="Times New Roman"/>
                <a:cs typeface="Times New Roman"/>
              </a:rPr>
              <a:t>limited to </a:t>
            </a:r>
            <a:r>
              <a:rPr lang="en-US" sz="2000" spc="-5" dirty="0">
                <a:latin typeface="Times New Roman"/>
                <a:cs typeface="Times New Roman"/>
              </a:rPr>
              <a:t>solids </a:t>
            </a:r>
            <a:r>
              <a:rPr lang="en-US" sz="2000" dirty="0">
                <a:latin typeface="Times New Roman"/>
                <a:cs typeface="Times New Roman"/>
              </a:rPr>
              <a:t>and fluids </a:t>
            </a:r>
            <a:r>
              <a:rPr lang="en-US" sz="2000" spc="-5" dirty="0">
                <a:latin typeface="Times New Roman"/>
                <a:cs typeface="Times New Roman"/>
              </a:rPr>
              <a:t>whose movement is</a:t>
            </a:r>
            <a:r>
              <a:rPr lang="en-US" sz="2000" spc="-10" dirty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restricted.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49C9BD-B165-491C-A67A-08BE078BA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7200"/>
            <a:ext cx="6426200" cy="342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764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F6AA3EB-6FFC-4A2A-8C23-5E939BD2B2C6}"/>
              </a:ext>
            </a:extLst>
          </p:cNvPr>
          <p:cNvSpPr txBox="1">
            <a:spLocks/>
          </p:cNvSpPr>
          <p:nvPr/>
        </p:nvSpPr>
        <p:spPr>
          <a:xfrm>
            <a:off x="0" y="87123"/>
            <a:ext cx="22098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3200" b="1" spc="-5" dirty="0">
                <a:latin typeface="Times New Roman"/>
                <a:cs typeface="Times New Roman"/>
              </a:rPr>
              <a:t>Convection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B3BFE74D-2652-47DA-A221-AC70EA57359C}"/>
              </a:ext>
            </a:extLst>
          </p:cNvPr>
          <p:cNvSpPr/>
          <p:nvPr/>
        </p:nvSpPr>
        <p:spPr>
          <a:xfrm>
            <a:off x="76200" y="1828800"/>
            <a:ext cx="5486400" cy="48005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98247FF6-22A0-46C1-9B05-1E4756F4EA66}"/>
              </a:ext>
            </a:extLst>
          </p:cNvPr>
          <p:cNvSpPr txBox="1"/>
          <p:nvPr/>
        </p:nvSpPr>
        <p:spPr>
          <a:xfrm>
            <a:off x="5791200" y="2093874"/>
            <a:ext cx="3276600" cy="4118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For example, heating </a:t>
            </a:r>
            <a:r>
              <a:rPr sz="1800" dirty="0">
                <a:latin typeface="Times New Roman"/>
                <a:cs typeface="Times New Roman"/>
              </a:rPr>
              <a:t>of water </a:t>
            </a:r>
            <a:r>
              <a:rPr sz="1800" spc="-10" dirty="0">
                <a:latin typeface="Times New Roman"/>
                <a:cs typeface="Times New Roman"/>
              </a:rPr>
              <a:t>by </a:t>
            </a:r>
            <a:r>
              <a:rPr sz="1800" dirty="0">
                <a:latin typeface="Times New Roman"/>
                <a:cs typeface="Times New Roman"/>
              </a:rPr>
              <a:t>a hot </a:t>
            </a:r>
            <a:r>
              <a:rPr sz="1800" spc="-5" dirty="0">
                <a:latin typeface="Times New Roman"/>
                <a:cs typeface="Times New Roman"/>
              </a:rPr>
              <a:t>surface </a:t>
            </a:r>
            <a:r>
              <a:rPr sz="1800" dirty="0">
                <a:latin typeface="Times New Roman"/>
                <a:cs typeface="Times New Roman"/>
              </a:rPr>
              <a:t>(coil </a:t>
            </a:r>
            <a:r>
              <a:rPr sz="1800" spc="-5" dirty="0">
                <a:latin typeface="Times New Roman"/>
                <a:cs typeface="Times New Roman"/>
              </a:rPr>
              <a:t>type  </a:t>
            </a:r>
            <a:r>
              <a:rPr sz="1800" dirty="0">
                <a:latin typeface="Times New Roman"/>
                <a:cs typeface="Times New Roman"/>
              </a:rPr>
              <a:t>water </a:t>
            </a:r>
            <a:r>
              <a:rPr sz="1800" spc="-5" dirty="0">
                <a:latin typeface="Times New Roman"/>
                <a:cs typeface="Times New Roman"/>
              </a:rPr>
              <a:t>heater) </a:t>
            </a:r>
            <a:r>
              <a:rPr sz="1800" spc="-10" dirty="0">
                <a:latin typeface="Times New Roman"/>
                <a:cs typeface="Times New Roman"/>
              </a:rPr>
              <a:t>is </a:t>
            </a:r>
            <a:r>
              <a:rPr sz="1800" spc="-5" dirty="0">
                <a:latin typeface="Times New Roman"/>
                <a:cs typeface="Times New Roman"/>
              </a:rPr>
              <a:t>mainly </a:t>
            </a:r>
            <a:r>
              <a:rPr sz="1800" spc="-10" dirty="0">
                <a:latin typeface="Times New Roman"/>
                <a:cs typeface="Times New Roman"/>
              </a:rPr>
              <a:t>by </a:t>
            </a:r>
            <a:r>
              <a:rPr sz="1800" spc="-5" dirty="0">
                <a:latin typeface="Times New Roman"/>
                <a:cs typeface="Times New Roman"/>
              </a:rPr>
              <a:t>convection. Convection is  restricted </a:t>
            </a:r>
            <a:r>
              <a:rPr sz="1800" dirty="0">
                <a:latin typeface="Times New Roman"/>
                <a:cs typeface="Times New Roman"/>
              </a:rPr>
              <a:t>to the flow of heat in </a:t>
            </a:r>
            <a:r>
              <a:rPr sz="1800" spc="-5" dirty="0">
                <a:latin typeface="Times New Roman"/>
                <a:cs typeface="Times New Roman"/>
              </a:rPr>
              <a:t>fluids (i.e. </a:t>
            </a:r>
            <a:r>
              <a:rPr sz="1800" dirty="0">
                <a:latin typeface="Times New Roman"/>
                <a:cs typeface="Times New Roman"/>
              </a:rPr>
              <a:t>liquid and </a:t>
            </a:r>
            <a:r>
              <a:rPr sz="1800" spc="-5" dirty="0">
                <a:latin typeface="Times New Roman"/>
                <a:cs typeface="Times New Roman"/>
              </a:rPr>
              <a:t>gases).  </a:t>
            </a:r>
            <a:r>
              <a:rPr sz="1800" dirty="0">
                <a:latin typeface="Times New Roman"/>
                <a:cs typeface="Times New Roman"/>
              </a:rPr>
              <a:t>Convection </a:t>
            </a:r>
            <a:r>
              <a:rPr sz="1800" spc="-5" dirty="0">
                <a:latin typeface="Times New Roman"/>
                <a:cs typeface="Times New Roman"/>
              </a:rPr>
              <a:t>is </a:t>
            </a:r>
            <a:r>
              <a:rPr sz="1800" dirty="0">
                <a:latin typeface="Times New Roman"/>
                <a:cs typeface="Times New Roman"/>
              </a:rPr>
              <a:t>restricted to the </a:t>
            </a:r>
            <a:r>
              <a:rPr sz="1800" spc="-5" dirty="0">
                <a:latin typeface="Times New Roman"/>
                <a:cs typeface="Times New Roman"/>
              </a:rPr>
              <a:t>flow </a:t>
            </a:r>
            <a:r>
              <a:rPr sz="1800" dirty="0">
                <a:latin typeface="Times New Roman"/>
                <a:cs typeface="Times New Roman"/>
              </a:rPr>
              <a:t>of up </a:t>
            </a:r>
            <a:r>
              <a:rPr sz="1800" spc="-5" dirty="0">
                <a:latin typeface="Times New Roman"/>
                <a:cs typeface="Times New Roman"/>
              </a:rPr>
              <a:t>almost daily </a:t>
            </a:r>
            <a:r>
              <a:rPr sz="1800" dirty="0">
                <a:latin typeface="Times New Roman"/>
                <a:cs typeface="Times New Roman"/>
              </a:rPr>
              <a:t>in the  </a:t>
            </a:r>
            <a:r>
              <a:rPr sz="1800" spc="-5" dirty="0">
                <a:latin typeface="Times New Roman"/>
                <a:cs typeface="Times New Roman"/>
              </a:rPr>
              <a:t>atmosphere. These </a:t>
            </a:r>
            <a:r>
              <a:rPr sz="1800" dirty="0">
                <a:latin typeface="Times New Roman"/>
                <a:cs typeface="Times New Roman"/>
              </a:rPr>
              <a:t>are </a:t>
            </a:r>
            <a:r>
              <a:rPr sz="1800" spc="-5" dirty="0">
                <a:latin typeface="Times New Roman"/>
                <a:cs typeface="Times New Roman"/>
              </a:rPr>
              <a:t>responsible </a:t>
            </a:r>
            <a:r>
              <a:rPr sz="1800" dirty="0">
                <a:latin typeface="Times New Roman"/>
                <a:cs typeface="Times New Roman"/>
              </a:rPr>
              <a:t>for </a:t>
            </a:r>
            <a:r>
              <a:rPr sz="1800" spc="-5" dirty="0">
                <a:latin typeface="Times New Roman"/>
                <a:cs typeface="Times New Roman"/>
              </a:rPr>
              <a:t>winds, land </a:t>
            </a:r>
            <a:r>
              <a:rPr sz="1800" dirty="0">
                <a:latin typeface="Times New Roman"/>
                <a:cs typeface="Times New Roman"/>
              </a:rPr>
              <a:t>and sea  breezes, ocean current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etc.</a:t>
            </a: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0017C737-25E9-4035-822B-ACA42881DF50}"/>
              </a:ext>
            </a:extLst>
          </p:cNvPr>
          <p:cNvSpPr txBox="1"/>
          <p:nvPr/>
        </p:nvSpPr>
        <p:spPr>
          <a:xfrm>
            <a:off x="163195" y="405858"/>
            <a:ext cx="8817610" cy="872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467995" algn="r">
              <a:lnSpc>
                <a:spcPts val="1010"/>
              </a:lnSpc>
              <a:spcBef>
                <a:spcPts val="105"/>
              </a:spcBef>
            </a:pPr>
            <a:endParaRPr sz="1200" dirty="0">
              <a:latin typeface="Arial"/>
              <a:cs typeface="Arial"/>
            </a:endParaRPr>
          </a:p>
          <a:p>
            <a:pPr marL="12700">
              <a:lnSpc>
                <a:spcPts val="1910"/>
              </a:lnSpc>
            </a:pPr>
            <a:endParaRPr lang="en-US" sz="1800" spc="-5" dirty="0">
              <a:latin typeface="Times New Roman"/>
              <a:cs typeface="Times New Roman"/>
            </a:endParaRPr>
          </a:p>
          <a:p>
            <a:pPr marL="12700">
              <a:lnSpc>
                <a:spcPts val="1910"/>
              </a:lnSpc>
            </a:pPr>
            <a:r>
              <a:rPr sz="1800" spc="-5" dirty="0">
                <a:latin typeface="Times New Roman"/>
                <a:cs typeface="Times New Roman"/>
              </a:rPr>
              <a:t>When </a:t>
            </a:r>
            <a:r>
              <a:rPr sz="1800" dirty="0">
                <a:latin typeface="Times New Roman"/>
                <a:cs typeface="Times New Roman"/>
              </a:rPr>
              <a:t>heat flow </a:t>
            </a:r>
            <a:r>
              <a:rPr sz="1800" spc="-5" dirty="0">
                <a:latin typeface="Times New Roman"/>
                <a:cs typeface="Times New Roman"/>
              </a:rPr>
              <a:t>is </a:t>
            </a:r>
            <a:r>
              <a:rPr sz="1800" dirty="0">
                <a:latin typeface="Times New Roman"/>
                <a:cs typeface="Times New Roman"/>
              </a:rPr>
              <a:t>achieved by actual </a:t>
            </a:r>
            <a:r>
              <a:rPr sz="1800" spc="-5" dirty="0">
                <a:latin typeface="Times New Roman"/>
                <a:cs typeface="Times New Roman"/>
              </a:rPr>
              <a:t>mixing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warmer </a:t>
            </a:r>
            <a:r>
              <a:rPr sz="1800" dirty="0">
                <a:latin typeface="Times New Roman"/>
                <a:cs typeface="Times New Roman"/>
              </a:rPr>
              <a:t>portions </a:t>
            </a:r>
            <a:r>
              <a:rPr sz="1800" spc="-5" dirty="0">
                <a:latin typeface="Times New Roman"/>
                <a:cs typeface="Times New Roman"/>
              </a:rPr>
              <a:t>with </a:t>
            </a:r>
            <a:r>
              <a:rPr sz="1800" dirty="0">
                <a:latin typeface="Times New Roman"/>
                <a:cs typeface="Times New Roman"/>
              </a:rPr>
              <a:t>cooler portions of the </a:t>
            </a:r>
            <a:r>
              <a:rPr sz="1800" spc="-5" dirty="0">
                <a:latin typeface="Times New Roman"/>
                <a:cs typeface="Times New Roman"/>
              </a:rPr>
              <a:t>same </a:t>
            </a:r>
            <a:r>
              <a:rPr sz="1800" dirty="0">
                <a:latin typeface="Times New Roman"/>
                <a:cs typeface="Times New Roman"/>
              </a:rPr>
              <a:t>material, the </a:t>
            </a:r>
            <a:r>
              <a:rPr sz="1800" spc="-5" dirty="0">
                <a:latin typeface="Times New Roman"/>
                <a:cs typeface="Times New Roman"/>
              </a:rPr>
              <a:t>process is </a:t>
            </a:r>
            <a:r>
              <a:rPr sz="1800" spc="10" dirty="0">
                <a:latin typeface="Times New Roman"/>
                <a:cs typeface="Times New Roman"/>
              </a:rPr>
              <a:t>known</a:t>
            </a:r>
            <a:r>
              <a:rPr lang="en-US"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convection.</a:t>
            </a:r>
          </a:p>
        </p:txBody>
      </p:sp>
    </p:spTree>
    <p:extLst>
      <p:ext uri="{BB962C8B-B14F-4D97-AF65-F5344CB8AC3E}">
        <p14:creationId xmlns:p14="http://schemas.microsoft.com/office/powerpoint/2010/main" val="2576737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">
            <a:extLst>
              <a:ext uri="{FF2B5EF4-FFF2-40B4-BE49-F238E27FC236}">
                <a16:creationId xmlns:a16="http://schemas.microsoft.com/office/drawing/2014/main" id="{08C8C561-10B8-498B-AE56-83ACB66B6EFE}"/>
              </a:ext>
            </a:extLst>
          </p:cNvPr>
          <p:cNvSpPr/>
          <p:nvPr/>
        </p:nvSpPr>
        <p:spPr>
          <a:xfrm>
            <a:off x="5615051" y="1600200"/>
            <a:ext cx="2743200" cy="25575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4">
            <a:extLst>
              <a:ext uri="{FF2B5EF4-FFF2-40B4-BE49-F238E27FC236}">
                <a16:creationId xmlns:a16="http://schemas.microsoft.com/office/drawing/2014/main" id="{CC5E9E59-738B-4419-9F34-4FD75593CC29}"/>
              </a:ext>
            </a:extLst>
          </p:cNvPr>
          <p:cNvSpPr txBox="1"/>
          <p:nvPr/>
        </p:nvSpPr>
        <p:spPr>
          <a:xfrm>
            <a:off x="228600" y="838199"/>
            <a:ext cx="7239000" cy="4680457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2420366">
              <a:lnSpc>
                <a:spcPts val="4505"/>
              </a:lnSpc>
            </a:pPr>
            <a:r>
              <a:rPr sz="4400" spc="-10" dirty="0">
                <a:latin typeface="Calibri"/>
                <a:cs typeface="Calibri"/>
              </a:rPr>
              <a:t>Convection</a:t>
            </a:r>
            <a:endParaRPr sz="4400" dirty="0">
              <a:latin typeface="Calibri"/>
              <a:cs typeface="Calibri"/>
            </a:endParaRPr>
          </a:p>
          <a:p>
            <a:pPr marL="12700" marR="83941">
              <a:lnSpc>
                <a:spcPct val="101725"/>
              </a:lnSpc>
              <a:spcBef>
                <a:spcPts val="3389"/>
              </a:spcBef>
            </a:pPr>
            <a:r>
              <a:rPr sz="3200" spc="-11" dirty="0">
                <a:latin typeface="Calibri"/>
                <a:cs typeface="Calibri"/>
              </a:rPr>
              <a:t>E</a:t>
            </a:r>
            <a:r>
              <a:rPr lang="en-US" sz="3200" spc="-11" dirty="0">
                <a:latin typeface="Calibri"/>
                <a:cs typeface="Calibri"/>
              </a:rPr>
              <a:t>n</a:t>
            </a:r>
            <a:r>
              <a:rPr sz="3200" spc="-11" dirty="0">
                <a:latin typeface="Calibri"/>
                <a:cs typeface="Calibri"/>
              </a:rPr>
              <a:t>ergy transfer by fluid</a:t>
            </a:r>
            <a:endParaRPr sz="3200" dirty="0">
              <a:latin typeface="Calibri"/>
              <a:cs typeface="Calibri"/>
            </a:endParaRPr>
          </a:p>
          <a:p>
            <a:pPr marL="12700" marR="83941">
              <a:lnSpc>
                <a:spcPts val="3845"/>
              </a:lnSpc>
              <a:spcBef>
                <a:spcPts val="192"/>
              </a:spcBef>
            </a:pPr>
            <a:r>
              <a:rPr sz="3200" spc="-1" dirty="0">
                <a:latin typeface="Calibri"/>
                <a:cs typeface="Calibri"/>
              </a:rPr>
              <a:t>motion</a:t>
            </a:r>
            <a:endParaRPr sz="3200" dirty="0">
              <a:latin typeface="Calibri"/>
              <a:cs typeface="Calibri"/>
            </a:endParaRPr>
          </a:p>
          <a:p>
            <a:pPr marL="12700" marR="83941">
              <a:lnSpc>
                <a:spcPct val="101725"/>
              </a:lnSpc>
              <a:spcBef>
                <a:spcPts val="509"/>
              </a:spcBef>
            </a:pPr>
            <a:r>
              <a:rPr sz="3200" spc="-11" dirty="0">
                <a:latin typeface="Calibri"/>
                <a:cs typeface="Calibri"/>
              </a:rPr>
              <a:t>Two kinds of convection</a:t>
            </a:r>
            <a:endParaRPr sz="3200" dirty="0">
              <a:latin typeface="Calibri"/>
              <a:cs typeface="Calibri"/>
            </a:endParaRPr>
          </a:p>
          <a:p>
            <a:pPr marL="127000" marR="83941">
              <a:lnSpc>
                <a:spcPct val="101725"/>
              </a:lnSpc>
              <a:spcBef>
                <a:spcPts val="610"/>
              </a:spcBef>
            </a:pPr>
            <a:r>
              <a:rPr sz="2800" spc="-42" dirty="0">
                <a:latin typeface="Arial"/>
                <a:cs typeface="Arial"/>
              </a:rPr>
              <a:t>– </a:t>
            </a:r>
            <a:r>
              <a:rPr sz="2800" spc="-11" dirty="0">
                <a:latin typeface="Calibri"/>
                <a:cs typeface="Calibri"/>
              </a:rPr>
              <a:t>Forced convection: Fluid is</a:t>
            </a:r>
            <a:endParaRPr sz="2800" dirty="0">
              <a:latin typeface="Calibri"/>
              <a:cs typeface="Calibri"/>
            </a:endParaRPr>
          </a:p>
          <a:p>
            <a:pPr marL="413766" marR="83941">
              <a:lnSpc>
                <a:spcPts val="3360"/>
              </a:lnSpc>
              <a:spcBef>
                <a:spcPts val="168"/>
              </a:spcBef>
            </a:pPr>
            <a:r>
              <a:rPr lang="en-US" sz="2800" spc="-16" dirty="0">
                <a:latin typeface="Calibri"/>
                <a:cs typeface="Calibri"/>
              </a:rPr>
              <a:t>F</a:t>
            </a:r>
            <a:r>
              <a:rPr sz="2800" spc="-16" dirty="0">
                <a:latin typeface="Calibri"/>
                <a:cs typeface="Calibri"/>
              </a:rPr>
              <a:t>orced</a:t>
            </a:r>
            <a:endParaRPr lang="en-US" sz="2800" spc="-16" dirty="0">
              <a:latin typeface="Calibri"/>
              <a:cs typeface="Calibri"/>
            </a:endParaRPr>
          </a:p>
          <a:p>
            <a:pPr marL="413766" marR="83941">
              <a:lnSpc>
                <a:spcPts val="3360"/>
              </a:lnSpc>
              <a:spcBef>
                <a:spcPts val="168"/>
              </a:spcBef>
            </a:pPr>
            <a:r>
              <a:rPr lang="en-US" sz="2800" dirty="0"/>
              <a:t>This forcing can be done with a ceiling fan, a pump, suction device , etc.</a:t>
            </a:r>
            <a:endParaRPr sz="2800" dirty="0">
              <a:latin typeface="Calibri"/>
              <a:cs typeface="Calibri"/>
            </a:endParaRPr>
          </a:p>
          <a:p>
            <a:pPr marL="413766" marR="714847" indent="-286766">
              <a:lnSpc>
                <a:spcPts val="3360"/>
              </a:lnSpc>
              <a:spcBef>
                <a:spcPts val="643"/>
              </a:spcBef>
            </a:pPr>
            <a:r>
              <a:rPr sz="2800" spc="-42" dirty="0">
                <a:latin typeface="Arial"/>
                <a:cs typeface="Arial"/>
              </a:rPr>
              <a:t>– </a:t>
            </a:r>
            <a:r>
              <a:rPr sz="2800" spc="-12" dirty="0">
                <a:latin typeface="Calibri"/>
                <a:cs typeface="Calibri"/>
              </a:rPr>
              <a:t>Natural or free convection: fluid is induced by temperature difference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0EDA56AA-CC51-4617-B51B-50B2D67EF0EA}"/>
              </a:ext>
            </a:extLst>
          </p:cNvPr>
          <p:cNvSpPr txBox="1"/>
          <p:nvPr/>
        </p:nvSpPr>
        <p:spPr>
          <a:xfrm>
            <a:off x="535940" y="1684750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6552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FF2B5EF4-FFF2-40B4-BE49-F238E27FC236}">
                <a16:creationId xmlns:a16="http://schemas.microsoft.com/office/drawing/2014/main" id="{4D5FB843-42D8-4995-AF05-9543DA827266}"/>
              </a:ext>
            </a:extLst>
          </p:cNvPr>
          <p:cNvGrpSpPr/>
          <p:nvPr/>
        </p:nvGrpSpPr>
        <p:grpSpPr>
          <a:xfrm>
            <a:off x="954024" y="0"/>
            <a:ext cx="3950208" cy="6858000"/>
            <a:chOff x="954024" y="0"/>
            <a:chExt cx="3950208" cy="6858000"/>
          </a:xfrm>
        </p:grpSpPr>
        <p:sp>
          <p:nvSpPr>
            <p:cNvPr id="3" name="object 3">
              <a:extLst>
                <a:ext uri="{FF2B5EF4-FFF2-40B4-BE49-F238E27FC236}">
                  <a16:creationId xmlns:a16="http://schemas.microsoft.com/office/drawing/2014/main" id="{68FC6416-3142-426A-BBB8-A5CBB81EF2BC}"/>
                </a:ext>
              </a:extLst>
            </p:cNvPr>
            <p:cNvSpPr/>
            <p:nvPr/>
          </p:nvSpPr>
          <p:spPr>
            <a:xfrm>
              <a:off x="1014984" y="0"/>
              <a:ext cx="73660" cy="6858000"/>
            </a:xfrm>
            <a:custGeom>
              <a:avLst/>
              <a:gdLst/>
              <a:ahLst/>
              <a:cxnLst/>
              <a:rect l="l" t="t" r="r" b="b"/>
              <a:pathLst>
                <a:path w="73659" h="6858000">
                  <a:moveTo>
                    <a:pt x="73152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73152" y="6858000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6">
              <a:extLst>
                <a:ext uri="{FF2B5EF4-FFF2-40B4-BE49-F238E27FC236}">
                  <a16:creationId xmlns:a16="http://schemas.microsoft.com/office/drawing/2014/main" id="{16111339-C126-4ED4-9DED-85EA816337A2}"/>
                </a:ext>
              </a:extLst>
            </p:cNvPr>
            <p:cNvSpPr/>
            <p:nvPr/>
          </p:nvSpPr>
          <p:spPr>
            <a:xfrm>
              <a:off x="954024" y="713232"/>
              <a:ext cx="3950208" cy="13106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7">
            <a:extLst>
              <a:ext uri="{FF2B5EF4-FFF2-40B4-BE49-F238E27FC236}">
                <a16:creationId xmlns:a16="http://schemas.microsoft.com/office/drawing/2014/main" id="{AE675FC3-0CC9-4069-A7F1-84770BE40938}"/>
              </a:ext>
            </a:extLst>
          </p:cNvPr>
          <p:cNvSpPr txBox="1">
            <a:spLocks/>
          </p:cNvSpPr>
          <p:nvPr/>
        </p:nvSpPr>
        <p:spPr>
          <a:xfrm>
            <a:off x="993444" y="135128"/>
            <a:ext cx="387286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4300" spc="135" dirty="0">
                <a:solidFill>
                  <a:srgbClr val="562213"/>
                </a:solidFill>
              </a:rPr>
              <a:t>Heat</a:t>
            </a:r>
            <a:r>
              <a:rPr lang="en-US" sz="4300" spc="-150" dirty="0">
                <a:solidFill>
                  <a:srgbClr val="562213"/>
                </a:solidFill>
              </a:rPr>
              <a:t> </a:t>
            </a:r>
            <a:r>
              <a:rPr lang="en-US" sz="4300" spc="15" dirty="0">
                <a:solidFill>
                  <a:srgbClr val="562213"/>
                </a:solidFill>
              </a:rPr>
              <a:t>Radiation</a:t>
            </a:r>
            <a:endParaRPr lang="en-US" sz="4300" dirty="0"/>
          </a:p>
        </p:txBody>
      </p:sp>
      <p:grpSp>
        <p:nvGrpSpPr>
          <p:cNvPr id="6" name="object 8">
            <a:extLst>
              <a:ext uri="{FF2B5EF4-FFF2-40B4-BE49-F238E27FC236}">
                <a16:creationId xmlns:a16="http://schemas.microsoft.com/office/drawing/2014/main" id="{19A0957D-6350-4EAB-9A83-DF604479930A}"/>
              </a:ext>
            </a:extLst>
          </p:cNvPr>
          <p:cNvGrpSpPr/>
          <p:nvPr/>
        </p:nvGrpSpPr>
        <p:grpSpPr>
          <a:xfrm>
            <a:off x="1005839" y="734568"/>
            <a:ext cx="8138159" cy="5523865"/>
            <a:chOff x="1005839" y="734568"/>
            <a:chExt cx="8138159" cy="5523865"/>
          </a:xfrm>
        </p:grpSpPr>
        <p:sp>
          <p:nvSpPr>
            <p:cNvPr id="7" name="object 9">
              <a:extLst>
                <a:ext uri="{FF2B5EF4-FFF2-40B4-BE49-F238E27FC236}">
                  <a16:creationId xmlns:a16="http://schemas.microsoft.com/office/drawing/2014/main" id="{FA84066B-1000-4941-AF56-30BE6600E79E}"/>
                </a:ext>
              </a:extLst>
            </p:cNvPr>
            <p:cNvSpPr/>
            <p:nvPr/>
          </p:nvSpPr>
          <p:spPr>
            <a:xfrm>
              <a:off x="1005839" y="734568"/>
              <a:ext cx="3846829" cy="27940"/>
            </a:xfrm>
            <a:custGeom>
              <a:avLst/>
              <a:gdLst/>
              <a:ahLst/>
              <a:cxnLst/>
              <a:rect l="l" t="t" r="r" b="b"/>
              <a:pathLst>
                <a:path w="3846829" h="27940">
                  <a:moveTo>
                    <a:pt x="3846576" y="0"/>
                  </a:moveTo>
                  <a:lnTo>
                    <a:pt x="0" y="0"/>
                  </a:lnTo>
                  <a:lnTo>
                    <a:pt x="0" y="27432"/>
                  </a:lnTo>
                  <a:lnTo>
                    <a:pt x="3846576" y="27432"/>
                  </a:lnTo>
                  <a:lnTo>
                    <a:pt x="3846576" y="0"/>
                  </a:lnTo>
                  <a:close/>
                </a:path>
              </a:pathLst>
            </a:custGeom>
            <a:solidFill>
              <a:srgbClr val="5622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10">
              <a:extLst>
                <a:ext uri="{FF2B5EF4-FFF2-40B4-BE49-F238E27FC236}">
                  <a16:creationId xmlns:a16="http://schemas.microsoft.com/office/drawing/2014/main" id="{78A1064E-FA23-4003-B918-3BBA2487E4B3}"/>
                </a:ext>
              </a:extLst>
            </p:cNvPr>
            <p:cNvSpPr/>
            <p:nvPr/>
          </p:nvSpPr>
          <p:spPr>
            <a:xfrm>
              <a:off x="1149794" y="3276600"/>
              <a:ext cx="7994142" cy="29813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11">
            <a:extLst>
              <a:ext uri="{FF2B5EF4-FFF2-40B4-BE49-F238E27FC236}">
                <a16:creationId xmlns:a16="http://schemas.microsoft.com/office/drawing/2014/main" id="{FFB7A43E-D3F5-4736-B00B-BB4626272203}"/>
              </a:ext>
            </a:extLst>
          </p:cNvPr>
          <p:cNvSpPr txBox="1"/>
          <p:nvPr/>
        </p:nvSpPr>
        <p:spPr>
          <a:xfrm>
            <a:off x="1222044" y="1167130"/>
            <a:ext cx="5805805" cy="134302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0650" indent="-108585">
              <a:lnSpc>
                <a:spcPct val="100000"/>
              </a:lnSpc>
              <a:spcBef>
                <a:spcPts val="675"/>
              </a:spcBef>
              <a:buSzPct val="95833"/>
              <a:buChar char="•"/>
              <a:tabLst>
                <a:tab pos="121285" algn="l"/>
              </a:tabLst>
            </a:pPr>
            <a:r>
              <a:rPr sz="2400" spc="-105" dirty="0">
                <a:latin typeface="Trebuchet MS"/>
                <a:cs typeface="Trebuchet MS"/>
              </a:rPr>
              <a:t>Energy </a:t>
            </a:r>
            <a:r>
              <a:rPr sz="2400" spc="-114" dirty="0">
                <a:latin typeface="Trebuchet MS"/>
                <a:cs typeface="Trebuchet MS"/>
              </a:rPr>
              <a:t>carried </a:t>
            </a:r>
            <a:r>
              <a:rPr sz="2400" spc="-150" dirty="0">
                <a:latin typeface="Trebuchet MS"/>
                <a:cs typeface="Trebuchet MS"/>
              </a:rPr>
              <a:t>by </a:t>
            </a:r>
            <a:r>
              <a:rPr sz="2400" spc="-140" dirty="0">
                <a:latin typeface="Trebuchet MS"/>
                <a:cs typeface="Trebuchet MS"/>
              </a:rPr>
              <a:t>electromagnetic</a:t>
            </a:r>
            <a:r>
              <a:rPr sz="2400" spc="75" dirty="0">
                <a:latin typeface="Trebuchet MS"/>
                <a:cs typeface="Trebuchet MS"/>
              </a:rPr>
              <a:t> </a:t>
            </a:r>
            <a:r>
              <a:rPr sz="2400" spc="-155" dirty="0">
                <a:latin typeface="Trebuchet MS"/>
                <a:cs typeface="Trebuchet MS"/>
              </a:rPr>
              <a:t>waves</a:t>
            </a:r>
            <a:endParaRPr sz="2400" dirty="0">
              <a:latin typeface="Trebuchet MS"/>
              <a:cs typeface="Trebuchet MS"/>
            </a:endParaRPr>
          </a:p>
          <a:p>
            <a:pPr marL="120650" indent="-108585">
              <a:lnSpc>
                <a:spcPct val="100000"/>
              </a:lnSpc>
              <a:spcBef>
                <a:spcPts val="575"/>
              </a:spcBef>
              <a:buSzPct val="95833"/>
              <a:buChar char="•"/>
              <a:tabLst>
                <a:tab pos="121285" algn="l"/>
              </a:tabLst>
            </a:pPr>
            <a:r>
              <a:rPr sz="2400" spc="-175" dirty="0">
                <a:latin typeface="Trebuchet MS"/>
                <a:cs typeface="Trebuchet MS"/>
              </a:rPr>
              <a:t>Light, </a:t>
            </a:r>
            <a:r>
              <a:rPr sz="2400" spc="-150" dirty="0">
                <a:latin typeface="Trebuchet MS"/>
                <a:cs typeface="Trebuchet MS"/>
              </a:rPr>
              <a:t>microwaves, </a:t>
            </a:r>
            <a:r>
              <a:rPr sz="2400" spc="-95" dirty="0">
                <a:latin typeface="Trebuchet MS"/>
                <a:cs typeface="Trebuchet MS"/>
              </a:rPr>
              <a:t>radio </a:t>
            </a:r>
            <a:r>
              <a:rPr sz="2400" spc="-190" dirty="0">
                <a:latin typeface="Trebuchet MS"/>
                <a:cs typeface="Trebuchet MS"/>
              </a:rPr>
              <a:t>waves,</a:t>
            </a:r>
            <a:r>
              <a:rPr sz="2400" spc="-560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x-rays</a:t>
            </a:r>
            <a:endParaRPr sz="2400" dirty="0">
              <a:latin typeface="Trebuchet MS"/>
              <a:cs typeface="Trebuchet MS"/>
            </a:endParaRPr>
          </a:p>
          <a:p>
            <a:pPr marL="121285" indent="-109220">
              <a:lnSpc>
                <a:spcPct val="100000"/>
              </a:lnSpc>
              <a:spcBef>
                <a:spcPts val="580"/>
              </a:spcBef>
              <a:buSzPct val="95833"/>
              <a:buChar char="•"/>
              <a:tabLst>
                <a:tab pos="121920" algn="l"/>
              </a:tabLst>
            </a:pPr>
            <a:r>
              <a:rPr sz="2400" spc="-125" dirty="0">
                <a:latin typeface="Trebuchet MS"/>
                <a:cs typeface="Trebuchet MS"/>
              </a:rPr>
              <a:t>Wavelength </a:t>
            </a:r>
            <a:r>
              <a:rPr sz="2400" spc="-105" dirty="0">
                <a:latin typeface="Trebuchet MS"/>
                <a:cs typeface="Trebuchet MS"/>
              </a:rPr>
              <a:t>is </a:t>
            </a:r>
            <a:r>
              <a:rPr sz="2400" spc="-150" dirty="0">
                <a:latin typeface="Trebuchet MS"/>
                <a:cs typeface="Trebuchet MS"/>
              </a:rPr>
              <a:t>related </a:t>
            </a:r>
            <a:r>
              <a:rPr sz="2400" spc="-60" dirty="0">
                <a:latin typeface="Trebuchet MS"/>
                <a:cs typeface="Trebuchet MS"/>
              </a:rPr>
              <a:t>to </a:t>
            </a:r>
            <a:r>
              <a:rPr sz="2400" spc="-135" dirty="0">
                <a:latin typeface="Trebuchet MS"/>
                <a:cs typeface="Trebuchet MS"/>
              </a:rPr>
              <a:t>vibrational</a:t>
            </a:r>
            <a:r>
              <a:rPr sz="2400" spc="120" dirty="0">
                <a:latin typeface="Trebuchet MS"/>
                <a:cs typeface="Trebuchet MS"/>
              </a:rPr>
              <a:t> </a:t>
            </a:r>
            <a:r>
              <a:rPr sz="2400" spc="-145" dirty="0">
                <a:latin typeface="Trebuchet MS"/>
                <a:cs typeface="Trebuchet MS"/>
              </a:rPr>
              <a:t>frequency</a:t>
            </a:r>
            <a:endParaRPr sz="24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171368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78840" y="601497"/>
            <a:ext cx="5296470" cy="4466818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2783078" marR="61036">
              <a:lnSpc>
                <a:spcPts val="4505"/>
              </a:lnSpc>
            </a:pPr>
            <a:r>
              <a:rPr sz="4400" spc="-14" dirty="0">
                <a:latin typeface="Calibri"/>
                <a:cs typeface="Calibri"/>
              </a:rPr>
              <a:t>Content</a:t>
            </a:r>
            <a:endParaRPr sz="4400" dirty="0">
              <a:latin typeface="Calibri"/>
              <a:cs typeface="Calibri"/>
            </a:endParaRPr>
          </a:p>
          <a:p>
            <a:pPr marL="12700" marR="61036">
              <a:lnSpc>
                <a:spcPct val="101725"/>
              </a:lnSpc>
              <a:spcBef>
                <a:spcPts val="3389"/>
              </a:spcBef>
            </a:pPr>
            <a:r>
              <a:rPr sz="3200" spc="-10" dirty="0">
                <a:latin typeface="Calibri"/>
                <a:cs typeface="Calibri"/>
              </a:rPr>
              <a:t>Modes of heat transfer?</a:t>
            </a:r>
            <a:endParaRPr sz="3200" dirty="0">
              <a:latin typeface="Calibri"/>
              <a:cs typeface="Calibri"/>
            </a:endParaRPr>
          </a:p>
          <a:p>
            <a:pPr marL="12700" marR="62908">
              <a:lnSpc>
                <a:spcPts val="3906"/>
              </a:lnSpc>
              <a:spcBef>
                <a:spcPts val="704"/>
              </a:spcBef>
            </a:pPr>
            <a:r>
              <a:rPr sz="3200" spc="-5" dirty="0">
                <a:latin typeface="Calibri"/>
                <a:cs typeface="Calibri"/>
              </a:rPr>
              <a:t>Fourier Law of heat conduction </a:t>
            </a:r>
            <a:endParaRPr sz="3200" dirty="0">
              <a:latin typeface="Calibri"/>
              <a:cs typeface="Calibri"/>
            </a:endParaRPr>
          </a:p>
          <a:p>
            <a:pPr marL="12700" marR="62908">
              <a:lnSpc>
                <a:spcPts val="3906"/>
              </a:lnSpc>
              <a:spcBef>
                <a:spcPts val="703"/>
              </a:spcBef>
            </a:pPr>
            <a:r>
              <a:rPr sz="3200" spc="-9" dirty="0">
                <a:latin typeface="Calibri"/>
                <a:cs typeface="Calibri"/>
              </a:rPr>
              <a:t>Convective heat coefficient 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1684750"/>
            <a:ext cx="229006" cy="3359023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 marR="152">
              <a:lnSpc>
                <a:spcPts val="3375"/>
              </a:lnSpc>
            </a:pPr>
            <a:r>
              <a:rPr sz="3200" dirty="0">
                <a:latin typeface="Arial"/>
                <a:cs typeface="Arial"/>
              </a:rPr>
              <a:t>•</a:t>
            </a:r>
          </a:p>
          <a:p>
            <a:pPr marL="12700">
              <a:lnSpc>
                <a:spcPct val="95825"/>
              </a:lnSpc>
              <a:spcBef>
                <a:spcPts val="762"/>
              </a:spcBef>
            </a:pPr>
            <a:r>
              <a:rPr sz="3200" dirty="0">
                <a:latin typeface="Arial"/>
                <a:cs typeface="Arial"/>
              </a:rPr>
              <a:t>•</a:t>
            </a:r>
          </a:p>
          <a:p>
            <a:pPr marL="12700" marR="152">
              <a:lnSpc>
                <a:spcPct val="95825"/>
              </a:lnSpc>
              <a:spcBef>
                <a:spcPts val="928"/>
              </a:spcBef>
            </a:pPr>
            <a:r>
              <a:rPr sz="3200" dirty="0">
                <a:latin typeface="Arial"/>
                <a:cs typeface="Arial"/>
              </a:rPr>
              <a:t>•</a:t>
            </a:r>
          </a:p>
          <a:p>
            <a:pPr marL="12700" marR="152">
              <a:lnSpc>
                <a:spcPct val="95825"/>
              </a:lnSpc>
              <a:spcBef>
                <a:spcPts val="928"/>
              </a:spcBef>
            </a:pP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9EBEDD69-C683-4AD4-BD7B-0B8B91D1CBCE}"/>
              </a:ext>
            </a:extLst>
          </p:cNvPr>
          <p:cNvSpPr txBox="1"/>
          <p:nvPr/>
        </p:nvSpPr>
        <p:spPr>
          <a:xfrm>
            <a:off x="3048000" y="2302942"/>
            <a:ext cx="23622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spc="-217" baseline="-32407" dirty="0">
                <a:latin typeface="DejaVu Serif"/>
                <a:cs typeface="DejaVu Serif"/>
              </a:rPr>
              <a:t>𝑅𝑎𝑡𝑒 </a:t>
            </a:r>
            <a:r>
              <a:rPr sz="3600" spc="-247" baseline="-32407" dirty="0">
                <a:latin typeface="DejaVu Serif"/>
                <a:cs typeface="DejaVu Serif"/>
              </a:rPr>
              <a:t>=</a:t>
            </a:r>
            <a:r>
              <a:rPr sz="3600" spc="-7" baseline="-32407" dirty="0">
                <a:latin typeface="DejaVu Serif"/>
                <a:cs typeface="DejaVu Serif"/>
              </a:rPr>
              <a:t> </a:t>
            </a:r>
            <a:r>
              <a:rPr sz="2000" spc="-65" dirty="0">
                <a:latin typeface="DejaVu Serif"/>
                <a:cs typeface="DejaVu Serif"/>
              </a:rPr>
              <a:t>𝐷𝑟𝑖𝑣𝑖𝑛𝑔𝑓𝑜𝑟𝑐𝑒</a:t>
            </a:r>
            <a:endParaRPr sz="2000" dirty="0">
              <a:latin typeface="DejaVu Serif"/>
              <a:cs typeface="DejaVu Serif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7505060D-DF9A-482B-8599-56DFFD992836}"/>
              </a:ext>
            </a:extLst>
          </p:cNvPr>
          <p:cNvSpPr txBox="1"/>
          <p:nvPr/>
        </p:nvSpPr>
        <p:spPr>
          <a:xfrm>
            <a:off x="3886200" y="2625971"/>
            <a:ext cx="1719246" cy="3231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000" spc="-90" dirty="0">
                <a:latin typeface="DejaVu Serif"/>
                <a:cs typeface="DejaVu Serif"/>
              </a:rPr>
              <a:t>𝑅𝑒𝑠𝑖𝑠𝑡𝑎𝑛𝑐𝑒</a:t>
            </a:r>
            <a:endParaRPr sz="2000" dirty="0">
              <a:latin typeface="DejaVu Serif"/>
              <a:cs typeface="DejaVu Serif"/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37013A96-F0ED-4F53-A77D-25206D66B9CD}"/>
              </a:ext>
            </a:extLst>
          </p:cNvPr>
          <p:cNvSpPr txBox="1"/>
          <p:nvPr/>
        </p:nvSpPr>
        <p:spPr>
          <a:xfrm>
            <a:off x="107947" y="3307725"/>
            <a:ext cx="8912861" cy="2331023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74930" algn="just">
              <a:lnSpc>
                <a:spcPct val="100000"/>
              </a:lnSpc>
              <a:spcBef>
                <a:spcPts val="1185"/>
              </a:spcBef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driving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force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temperature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drop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across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solid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surface.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greater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temperature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drop,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greater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will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be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rate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of</a:t>
            </a:r>
            <a:r>
              <a:rPr lang="en-US"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heat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flow.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50000"/>
              </a:lnSpc>
              <a:spcBef>
                <a:spcPts val="105"/>
              </a:spcBef>
            </a:pPr>
            <a:r>
              <a:rPr sz="1800" dirty="0">
                <a:latin typeface="Times New Roman"/>
                <a:cs typeface="Times New Roman"/>
              </a:rPr>
              <a:t>The flow of heat </a:t>
            </a:r>
            <a:r>
              <a:rPr sz="1800" spc="-5" dirty="0">
                <a:latin typeface="Times New Roman"/>
                <a:cs typeface="Times New Roman"/>
              </a:rPr>
              <a:t>will </a:t>
            </a:r>
            <a:r>
              <a:rPr sz="1800" dirty="0">
                <a:latin typeface="Times New Roman"/>
                <a:cs typeface="Times New Roman"/>
              </a:rPr>
              <a:t>also </a:t>
            </a:r>
            <a:r>
              <a:rPr sz="1800" spc="-5" dirty="0">
                <a:latin typeface="Times New Roman"/>
                <a:cs typeface="Times New Roman"/>
              </a:rPr>
              <a:t>depend </a:t>
            </a:r>
            <a:r>
              <a:rPr sz="1800" dirty="0">
                <a:latin typeface="Times New Roman"/>
                <a:cs typeface="Times New Roman"/>
              </a:rPr>
              <a:t>on the </a:t>
            </a:r>
            <a:r>
              <a:rPr sz="1800" spc="-5" dirty="0">
                <a:latin typeface="Times New Roman"/>
                <a:cs typeface="Times New Roman"/>
              </a:rPr>
              <a:t>conductivity </a:t>
            </a:r>
            <a:r>
              <a:rPr sz="1800" dirty="0">
                <a:latin typeface="Times New Roman"/>
                <a:cs typeface="Times New Roman"/>
              </a:rPr>
              <a:t>of the </a:t>
            </a:r>
            <a:r>
              <a:rPr sz="1800" spc="-5" dirty="0">
                <a:latin typeface="Times New Roman"/>
                <a:cs typeface="Times New Roman"/>
              </a:rPr>
              <a:t>materials </a:t>
            </a:r>
            <a:r>
              <a:rPr sz="1800" dirty="0">
                <a:latin typeface="Times New Roman"/>
                <a:cs typeface="Times New Roman"/>
              </a:rPr>
              <a:t>through </a:t>
            </a:r>
            <a:r>
              <a:rPr sz="1800" spc="-5" dirty="0">
                <a:latin typeface="Times New Roman"/>
                <a:cs typeface="Times New Roman"/>
              </a:rPr>
              <a:t>which </a:t>
            </a:r>
            <a:r>
              <a:rPr sz="1800" dirty="0">
                <a:latin typeface="Times New Roman"/>
                <a:cs typeface="Times New Roman"/>
              </a:rPr>
              <a:t>it </a:t>
            </a:r>
            <a:r>
              <a:rPr sz="1800" spc="-5" dirty="0">
                <a:latin typeface="Times New Roman"/>
                <a:cs typeface="Times New Roman"/>
              </a:rPr>
              <a:t>is flowing. For </a:t>
            </a:r>
            <a:r>
              <a:rPr sz="1800" dirty="0">
                <a:latin typeface="Times New Roman"/>
                <a:cs typeface="Times New Roman"/>
              </a:rPr>
              <a:t>example, </a:t>
            </a:r>
            <a:r>
              <a:rPr sz="1800" spc="-5" dirty="0">
                <a:latin typeface="Times New Roman"/>
                <a:cs typeface="Times New Roman"/>
              </a:rPr>
              <a:t>conduction </a:t>
            </a:r>
            <a:r>
              <a:rPr sz="1800" dirty="0">
                <a:latin typeface="Times New Roman"/>
                <a:cs typeface="Times New Roman"/>
              </a:rPr>
              <a:t>of heat  </a:t>
            </a:r>
            <a:r>
              <a:rPr sz="1800" spc="-5" dirty="0">
                <a:latin typeface="Times New Roman"/>
                <a:cs typeface="Times New Roman"/>
              </a:rPr>
              <a:t>is </a:t>
            </a:r>
            <a:r>
              <a:rPr sz="1800" dirty="0">
                <a:latin typeface="Times New Roman"/>
                <a:cs typeface="Times New Roman"/>
              </a:rPr>
              <a:t>faster </a:t>
            </a:r>
            <a:r>
              <a:rPr sz="1800" spc="-5" dirty="0">
                <a:latin typeface="Times New Roman"/>
                <a:cs typeface="Times New Roman"/>
              </a:rPr>
              <a:t>through </a:t>
            </a:r>
            <a:r>
              <a:rPr sz="1800" dirty="0">
                <a:latin typeface="Times New Roman"/>
                <a:cs typeface="Times New Roman"/>
              </a:rPr>
              <a:t>an iron rod </a:t>
            </a:r>
            <a:r>
              <a:rPr sz="1800" spc="-5" dirty="0">
                <a:latin typeface="Times New Roman"/>
                <a:cs typeface="Times New Roman"/>
              </a:rPr>
              <a:t>than </a:t>
            </a:r>
            <a:r>
              <a:rPr sz="1800" dirty="0">
                <a:latin typeface="Times New Roman"/>
                <a:cs typeface="Times New Roman"/>
              </a:rPr>
              <a:t>through a wooden log. </a:t>
            </a:r>
            <a:r>
              <a:rPr sz="1800" spc="-5" dirty="0">
                <a:latin typeface="Times New Roman"/>
                <a:cs typeface="Times New Roman"/>
              </a:rPr>
              <a:t>This </a:t>
            </a:r>
            <a:r>
              <a:rPr sz="1800" dirty="0">
                <a:latin typeface="Times New Roman"/>
                <a:cs typeface="Times New Roman"/>
              </a:rPr>
              <a:t>factor </a:t>
            </a:r>
            <a:r>
              <a:rPr sz="1800" spc="-5" dirty="0">
                <a:latin typeface="Times New Roman"/>
                <a:cs typeface="Times New Roman"/>
              </a:rPr>
              <a:t>is represented </a:t>
            </a:r>
            <a:r>
              <a:rPr sz="1800" spc="-10" dirty="0">
                <a:latin typeface="Times New Roman"/>
                <a:cs typeface="Times New Roman"/>
              </a:rPr>
              <a:t>by </a:t>
            </a:r>
            <a:r>
              <a:rPr sz="1800" dirty="0">
                <a:latin typeface="Times New Roman"/>
                <a:cs typeface="Times New Roman"/>
              </a:rPr>
              <a:t>the team </a:t>
            </a:r>
            <a:r>
              <a:rPr sz="1800" spc="-5" dirty="0">
                <a:latin typeface="Times New Roman"/>
                <a:cs typeface="Times New Roman"/>
              </a:rPr>
              <a:t>resistance, </a:t>
            </a:r>
            <a:r>
              <a:rPr sz="1800" dirty="0">
                <a:latin typeface="Times New Roman"/>
                <a:cs typeface="Times New Roman"/>
              </a:rPr>
              <a:t>which can </a:t>
            </a:r>
            <a:r>
              <a:rPr sz="1800" spc="-15" dirty="0">
                <a:latin typeface="Times New Roman"/>
                <a:cs typeface="Times New Roman"/>
              </a:rPr>
              <a:t>be  </a:t>
            </a:r>
            <a:r>
              <a:rPr sz="1800" dirty="0">
                <a:latin typeface="Times New Roman"/>
                <a:cs typeface="Times New Roman"/>
              </a:rPr>
              <a:t>quantitatively </a:t>
            </a:r>
            <a:r>
              <a:rPr sz="1800" spc="-5" dirty="0">
                <a:latin typeface="Times New Roman"/>
                <a:cs typeface="Times New Roman"/>
              </a:rPr>
              <a:t>expressed </a:t>
            </a:r>
            <a:r>
              <a:rPr sz="1800" dirty="0">
                <a:latin typeface="Times New Roman"/>
                <a:cs typeface="Times New Roman"/>
              </a:rPr>
              <a:t>by </a:t>
            </a:r>
            <a:r>
              <a:rPr sz="1800" spc="-10" dirty="0">
                <a:latin typeface="Times New Roman"/>
                <a:cs typeface="Times New Roman"/>
              </a:rPr>
              <a:t>Fourier’s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law.</a:t>
            </a:r>
            <a:r>
              <a:rPr lang="en-US" sz="1800" spc="-35" dirty="0">
                <a:latin typeface="Times New Roman"/>
                <a:cs typeface="Times New Roman"/>
              </a:rPr>
              <a:t> 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55FCE570-FE37-4BC3-A9C6-999EAD1E16C9}"/>
              </a:ext>
            </a:extLst>
          </p:cNvPr>
          <p:cNvSpPr/>
          <p:nvPr/>
        </p:nvSpPr>
        <p:spPr>
          <a:xfrm>
            <a:off x="4879848" y="5679795"/>
            <a:ext cx="3846829" cy="422275"/>
          </a:xfrm>
          <a:custGeom>
            <a:avLst/>
            <a:gdLst/>
            <a:ahLst/>
            <a:cxnLst/>
            <a:rect l="l" t="t" r="r" b="b"/>
            <a:pathLst>
              <a:path w="3846829" h="422275">
                <a:moveTo>
                  <a:pt x="3239516" y="53695"/>
                </a:moveTo>
                <a:lnTo>
                  <a:pt x="3202406" y="71678"/>
                </a:lnTo>
                <a:lnTo>
                  <a:pt x="3176524" y="114427"/>
                </a:lnTo>
                <a:lnTo>
                  <a:pt x="3160052" y="169456"/>
                </a:lnTo>
                <a:lnTo>
                  <a:pt x="3154553" y="233184"/>
                </a:lnTo>
                <a:lnTo>
                  <a:pt x="3155924" y="265976"/>
                </a:lnTo>
                <a:lnTo>
                  <a:pt x="3166922" y="325361"/>
                </a:lnTo>
                <a:lnTo>
                  <a:pt x="3188512" y="375500"/>
                </a:lnTo>
                <a:lnTo>
                  <a:pt x="3218180" y="410438"/>
                </a:lnTo>
                <a:lnTo>
                  <a:pt x="3235833" y="421830"/>
                </a:lnTo>
                <a:lnTo>
                  <a:pt x="3239516" y="412902"/>
                </a:lnTo>
                <a:lnTo>
                  <a:pt x="3225368" y="401447"/>
                </a:lnTo>
                <a:lnTo>
                  <a:pt x="3212846" y="386499"/>
                </a:lnTo>
                <a:lnTo>
                  <a:pt x="3192653" y="346151"/>
                </a:lnTo>
                <a:lnTo>
                  <a:pt x="3180080" y="294309"/>
                </a:lnTo>
                <a:lnTo>
                  <a:pt x="3175889" y="233413"/>
                </a:lnTo>
                <a:lnTo>
                  <a:pt x="3176930" y="201333"/>
                </a:lnTo>
                <a:lnTo>
                  <a:pt x="3185414" y="144602"/>
                </a:lnTo>
                <a:lnTo>
                  <a:pt x="3202178" y="98259"/>
                </a:lnTo>
                <a:lnTo>
                  <a:pt x="3225508" y="65125"/>
                </a:lnTo>
                <a:lnTo>
                  <a:pt x="3239516" y="53695"/>
                </a:lnTo>
                <a:close/>
              </a:path>
              <a:path w="3846829" h="422275">
                <a:moveTo>
                  <a:pt x="3444240" y="225552"/>
                </a:moveTo>
                <a:lnTo>
                  <a:pt x="3247644" y="225552"/>
                </a:lnTo>
                <a:lnTo>
                  <a:pt x="3247644" y="240792"/>
                </a:lnTo>
                <a:lnTo>
                  <a:pt x="3444240" y="240792"/>
                </a:lnTo>
                <a:lnTo>
                  <a:pt x="3444240" y="225552"/>
                </a:lnTo>
                <a:close/>
              </a:path>
              <a:path w="3846829" h="422275">
                <a:moveTo>
                  <a:pt x="3826256" y="233184"/>
                </a:moveTo>
                <a:lnTo>
                  <a:pt x="3820731" y="169456"/>
                </a:lnTo>
                <a:lnTo>
                  <a:pt x="3804158" y="114427"/>
                </a:lnTo>
                <a:lnTo>
                  <a:pt x="3778250" y="71678"/>
                </a:lnTo>
                <a:lnTo>
                  <a:pt x="3744722" y="44767"/>
                </a:lnTo>
                <a:lnTo>
                  <a:pt x="3741166" y="53695"/>
                </a:lnTo>
                <a:lnTo>
                  <a:pt x="3755212" y="65125"/>
                </a:lnTo>
                <a:lnTo>
                  <a:pt x="3767671" y="79984"/>
                </a:lnTo>
                <a:lnTo>
                  <a:pt x="3787902" y="119951"/>
                </a:lnTo>
                <a:lnTo>
                  <a:pt x="3800640" y="171729"/>
                </a:lnTo>
                <a:lnTo>
                  <a:pt x="3804920" y="233413"/>
                </a:lnTo>
                <a:lnTo>
                  <a:pt x="3803840" y="264985"/>
                </a:lnTo>
                <a:lnTo>
                  <a:pt x="3795382" y="321360"/>
                </a:lnTo>
                <a:lnTo>
                  <a:pt x="3778732" y="368071"/>
                </a:lnTo>
                <a:lnTo>
                  <a:pt x="3755301" y="401447"/>
                </a:lnTo>
                <a:lnTo>
                  <a:pt x="3741166" y="412902"/>
                </a:lnTo>
                <a:lnTo>
                  <a:pt x="3744722" y="421830"/>
                </a:lnTo>
                <a:lnTo>
                  <a:pt x="3778250" y="394982"/>
                </a:lnTo>
                <a:lnTo>
                  <a:pt x="3804158" y="351955"/>
                </a:lnTo>
                <a:lnTo>
                  <a:pt x="3820731" y="296710"/>
                </a:lnTo>
                <a:lnTo>
                  <a:pt x="3824871" y="265976"/>
                </a:lnTo>
                <a:lnTo>
                  <a:pt x="3826256" y="233184"/>
                </a:lnTo>
                <a:close/>
              </a:path>
              <a:path w="3846829" h="422275">
                <a:moveTo>
                  <a:pt x="3846576" y="0"/>
                </a:moveTo>
                <a:lnTo>
                  <a:pt x="0" y="0"/>
                </a:lnTo>
                <a:lnTo>
                  <a:pt x="0" y="15240"/>
                </a:lnTo>
                <a:lnTo>
                  <a:pt x="3846576" y="15240"/>
                </a:lnTo>
                <a:lnTo>
                  <a:pt x="38465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8E2546DF-6B19-4A4E-BAD8-1DC78D6F03AE}"/>
              </a:ext>
            </a:extLst>
          </p:cNvPr>
          <p:cNvSpPr txBox="1"/>
          <p:nvPr/>
        </p:nvSpPr>
        <p:spPr>
          <a:xfrm>
            <a:off x="8126348" y="5604154"/>
            <a:ext cx="19431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415" dirty="0">
                <a:latin typeface="DejaVu Serif"/>
                <a:cs typeface="DejaVu Serif"/>
              </a:rPr>
              <a:t>𝑤</a:t>
            </a:r>
            <a:endParaRPr sz="1800">
              <a:latin typeface="DejaVu Serif"/>
              <a:cs typeface="DejaVu Serif"/>
            </a:endParaRPr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32AC2442-3224-4BC5-B2B0-52BEAFB5D558}"/>
              </a:ext>
            </a:extLst>
          </p:cNvPr>
          <p:cNvSpPr txBox="1"/>
          <p:nvPr/>
        </p:nvSpPr>
        <p:spPr>
          <a:xfrm>
            <a:off x="231139" y="219363"/>
            <a:ext cx="8912861" cy="1996059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1800" b="1" spc="-5" dirty="0">
                <a:latin typeface="Times New Roman"/>
                <a:cs typeface="Times New Roman"/>
              </a:rPr>
              <a:t>CONDUCTION</a:t>
            </a:r>
            <a:endParaRPr lang="en-US" sz="1800" b="1" spc="-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800" spc="-5" dirty="0">
                <a:latin typeface="Times New Roman"/>
                <a:cs typeface="Times New Roman"/>
              </a:rPr>
              <a:t>Heat</a:t>
            </a:r>
            <a:r>
              <a:rPr sz="1800" spc="3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3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flow</a:t>
            </a:r>
            <a:r>
              <a:rPr sz="1800" spc="3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only</a:t>
            </a:r>
            <a:r>
              <a:rPr sz="1800" spc="3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when</a:t>
            </a:r>
            <a:r>
              <a:rPr sz="1800" spc="3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there</a:t>
            </a:r>
            <a:r>
              <a:rPr sz="1800" spc="3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is</a:t>
            </a:r>
            <a:r>
              <a:rPr sz="1800" spc="3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3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temperature</a:t>
            </a:r>
            <a:r>
              <a:rPr sz="1800" spc="3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gradient,</a:t>
            </a:r>
            <a:r>
              <a:rPr sz="1800" spc="3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i.e.</a:t>
            </a:r>
            <a:r>
              <a:rPr sz="1800" spc="3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heat</a:t>
            </a:r>
            <a:r>
              <a:rPr sz="1800" spc="3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flows</a:t>
            </a:r>
            <a:r>
              <a:rPr sz="1800" spc="3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from</a:t>
            </a:r>
            <a:r>
              <a:rPr sz="1800" spc="3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3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hot</a:t>
            </a:r>
            <a:r>
              <a:rPr sz="1800" spc="3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surface</a:t>
            </a:r>
            <a:r>
              <a:rPr sz="1800" spc="3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3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3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cold</a:t>
            </a:r>
            <a:r>
              <a:rPr sz="1800" spc="3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surface.</a:t>
            </a:r>
            <a:r>
              <a:rPr sz="1800" spc="365" dirty="0">
                <a:latin typeface="Times New Roman"/>
                <a:cs typeface="Times New Roman"/>
              </a:rPr>
              <a:t> </a:t>
            </a:r>
            <a:endParaRPr lang="en-US" sz="1800" spc="36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3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rate</a:t>
            </a:r>
            <a:r>
              <a:rPr sz="1800" spc="3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lang="en-US" sz="18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conduction </a:t>
            </a:r>
            <a:r>
              <a:rPr sz="1800" spc="-5" dirty="0">
                <a:latin typeface="Times New Roman"/>
                <a:cs typeface="Times New Roman"/>
              </a:rPr>
              <a:t>through </a:t>
            </a:r>
            <a:r>
              <a:rPr sz="1800" dirty="0">
                <a:latin typeface="Times New Roman"/>
                <a:cs typeface="Times New Roman"/>
              </a:rPr>
              <a:t>solid can be </a:t>
            </a:r>
            <a:r>
              <a:rPr sz="1800" spc="-5" dirty="0">
                <a:latin typeface="Times New Roman"/>
                <a:cs typeface="Times New Roman"/>
              </a:rPr>
              <a:t>studied </a:t>
            </a:r>
            <a:r>
              <a:rPr sz="1800" spc="-20" dirty="0">
                <a:latin typeface="Times New Roman"/>
                <a:cs typeface="Times New Roman"/>
              </a:rPr>
              <a:t>easily, </a:t>
            </a:r>
            <a:r>
              <a:rPr sz="1800" dirty="0">
                <a:latin typeface="Times New Roman"/>
                <a:cs typeface="Times New Roman"/>
              </a:rPr>
              <a:t>since </a:t>
            </a:r>
            <a:r>
              <a:rPr sz="1800" spc="-5" dirty="0">
                <a:latin typeface="Times New Roman"/>
                <a:cs typeface="Times New Roman"/>
              </a:rPr>
              <a:t>it is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sole phenomenon. </a:t>
            </a:r>
            <a:r>
              <a:rPr sz="1800" dirty="0">
                <a:latin typeface="Times New Roman"/>
                <a:cs typeface="Times New Roman"/>
              </a:rPr>
              <a:t>The basic </a:t>
            </a:r>
            <a:r>
              <a:rPr sz="1800" spc="-5" dirty="0">
                <a:latin typeface="Times New Roman"/>
                <a:cs typeface="Times New Roman"/>
              </a:rPr>
              <a:t>law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heat </a:t>
            </a:r>
            <a:r>
              <a:rPr sz="1800" dirty="0">
                <a:latin typeface="Times New Roman"/>
                <a:cs typeface="Times New Roman"/>
              </a:rPr>
              <a:t>transfer </a:t>
            </a:r>
            <a:r>
              <a:rPr sz="1800" spc="-10" dirty="0">
                <a:latin typeface="Times New Roman"/>
                <a:cs typeface="Times New Roman"/>
              </a:rPr>
              <a:t>by </a:t>
            </a:r>
            <a:r>
              <a:rPr sz="1800" spc="-5" dirty="0">
                <a:latin typeface="Times New Roman"/>
                <a:cs typeface="Times New Roman"/>
              </a:rPr>
              <a:t>conduction can  </a:t>
            </a:r>
            <a:r>
              <a:rPr sz="1800" dirty="0">
                <a:latin typeface="Times New Roman"/>
                <a:cs typeface="Times New Roman"/>
              </a:rPr>
              <a:t>be written in the form of rate equation </a:t>
            </a:r>
            <a:r>
              <a:rPr sz="1800" spc="-5" dirty="0">
                <a:latin typeface="Times New Roman"/>
                <a:cs typeface="Times New Roman"/>
              </a:rPr>
              <a:t>as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follow: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6DAAAA9-0478-4954-96A9-30485127CE9C}"/>
              </a:ext>
            </a:extLst>
          </p:cNvPr>
          <p:cNvCxnSpPr>
            <a:cxnSpLocks/>
          </p:cNvCxnSpPr>
          <p:nvPr/>
        </p:nvCxnSpPr>
        <p:spPr>
          <a:xfrm>
            <a:off x="3886200" y="2667000"/>
            <a:ext cx="1676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050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/>
          </p:cNvSpPr>
          <p:nvPr/>
        </p:nvSpPr>
        <p:spPr>
          <a:xfrm>
            <a:off x="748671" y="162073"/>
            <a:ext cx="7975614" cy="12561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4000" spc="-1005" dirty="0">
                <a:latin typeface="Times New Roman"/>
                <a:cs typeface="Times New Roman"/>
              </a:rPr>
              <a:t> </a:t>
            </a:r>
            <a:r>
              <a:rPr lang="en-US" sz="4000" spc="-90" dirty="0"/>
              <a:t>Fourier’s </a:t>
            </a:r>
            <a:r>
              <a:rPr lang="en-US" sz="4000" spc="20" dirty="0"/>
              <a:t>Law </a:t>
            </a:r>
            <a:r>
              <a:rPr lang="en-US" sz="4000" spc="-85" dirty="0"/>
              <a:t>of</a:t>
            </a:r>
            <a:r>
              <a:rPr lang="en-US" sz="4000" spc="-229" dirty="0"/>
              <a:t> </a:t>
            </a:r>
            <a:r>
              <a:rPr lang="en-US" sz="4000" spc="130" dirty="0"/>
              <a:t>Heat </a:t>
            </a:r>
            <a:r>
              <a:rPr lang="en-US" sz="4000" spc="6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Conduction</a:t>
            </a:r>
            <a:endParaRPr lang="en-US" sz="4000" dirty="0">
              <a:latin typeface="Trebuchet MS"/>
              <a:cs typeface="Trebuchet MS"/>
            </a:endParaRPr>
          </a:p>
          <a:p>
            <a:pPr marL="12700">
              <a:spcBef>
                <a:spcPts val="95"/>
              </a:spcBef>
            </a:pPr>
            <a:endParaRPr lang="en-US" sz="40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1000" y="2133600"/>
            <a:ext cx="85344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37820" algn="l"/>
              </a:tabLst>
            </a:pPr>
            <a:r>
              <a:rPr sz="2400" spc="-125" dirty="0">
                <a:latin typeface="Trebuchet MS"/>
                <a:cs typeface="Trebuchet MS"/>
              </a:rPr>
              <a:t>Rate </a:t>
            </a:r>
            <a:r>
              <a:rPr sz="2400" spc="-130" dirty="0">
                <a:latin typeface="Trebuchet MS"/>
                <a:cs typeface="Trebuchet MS"/>
              </a:rPr>
              <a:t>of </a:t>
            </a:r>
            <a:r>
              <a:rPr sz="2400" spc="-165" dirty="0">
                <a:latin typeface="Trebuchet MS"/>
                <a:cs typeface="Trebuchet MS"/>
              </a:rPr>
              <a:t>heat </a:t>
            </a:r>
            <a:r>
              <a:rPr sz="2400" spc="-125" dirty="0">
                <a:latin typeface="Trebuchet MS"/>
                <a:cs typeface="Trebuchet MS"/>
              </a:rPr>
              <a:t>transfer </a:t>
            </a:r>
            <a:r>
              <a:rPr sz="2400" spc="-145" dirty="0">
                <a:latin typeface="Trebuchet MS"/>
                <a:cs typeface="Trebuchet MS"/>
              </a:rPr>
              <a:t>by </a:t>
            </a:r>
            <a:r>
              <a:rPr sz="2400" spc="-100" dirty="0">
                <a:latin typeface="Trebuchet MS"/>
                <a:cs typeface="Trebuchet MS"/>
              </a:rPr>
              <a:t>conduction (through </a:t>
            </a:r>
            <a:r>
              <a:rPr sz="2400" spc="-240" dirty="0">
                <a:latin typeface="Trebuchet MS"/>
                <a:cs typeface="Trebuchet MS"/>
              </a:rPr>
              <a:t>a </a:t>
            </a:r>
            <a:r>
              <a:rPr sz="2400" spc="-100" dirty="0">
                <a:latin typeface="Trebuchet MS"/>
                <a:cs typeface="Trebuchet MS"/>
              </a:rPr>
              <a:t>solid) </a:t>
            </a:r>
            <a:r>
              <a:rPr sz="2400" spc="-140" dirty="0">
                <a:latin typeface="Trebuchet MS"/>
                <a:cs typeface="Trebuchet MS"/>
              </a:rPr>
              <a:t>in </a:t>
            </a:r>
            <a:r>
              <a:rPr sz="2400" spc="-240" dirty="0">
                <a:latin typeface="Trebuchet MS"/>
                <a:cs typeface="Trebuchet MS"/>
              </a:rPr>
              <a:t>a  </a:t>
            </a:r>
            <a:r>
              <a:rPr sz="2400" spc="-160" dirty="0">
                <a:latin typeface="Trebuchet MS"/>
                <a:cs typeface="Trebuchet MS"/>
              </a:rPr>
              <a:t>given </a:t>
            </a:r>
            <a:r>
              <a:rPr sz="2400" spc="-110" dirty="0">
                <a:latin typeface="Trebuchet MS"/>
                <a:cs typeface="Trebuchet MS"/>
              </a:rPr>
              <a:t>direction is </a:t>
            </a:r>
            <a:r>
              <a:rPr sz="2400" spc="-85" dirty="0">
                <a:latin typeface="Trebuchet MS"/>
                <a:cs typeface="Trebuchet MS"/>
              </a:rPr>
              <a:t>proportional </a:t>
            </a:r>
            <a:r>
              <a:rPr sz="2400" spc="-60" dirty="0">
                <a:latin typeface="Trebuchet MS"/>
                <a:cs typeface="Trebuchet MS"/>
              </a:rPr>
              <a:t>to </a:t>
            </a:r>
            <a:r>
              <a:rPr sz="2400" spc="-145" dirty="0">
                <a:latin typeface="Trebuchet MS"/>
                <a:cs typeface="Trebuchet MS"/>
              </a:rPr>
              <a:t>the </a:t>
            </a:r>
            <a:r>
              <a:rPr sz="2400" spc="-175" dirty="0">
                <a:latin typeface="Trebuchet MS"/>
                <a:cs typeface="Trebuchet MS"/>
              </a:rPr>
              <a:t>area </a:t>
            </a:r>
            <a:r>
              <a:rPr sz="2400" spc="-110" dirty="0">
                <a:latin typeface="Trebuchet MS"/>
                <a:cs typeface="Trebuchet MS"/>
              </a:rPr>
              <a:t>normal </a:t>
            </a:r>
            <a:r>
              <a:rPr sz="2400" spc="-60" dirty="0">
                <a:latin typeface="Trebuchet MS"/>
                <a:cs typeface="Trebuchet MS"/>
              </a:rPr>
              <a:t>to </a:t>
            </a:r>
            <a:r>
              <a:rPr sz="2400" spc="-145" dirty="0">
                <a:latin typeface="Trebuchet MS"/>
                <a:cs typeface="Trebuchet MS"/>
              </a:rPr>
              <a:t>the  </a:t>
            </a:r>
            <a:r>
              <a:rPr sz="2400" spc="-110" dirty="0">
                <a:latin typeface="Trebuchet MS"/>
                <a:cs typeface="Trebuchet MS"/>
              </a:rPr>
              <a:t>direction </a:t>
            </a:r>
            <a:r>
              <a:rPr sz="2400" spc="-130" dirty="0">
                <a:latin typeface="Trebuchet MS"/>
                <a:cs typeface="Trebuchet MS"/>
              </a:rPr>
              <a:t>of </a:t>
            </a:r>
            <a:r>
              <a:rPr sz="2400" spc="-165" dirty="0">
                <a:latin typeface="Trebuchet MS"/>
                <a:cs typeface="Trebuchet MS"/>
              </a:rPr>
              <a:t>heat </a:t>
            </a:r>
            <a:r>
              <a:rPr sz="2400" spc="-135" dirty="0">
                <a:latin typeface="Trebuchet MS"/>
                <a:cs typeface="Trebuchet MS"/>
              </a:rPr>
              <a:t>flow </a:t>
            </a:r>
            <a:r>
              <a:rPr sz="2400" spc="-160" dirty="0">
                <a:latin typeface="Trebuchet MS"/>
                <a:cs typeface="Trebuchet MS"/>
              </a:rPr>
              <a:t>and </a:t>
            </a:r>
            <a:r>
              <a:rPr sz="2400" spc="-140" dirty="0">
                <a:latin typeface="Trebuchet MS"/>
                <a:cs typeface="Trebuchet MS"/>
              </a:rPr>
              <a:t>the </a:t>
            </a:r>
            <a:r>
              <a:rPr sz="2400" spc="-150" dirty="0">
                <a:latin typeface="Trebuchet MS"/>
                <a:cs typeface="Trebuchet MS"/>
              </a:rPr>
              <a:t>temp </a:t>
            </a:r>
            <a:r>
              <a:rPr sz="2400" spc="-145" dirty="0">
                <a:latin typeface="Trebuchet MS"/>
                <a:cs typeface="Trebuchet MS"/>
              </a:rPr>
              <a:t>gradient </a:t>
            </a:r>
            <a:r>
              <a:rPr sz="2400" spc="-140" dirty="0">
                <a:latin typeface="Trebuchet MS"/>
                <a:cs typeface="Trebuchet MS"/>
              </a:rPr>
              <a:t>in </a:t>
            </a:r>
            <a:r>
              <a:rPr sz="2400" spc="-165" dirty="0">
                <a:latin typeface="Trebuchet MS"/>
                <a:cs typeface="Trebuchet MS"/>
              </a:rPr>
              <a:t>that </a:t>
            </a:r>
            <a:r>
              <a:rPr sz="2400" spc="-135" dirty="0">
                <a:latin typeface="Trebuchet MS"/>
                <a:cs typeface="Trebuchet MS"/>
              </a:rPr>
              <a:t>direction.  </a:t>
            </a:r>
            <a:r>
              <a:rPr sz="2400" spc="-150" dirty="0">
                <a:latin typeface="Trebuchet MS"/>
                <a:cs typeface="Trebuchet MS"/>
              </a:rPr>
              <a:t>Mathematically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335" dirty="0">
                <a:latin typeface="Trebuchet MS"/>
                <a:cs typeface="Trebuchet MS"/>
              </a:rPr>
              <a:t>;</a:t>
            </a:r>
            <a:endParaRPr sz="24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15127" y="3890920"/>
            <a:ext cx="561340" cy="0"/>
          </a:xfrm>
          <a:custGeom>
            <a:avLst/>
            <a:gdLst/>
            <a:ahLst/>
            <a:cxnLst/>
            <a:rect l="l" t="t" r="r" b="b"/>
            <a:pathLst>
              <a:path w="561339">
                <a:moveTo>
                  <a:pt x="0" y="0"/>
                </a:moveTo>
                <a:lnTo>
                  <a:pt x="560940" y="0"/>
                </a:lnTo>
              </a:path>
            </a:pathLst>
          </a:custGeom>
          <a:ln w="170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273050" y="3891232"/>
            <a:ext cx="450850" cy="5213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50" spc="-70" dirty="0">
                <a:latin typeface="Symbol"/>
                <a:cs typeface="Symbol"/>
              </a:rPr>
              <a:t></a:t>
            </a:r>
            <a:r>
              <a:rPr sz="3250" i="1" spc="-20" dirty="0">
                <a:latin typeface="Times New Roman"/>
                <a:cs typeface="Times New Roman"/>
              </a:rPr>
              <a:t>x</a:t>
            </a:r>
            <a:endParaRPr sz="325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76846" y="3492029"/>
            <a:ext cx="2566035" cy="5213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250" i="1" spc="-30" dirty="0">
                <a:latin typeface="Times New Roman"/>
                <a:cs typeface="Times New Roman"/>
              </a:rPr>
              <a:t>Q </a:t>
            </a:r>
            <a:r>
              <a:rPr sz="3250" spc="-30" dirty="0">
                <a:latin typeface="Symbol"/>
                <a:cs typeface="Symbol"/>
              </a:rPr>
              <a:t></a:t>
            </a:r>
            <a:r>
              <a:rPr sz="3250" spc="-30" dirty="0">
                <a:latin typeface="Times New Roman"/>
                <a:cs typeface="Times New Roman"/>
              </a:rPr>
              <a:t> </a:t>
            </a:r>
            <a:r>
              <a:rPr sz="3250" i="1" spc="-25" dirty="0">
                <a:latin typeface="Times New Roman"/>
                <a:cs typeface="Times New Roman"/>
              </a:rPr>
              <a:t>A </a:t>
            </a:r>
            <a:r>
              <a:rPr sz="4875" spc="-75" baseline="35042" dirty="0">
                <a:latin typeface="Symbol"/>
                <a:cs typeface="Symbol"/>
              </a:rPr>
              <a:t></a:t>
            </a:r>
            <a:r>
              <a:rPr sz="4875" i="1" spc="-75" baseline="35042" dirty="0">
                <a:latin typeface="Times New Roman"/>
                <a:cs typeface="Times New Roman"/>
              </a:rPr>
              <a:t>T</a:t>
            </a:r>
            <a:r>
              <a:rPr sz="4875" i="1" spc="307" baseline="35042" dirty="0">
                <a:latin typeface="Times New Roman"/>
                <a:cs typeface="Times New Roman"/>
              </a:rPr>
              <a:t> </a:t>
            </a:r>
            <a:r>
              <a:rPr sz="3250" i="1" spc="-70" dirty="0">
                <a:latin typeface="Times New Roman"/>
                <a:cs typeface="Times New Roman"/>
              </a:rPr>
              <a:t>Watt</a:t>
            </a:r>
            <a:endParaRPr sz="325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89375" y="3742092"/>
            <a:ext cx="4616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204" dirty="0">
                <a:latin typeface="Trebuchet MS"/>
                <a:cs typeface="Trebuchet MS"/>
              </a:rPr>
              <a:t>OR</a:t>
            </a:r>
            <a:endParaRPr sz="2400" dirty="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279150" y="3930314"/>
            <a:ext cx="545465" cy="0"/>
          </a:xfrm>
          <a:custGeom>
            <a:avLst/>
            <a:gdLst/>
            <a:ahLst/>
            <a:cxnLst/>
            <a:rect l="l" t="t" r="r" b="b"/>
            <a:pathLst>
              <a:path w="545465">
                <a:moveTo>
                  <a:pt x="0" y="0"/>
                </a:moveTo>
                <a:lnTo>
                  <a:pt x="545199" y="0"/>
                </a:lnTo>
              </a:path>
            </a:pathLst>
          </a:custGeom>
          <a:ln w="182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341303" y="3931555"/>
            <a:ext cx="423545" cy="556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450" i="1" spc="-70" dirty="0">
                <a:latin typeface="Times New Roman"/>
                <a:cs typeface="Times New Roman"/>
              </a:rPr>
              <a:t>dx</a:t>
            </a:r>
            <a:endParaRPr sz="3450">
              <a:latin typeface="Times New Roman"/>
              <a:cs typeface="Times New Roman"/>
            </a:endParaRPr>
          </a:p>
        </p:txBody>
      </p:sp>
      <p:sp>
        <p:nvSpPr>
          <p:cNvPr id="13" name="object 12"/>
          <p:cNvSpPr txBox="1"/>
          <p:nvPr/>
        </p:nvSpPr>
        <p:spPr>
          <a:xfrm>
            <a:off x="4736479" y="3585697"/>
            <a:ext cx="4077335" cy="556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3450" i="1" spc="-40" dirty="0">
                <a:latin typeface="Times New Roman"/>
                <a:cs typeface="Times New Roman"/>
              </a:rPr>
              <a:t>Q </a:t>
            </a:r>
            <a:r>
              <a:rPr sz="3450" spc="-30" dirty="0">
                <a:latin typeface="Symbol"/>
                <a:cs typeface="Symbol"/>
              </a:rPr>
              <a:t></a:t>
            </a:r>
            <a:r>
              <a:rPr sz="3450" spc="-30" dirty="0">
                <a:latin typeface="Times New Roman"/>
                <a:cs typeface="Times New Roman"/>
              </a:rPr>
              <a:t> </a:t>
            </a:r>
            <a:r>
              <a:rPr sz="3450" spc="40" dirty="0">
                <a:latin typeface="Symbol"/>
                <a:cs typeface="Symbol"/>
              </a:rPr>
              <a:t></a:t>
            </a:r>
            <a:r>
              <a:rPr sz="3450" i="1" spc="40" dirty="0">
                <a:latin typeface="Times New Roman"/>
                <a:cs typeface="Times New Roman"/>
              </a:rPr>
              <a:t>kA </a:t>
            </a:r>
            <a:r>
              <a:rPr sz="5175" i="1" spc="-75" baseline="35426" dirty="0">
                <a:latin typeface="Times New Roman"/>
                <a:cs typeface="Times New Roman"/>
              </a:rPr>
              <a:t>dT </a:t>
            </a:r>
            <a:r>
              <a:rPr sz="3450" i="1" spc="-70" dirty="0">
                <a:latin typeface="Times New Roman"/>
                <a:cs typeface="Times New Roman"/>
              </a:rPr>
              <a:t>Watt </a:t>
            </a:r>
            <a:r>
              <a:rPr sz="3450" spc="85" dirty="0">
                <a:latin typeface="Times New Roman"/>
                <a:cs typeface="Times New Roman"/>
              </a:rPr>
              <a:t>(</a:t>
            </a:r>
            <a:r>
              <a:rPr sz="3450" i="1" spc="85" dirty="0">
                <a:latin typeface="Times New Roman"/>
                <a:cs typeface="Times New Roman"/>
              </a:rPr>
              <a:t>J </a:t>
            </a:r>
            <a:r>
              <a:rPr sz="3450" spc="-15" dirty="0">
                <a:latin typeface="Times New Roman"/>
                <a:cs typeface="Times New Roman"/>
              </a:rPr>
              <a:t>/</a:t>
            </a:r>
            <a:r>
              <a:rPr sz="3450" spc="-670" dirty="0">
                <a:latin typeface="Times New Roman"/>
                <a:cs typeface="Times New Roman"/>
              </a:rPr>
              <a:t> </a:t>
            </a:r>
            <a:r>
              <a:rPr sz="3450" i="1" spc="15" dirty="0">
                <a:latin typeface="Times New Roman"/>
                <a:cs typeface="Times New Roman"/>
              </a:rPr>
              <a:t>s</a:t>
            </a:r>
            <a:r>
              <a:rPr sz="3450" spc="15" dirty="0">
                <a:latin typeface="Times New Roman"/>
                <a:cs typeface="Times New Roman"/>
              </a:rPr>
              <a:t>)</a:t>
            </a:r>
            <a:endParaRPr sz="3450" dirty="0">
              <a:latin typeface="Times New Roman"/>
              <a:cs typeface="Times New Roman"/>
            </a:endParaRPr>
          </a:p>
        </p:txBody>
      </p:sp>
      <p:sp>
        <p:nvSpPr>
          <p:cNvPr id="14" name="object 13"/>
          <p:cNvSpPr txBox="1"/>
          <p:nvPr/>
        </p:nvSpPr>
        <p:spPr>
          <a:xfrm>
            <a:off x="1213802" y="4532143"/>
            <a:ext cx="6868795" cy="2214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-110" dirty="0">
                <a:latin typeface="Trebuchet MS"/>
                <a:cs typeface="Trebuchet MS"/>
              </a:rPr>
              <a:t>where </a:t>
            </a:r>
            <a:r>
              <a:rPr sz="2400" spc="350" dirty="0">
                <a:latin typeface="Trebuchet MS"/>
                <a:cs typeface="Trebuchet MS"/>
              </a:rPr>
              <a:t>Q </a:t>
            </a:r>
            <a:r>
              <a:rPr sz="2400" spc="140" dirty="0">
                <a:latin typeface="Trebuchet MS"/>
                <a:cs typeface="Trebuchet MS"/>
              </a:rPr>
              <a:t>= </a:t>
            </a:r>
            <a:r>
              <a:rPr sz="2400" spc="-165" dirty="0">
                <a:latin typeface="Trebuchet MS"/>
                <a:cs typeface="Trebuchet MS"/>
              </a:rPr>
              <a:t>heat </a:t>
            </a:r>
            <a:r>
              <a:rPr sz="2400" spc="-135" dirty="0">
                <a:latin typeface="Trebuchet MS"/>
                <a:cs typeface="Trebuchet MS"/>
              </a:rPr>
              <a:t>flow </a:t>
            </a:r>
            <a:r>
              <a:rPr sz="2400" spc="-110" dirty="0">
                <a:latin typeface="Trebuchet MS"/>
                <a:cs typeface="Trebuchet MS"/>
              </a:rPr>
              <a:t>rate,Watt</a:t>
            </a:r>
            <a:r>
              <a:rPr sz="2400" spc="-465" dirty="0">
                <a:latin typeface="Trebuchet MS"/>
                <a:cs typeface="Trebuchet MS"/>
              </a:rPr>
              <a:t> </a:t>
            </a:r>
            <a:r>
              <a:rPr sz="2400" spc="-285" dirty="0">
                <a:latin typeface="Trebuchet MS"/>
                <a:cs typeface="Trebuchet MS"/>
              </a:rPr>
              <a:t>(J/s)</a:t>
            </a:r>
            <a:endParaRPr sz="2400" dirty="0">
              <a:latin typeface="Trebuchet MS"/>
              <a:cs typeface="Trebuchet MS"/>
            </a:endParaRPr>
          </a:p>
          <a:p>
            <a:pPr marL="848360">
              <a:lnSpc>
                <a:spcPct val="100000"/>
              </a:lnSpc>
            </a:pPr>
            <a:r>
              <a:rPr sz="2400" spc="185" dirty="0">
                <a:latin typeface="Trebuchet MS"/>
                <a:cs typeface="Trebuchet MS"/>
              </a:rPr>
              <a:t>A </a:t>
            </a:r>
            <a:r>
              <a:rPr sz="2400" spc="140" dirty="0">
                <a:latin typeface="Trebuchet MS"/>
                <a:cs typeface="Trebuchet MS"/>
              </a:rPr>
              <a:t>= </a:t>
            </a:r>
            <a:r>
              <a:rPr sz="2400" spc="-170" dirty="0">
                <a:latin typeface="Trebuchet MS"/>
                <a:cs typeface="Trebuchet MS"/>
              </a:rPr>
              <a:t>area </a:t>
            </a:r>
            <a:r>
              <a:rPr sz="2400" spc="-110" dirty="0">
                <a:latin typeface="Trebuchet MS"/>
                <a:cs typeface="Trebuchet MS"/>
              </a:rPr>
              <a:t>normal </a:t>
            </a:r>
            <a:r>
              <a:rPr sz="2400" spc="-60" dirty="0">
                <a:latin typeface="Trebuchet MS"/>
                <a:cs typeface="Trebuchet MS"/>
              </a:rPr>
              <a:t>to </a:t>
            </a:r>
            <a:r>
              <a:rPr sz="2400" spc="-165" dirty="0">
                <a:latin typeface="Trebuchet MS"/>
                <a:cs typeface="Trebuchet MS"/>
              </a:rPr>
              <a:t>heat </a:t>
            </a:r>
            <a:r>
              <a:rPr sz="2400" spc="-135" dirty="0">
                <a:latin typeface="Trebuchet MS"/>
                <a:cs typeface="Trebuchet MS"/>
              </a:rPr>
              <a:t>flow</a:t>
            </a:r>
            <a:r>
              <a:rPr sz="2400" spc="-254" dirty="0">
                <a:latin typeface="Trebuchet MS"/>
                <a:cs typeface="Trebuchet MS"/>
              </a:rPr>
              <a:t> </a:t>
            </a:r>
            <a:r>
              <a:rPr sz="2400" spc="-130" dirty="0">
                <a:latin typeface="Trebuchet MS"/>
                <a:cs typeface="Trebuchet MS"/>
              </a:rPr>
              <a:t>direction,m</a:t>
            </a:r>
            <a:r>
              <a:rPr sz="2400" spc="-195" baseline="24305" dirty="0">
                <a:latin typeface="Trebuchet MS"/>
                <a:cs typeface="Trebuchet MS"/>
              </a:rPr>
              <a:t>2</a:t>
            </a:r>
            <a:endParaRPr sz="2400" baseline="24305" dirty="0">
              <a:latin typeface="Trebuchet MS"/>
              <a:cs typeface="Trebuchet MS"/>
            </a:endParaRPr>
          </a:p>
          <a:p>
            <a:pPr marL="878840" marR="288290">
              <a:lnSpc>
                <a:spcPct val="100000"/>
              </a:lnSpc>
            </a:pPr>
            <a:r>
              <a:rPr sz="2400" spc="-65" dirty="0">
                <a:latin typeface="Trebuchet MS"/>
                <a:cs typeface="Trebuchet MS"/>
              </a:rPr>
              <a:t>k </a:t>
            </a:r>
            <a:r>
              <a:rPr sz="2400" spc="140" dirty="0">
                <a:latin typeface="Trebuchet MS"/>
                <a:cs typeface="Trebuchet MS"/>
              </a:rPr>
              <a:t>= </a:t>
            </a:r>
            <a:r>
              <a:rPr sz="2400" spc="-125" dirty="0">
                <a:latin typeface="Trebuchet MS"/>
                <a:cs typeface="Trebuchet MS"/>
              </a:rPr>
              <a:t>conductivity </a:t>
            </a:r>
            <a:r>
              <a:rPr sz="2400" spc="-130" dirty="0">
                <a:latin typeface="Trebuchet MS"/>
                <a:cs typeface="Trebuchet MS"/>
              </a:rPr>
              <a:t>of </a:t>
            </a:r>
            <a:r>
              <a:rPr sz="2400" spc="-160" dirty="0">
                <a:latin typeface="Trebuchet MS"/>
                <a:cs typeface="Trebuchet MS"/>
              </a:rPr>
              <a:t>material </a:t>
            </a:r>
            <a:r>
              <a:rPr sz="2400" spc="-85" dirty="0">
                <a:latin typeface="Trebuchet MS"/>
                <a:cs typeface="Trebuchet MS"/>
              </a:rPr>
              <a:t>(property),W/mK  </a:t>
            </a:r>
            <a:r>
              <a:rPr sz="2400" spc="-155" dirty="0">
                <a:latin typeface="Trebuchet MS"/>
                <a:cs typeface="Trebuchet MS"/>
              </a:rPr>
              <a:t>dT/dx </a:t>
            </a:r>
            <a:r>
              <a:rPr sz="2400" spc="140" dirty="0">
                <a:latin typeface="Trebuchet MS"/>
                <a:cs typeface="Trebuchet MS"/>
              </a:rPr>
              <a:t>= </a:t>
            </a:r>
            <a:r>
              <a:rPr sz="2400" spc="-150" dirty="0">
                <a:latin typeface="Trebuchet MS"/>
                <a:cs typeface="Trebuchet MS"/>
              </a:rPr>
              <a:t>temp </a:t>
            </a:r>
            <a:r>
              <a:rPr sz="2400" spc="-140" dirty="0">
                <a:latin typeface="Trebuchet MS"/>
                <a:cs typeface="Trebuchet MS"/>
              </a:rPr>
              <a:t>gradient in </a:t>
            </a:r>
            <a:r>
              <a:rPr sz="2400" spc="-5" dirty="0">
                <a:latin typeface="Trebuchet MS"/>
                <a:cs typeface="Trebuchet MS"/>
              </a:rPr>
              <a:t>x</a:t>
            </a:r>
            <a:r>
              <a:rPr sz="2400" spc="40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direction</a:t>
            </a:r>
            <a:endParaRPr sz="2400" dirty="0">
              <a:latin typeface="Trebuchet MS"/>
              <a:cs typeface="Trebuchet MS"/>
            </a:endParaRPr>
          </a:p>
          <a:p>
            <a:pPr marL="878840">
              <a:lnSpc>
                <a:spcPts val="2835"/>
              </a:lnSpc>
            </a:pPr>
            <a:r>
              <a:rPr sz="2400" spc="-20" dirty="0">
                <a:latin typeface="Arial"/>
                <a:cs typeface="Arial"/>
              </a:rPr>
              <a:t>Δ</a:t>
            </a:r>
            <a:r>
              <a:rPr sz="2400" spc="-20" dirty="0">
                <a:latin typeface="Trebuchet MS"/>
                <a:cs typeface="Trebuchet MS"/>
              </a:rPr>
              <a:t>T </a:t>
            </a:r>
            <a:r>
              <a:rPr sz="2400" spc="140" dirty="0">
                <a:latin typeface="Trebuchet MS"/>
                <a:cs typeface="Trebuchet MS"/>
              </a:rPr>
              <a:t>= </a:t>
            </a:r>
            <a:r>
              <a:rPr sz="2400" spc="-150" dirty="0">
                <a:latin typeface="Trebuchet MS"/>
                <a:cs typeface="Trebuchet MS"/>
              </a:rPr>
              <a:t>temp </a:t>
            </a:r>
            <a:r>
              <a:rPr sz="2400" spc="-165" dirty="0">
                <a:latin typeface="Trebuchet MS"/>
                <a:cs typeface="Trebuchet MS"/>
              </a:rPr>
              <a:t>difference </a:t>
            </a:r>
            <a:r>
              <a:rPr sz="2400" spc="-80" dirty="0">
                <a:latin typeface="Trebuchet MS"/>
                <a:cs typeface="Trebuchet MS"/>
              </a:rPr>
              <a:t>across</a:t>
            </a:r>
            <a:r>
              <a:rPr sz="2400" spc="-150" dirty="0">
                <a:latin typeface="Trebuchet MS"/>
                <a:cs typeface="Trebuchet MS"/>
              </a:rPr>
              <a:t> </a:t>
            </a:r>
            <a:r>
              <a:rPr sz="2400" spc="-50" dirty="0">
                <a:latin typeface="Arial"/>
                <a:cs typeface="Arial"/>
              </a:rPr>
              <a:t>Δ</a:t>
            </a:r>
            <a:r>
              <a:rPr sz="2400" spc="-50" dirty="0">
                <a:latin typeface="Trebuchet MS"/>
                <a:cs typeface="Trebuchet MS"/>
              </a:rPr>
              <a:t>x</a:t>
            </a:r>
            <a:endParaRPr sz="2400" dirty="0">
              <a:latin typeface="Trebuchet MS"/>
              <a:cs typeface="Trebuchet MS"/>
            </a:endParaRPr>
          </a:p>
          <a:p>
            <a:pPr marL="878840">
              <a:lnSpc>
                <a:spcPct val="100000"/>
              </a:lnSpc>
            </a:pPr>
            <a:r>
              <a:rPr sz="2400" spc="-50" dirty="0">
                <a:latin typeface="Arial"/>
                <a:cs typeface="Arial"/>
              </a:rPr>
              <a:t>Δ</a:t>
            </a:r>
            <a:r>
              <a:rPr sz="2400" spc="-50" dirty="0">
                <a:latin typeface="Trebuchet MS"/>
                <a:cs typeface="Trebuchet MS"/>
              </a:rPr>
              <a:t>x </a:t>
            </a:r>
            <a:r>
              <a:rPr sz="2400" spc="140" dirty="0">
                <a:latin typeface="Trebuchet MS"/>
                <a:cs typeface="Trebuchet MS"/>
              </a:rPr>
              <a:t>= </a:t>
            </a:r>
            <a:r>
              <a:rPr sz="2400" spc="-110" dirty="0">
                <a:latin typeface="Trebuchet MS"/>
                <a:cs typeface="Trebuchet MS"/>
              </a:rPr>
              <a:t>thickness </a:t>
            </a:r>
            <a:r>
              <a:rPr sz="2400" spc="-130" dirty="0">
                <a:latin typeface="Trebuchet MS"/>
                <a:cs typeface="Trebuchet MS"/>
              </a:rPr>
              <a:t>of </a:t>
            </a:r>
            <a:r>
              <a:rPr sz="2400" spc="-160" dirty="0">
                <a:latin typeface="Trebuchet MS"/>
                <a:cs typeface="Trebuchet MS"/>
              </a:rPr>
              <a:t>material </a:t>
            </a:r>
            <a:r>
              <a:rPr sz="2400" spc="-140" dirty="0">
                <a:latin typeface="Trebuchet MS"/>
                <a:cs typeface="Trebuchet MS"/>
              </a:rPr>
              <a:t>in </a:t>
            </a:r>
            <a:r>
              <a:rPr sz="2400" spc="-165" dirty="0">
                <a:latin typeface="Trebuchet MS"/>
                <a:cs typeface="Trebuchet MS"/>
              </a:rPr>
              <a:t>heat </a:t>
            </a:r>
            <a:r>
              <a:rPr sz="2400" spc="-135" dirty="0">
                <a:latin typeface="Trebuchet MS"/>
                <a:cs typeface="Trebuchet MS"/>
              </a:rPr>
              <a:t>flow</a:t>
            </a:r>
            <a:r>
              <a:rPr sz="2400" spc="105" dirty="0">
                <a:latin typeface="Trebuchet MS"/>
                <a:cs typeface="Trebuchet MS"/>
              </a:rPr>
              <a:t> </a:t>
            </a:r>
            <a:r>
              <a:rPr sz="2400" spc="-114" dirty="0">
                <a:latin typeface="Trebuchet MS"/>
                <a:cs typeface="Trebuchet MS"/>
              </a:rPr>
              <a:t>direction</a:t>
            </a:r>
            <a:endParaRPr sz="2400" dirty="0">
              <a:latin typeface="Trebuchet MS"/>
              <a:cs typeface="Trebuchet M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DF9931-0EEC-4FB0-8A6E-EE450DD048FA}"/>
              </a:ext>
            </a:extLst>
          </p:cNvPr>
          <p:cNvSpPr txBox="1"/>
          <p:nvPr/>
        </p:nvSpPr>
        <p:spPr>
          <a:xfrm>
            <a:off x="469279" y="826007"/>
            <a:ext cx="85343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65530" algn="l"/>
                <a:tab pos="4036060" algn="l"/>
                <a:tab pos="5177790" algn="l"/>
                <a:tab pos="6334760" algn="l"/>
                <a:tab pos="9909175" algn="l"/>
                <a:tab pos="10231755" algn="l"/>
                <a:tab pos="10668000" algn="l"/>
                <a:tab pos="11711940" algn="l"/>
              </a:tabLst>
            </a:pPr>
            <a:r>
              <a:rPr lang="en-US" sz="2400" spc="-5" dirty="0">
                <a:latin typeface="Times New Roman"/>
                <a:cs typeface="Times New Roman"/>
              </a:rPr>
              <a:t>Four</a:t>
            </a:r>
            <a:r>
              <a:rPr lang="en-US" sz="2400" spc="-15" dirty="0">
                <a:latin typeface="Times New Roman"/>
                <a:cs typeface="Times New Roman"/>
              </a:rPr>
              <a:t>i</a:t>
            </a:r>
            <a:r>
              <a:rPr lang="en-US" sz="2400" dirty="0">
                <a:latin typeface="Times New Roman"/>
                <a:cs typeface="Times New Roman"/>
              </a:rPr>
              <a:t>e</a:t>
            </a:r>
            <a:r>
              <a:rPr lang="en-US" sz="2400" spc="60" dirty="0">
                <a:latin typeface="Times New Roman"/>
                <a:cs typeface="Times New Roman"/>
              </a:rPr>
              <a:t>r</a:t>
            </a:r>
            <a:r>
              <a:rPr lang="en-US" sz="2400" spc="-120" dirty="0">
                <a:latin typeface="Times New Roman"/>
                <a:cs typeface="Times New Roman"/>
              </a:rPr>
              <a:t>’</a:t>
            </a:r>
            <a:r>
              <a:rPr lang="en-US" sz="2400" dirty="0">
                <a:latin typeface="Times New Roman"/>
                <a:cs typeface="Times New Roman"/>
              </a:rPr>
              <a:t>s l</a:t>
            </a:r>
            <a:r>
              <a:rPr lang="en-US" sz="2400" spc="-20" dirty="0">
                <a:latin typeface="Times New Roman"/>
                <a:cs typeface="Times New Roman"/>
              </a:rPr>
              <a:t>a</a:t>
            </a:r>
            <a:r>
              <a:rPr lang="en-US" sz="2400" dirty="0">
                <a:latin typeface="Times New Roman"/>
                <a:cs typeface="Times New Roman"/>
              </a:rPr>
              <a:t>w  st</a:t>
            </a:r>
            <a:r>
              <a:rPr lang="en-US" sz="2400" spc="-10" dirty="0">
                <a:latin typeface="Times New Roman"/>
                <a:cs typeface="Times New Roman"/>
              </a:rPr>
              <a:t>a</a:t>
            </a:r>
            <a:r>
              <a:rPr lang="en-US" sz="2400" dirty="0">
                <a:latin typeface="Times New Roman"/>
                <a:cs typeface="Times New Roman"/>
              </a:rPr>
              <a:t>t</a:t>
            </a:r>
            <a:r>
              <a:rPr lang="en-US" sz="2400" spc="-10" dirty="0">
                <a:latin typeface="Times New Roman"/>
                <a:cs typeface="Times New Roman"/>
              </a:rPr>
              <a:t>e</a:t>
            </a:r>
            <a:r>
              <a:rPr lang="en-US" sz="2400" dirty="0">
                <a:latin typeface="Times New Roman"/>
                <a:cs typeface="Times New Roman"/>
              </a:rPr>
              <a:t>s </a:t>
            </a:r>
            <a:r>
              <a:rPr lang="en-US" sz="2400" spc="-5" dirty="0">
                <a:latin typeface="Times New Roman"/>
                <a:cs typeface="Times New Roman"/>
              </a:rPr>
              <a:t> </a:t>
            </a:r>
            <a:r>
              <a:rPr lang="en-US" sz="2400" spc="-20" dirty="0">
                <a:latin typeface="Times New Roman"/>
                <a:cs typeface="Times New Roman"/>
              </a:rPr>
              <a:t>t</a:t>
            </a:r>
            <a:r>
              <a:rPr lang="en-US" sz="2400" dirty="0">
                <a:latin typeface="Times New Roman"/>
                <a:cs typeface="Times New Roman"/>
              </a:rPr>
              <a:t>hat </a:t>
            </a:r>
            <a:r>
              <a:rPr lang="en-US" sz="2400" spc="-5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the </a:t>
            </a:r>
            <a:r>
              <a:rPr lang="en-US" sz="2400" spc="-5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r</a:t>
            </a:r>
            <a:r>
              <a:rPr lang="en-US" sz="2400" spc="-10" dirty="0">
                <a:latin typeface="Times New Roman"/>
                <a:cs typeface="Times New Roman"/>
              </a:rPr>
              <a:t>a</a:t>
            </a:r>
            <a:r>
              <a:rPr lang="en-US" sz="2400" dirty="0">
                <a:latin typeface="Times New Roman"/>
                <a:cs typeface="Times New Roman"/>
              </a:rPr>
              <a:t>te </a:t>
            </a:r>
            <a:r>
              <a:rPr lang="en-US" sz="2400" spc="-10" dirty="0">
                <a:latin typeface="Times New Roman"/>
                <a:cs typeface="Times New Roman"/>
              </a:rPr>
              <a:t> o</a:t>
            </a:r>
            <a:r>
              <a:rPr lang="en-US" sz="2400" dirty="0">
                <a:latin typeface="Times New Roman"/>
                <a:cs typeface="Times New Roman"/>
              </a:rPr>
              <a:t>f heat </a:t>
            </a:r>
            <a:r>
              <a:rPr lang="en-US" sz="2400" spc="-20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f</a:t>
            </a:r>
            <a:r>
              <a:rPr lang="en-US" sz="2400" spc="-15" dirty="0">
                <a:latin typeface="Times New Roman"/>
                <a:cs typeface="Times New Roman"/>
              </a:rPr>
              <a:t>l</a:t>
            </a:r>
            <a:r>
              <a:rPr lang="en-US" sz="2400" dirty="0">
                <a:latin typeface="Times New Roman"/>
                <a:cs typeface="Times New Roman"/>
              </a:rPr>
              <a:t>ow t</a:t>
            </a:r>
            <a:r>
              <a:rPr lang="en-US" sz="2400" spc="-15" dirty="0">
                <a:latin typeface="Times New Roman"/>
                <a:cs typeface="Times New Roman"/>
              </a:rPr>
              <a:t>h</a:t>
            </a:r>
            <a:r>
              <a:rPr lang="en-US" sz="2400" spc="-10" dirty="0">
                <a:latin typeface="Times New Roman"/>
                <a:cs typeface="Times New Roman"/>
              </a:rPr>
              <a:t>r</a:t>
            </a:r>
            <a:r>
              <a:rPr lang="en-US" sz="2400" dirty="0">
                <a:latin typeface="Times New Roman"/>
                <a:cs typeface="Times New Roman"/>
              </a:rPr>
              <a:t>ough a un</a:t>
            </a:r>
            <a:r>
              <a:rPr lang="en-US" sz="2400" spc="-20" dirty="0">
                <a:latin typeface="Times New Roman"/>
                <a:cs typeface="Times New Roman"/>
              </a:rPr>
              <a:t>i</a:t>
            </a:r>
            <a:r>
              <a:rPr lang="en-US" sz="2400" spc="-10" dirty="0">
                <a:latin typeface="Times New Roman"/>
                <a:cs typeface="Times New Roman"/>
              </a:rPr>
              <a:t>f</a:t>
            </a:r>
            <a:r>
              <a:rPr lang="en-US" sz="2400" dirty="0">
                <a:latin typeface="Times New Roman"/>
                <a:cs typeface="Times New Roman"/>
              </a:rPr>
              <a:t>o</a:t>
            </a:r>
            <a:r>
              <a:rPr lang="en-US" sz="2400" spc="5" dirty="0">
                <a:latin typeface="Times New Roman"/>
                <a:cs typeface="Times New Roman"/>
              </a:rPr>
              <a:t>r</a:t>
            </a:r>
            <a:r>
              <a:rPr lang="en-US" sz="2400" dirty="0">
                <a:latin typeface="Times New Roman"/>
                <a:cs typeface="Times New Roman"/>
              </a:rPr>
              <a:t>m </a:t>
            </a:r>
            <a:r>
              <a:rPr lang="en-US" sz="2400" spc="-15" dirty="0">
                <a:latin typeface="Times New Roman"/>
                <a:cs typeface="Times New Roman"/>
              </a:rPr>
              <a:t> </a:t>
            </a:r>
            <a:r>
              <a:rPr lang="en-US" sz="2400" spc="-25" dirty="0">
                <a:latin typeface="Times New Roman"/>
                <a:cs typeface="Times New Roman"/>
              </a:rPr>
              <a:t>m</a:t>
            </a:r>
            <a:r>
              <a:rPr lang="en-US" sz="2400" dirty="0">
                <a:latin typeface="Times New Roman"/>
                <a:cs typeface="Times New Roman"/>
              </a:rPr>
              <a:t>a</a:t>
            </a:r>
            <a:r>
              <a:rPr lang="en-US" sz="2400" spc="-10" dirty="0">
                <a:latin typeface="Times New Roman"/>
                <a:cs typeface="Times New Roman"/>
              </a:rPr>
              <a:t>t</a:t>
            </a:r>
            <a:r>
              <a:rPr lang="en-US" sz="2400" dirty="0">
                <a:latin typeface="Times New Roman"/>
                <a:cs typeface="Times New Roman"/>
              </a:rPr>
              <a:t>erial </a:t>
            </a:r>
            <a:r>
              <a:rPr lang="en-US" sz="2400" spc="-10" dirty="0">
                <a:latin typeface="Times New Roman"/>
                <a:cs typeface="Times New Roman"/>
              </a:rPr>
              <a:t> </a:t>
            </a:r>
            <a:r>
              <a:rPr lang="en-US" sz="2400" spc="-20" dirty="0">
                <a:latin typeface="Times New Roman"/>
                <a:cs typeface="Times New Roman"/>
              </a:rPr>
              <a:t>i</a:t>
            </a:r>
            <a:r>
              <a:rPr lang="en-US" sz="2400" dirty="0">
                <a:latin typeface="Times New Roman"/>
                <a:cs typeface="Times New Roman"/>
              </a:rPr>
              <a:t>s </a:t>
            </a:r>
            <a:r>
              <a:rPr lang="en-US" sz="2400" spc="-5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pr</a:t>
            </a:r>
            <a:r>
              <a:rPr lang="en-US" sz="2400" spc="-10" dirty="0">
                <a:latin typeface="Times New Roman"/>
                <a:cs typeface="Times New Roman"/>
              </a:rPr>
              <a:t>o</a:t>
            </a:r>
            <a:r>
              <a:rPr lang="en-US" sz="2400" dirty="0">
                <a:latin typeface="Times New Roman"/>
                <a:cs typeface="Times New Roman"/>
              </a:rPr>
              <a:t>p</a:t>
            </a:r>
            <a:r>
              <a:rPr lang="en-US" sz="2400" spc="-15" dirty="0">
                <a:latin typeface="Times New Roman"/>
                <a:cs typeface="Times New Roman"/>
              </a:rPr>
              <a:t>o</a:t>
            </a:r>
            <a:r>
              <a:rPr lang="en-US" sz="2400" dirty="0">
                <a:latin typeface="Times New Roman"/>
                <a:cs typeface="Times New Roman"/>
              </a:rPr>
              <a:t>rt</a:t>
            </a:r>
            <a:r>
              <a:rPr lang="en-US" sz="2400" spc="-20" dirty="0">
                <a:latin typeface="Times New Roman"/>
                <a:cs typeface="Times New Roman"/>
              </a:rPr>
              <a:t>i</a:t>
            </a:r>
            <a:r>
              <a:rPr lang="en-US" sz="2400" dirty="0">
                <a:latin typeface="Times New Roman"/>
                <a:cs typeface="Times New Roman"/>
              </a:rPr>
              <a:t>onal </a:t>
            </a:r>
            <a:r>
              <a:rPr lang="en-US" sz="2400" spc="-20" dirty="0">
                <a:latin typeface="Times New Roman"/>
                <a:cs typeface="Times New Roman"/>
              </a:rPr>
              <a:t>t</a:t>
            </a:r>
            <a:r>
              <a:rPr lang="en-US" sz="2400" dirty="0">
                <a:latin typeface="Times New Roman"/>
                <a:cs typeface="Times New Roman"/>
              </a:rPr>
              <a:t>o </a:t>
            </a:r>
            <a:r>
              <a:rPr lang="en-US" sz="2400" spc="-20" dirty="0">
                <a:latin typeface="Times New Roman"/>
                <a:cs typeface="Times New Roman"/>
              </a:rPr>
              <a:t>t</a:t>
            </a:r>
            <a:r>
              <a:rPr lang="en-US" sz="2400" dirty="0">
                <a:latin typeface="Times New Roman"/>
                <a:cs typeface="Times New Roman"/>
              </a:rPr>
              <a:t>he area </a:t>
            </a:r>
            <a:r>
              <a:rPr lang="en-US" sz="2400" spc="-5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a</a:t>
            </a:r>
            <a:r>
              <a:rPr lang="en-US" sz="2400" spc="-10" dirty="0">
                <a:latin typeface="Times New Roman"/>
                <a:cs typeface="Times New Roman"/>
              </a:rPr>
              <a:t>n</a:t>
            </a:r>
            <a:r>
              <a:rPr lang="en-US" sz="2400" dirty="0">
                <a:latin typeface="Times New Roman"/>
                <a:cs typeface="Times New Roman"/>
              </a:rPr>
              <a:t>d the </a:t>
            </a:r>
            <a:r>
              <a:rPr lang="en-US" sz="2400" spc="-5" dirty="0">
                <a:latin typeface="Times New Roman"/>
                <a:cs typeface="Times New Roman"/>
              </a:rPr>
              <a:t>temperature </a:t>
            </a:r>
            <a:r>
              <a:rPr lang="en-US" sz="2400" dirty="0">
                <a:latin typeface="Times New Roman"/>
                <a:cs typeface="Times New Roman"/>
              </a:rPr>
              <a:t>drop and inversely </a:t>
            </a:r>
            <a:r>
              <a:rPr lang="en-US" sz="2400" spc="-5" dirty="0">
                <a:latin typeface="Times New Roman"/>
                <a:cs typeface="Times New Roman"/>
              </a:rPr>
              <a:t>proportional to </a:t>
            </a:r>
            <a:r>
              <a:rPr lang="en-US" sz="2400" dirty="0">
                <a:latin typeface="Times New Roman"/>
                <a:cs typeface="Times New Roman"/>
              </a:rPr>
              <a:t>the length of the path of</a:t>
            </a:r>
            <a:r>
              <a:rPr lang="en-US" sz="2400" spc="-245" dirty="0">
                <a:latin typeface="Times New Roman"/>
                <a:cs typeface="Times New Roman"/>
              </a:rPr>
              <a:t> </a:t>
            </a:r>
            <a:r>
              <a:rPr lang="en-US" sz="2400" spc="-25" dirty="0">
                <a:latin typeface="Times New Roman"/>
                <a:cs typeface="Times New Roman"/>
              </a:rPr>
              <a:t>flow.</a:t>
            </a:r>
            <a:endParaRPr lang="en-US" sz="24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8139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869086" y="601497"/>
            <a:ext cx="1994093" cy="585012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12700">
              <a:lnSpc>
                <a:spcPts val="4505"/>
              </a:lnSpc>
            </a:pPr>
            <a:r>
              <a:rPr sz="4400" spc="1" dirty="0">
                <a:latin typeface="Calibri"/>
                <a:cs typeface="Calibri"/>
              </a:rPr>
              <a:t>Thermal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78655" y="601497"/>
            <a:ext cx="4895111" cy="585012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12700">
              <a:lnSpc>
                <a:spcPts val="4505"/>
              </a:lnSpc>
            </a:pPr>
            <a:r>
              <a:rPr sz="4400" spc="-16" dirty="0">
                <a:latin typeface="Calibri"/>
                <a:cs typeface="Calibri"/>
              </a:rPr>
              <a:t>Conductivity, k (W/m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90937" y="601497"/>
            <a:ext cx="569765" cy="585012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12700">
              <a:lnSpc>
                <a:spcPts val="4505"/>
              </a:lnSpc>
            </a:pPr>
            <a:r>
              <a:rPr sz="4400" dirty="0">
                <a:latin typeface="Calibri"/>
                <a:cs typeface="Calibri"/>
              </a:rPr>
              <a:t>K)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884555" y="3109240"/>
            <a:ext cx="2506845" cy="1234160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b="1" spc="-4" dirty="0">
                <a:latin typeface="Calibri"/>
                <a:cs typeface="Calibri"/>
              </a:rPr>
              <a:t>Common Metals</a:t>
            </a:r>
            <a:endParaRPr sz="2800" dirty="0">
              <a:latin typeface="Calibri"/>
              <a:cs typeface="Calibri"/>
            </a:endParaRPr>
          </a:p>
          <a:p>
            <a:pPr marL="12700" marR="53309">
              <a:lnSpc>
                <a:spcPts val="3360"/>
              </a:lnSpc>
              <a:spcBef>
                <a:spcPts val="23"/>
              </a:spcBef>
            </a:pPr>
            <a:r>
              <a:rPr sz="2800" spc="-7" dirty="0">
                <a:latin typeface="Calibri"/>
                <a:cs typeface="Calibri"/>
              </a:rPr>
              <a:t>Copper: 385</a:t>
            </a:r>
            <a:endParaRPr sz="2800" dirty="0">
              <a:latin typeface="Calibri"/>
              <a:cs typeface="Calibri"/>
            </a:endParaRPr>
          </a:p>
          <a:p>
            <a:pPr marL="12700" marR="53309">
              <a:lnSpc>
                <a:spcPts val="3360"/>
              </a:lnSpc>
            </a:pPr>
            <a:r>
              <a:rPr sz="2800" spc="-7" dirty="0">
                <a:latin typeface="Calibri"/>
                <a:cs typeface="Calibri"/>
              </a:rPr>
              <a:t>Aluminum: 221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3191" y="3391260"/>
            <a:ext cx="2852211" cy="251447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 marR="53263">
              <a:lnSpc>
                <a:spcPts val="2895"/>
              </a:lnSpc>
            </a:pPr>
            <a:r>
              <a:rPr sz="2800" b="1" dirty="0">
                <a:latin typeface="Calibri"/>
                <a:cs typeface="Calibri"/>
              </a:rPr>
              <a:t>Liquids</a:t>
            </a:r>
            <a:endParaRPr sz="2800" dirty="0">
              <a:latin typeface="Calibri"/>
              <a:cs typeface="Calibri"/>
            </a:endParaRPr>
          </a:p>
          <a:p>
            <a:pPr marL="12700" marR="53263">
              <a:lnSpc>
                <a:spcPts val="3360"/>
              </a:lnSpc>
              <a:spcBef>
                <a:spcPts val="23"/>
              </a:spcBef>
            </a:pPr>
            <a:r>
              <a:rPr sz="2800" spc="-16" dirty="0">
                <a:latin typeface="Calibri"/>
                <a:cs typeface="Calibri"/>
              </a:rPr>
              <a:t>Water: 0.556</a:t>
            </a:r>
            <a:endParaRPr sz="2800" dirty="0">
              <a:latin typeface="Calibri"/>
              <a:cs typeface="Calibri"/>
            </a:endParaRPr>
          </a:p>
          <a:p>
            <a:pPr marL="12700" marR="53263">
              <a:lnSpc>
                <a:spcPts val="3365"/>
              </a:lnSpc>
              <a:spcBef>
                <a:spcPts val="0"/>
              </a:spcBef>
            </a:pPr>
            <a:r>
              <a:rPr sz="2800" spc="0" dirty="0">
                <a:latin typeface="Calibri"/>
                <a:cs typeface="Calibri"/>
              </a:rPr>
              <a:t>Ammonia: 0.54</a:t>
            </a:r>
            <a:endParaRPr sz="2800" dirty="0">
              <a:latin typeface="Calibri"/>
              <a:cs typeface="Calibri"/>
            </a:endParaRPr>
          </a:p>
          <a:p>
            <a:pPr marL="12700" marR="53263">
              <a:lnSpc>
                <a:spcPts val="3360"/>
              </a:lnSpc>
            </a:pPr>
            <a:r>
              <a:rPr sz="2800" b="1" dirty="0">
                <a:latin typeface="Calibri"/>
                <a:cs typeface="Calibri"/>
              </a:rPr>
              <a:t>Gases</a:t>
            </a:r>
            <a:endParaRPr sz="2800" dirty="0">
              <a:latin typeface="Calibri"/>
              <a:cs typeface="Calibri"/>
            </a:endParaRPr>
          </a:p>
          <a:p>
            <a:pPr marL="12700" marR="53263">
              <a:lnSpc>
                <a:spcPts val="3360"/>
              </a:lnSpc>
            </a:pPr>
            <a:r>
              <a:rPr sz="2800" spc="0" dirty="0">
                <a:latin typeface="Calibri"/>
                <a:cs typeface="Calibri"/>
              </a:rPr>
              <a:t>Air : 0.024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ts val="3360"/>
              </a:lnSpc>
            </a:pPr>
            <a:r>
              <a:rPr sz="2800" spc="-17" dirty="0">
                <a:latin typeface="Calibri"/>
                <a:cs typeface="Calibri"/>
              </a:rPr>
              <a:t>Water vapor: 0.021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76800" y="4343908"/>
            <a:ext cx="887274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spc="-4" dirty="0">
                <a:latin typeface="Calibri"/>
                <a:cs typeface="Calibri"/>
              </a:rPr>
              <a:t>Steel: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33858" y="4343400"/>
            <a:ext cx="438610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dirty="0">
                <a:latin typeface="Calibri"/>
                <a:cs typeface="Calibri"/>
              </a:rPr>
              <a:t>50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865878" y="4739818"/>
            <a:ext cx="2887836" cy="166098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 marR="53263">
              <a:lnSpc>
                <a:spcPts val="2895"/>
              </a:lnSpc>
            </a:pPr>
            <a:r>
              <a:rPr sz="2800" b="1" spc="-5" dirty="0">
                <a:latin typeface="Calibri"/>
                <a:cs typeface="Calibri"/>
              </a:rPr>
              <a:t>Non-metals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ts val="3360"/>
              </a:lnSpc>
              <a:spcBef>
                <a:spcPts val="23"/>
              </a:spcBef>
            </a:pPr>
            <a:r>
              <a:rPr sz="2800" spc="29" dirty="0">
                <a:latin typeface="Calibri"/>
                <a:cs typeface="Calibri"/>
              </a:rPr>
              <a:t>Common brick: 0.6</a:t>
            </a:r>
            <a:endParaRPr sz="2800" dirty="0">
              <a:latin typeface="Calibri"/>
              <a:cs typeface="Calibri"/>
            </a:endParaRPr>
          </a:p>
          <a:p>
            <a:pPr marL="12700" marR="20298">
              <a:lnSpc>
                <a:spcPts val="3360"/>
              </a:lnSpc>
            </a:pPr>
            <a:r>
              <a:rPr sz="2800" spc="22" dirty="0">
                <a:latin typeface="Calibri"/>
                <a:cs typeface="Calibri"/>
              </a:rPr>
              <a:t>Mineral wool: 0.04</a:t>
            </a:r>
            <a:endParaRPr sz="2800" dirty="0">
              <a:latin typeface="Calibri"/>
              <a:cs typeface="Calibri"/>
            </a:endParaRPr>
          </a:p>
          <a:p>
            <a:pPr marL="12700" marR="53263">
              <a:lnSpc>
                <a:spcPts val="3360"/>
              </a:lnSpc>
            </a:pPr>
            <a:r>
              <a:rPr sz="2800" spc="-3" dirty="0">
                <a:latin typeface="Calibri"/>
                <a:cs typeface="Calibri"/>
              </a:rPr>
              <a:t>Ceiling board: 0.06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26834" y="3281983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1295400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Thermal conductivity</a:t>
            </a:r>
            <a:r>
              <a:rPr lang="en-US" sz="2800" dirty="0"/>
              <a:t> can be defined as the rate at which heat is transferred by </a:t>
            </a:r>
            <a:r>
              <a:rPr lang="en-US" sz="2800" b="1" dirty="0"/>
              <a:t>conduction</a:t>
            </a:r>
            <a:r>
              <a:rPr lang="en-US" sz="2800" dirty="0"/>
              <a:t> through a unit cross-section area of a material, when a temperature gradient exits perpendicular to the area.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4984" y="0"/>
            <a:ext cx="73660" cy="6858000"/>
          </a:xfrm>
          <a:custGeom>
            <a:avLst/>
            <a:gdLst/>
            <a:ahLst/>
            <a:cxnLst/>
            <a:rect l="l" t="t" r="r" b="b"/>
            <a:pathLst>
              <a:path w="73659" h="6858000">
                <a:moveTo>
                  <a:pt x="73152" y="0"/>
                </a:moveTo>
                <a:lnTo>
                  <a:pt x="0" y="0"/>
                </a:lnTo>
                <a:lnTo>
                  <a:pt x="0" y="6858000"/>
                </a:lnTo>
                <a:lnTo>
                  <a:pt x="73152" y="6858000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/>
          </p:cNvSpPr>
          <p:nvPr/>
        </p:nvSpPr>
        <p:spPr>
          <a:xfrm>
            <a:off x="1306639" y="304800"/>
            <a:ext cx="73044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pc="10" dirty="0"/>
              <a:t>Variation</a:t>
            </a:r>
            <a:r>
              <a:rPr lang="en-US" spc="-110" dirty="0"/>
              <a:t> </a:t>
            </a:r>
            <a:r>
              <a:rPr lang="en-US" spc="-75" dirty="0"/>
              <a:t>of</a:t>
            </a:r>
            <a:r>
              <a:rPr lang="en-US" spc="-645" dirty="0"/>
              <a:t> </a:t>
            </a:r>
            <a:r>
              <a:rPr lang="en-US" spc="80" dirty="0"/>
              <a:t>Thermal</a:t>
            </a:r>
            <a:r>
              <a:rPr lang="en-US" spc="-110" dirty="0"/>
              <a:t> </a:t>
            </a:r>
            <a:r>
              <a:rPr lang="en-US" spc="25" dirty="0"/>
              <a:t>Conductivity</a:t>
            </a:r>
          </a:p>
        </p:txBody>
      </p:sp>
      <p:sp>
        <p:nvSpPr>
          <p:cNvPr id="5" name="object 4"/>
          <p:cNvSpPr txBox="1"/>
          <p:nvPr/>
        </p:nvSpPr>
        <p:spPr>
          <a:xfrm>
            <a:off x="685800" y="2590800"/>
            <a:ext cx="8305800" cy="20031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1985" marR="30480" indent="-51562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641985" algn="l"/>
                <a:tab pos="642620" algn="l"/>
              </a:tabLst>
            </a:pPr>
            <a:r>
              <a:rPr sz="2400" spc="-114" dirty="0">
                <a:cs typeface="Arial" panose="020B0604020202020204" pitchFamily="34" charset="0"/>
              </a:rPr>
              <a:t>It </a:t>
            </a:r>
            <a:r>
              <a:rPr sz="2400" spc="-110" dirty="0">
                <a:cs typeface="Arial" panose="020B0604020202020204" pitchFamily="34" charset="0"/>
              </a:rPr>
              <a:t>is </a:t>
            </a:r>
            <a:r>
              <a:rPr sz="2400" spc="-145" dirty="0">
                <a:cs typeface="Arial" panose="020B0604020202020204" pitchFamily="34" charset="0"/>
              </a:rPr>
              <a:t>the </a:t>
            </a:r>
            <a:r>
              <a:rPr sz="2400" spc="-85" dirty="0">
                <a:cs typeface="Arial" panose="020B0604020202020204" pitchFamily="34" charset="0"/>
              </a:rPr>
              <a:t>property </a:t>
            </a:r>
            <a:r>
              <a:rPr sz="2400" spc="-135" dirty="0">
                <a:cs typeface="Arial" panose="020B0604020202020204" pitchFamily="34" charset="0"/>
              </a:rPr>
              <a:t>of </a:t>
            </a:r>
            <a:r>
              <a:rPr sz="2400" spc="-180" dirty="0">
                <a:cs typeface="Arial" panose="020B0604020202020204" pitchFamily="34" charset="0"/>
              </a:rPr>
              <a:t>material; </a:t>
            </a:r>
            <a:r>
              <a:rPr sz="2400" spc="-160" dirty="0">
                <a:cs typeface="Arial" panose="020B0604020202020204" pitchFamily="34" charset="0"/>
              </a:rPr>
              <a:t>defined </a:t>
            </a:r>
            <a:r>
              <a:rPr sz="2400" spc="-145" dirty="0">
                <a:cs typeface="Arial" panose="020B0604020202020204" pitchFamily="34" charset="0"/>
              </a:rPr>
              <a:t>as </a:t>
            </a:r>
            <a:r>
              <a:rPr sz="2400" spc="-170" dirty="0">
                <a:cs typeface="Arial" panose="020B0604020202020204" pitchFamily="34" charset="0"/>
              </a:rPr>
              <a:t>ability </a:t>
            </a:r>
            <a:r>
              <a:rPr sz="2400" spc="-130" dirty="0">
                <a:cs typeface="Arial" panose="020B0604020202020204" pitchFamily="34" charset="0"/>
              </a:rPr>
              <a:t>of </a:t>
            </a:r>
            <a:r>
              <a:rPr sz="2400" spc="-160" dirty="0">
                <a:cs typeface="Arial" panose="020B0604020202020204" pitchFamily="34" charset="0"/>
              </a:rPr>
              <a:t>material </a:t>
            </a:r>
            <a:r>
              <a:rPr sz="2400" spc="-60" dirty="0">
                <a:cs typeface="Arial" panose="020B0604020202020204" pitchFamily="34" charset="0"/>
              </a:rPr>
              <a:t>to  </a:t>
            </a:r>
            <a:r>
              <a:rPr sz="2400" spc="-105" dirty="0">
                <a:cs typeface="Arial" panose="020B0604020202020204" pitchFamily="34" charset="0"/>
              </a:rPr>
              <a:t>conduct </a:t>
            </a:r>
            <a:r>
              <a:rPr sz="2400" spc="-165" dirty="0">
                <a:cs typeface="Arial" panose="020B0604020202020204" pitchFamily="34" charset="0"/>
              </a:rPr>
              <a:t>heat </a:t>
            </a:r>
            <a:r>
              <a:rPr sz="2400" spc="-100" dirty="0">
                <a:cs typeface="Arial" panose="020B0604020202020204" pitchFamily="34" charset="0"/>
              </a:rPr>
              <a:t>through</a:t>
            </a:r>
            <a:r>
              <a:rPr sz="2400" spc="65" dirty="0">
                <a:cs typeface="Arial" panose="020B0604020202020204" pitchFamily="34" charset="0"/>
              </a:rPr>
              <a:t> </a:t>
            </a:r>
            <a:r>
              <a:rPr sz="2400" spc="-225" dirty="0">
                <a:cs typeface="Arial" panose="020B0604020202020204" pitchFamily="34" charset="0"/>
              </a:rPr>
              <a:t>it.</a:t>
            </a:r>
            <a:endParaRPr sz="2400" dirty="0">
              <a:cs typeface="Arial" panose="020B0604020202020204" pitchFamily="34" charset="0"/>
            </a:endParaRPr>
          </a:p>
          <a:p>
            <a:pPr marL="545465" marR="1558290" indent="-419100">
              <a:lnSpc>
                <a:spcPct val="100000"/>
              </a:lnSpc>
              <a:spcBef>
                <a:spcPts val="2040"/>
              </a:spcBef>
              <a:buAutoNum type="arabicPeriod"/>
              <a:tabLst>
                <a:tab pos="445770" algn="l"/>
                <a:tab pos="4234815" algn="l"/>
                <a:tab pos="4551045" algn="l"/>
                <a:tab pos="5812790" algn="l"/>
              </a:tabLst>
            </a:pPr>
            <a:r>
              <a:rPr sz="2400" spc="-110" dirty="0">
                <a:cs typeface="Arial" panose="020B0604020202020204" pitchFamily="34" charset="0"/>
              </a:rPr>
              <a:t>Thermal </a:t>
            </a:r>
            <a:r>
              <a:rPr sz="2400" spc="-125" dirty="0">
                <a:cs typeface="Arial" panose="020B0604020202020204" pitchFamily="34" charset="0"/>
              </a:rPr>
              <a:t>conductivity </a:t>
            </a:r>
            <a:r>
              <a:rPr sz="2400" spc="-140" dirty="0">
                <a:cs typeface="Arial" panose="020B0604020202020204" pitchFamily="34" charset="0"/>
              </a:rPr>
              <a:t>in </a:t>
            </a:r>
            <a:r>
              <a:rPr sz="2400" spc="-135" dirty="0">
                <a:cs typeface="Arial" panose="020B0604020202020204" pitchFamily="34" charset="0"/>
              </a:rPr>
              <a:t>decreasing </a:t>
            </a:r>
            <a:r>
              <a:rPr sz="2400" spc="-50" dirty="0">
                <a:cs typeface="Arial" panose="020B0604020202020204" pitchFamily="34" charset="0"/>
              </a:rPr>
              <a:t>order </a:t>
            </a:r>
            <a:r>
              <a:rPr sz="2400" spc="-360" dirty="0">
                <a:cs typeface="Arial" panose="020B0604020202020204" pitchFamily="34" charset="0"/>
              </a:rPr>
              <a:t>:  </a:t>
            </a:r>
            <a:endParaRPr lang="en-US" sz="2400" spc="-360" dirty="0">
              <a:cs typeface="Arial" panose="020B0604020202020204" pitchFamily="34" charset="0"/>
            </a:endParaRPr>
          </a:p>
          <a:p>
            <a:pPr marL="545465" marR="1558290" indent="-419100">
              <a:lnSpc>
                <a:spcPct val="100000"/>
              </a:lnSpc>
              <a:spcBef>
                <a:spcPts val="2040"/>
              </a:spcBef>
              <a:buAutoNum type="arabicPeriod"/>
              <a:tabLst>
                <a:tab pos="445770" algn="l"/>
                <a:tab pos="4234815" algn="l"/>
                <a:tab pos="4551045" algn="l"/>
                <a:tab pos="5812790" algn="l"/>
              </a:tabLst>
            </a:pPr>
            <a:r>
              <a:rPr sz="2400" spc="-105" dirty="0">
                <a:cs typeface="Arial" panose="020B0604020202020204" pitchFamily="34" charset="0"/>
              </a:rPr>
              <a:t>Metals</a:t>
            </a:r>
            <a:r>
              <a:rPr sz="2400" spc="-55" dirty="0">
                <a:cs typeface="Arial" panose="020B0604020202020204" pitchFamily="34" charset="0"/>
              </a:rPr>
              <a:t> </a:t>
            </a:r>
            <a:r>
              <a:rPr sz="2400" spc="-85" dirty="0">
                <a:cs typeface="Arial" panose="020B0604020202020204" pitchFamily="34" charset="0"/>
              </a:rPr>
              <a:t>»</a:t>
            </a:r>
            <a:r>
              <a:rPr sz="2400" spc="-70" dirty="0">
                <a:cs typeface="Arial" panose="020B0604020202020204" pitchFamily="34" charset="0"/>
              </a:rPr>
              <a:t> </a:t>
            </a:r>
            <a:r>
              <a:rPr sz="2400" spc="204" dirty="0">
                <a:cs typeface="Arial" panose="020B0604020202020204" pitchFamily="34" charset="0"/>
              </a:rPr>
              <a:t>N</a:t>
            </a:r>
            <a:r>
              <a:rPr sz="2400" spc="160" dirty="0">
                <a:cs typeface="Arial" panose="020B0604020202020204" pitchFamily="34" charset="0"/>
              </a:rPr>
              <a:t>o</a:t>
            </a:r>
            <a:r>
              <a:rPr sz="2400" spc="-120" dirty="0">
                <a:cs typeface="Arial" panose="020B0604020202020204" pitchFamily="34" charset="0"/>
              </a:rPr>
              <a:t>n</a:t>
            </a:r>
            <a:r>
              <a:rPr sz="2400" spc="-110" dirty="0">
                <a:cs typeface="Arial" panose="020B0604020202020204" pitchFamily="34" charset="0"/>
              </a:rPr>
              <a:t>-</a:t>
            </a:r>
            <a:r>
              <a:rPr sz="2400" spc="-170" dirty="0">
                <a:cs typeface="Arial" panose="020B0604020202020204" pitchFamily="34" charset="0"/>
              </a:rPr>
              <a:t>metallic</a:t>
            </a:r>
            <a:r>
              <a:rPr sz="2400" spc="-50" dirty="0">
                <a:cs typeface="Arial" panose="020B0604020202020204" pitchFamily="34" charset="0"/>
              </a:rPr>
              <a:t> </a:t>
            </a:r>
            <a:r>
              <a:rPr sz="2400" spc="-10" dirty="0">
                <a:cs typeface="Arial" panose="020B0604020202020204" pitchFamily="34" charset="0"/>
              </a:rPr>
              <a:t>S</a:t>
            </a:r>
            <a:r>
              <a:rPr sz="2400" spc="-20" dirty="0">
                <a:cs typeface="Arial" panose="020B0604020202020204" pitchFamily="34" charset="0"/>
              </a:rPr>
              <a:t>o</a:t>
            </a:r>
            <a:r>
              <a:rPr sz="2400" spc="-130" dirty="0">
                <a:cs typeface="Arial" panose="020B0604020202020204" pitchFamily="34" charset="0"/>
              </a:rPr>
              <a:t>lid</a:t>
            </a:r>
            <a:r>
              <a:rPr sz="2400" spc="-135" dirty="0">
                <a:cs typeface="Arial" panose="020B0604020202020204" pitchFamily="34" charset="0"/>
              </a:rPr>
              <a:t>s</a:t>
            </a:r>
            <a:r>
              <a:rPr sz="2400" dirty="0">
                <a:cs typeface="Arial" panose="020B0604020202020204" pitchFamily="34" charset="0"/>
              </a:rPr>
              <a:t>	</a:t>
            </a:r>
            <a:r>
              <a:rPr sz="2400" spc="-85" dirty="0">
                <a:cs typeface="Arial" panose="020B0604020202020204" pitchFamily="34" charset="0"/>
              </a:rPr>
              <a:t>»</a:t>
            </a:r>
            <a:r>
              <a:rPr sz="2400" dirty="0">
                <a:cs typeface="Arial" panose="020B0604020202020204" pitchFamily="34" charset="0"/>
              </a:rPr>
              <a:t>	</a:t>
            </a:r>
            <a:r>
              <a:rPr sz="2400" spc="-135" dirty="0">
                <a:cs typeface="Arial" panose="020B0604020202020204" pitchFamily="34" charset="0"/>
              </a:rPr>
              <a:t>L</a:t>
            </a:r>
            <a:r>
              <a:rPr sz="2400" spc="-75" dirty="0">
                <a:cs typeface="Arial" panose="020B0604020202020204" pitchFamily="34" charset="0"/>
              </a:rPr>
              <a:t>i</a:t>
            </a:r>
            <a:r>
              <a:rPr sz="2400" spc="-114" dirty="0">
                <a:cs typeface="Arial" panose="020B0604020202020204" pitchFamily="34" charset="0"/>
              </a:rPr>
              <a:t>quids</a:t>
            </a:r>
            <a:r>
              <a:rPr sz="2400" spc="-75" dirty="0">
                <a:cs typeface="Arial" panose="020B0604020202020204" pitchFamily="34" charset="0"/>
              </a:rPr>
              <a:t> </a:t>
            </a:r>
            <a:r>
              <a:rPr sz="2400" spc="-85" dirty="0">
                <a:cs typeface="Arial" panose="020B0604020202020204" pitchFamily="34" charset="0"/>
              </a:rPr>
              <a:t>»</a:t>
            </a:r>
            <a:r>
              <a:rPr sz="2400" dirty="0">
                <a:cs typeface="Arial" panose="020B0604020202020204" pitchFamily="34" charset="0"/>
              </a:rPr>
              <a:t>	</a:t>
            </a:r>
            <a:r>
              <a:rPr sz="2400" spc="-75" dirty="0">
                <a:cs typeface="Arial" panose="020B0604020202020204" pitchFamily="34" charset="0"/>
              </a:rPr>
              <a:t>Gases</a:t>
            </a:r>
            <a:endParaRPr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165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78840" y="601497"/>
            <a:ext cx="5519085" cy="2563850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2234438" marR="61036">
              <a:lnSpc>
                <a:spcPts val="4505"/>
              </a:lnSpc>
            </a:pPr>
            <a:r>
              <a:rPr sz="4400" spc="-49" dirty="0">
                <a:latin typeface="Calibri"/>
                <a:cs typeface="Calibri"/>
              </a:rPr>
              <a:t>Temperature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389"/>
              </a:spcBef>
            </a:pPr>
            <a:r>
              <a:rPr sz="3200" spc="-6" dirty="0">
                <a:latin typeface="Calibri"/>
                <a:cs typeface="Calibri"/>
              </a:rPr>
              <a:t>A measure of energy due to level</a:t>
            </a:r>
            <a:endParaRPr sz="3200">
              <a:latin typeface="Calibri"/>
              <a:cs typeface="Calibri"/>
            </a:endParaRPr>
          </a:p>
          <a:p>
            <a:pPr marL="127000" marR="61036">
              <a:lnSpc>
                <a:spcPct val="101725"/>
              </a:lnSpc>
              <a:spcBef>
                <a:spcPts val="613"/>
              </a:spcBef>
            </a:pPr>
            <a:r>
              <a:rPr sz="2800" spc="-45" dirty="0">
                <a:latin typeface="Arial"/>
                <a:cs typeface="Arial"/>
              </a:rPr>
              <a:t>– </a:t>
            </a:r>
            <a:r>
              <a:rPr sz="2800" spc="-7" dirty="0">
                <a:latin typeface="Calibri"/>
                <a:cs typeface="Calibri"/>
              </a:rPr>
              <a:t>Freezing point of water is 0 ˚ C</a:t>
            </a:r>
            <a:endParaRPr sz="2800">
              <a:latin typeface="Calibri"/>
              <a:cs typeface="Calibri"/>
            </a:endParaRPr>
          </a:p>
          <a:p>
            <a:pPr marL="127000" marR="61036">
              <a:lnSpc>
                <a:spcPct val="101725"/>
              </a:lnSpc>
              <a:spcBef>
                <a:spcPts val="614"/>
              </a:spcBef>
            </a:pPr>
            <a:r>
              <a:rPr sz="2800" spc="-42" dirty="0">
                <a:latin typeface="Arial"/>
                <a:cs typeface="Arial"/>
              </a:rPr>
              <a:t>– </a:t>
            </a:r>
            <a:r>
              <a:rPr sz="2800" spc="-6" dirty="0">
                <a:latin typeface="Calibri"/>
                <a:cs typeface="Calibri"/>
              </a:rPr>
              <a:t>Boiling point of water is 100 ˚ C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84750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403836" y="1709293"/>
            <a:ext cx="1259536" cy="432307"/>
          </a:xfrm>
          <a:prstGeom prst="rect">
            <a:avLst/>
          </a:prstGeom>
        </p:spPr>
        <p:txBody>
          <a:bodyPr wrap="square" lIns="0" tIns="20986" rIns="0" bIns="0" rtlCol="0">
            <a:noAutofit/>
          </a:bodyPr>
          <a:lstStyle/>
          <a:p>
            <a:pPr marL="12700">
              <a:lnSpc>
                <a:spcPts val="3304"/>
              </a:lnSpc>
            </a:pPr>
            <a:r>
              <a:rPr sz="3200" spc="-5" dirty="0">
                <a:latin typeface="Calibri"/>
                <a:cs typeface="Calibri"/>
              </a:rPr>
              <a:t>of heat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57250" y="1143000"/>
            <a:ext cx="7858125" cy="5572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551813" y="414807"/>
            <a:ext cx="6119046" cy="533196"/>
          </a:xfrm>
          <a:prstGeom prst="rect">
            <a:avLst/>
          </a:prstGeom>
        </p:spPr>
        <p:txBody>
          <a:bodyPr wrap="square" lIns="0" tIns="26035" rIns="0" bIns="0" rtlCol="0">
            <a:noAutofit/>
          </a:bodyPr>
          <a:lstStyle/>
          <a:p>
            <a:pPr marL="12700">
              <a:lnSpc>
                <a:spcPts val="4100"/>
              </a:lnSpc>
            </a:pPr>
            <a:r>
              <a:rPr sz="4000" spc="-21" dirty="0">
                <a:latin typeface="Calibri"/>
                <a:cs typeface="Calibri"/>
              </a:rPr>
              <a:t>Common Temperature Scales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1502410" y="601497"/>
            <a:ext cx="5624999" cy="1540103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1479804" marR="61036">
              <a:lnSpc>
                <a:spcPts val="4505"/>
              </a:lnSpc>
            </a:pPr>
            <a:r>
              <a:rPr sz="4400" spc="-4" dirty="0">
                <a:latin typeface="Calibri"/>
                <a:cs typeface="Calibri"/>
              </a:rPr>
              <a:t>What is Heat?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389"/>
              </a:spcBef>
            </a:pPr>
            <a:r>
              <a:rPr sz="3200" spc="-5" dirty="0">
                <a:latin typeface="Calibri"/>
                <a:cs typeface="Calibri"/>
              </a:rPr>
              <a:t>is the total internal kinetic energy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1709293"/>
            <a:ext cx="870532" cy="432307"/>
          </a:xfrm>
          <a:prstGeom prst="rect">
            <a:avLst/>
          </a:prstGeom>
        </p:spPr>
        <p:txBody>
          <a:bodyPr wrap="square" lIns="0" tIns="20986" rIns="0" bIns="0" rtlCol="0">
            <a:noAutofit/>
          </a:bodyPr>
          <a:lstStyle/>
          <a:p>
            <a:pPr marL="12700">
              <a:lnSpc>
                <a:spcPts val="3304"/>
              </a:lnSpc>
            </a:pPr>
            <a:r>
              <a:rPr sz="3200" spc="-6" dirty="0">
                <a:solidFill>
                  <a:srgbClr val="E36C09"/>
                </a:solidFill>
                <a:latin typeface="Calibri"/>
                <a:cs typeface="Calibri"/>
              </a:rPr>
              <a:t>Heat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31575" y="1709293"/>
            <a:ext cx="1154302" cy="432307"/>
          </a:xfrm>
          <a:prstGeom prst="rect">
            <a:avLst/>
          </a:prstGeom>
        </p:spPr>
        <p:txBody>
          <a:bodyPr wrap="square" lIns="0" tIns="20986" rIns="0" bIns="0" rtlCol="0">
            <a:noAutofit/>
          </a:bodyPr>
          <a:lstStyle/>
          <a:p>
            <a:pPr marL="12700">
              <a:lnSpc>
                <a:spcPts val="3304"/>
              </a:lnSpc>
            </a:pPr>
            <a:r>
              <a:rPr sz="3200" spc="-6" dirty="0">
                <a:latin typeface="Calibri"/>
                <a:cs typeface="Calibri"/>
              </a:rPr>
              <a:t>due to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2197125"/>
            <a:ext cx="6653883" cy="1017752"/>
          </a:xfrm>
          <a:prstGeom prst="rect">
            <a:avLst/>
          </a:prstGeom>
        </p:spPr>
        <p:txBody>
          <a:bodyPr wrap="square" lIns="0" tIns="20986" rIns="0" bIns="0" rtlCol="0">
            <a:noAutofit/>
          </a:bodyPr>
          <a:lstStyle/>
          <a:p>
            <a:pPr marL="355600" marR="61036">
              <a:lnSpc>
                <a:spcPts val="3304"/>
              </a:lnSpc>
            </a:pPr>
            <a:r>
              <a:rPr sz="3200" spc="0" dirty="0">
                <a:latin typeface="Calibri"/>
                <a:cs typeface="Calibri"/>
              </a:rPr>
              <a:t>molecular motion in an object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36"/>
              </a:spcBef>
            </a:pPr>
            <a:r>
              <a:rPr sz="3200" spc="-3" dirty="0">
                <a:latin typeface="Calibri"/>
                <a:cs typeface="Calibri"/>
              </a:rPr>
              <a:t>Quantity of heat is BTU or Kilo Joule (kJ)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140" y="3324270"/>
            <a:ext cx="202946" cy="380491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9906" y="3345688"/>
            <a:ext cx="6988458" cy="80754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spc="-12" dirty="0">
                <a:latin typeface="Calibri"/>
                <a:cs typeface="Calibri"/>
              </a:rPr>
              <a:t>One BTU is the amount of heat required to raise</a:t>
            </a:r>
            <a:endParaRPr sz="2800" dirty="0">
              <a:latin typeface="Calibri"/>
              <a:cs typeface="Calibri"/>
            </a:endParaRPr>
          </a:p>
          <a:p>
            <a:pPr marL="12700" marR="53263">
              <a:lnSpc>
                <a:spcPts val="3360"/>
              </a:lnSpc>
              <a:spcBef>
                <a:spcPts val="23"/>
              </a:spcBef>
            </a:pPr>
            <a:r>
              <a:rPr sz="2800" spc="-7" dirty="0">
                <a:latin typeface="Calibri"/>
                <a:cs typeface="Calibri"/>
              </a:rPr>
              <a:t>lb of water by 1 ˚ F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70247" y="3345688"/>
            <a:ext cx="258637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dirty="0">
                <a:latin typeface="Calibri"/>
                <a:cs typeface="Calibri"/>
              </a:rPr>
              <a:t>1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140" y="4263308"/>
            <a:ext cx="202946" cy="380491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9906" y="4284726"/>
            <a:ext cx="3336277" cy="1831670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spc="-7" dirty="0">
                <a:latin typeface="Calibri"/>
                <a:cs typeface="Calibri"/>
              </a:rPr>
              <a:t>One calorie is required</a:t>
            </a:r>
            <a:endParaRPr sz="2800">
              <a:latin typeface="Calibri"/>
              <a:cs typeface="Calibri"/>
            </a:endParaRPr>
          </a:p>
          <a:p>
            <a:pPr marL="12700" marR="53263">
              <a:lnSpc>
                <a:spcPts val="3360"/>
              </a:lnSpc>
              <a:spcBef>
                <a:spcPts val="23"/>
              </a:spcBef>
            </a:pPr>
            <a:r>
              <a:rPr sz="2800" dirty="0">
                <a:latin typeface="Calibri"/>
                <a:cs typeface="Calibri"/>
              </a:rPr>
              <a:t>C</a:t>
            </a:r>
            <a:endParaRPr sz="2800">
              <a:latin typeface="Calibri"/>
              <a:cs typeface="Calibri"/>
            </a:endParaRPr>
          </a:p>
          <a:p>
            <a:pPr marL="47752" marR="53263">
              <a:lnSpc>
                <a:spcPct val="101725"/>
              </a:lnSpc>
              <a:spcBef>
                <a:spcPts val="449"/>
              </a:spcBef>
            </a:pPr>
            <a:r>
              <a:rPr sz="2800" spc="0" dirty="0">
                <a:latin typeface="Calibri"/>
                <a:cs typeface="Calibri"/>
              </a:rPr>
              <a:t>1 cal = 4.187 J</a:t>
            </a:r>
            <a:endParaRPr sz="2800">
              <a:latin typeface="Calibri"/>
              <a:cs typeface="Calibri"/>
            </a:endParaRPr>
          </a:p>
          <a:p>
            <a:pPr marL="12700" marR="4139">
              <a:lnSpc>
                <a:spcPct val="101725"/>
              </a:lnSpc>
              <a:spcBef>
                <a:spcPts val="613"/>
              </a:spcBef>
            </a:pPr>
            <a:r>
              <a:rPr sz="2800" spc="-3" dirty="0">
                <a:latin typeface="Calibri"/>
                <a:cs typeface="Calibri"/>
              </a:rPr>
              <a:t>1 BTU= 1.055 kJ= 1055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22031" y="4284726"/>
            <a:ext cx="3631359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spc="-11" dirty="0">
                <a:latin typeface="Calibri"/>
                <a:cs typeface="Calibri"/>
              </a:rPr>
              <a:t>to raise 1 g of water by 1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56398" y="4284726"/>
            <a:ext cx="192648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dirty="0">
                <a:latin typeface="Calibri"/>
                <a:cs typeface="Calibri"/>
              </a:rPr>
              <a:t>˚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40" y="5714486"/>
            <a:ext cx="202946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617770" y="5735904"/>
            <a:ext cx="191884" cy="380492"/>
          </a:xfrm>
          <a:prstGeom prst="rect">
            <a:avLst/>
          </a:prstGeom>
        </p:spPr>
        <p:txBody>
          <a:bodyPr wrap="square" lIns="0" tIns="18383" rIns="0" bIns="0" rtlCol="0">
            <a:noAutofit/>
          </a:bodyPr>
          <a:lstStyle/>
          <a:p>
            <a:pPr marL="12700">
              <a:lnSpc>
                <a:spcPts val="2895"/>
              </a:lnSpc>
            </a:pPr>
            <a:r>
              <a:rPr sz="2800" dirty="0">
                <a:latin typeface="Calibri"/>
                <a:cs typeface="Calibri"/>
              </a:rPr>
              <a:t>J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78840" y="601497"/>
            <a:ext cx="7766336" cy="4137634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1313561" marR="56476">
              <a:lnSpc>
                <a:spcPts val="4505"/>
              </a:lnSpc>
            </a:pPr>
            <a:r>
              <a:rPr sz="4400" spc="-40" dirty="0">
                <a:latin typeface="Calibri"/>
                <a:cs typeface="Calibri"/>
              </a:rPr>
              <a:t>Heat Vs Temperature</a:t>
            </a:r>
            <a:endParaRPr sz="4400" dirty="0">
              <a:latin typeface="Calibri"/>
              <a:cs typeface="Calibri"/>
            </a:endParaRPr>
          </a:p>
          <a:p>
            <a:pPr marL="12700" marR="43261">
              <a:lnSpc>
                <a:spcPct val="101725"/>
              </a:lnSpc>
              <a:spcBef>
                <a:spcPts val="3389"/>
              </a:spcBef>
            </a:pPr>
            <a:r>
              <a:rPr sz="3200" spc="-12" dirty="0">
                <a:latin typeface="Calibri"/>
                <a:cs typeface="Calibri"/>
              </a:rPr>
              <a:t>Heat energy depends on mass. Temperature is</a:t>
            </a:r>
            <a:endParaRPr sz="3200" dirty="0">
              <a:latin typeface="Calibri"/>
              <a:cs typeface="Calibri"/>
            </a:endParaRPr>
          </a:p>
          <a:p>
            <a:pPr marL="12700" marR="56476">
              <a:lnSpc>
                <a:spcPts val="3845"/>
              </a:lnSpc>
              <a:spcBef>
                <a:spcPts val="192"/>
              </a:spcBef>
            </a:pPr>
            <a:r>
              <a:rPr sz="3200" spc="-3" dirty="0">
                <a:latin typeface="Calibri"/>
                <a:cs typeface="Calibri"/>
              </a:rPr>
              <a:t>independent of mass.</a:t>
            </a:r>
            <a:endParaRPr sz="3200" dirty="0">
              <a:latin typeface="Calibri"/>
              <a:cs typeface="Calibri"/>
            </a:endParaRPr>
          </a:p>
          <a:p>
            <a:pPr marL="127000">
              <a:lnSpc>
                <a:spcPct val="101725"/>
              </a:lnSpc>
              <a:spcBef>
                <a:spcPts val="417"/>
              </a:spcBef>
            </a:pPr>
            <a:r>
              <a:rPr sz="2800" spc="-42" dirty="0">
                <a:latin typeface="Arial"/>
                <a:cs typeface="Arial"/>
              </a:rPr>
              <a:t>– </a:t>
            </a:r>
            <a:r>
              <a:rPr sz="2800" spc="-10" dirty="0">
                <a:latin typeface="Calibri"/>
                <a:cs typeface="Calibri"/>
              </a:rPr>
              <a:t>2 litres of boiling water has more heat energy than</a:t>
            </a:r>
            <a:endParaRPr sz="2800" dirty="0">
              <a:latin typeface="Calibri"/>
              <a:cs typeface="Calibri"/>
            </a:endParaRPr>
          </a:p>
          <a:p>
            <a:pPr marL="413766" marR="56476">
              <a:lnSpc>
                <a:spcPts val="3360"/>
              </a:lnSpc>
              <a:spcBef>
                <a:spcPts val="168"/>
              </a:spcBef>
            </a:pPr>
            <a:r>
              <a:rPr sz="2800" spc="-8" dirty="0">
                <a:latin typeface="Calibri"/>
                <a:cs typeface="Calibri"/>
              </a:rPr>
              <a:t>1 litre of boiling water</a:t>
            </a:r>
            <a:endParaRPr sz="2800" dirty="0">
              <a:latin typeface="Calibri"/>
              <a:cs typeface="Calibri"/>
            </a:endParaRPr>
          </a:p>
          <a:p>
            <a:pPr marL="12700" marR="31912">
              <a:lnSpc>
                <a:spcPct val="101725"/>
              </a:lnSpc>
              <a:spcBef>
                <a:spcPts val="539"/>
              </a:spcBef>
            </a:pPr>
            <a:r>
              <a:rPr sz="3200" spc="-17" dirty="0">
                <a:latin typeface="Calibri"/>
                <a:cs typeface="Calibri"/>
              </a:rPr>
              <a:t>Temperature is not energy, but a measure of it</a:t>
            </a:r>
            <a:endParaRPr sz="3200" dirty="0">
              <a:latin typeface="Calibri"/>
              <a:cs typeface="Calibri"/>
            </a:endParaRPr>
          </a:p>
          <a:p>
            <a:pPr marL="12700" marR="56476">
              <a:lnSpc>
                <a:spcPct val="101725"/>
              </a:lnSpc>
              <a:spcBef>
                <a:spcPts val="701"/>
              </a:spcBef>
            </a:pPr>
            <a:r>
              <a:rPr sz="3200" spc="-5" dirty="0">
                <a:latin typeface="Calibri"/>
                <a:cs typeface="Calibri"/>
              </a:rPr>
              <a:t>Heat is energy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84750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3696818"/>
            <a:ext cx="229006" cy="1017770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759"/>
              </a:spcBef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601497"/>
            <a:ext cx="7514889" cy="2028240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2423414" marR="74414">
              <a:lnSpc>
                <a:spcPts val="4505"/>
              </a:lnSpc>
            </a:pPr>
            <a:r>
              <a:rPr sz="4400" spc="-7" dirty="0">
                <a:latin typeface="Calibri"/>
                <a:cs typeface="Calibri"/>
              </a:rPr>
              <a:t>Heat is Energy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389"/>
              </a:spcBef>
            </a:pPr>
            <a:r>
              <a:rPr sz="3200" spc="-6" dirty="0">
                <a:latin typeface="Calibri"/>
                <a:cs typeface="Calibri"/>
              </a:rPr>
              <a:t>When heat (ie energy) goes into a substance,</a:t>
            </a:r>
            <a:endParaRPr sz="3200">
              <a:latin typeface="Calibri"/>
              <a:cs typeface="Calibri"/>
            </a:endParaRPr>
          </a:p>
          <a:p>
            <a:pPr marL="355600" marR="74414">
              <a:lnSpc>
                <a:spcPts val="3845"/>
              </a:lnSpc>
              <a:spcBef>
                <a:spcPts val="192"/>
              </a:spcBef>
            </a:pPr>
            <a:r>
              <a:rPr sz="3200" spc="-3" dirty="0">
                <a:latin typeface="Calibri"/>
                <a:cs typeface="Calibri"/>
              </a:rPr>
              <a:t>one of two things can happen: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782570"/>
            <a:ext cx="394267" cy="1017523"/>
          </a:xfrm>
          <a:prstGeom prst="rect">
            <a:avLst/>
          </a:prstGeom>
        </p:spPr>
        <p:txBody>
          <a:bodyPr wrap="square" lIns="0" tIns="20986" rIns="0" bIns="0" rtlCol="0">
            <a:noAutofit/>
          </a:bodyPr>
          <a:lstStyle/>
          <a:p>
            <a:pPr marL="12700">
              <a:lnSpc>
                <a:spcPts val="3304"/>
              </a:lnSpc>
            </a:pPr>
            <a:r>
              <a:rPr sz="3200" spc="-4" dirty="0">
                <a:latin typeface="Calibri"/>
                <a:cs typeface="Calibri"/>
              </a:rPr>
              <a:t>1.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36"/>
              </a:spcBef>
            </a:pPr>
            <a:r>
              <a:rPr sz="3200" spc="-4" dirty="0">
                <a:latin typeface="Calibri"/>
                <a:cs typeface="Calibri"/>
              </a:rPr>
              <a:t>2.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51356" y="2782570"/>
            <a:ext cx="3579245" cy="1017523"/>
          </a:xfrm>
          <a:prstGeom prst="rect">
            <a:avLst/>
          </a:prstGeom>
        </p:spPr>
        <p:txBody>
          <a:bodyPr wrap="square" lIns="0" tIns="20986" rIns="0" bIns="0" rtlCol="0">
            <a:noAutofit/>
          </a:bodyPr>
          <a:lstStyle/>
          <a:p>
            <a:pPr marL="12700">
              <a:lnSpc>
                <a:spcPts val="3304"/>
              </a:lnSpc>
            </a:pPr>
            <a:r>
              <a:rPr sz="3200" spc="-24" dirty="0">
                <a:latin typeface="Calibri"/>
                <a:cs typeface="Calibri"/>
              </a:rPr>
              <a:t>Temperature goes up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ct val="101725"/>
              </a:lnSpc>
              <a:spcBef>
                <a:spcPts val="536"/>
              </a:spcBef>
            </a:pPr>
            <a:r>
              <a:rPr sz="3200" spc="-11" dirty="0">
                <a:latin typeface="Calibri"/>
                <a:cs typeface="Calibri"/>
              </a:rPr>
              <a:t>Change of state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78840" y="601497"/>
            <a:ext cx="7715764" cy="3686606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1211453" marR="61714">
              <a:lnSpc>
                <a:spcPts val="4505"/>
              </a:lnSpc>
            </a:pPr>
            <a:r>
              <a:rPr sz="4400" spc="-29" dirty="0">
                <a:latin typeface="Calibri"/>
                <a:cs typeface="Calibri"/>
              </a:rPr>
              <a:t>Temperature Goes Up</a:t>
            </a:r>
            <a:endParaRPr sz="4400">
              <a:latin typeface="Calibri"/>
              <a:cs typeface="Calibri"/>
            </a:endParaRPr>
          </a:p>
          <a:p>
            <a:pPr marL="12700" marR="61714">
              <a:lnSpc>
                <a:spcPct val="101725"/>
              </a:lnSpc>
              <a:spcBef>
                <a:spcPts val="3389"/>
              </a:spcBef>
            </a:pPr>
            <a:r>
              <a:rPr sz="3200" spc="-5" dirty="0">
                <a:latin typeface="Calibri"/>
                <a:cs typeface="Calibri"/>
              </a:rPr>
              <a:t>Heat that causes a rise in temperature e.g.</a:t>
            </a:r>
            <a:endParaRPr sz="3200">
              <a:latin typeface="Calibri"/>
              <a:cs typeface="Calibri"/>
            </a:endParaRPr>
          </a:p>
          <a:p>
            <a:pPr marL="12700" marR="61714">
              <a:lnSpc>
                <a:spcPts val="3845"/>
              </a:lnSpc>
              <a:spcBef>
                <a:spcPts val="192"/>
              </a:spcBef>
            </a:pPr>
            <a:r>
              <a:rPr sz="3200" spc="-11" dirty="0">
                <a:latin typeface="Calibri"/>
                <a:cs typeface="Calibri"/>
              </a:rPr>
              <a:t>heating water before boiling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840"/>
              </a:lnSpc>
              <a:spcBef>
                <a:spcPts val="735"/>
              </a:spcBef>
            </a:pPr>
            <a:r>
              <a:rPr sz="3200" dirty="0">
                <a:latin typeface="Calibri"/>
                <a:cs typeface="Calibri"/>
              </a:rPr>
              <a:t>The he</a:t>
            </a:r>
            <a:r>
              <a:rPr sz="3200" spc="-29" dirty="0">
                <a:latin typeface="Calibri"/>
                <a:cs typeface="Calibri"/>
              </a:rPr>
              <a:t>a</a:t>
            </a:r>
            <a:r>
              <a:rPr sz="3200" spc="0" dirty="0">
                <a:latin typeface="Calibri"/>
                <a:cs typeface="Calibri"/>
              </a:rPr>
              <a:t>t e</a:t>
            </a:r>
            <a:r>
              <a:rPr sz="3200" spc="-9" dirty="0">
                <a:latin typeface="Calibri"/>
                <a:cs typeface="Calibri"/>
              </a:rPr>
              <a:t>n</a:t>
            </a:r>
            <a:r>
              <a:rPr sz="3200" spc="0" dirty="0">
                <a:latin typeface="Calibri"/>
                <a:cs typeface="Calibri"/>
              </a:rPr>
              <a:t>e</a:t>
            </a:r>
            <a:r>
              <a:rPr sz="3200" spc="-50" dirty="0">
                <a:latin typeface="Calibri"/>
                <a:cs typeface="Calibri"/>
              </a:rPr>
              <a:t>r</a:t>
            </a:r>
            <a:r>
              <a:rPr sz="3200" spc="0" dirty="0">
                <a:latin typeface="Calibri"/>
                <a:cs typeface="Calibri"/>
              </a:rPr>
              <a:t>gy is</a:t>
            </a:r>
            <a:r>
              <a:rPr sz="3200" spc="-4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used </a:t>
            </a:r>
            <a:r>
              <a:rPr sz="3200" spc="-34" dirty="0">
                <a:latin typeface="Calibri"/>
                <a:cs typeface="Calibri"/>
              </a:rPr>
              <a:t>t</a:t>
            </a:r>
            <a:r>
              <a:rPr sz="3200" spc="0" dirty="0">
                <a:latin typeface="Calibri"/>
                <a:cs typeface="Calibri"/>
              </a:rPr>
              <a:t>o</a:t>
            </a:r>
            <a:r>
              <a:rPr sz="3200" spc="9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inc</a:t>
            </a:r>
            <a:r>
              <a:rPr sz="3200" spc="-44" dirty="0">
                <a:latin typeface="Calibri"/>
                <a:cs typeface="Calibri"/>
              </a:rPr>
              <a:t>r</a:t>
            </a:r>
            <a:r>
              <a:rPr sz="3200" spc="0" dirty="0">
                <a:latin typeface="Calibri"/>
                <a:cs typeface="Calibri"/>
              </a:rPr>
              <a:t>ease</a:t>
            </a:r>
            <a:r>
              <a:rPr sz="3200" spc="-14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the k</a:t>
            </a:r>
            <a:r>
              <a:rPr sz="3200" spc="-4" dirty="0">
                <a:latin typeface="Calibri"/>
                <a:cs typeface="Calibri"/>
              </a:rPr>
              <a:t>i</a:t>
            </a:r>
            <a:r>
              <a:rPr sz="3200" spc="0" dirty="0">
                <a:latin typeface="Calibri"/>
                <a:cs typeface="Calibri"/>
              </a:rPr>
              <a:t>n</a:t>
            </a:r>
            <a:r>
              <a:rPr sz="3200" spc="-14" dirty="0">
                <a:latin typeface="Calibri"/>
                <a:cs typeface="Calibri"/>
              </a:rPr>
              <a:t>e</a:t>
            </a:r>
            <a:r>
              <a:rPr sz="3200" spc="0" dirty="0">
                <a:latin typeface="Calibri"/>
                <a:cs typeface="Calibri"/>
              </a:rPr>
              <a:t>t</a:t>
            </a:r>
            <a:r>
              <a:rPr sz="3200" spc="-9" dirty="0">
                <a:latin typeface="Calibri"/>
                <a:cs typeface="Calibri"/>
              </a:rPr>
              <a:t>i</a:t>
            </a:r>
            <a:r>
              <a:rPr sz="3200" spc="0" dirty="0">
                <a:latin typeface="Calibri"/>
                <a:cs typeface="Calibri"/>
              </a:rPr>
              <a:t>c ene</a:t>
            </a:r>
            <a:r>
              <a:rPr sz="3200" spc="-50" dirty="0">
                <a:latin typeface="Calibri"/>
                <a:cs typeface="Calibri"/>
              </a:rPr>
              <a:t>r</a:t>
            </a:r>
            <a:r>
              <a:rPr sz="3200" spc="0" dirty="0">
                <a:latin typeface="Calibri"/>
                <a:cs typeface="Calibri"/>
              </a:rPr>
              <a:t>gy</a:t>
            </a:r>
            <a:r>
              <a:rPr sz="3200" spc="-9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of </a:t>
            </a:r>
            <a:r>
              <a:rPr sz="3200" spc="-9" dirty="0">
                <a:latin typeface="Calibri"/>
                <a:cs typeface="Calibri"/>
              </a:rPr>
              <a:t>t</a:t>
            </a:r>
            <a:r>
              <a:rPr sz="3200" spc="0" dirty="0">
                <a:latin typeface="Calibri"/>
                <a:cs typeface="Calibri"/>
              </a:rPr>
              <a:t>he molecules</a:t>
            </a:r>
            <a:r>
              <a:rPr sz="3200" spc="-9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in</a:t>
            </a:r>
            <a:r>
              <a:rPr sz="3200" spc="9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the su</a:t>
            </a:r>
            <a:r>
              <a:rPr sz="3200" spc="-19" dirty="0">
                <a:latin typeface="Calibri"/>
                <a:cs typeface="Calibri"/>
              </a:rPr>
              <a:t>b</a:t>
            </a:r>
            <a:r>
              <a:rPr sz="3200" spc="-39" dirty="0">
                <a:latin typeface="Calibri"/>
                <a:cs typeface="Calibri"/>
              </a:rPr>
              <a:t>st</a:t>
            </a:r>
            <a:r>
              <a:rPr sz="3200" spc="0" dirty="0"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  <a:p>
            <a:pPr marL="12700" marR="61714">
              <a:lnSpc>
                <a:spcPct val="101725"/>
              </a:lnSpc>
              <a:spcBef>
                <a:spcPts val="543"/>
              </a:spcBef>
            </a:pPr>
            <a:r>
              <a:rPr sz="3200" spc="-1" dirty="0">
                <a:latin typeface="Calibri"/>
                <a:cs typeface="Calibri"/>
              </a:rPr>
              <a:t>This is also known as the sensible heat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684750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758027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3830930"/>
            <a:ext cx="229006" cy="432612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500037" y="2643212"/>
            <a:ext cx="8143875" cy="3857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78840" y="356997"/>
            <a:ext cx="7779053" cy="2303221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1870202" marR="61714">
              <a:lnSpc>
                <a:spcPts val="4505"/>
              </a:lnSpc>
            </a:pPr>
            <a:r>
              <a:rPr sz="4400" spc="-9" dirty="0">
                <a:latin typeface="Calibri"/>
                <a:cs typeface="Calibri"/>
              </a:rPr>
              <a:t>Change Of State</a:t>
            </a:r>
            <a:endParaRPr sz="4400" dirty="0">
              <a:latin typeface="Calibri"/>
              <a:cs typeface="Calibri"/>
            </a:endParaRPr>
          </a:p>
          <a:p>
            <a:pPr marL="12700">
              <a:lnSpc>
                <a:spcPct val="99995"/>
              </a:lnSpc>
              <a:spcBef>
                <a:spcPts val="1769"/>
              </a:spcBef>
            </a:pPr>
            <a:r>
              <a:rPr sz="3200" dirty="0">
                <a:latin typeface="Calibri"/>
                <a:cs typeface="Calibri"/>
              </a:rPr>
              <a:t>He</a:t>
            </a:r>
            <a:r>
              <a:rPr sz="3200" spc="-25" dirty="0">
                <a:latin typeface="Calibri"/>
                <a:cs typeface="Calibri"/>
              </a:rPr>
              <a:t>a</a:t>
            </a:r>
            <a:r>
              <a:rPr sz="3200" spc="0" dirty="0">
                <a:latin typeface="Calibri"/>
                <a:cs typeface="Calibri"/>
              </a:rPr>
              <a:t>t </a:t>
            </a:r>
            <a:r>
              <a:rPr sz="3200" spc="-14" dirty="0">
                <a:latin typeface="Calibri"/>
                <a:cs typeface="Calibri"/>
              </a:rPr>
              <a:t>t</a:t>
            </a:r>
            <a:r>
              <a:rPr sz="3200" spc="0" dirty="0">
                <a:latin typeface="Calibri"/>
                <a:cs typeface="Calibri"/>
              </a:rPr>
              <a:t>h</a:t>
            </a:r>
            <a:r>
              <a:rPr sz="3200" spc="-25" dirty="0">
                <a:latin typeface="Calibri"/>
                <a:cs typeface="Calibri"/>
              </a:rPr>
              <a:t>a</a:t>
            </a:r>
            <a:r>
              <a:rPr sz="3200" spc="0" dirty="0">
                <a:latin typeface="Calibri"/>
                <a:cs typeface="Calibri"/>
              </a:rPr>
              <a:t>t</a:t>
            </a:r>
            <a:r>
              <a:rPr sz="3200" spc="14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bri</a:t>
            </a:r>
            <a:r>
              <a:rPr sz="3200" spc="-14" dirty="0">
                <a:latin typeface="Calibri"/>
                <a:cs typeface="Calibri"/>
              </a:rPr>
              <a:t>n</a:t>
            </a:r>
            <a:r>
              <a:rPr sz="3200" spc="0" dirty="0">
                <a:latin typeface="Calibri"/>
                <a:cs typeface="Calibri"/>
              </a:rPr>
              <a:t>gs</a:t>
            </a:r>
            <a:r>
              <a:rPr sz="3200" spc="19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about</a:t>
            </a:r>
            <a:r>
              <a:rPr sz="3200" spc="9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a chan</a:t>
            </a:r>
            <a:r>
              <a:rPr sz="3200" spc="-25" dirty="0">
                <a:latin typeface="Calibri"/>
                <a:cs typeface="Calibri"/>
              </a:rPr>
              <a:t>g</a:t>
            </a:r>
            <a:r>
              <a:rPr sz="3200" spc="0" dirty="0">
                <a:latin typeface="Calibri"/>
                <a:cs typeface="Calibri"/>
              </a:rPr>
              <a:t>e in p</a:t>
            </a:r>
            <a:r>
              <a:rPr sz="3200" spc="4" dirty="0">
                <a:latin typeface="Calibri"/>
                <a:cs typeface="Calibri"/>
              </a:rPr>
              <a:t>o</a:t>
            </a:r>
            <a:r>
              <a:rPr sz="3200" spc="-39" dirty="0">
                <a:latin typeface="Calibri"/>
                <a:cs typeface="Calibri"/>
              </a:rPr>
              <a:t>t</a:t>
            </a:r>
            <a:r>
              <a:rPr sz="3200" spc="0" dirty="0">
                <a:latin typeface="Calibri"/>
                <a:cs typeface="Calibri"/>
              </a:rPr>
              <a:t>e</a:t>
            </a:r>
            <a:r>
              <a:rPr sz="3200" spc="-25" dirty="0">
                <a:latin typeface="Calibri"/>
                <a:cs typeface="Calibri"/>
              </a:rPr>
              <a:t>n</a:t>
            </a:r>
            <a:r>
              <a:rPr sz="3200" spc="0" dirty="0">
                <a:latin typeface="Calibri"/>
                <a:cs typeface="Calibri"/>
              </a:rPr>
              <a:t>t</a:t>
            </a:r>
            <a:r>
              <a:rPr sz="3200" spc="-9" dirty="0">
                <a:latin typeface="Calibri"/>
                <a:cs typeface="Calibri"/>
              </a:rPr>
              <a:t>i</a:t>
            </a:r>
            <a:r>
              <a:rPr sz="3200" spc="0" dirty="0">
                <a:latin typeface="Calibri"/>
                <a:cs typeface="Calibri"/>
              </a:rPr>
              <a:t>al ene</a:t>
            </a:r>
            <a:r>
              <a:rPr sz="3200" spc="-50" dirty="0">
                <a:latin typeface="Calibri"/>
                <a:cs typeface="Calibri"/>
              </a:rPr>
              <a:t>r</a:t>
            </a:r>
            <a:r>
              <a:rPr sz="3200" spc="0" dirty="0">
                <a:latin typeface="Calibri"/>
                <a:cs typeface="Calibri"/>
              </a:rPr>
              <a:t>gy</a:t>
            </a:r>
            <a:r>
              <a:rPr sz="3200" spc="-9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of </a:t>
            </a:r>
            <a:r>
              <a:rPr sz="3200" spc="-9" dirty="0">
                <a:latin typeface="Calibri"/>
                <a:cs typeface="Calibri"/>
              </a:rPr>
              <a:t>t</a:t>
            </a:r>
            <a:r>
              <a:rPr sz="3200" spc="0" dirty="0">
                <a:latin typeface="Calibri"/>
                <a:cs typeface="Calibri"/>
              </a:rPr>
              <a:t>he molecules</a:t>
            </a:r>
            <a:r>
              <a:rPr sz="3200" spc="-9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(</a:t>
            </a:r>
            <a:r>
              <a:rPr sz="3200" spc="-39" dirty="0">
                <a:latin typeface="Calibri"/>
                <a:cs typeface="Calibri"/>
              </a:rPr>
              <a:t>t</a:t>
            </a:r>
            <a:r>
              <a:rPr sz="3200" spc="0" dirty="0">
                <a:latin typeface="Calibri"/>
                <a:cs typeface="Calibri"/>
              </a:rPr>
              <a:t>empe</a:t>
            </a:r>
            <a:r>
              <a:rPr sz="3200" spc="-64" dirty="0">
                <a:latin typeface="Calibri"/>
                <a:cs typeface="Calibri"/>
              </a:rPr>
              <a:t>r</a:t>
            </a:r>
            <a:r>
              <a:rPr sz="3200" spc="-19" dirty="0">
                <a:latin typeface="Calibri"/>
                <a:cs typeface="Calibri"/>
              </a:rPr>
              <a:t>a</a:t>
            </a:r>
            <a:r>
              <a:rPr sz="3200" spc="0" dirty="0">
                <a:latin typeface="Calibri"/>
                <a:cs typeface="Calibri"/>
              </a:rPr>
              <a:t>tu</a:t>
            </a:r>
            <a:r>
              <a:rPr sz="3200" spc="-44" dirty="0">
                <a:latin typeface="Calibri"/>
                <a:cs typeface="Calibri"/>
              </a:rPr>
              <a:t>r</a:t>
            </a:r>
            <a:r>
              <a:rPr sz="3200" spc="0" dirty="0">
                <a:latin typeface="Calibri"/>
                <a:cs typeface="Calibri"/>
              </a:rPr>
              <a:t>e </a:t>
            </a:r>
            <a:r>
              <a:rPr sz="3200" spc="-39" dirty="0">
                <a:latin typeface="Calibri"/>
                <a:cs typeface="Calibri"/>
              </a:rPr>
              <a:t>r</a:t>
            </a:r>
            <a:r>
              <a:rPr sz="3200" spc="0" dirty="0">
                <a:latin typeface="Calibri"/>
                <a:cs typeface="Calibri"/>
              </a:rPr>
              <a:t>emains </a:t>
            </a:r>
            <a:r>
              <a:rPr sz="3200" spc="-25" dirty="0">
                <a:latin typeface="Calibri"/>
                <a:cs typeface="Calibri"/>
              </a:rPr>
              <a:t>c</a:t>
            </a:r>
            <a:r>
              <a:rPr sz="3200" spc="0" dirty="0">
                <a:latin typeface="Calibri"/>
                <a:cs typeface="Calibri"/>
              </a:rPr>
              <a:t>on</a:t>
            </a:r>
            <a:r>
              <a:rPr sz="3200" spc="-44" dirty="0">
                <a:latin typeface="Calibri"/>
                <a:cs typeface="Calibri"/>
              </a:rPr>
              <a:t>s</a:t>
            </a:r>
            <a:r>
              <a:rPr sz="3200" spc="-39" dirty="0">
                <a:latin typeface="Calibri"/>
                <a:cs typeface="Calibri"/>
              </a:rPr>
              <a:t>t</a:t>
            </a:r>
            <a:r>
              <a:rPr sz="3200" spc="0" dirty="0">
                <a:latin typeface="Calibri"/>
                <a:cs typeface="Calibri"/>
              </a:rPr>
              <a:t>a</a:t>
            </a:r>
            <a:r>
              <a:rPr sz="3200" spc="-25" dirty="0">
                <a:latin typeface="Calibri"/>
                <a:cs typeface="Calibri"/>
              </a:rPr>
              <a:t>n</a:t>
            </a:r>
            <a:r>
              <a:rPr sz="3200" spc="0" dirty="0">
                <a:latin typeface="Calibri"/>
                <a:cs typeface="Calibri"/>
              </a:rPr>
              <a:t>t).</a:t>
            </a:r>
            <a:r>
              <a:rPr sz="3200" spc="-9" dirty="0">
                <a:latin typeface="Calibri"/>
                <a:cs typeface="Calibri"/>
              </a:rPr>
              <a:t> </a:t>
            </a:r>
            <a:r>
              <a:rPr sz="3200" spc="0" dirty="0">
                <a:latin typeface="Calibri"/>
                <a:cs typeface="Calibri"/>
              </a:rPr>
              <a:t>Al</a:t>
            </a:r>
            <a:r>
              <a:rPr sz="3200" spc="-9" dirty="0">
                <a:latin typeface="Calibri"/>
                <a:cs typeface="Calibri"/>
              </a:rPr>
              <a:t>s</a:t>
            </a:r>
            <a:r>
              <a:rPr sz="3200" spc="0" dirty="0">
                <a:latin typeface="Calibri"/>
                <a:cs typeface="Calibri"/>
              </a:rPr>
              <a:t>o </a:t>
            </a:r>
            <a:r>
              <a:rPr sz="3200" spc="-14" dirty="0">
                <a:latin typeface="Calibri"/>
                <a:cs typeface="Calibri"/>
              </a:rPr>
              <a:t>c</a:t>
            </a:r>
            <a:r>
              <a:rPr sz="3200" spc="0" dirty="0">
                <a:latin typeface="Calibri"/>
                <a:cs typeface="Calibri"/>
              </a:rPr>
              <a:t>al</a:t>
            </a:r>
            <a:r>
              <a:rPr sz="3200" spc="-4" dirty="0">
                <a:latin typeface="Calibri"/>
                <a:cs typeface="Calibri"/>
              </a:rPr>
              <a:t>l</a:t>
            </a:r>
            <a:r>
              <a:rPr sz="3200" spc="0" dirty="0">
                <a:latin typeface="Calibri"/>
                <a:cs typeface="Calibri"/>
              </a:rPr>
              <a:t>ed the l</a:t>
            </a:r>
            <a:r>
              <a:rPr sz="3200" spc="-25" dirty="0">
                <a:latin typeface="Calibri"/>
                <a:cs typeface="Calibri"/>
              </a:rPr>
              <a:t>a</a:t>
            </a:r>
            <a:r>
              <a:rPr sz="3200" spc="-39" dirty="0">
                <a:latin typeface="Calibri"/>
                <a:cs typeface="Calibri"/>
              </a:rPr>
              <a:t>t</a:t>
            </a:r>
            <a:r>
              <a:rPr sz="3200" spc="0" dirty="0">
                <a:latin typeface="Calibri"/>
                <a:cs typeface="Calibri"/>
              </a:rPr>
              <a:t>e</a:t>
            </a:r>
            <a:r>
              <a:rPr sz="3200" spc="-29" dirty="0">
                <a:latin typeface="Calibri"/>
                <a:cs typeface="Calibri"/>
              </a:rPr>
              <a:t>n</a:t>
            </a:r>
            <a:r>
              <a:rPr sz="3200" spc="0" dirty="0">
                <a:latin typeface="Calibri"/>
                <a:cs typeface="Calibri"/>
              </a:rPr>
              <a:t>t he</a:t>
            </a:r>
            <a:r>
              <a:rPr sz="3200" spc="-25" dirty="0">
                <a:latin typeface="Calibri"/>
                <a:cs typeface="Calibri"/>
              </a:rPr>
              <a:t>a</a:t>
            </a:r>
            <a:r>
              <a:rPr sz="3200" spc="0" dirty="0">
                <a:latin typeface="Calibri"/>
                <a:cs typeface="Calibri"/>
              </a:rPr>
              <a:t>t.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114800" y="1508607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1637</TotalTime>
  <Words>1053</Words>
  <Application>Microsoft Office PowerPoint</Application>
  <PresentationFormat>On-screen Show (4:3)</PresentationFormat>
  <Paragraphs>163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Arial Unicode MS</vt:lpstr>
      <vt:lpstr>Calibri</vt:lpstr>
      <vt:lpstr>Cambria Math</vt:lpstr>
      <vt:lpstr>DejaVu Serif</vt:lpstr>
      <vt:lpstr>Symbol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Emon</dc:creator>
  <cp:lastModifiedBy>HP</cp:lastModifiedBy>
  <cp:revision>15</cp:revision>
  <dcterms:modified xsi:type="dcterms:W3CDTF">2021-04-01T15:07:16Z</dcterms:modified>
</cp:coreProperties>
</file>