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0" r:id="rId5"/>
    <p:sldId id="261" r:id="rId6"/>
    <p:sldId id="262" r:id="rId7"/>
    <p:sldId id="263" r:id="rId8"/>
    <p:sldId id="264" r:id="rId9"/>
    <p:sldId id="265" r:id="rId10"/>
    <p:sldId id="266" r:id="rId11"/>
    <p:sldId id="267" r:id="rId12"/>
    <p:sldId id="268" r:id="rId13"/>
    <p:sldId id="269" r:id="rId14"/>
    <p:sldId id="270" r:id="rId15"/>
    <p:sldId id="271"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81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8/11/2018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8/11/2018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8/11/2018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8/11/2018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8/11/2018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8/11/2018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8/11/2018</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AA68E-338A-400F-889A-DA9206FB836F}"/>
              </a:ext>
            </a:extLst>
          </p:cNvPr>
          <p:cNvSpPr>
            <a:spLocks noGrp="1"/>
          </p:cNvSpPr>
          <p:nvPr>
            <p:ph type="ctrTitle"/>
          </p:nvPr>
        </p:nvSpPr>
        <p:spPr/>
        <p:txBody>
          <a:bodyPr/>
          <a:lstStyle/>
          <a:p>
            <a:r>
              <a:rPr lang="en-US" dirty="0"/>
              <a:t>Introduction to Drama</a:t>
            </a:r>
          </a:p>
        </p:txBody>
      </p:sp>
      <p:sp>
        <p:nvSpPr>
          <p:cNvPr id="3" name="Subtitle 2">
            <a:extLst>
              <a:ext uri="{FF2B5EF4-FFF2-40B4-BE49-F238E27FC236}">
                <a16:creationId xmlns:a16="http://schemas.microsoft.com/office/drawing/2014/main" id="{7C326521-7005-43DB-8A69-045362475926}"/>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9877947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DDC274-9C47-48E1-8E85-80C657CA6310}"/>
              </a:ext>
            </a:extLst>
          </p:cNvPr>
          <p:cNvSpPr>
            <a:spLocks noGrp="1"/>
          </p:cNvSpPr>
          <p:nvPr>
            <p:ph type="title"/>
          </p:nvPr>
        </p:nvSpPr>
        <p:spPr/>
        <p:txBody>
          <a:bodyPr/>
          <a:lstStyle/>
          <a:p>
            <a:r>
              <a:rPr lang="en-US" dirty="0"/>
              <a:t>Sub-genres of Comedy</a:t>
            </a:r>
          </a:p>
        </p:txBody>
      </p:sp>
      <p:sp>
        <p:nvSpPr>
          <p:cNvPr id="3" name="Content Placeholder 2">
            <a:extLst>
              <a:ext uri="{FF2B5EF4-FFF2-40B4-BE49-F238E27FC236}">
                <a16:creationId xmlns:a16="http://schemas.microsoft.com/office/drawing/2014/main" id="{34CD7812-1D20-4174-8BBD-9E54AD1E18CF}"/>
              </a:ext>
            </a:extLst>
          </p:cNvPr>
          <p:cNvSpPr>
            <a:spLocks noGrp="1"/>
          </p:cNvSpPr>
          <p:nvPr>
            <p:ph idx="1"/>
          </p:nvPr>
        </p:nvSpPr>
        <p:spPr/>
        <p:txBody>
          <a:bodyPr>
            <a:normAutofit/>
          </a:bodyPr>
          <a:lstStyle/>
          <a:p>
            <a:r>
              <a:rPr lang="en-US" b="1" dirty="0"/>
              <a:t>Farce:</a:t>
            </a:r>
            <a:r>
              <a:rPr lang="en-US" dirty="0"/>
              <a:t> Farce is a type of comedy that provokes laughter by placing flat characters in ridiculous situations. In this type of comedy, an author uses exaggeration, physical action, improbable events, different degrees of sophistication in the use of verbal humor, and word play to make the audience laugh. Farce is one way to make fun of human traits and social customs. </a:t>
            </a:r>
          </a:p>
          <a:p>
            <a:r>
              <a:rPr lang="en-US" dirty="0"/>
              <a:t>Example: parts of Shakespeare’s </a:t>
            </a:r>
            <a:r>
              <a:rPr lang="en-US" i="1" dirty="0"/>
              <a:t>Comedy of Errors</a:t>
            </a:r>
            <a:r>
              <a:rPr lang="en-US" dirty="0"/>
              <a:t>, or </a:t>
            </a:r>
            <a:r>
              <a:rPr lang="en-US" i="1" dirty="0"/>
              <a:t>The Taming of the Shrew</a:t>
            </a:r>
            <a:r>
              <a:rPr lang="en-US" dirty="0"/>
              <a:t>, together with the Falstaff plays (</a:t>
            </a:r>
            <a:r>
              <a:rPr lang="en-US" i="1" dirty="0"/>
              <a:t>1-2 Henry IV</a:t>
            </a:r>
            <a:r>
              <a:rPr lang="en-US" dirty="0"/>
              <a:t>, </a:t>
            </a:r>
            <a:r>
              <a:rPr lang="en-US" i="1" dirty="0"/>
              <a:t>The Merry Wives of Windsor</a:t>
            </a:r>
            <a:r>
              <a:rPr lang="en-US" dirty="0"/>
              <a:t>) can be classified as farce.</a:t>
            </a:r>
          </a:p>
          <a:p>
            <a:pPr marL="0" indent="0">
              <a:buNone/>
            </a:pPr>
            <a:r>
              <a:rPr lang="en-US" dirty="0"/>
              <a:t> </a:t>
            </a:r>
          </a:p>
          <a:p>
            <a:endParaRPr lang="en-US" dirty="0"/>
          </a:p>
        </p:txBody>
      </p:sp>
    </p:spTree>
    <p:extLst>
      <p:ext uri="{BB962C8B-B14F-4D97-AF65-F5344CB8AC3E}">
        <p14:creationId xmlns:p14="http://schemas.microsoft.com/office/powerpoint/2010/main" val="30811739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FF56DB-D9DA-43FF-BF73-96C5D0A3707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CA05AE4-DBC3-45E5-87F9-26AC11806E40}"/>
              </a:ext>
            </a:extLst>
          </p:cNvPr>
          <p:cNvSpPr>
            <a:spLocks noGrp="1"/>
          </p:cNvSpPr>
          <p:nvPr>
            <p:ph idx="1"/>
          </p:nvPr>
        </p:nvSpPr>
        <p:spPr/>
        <p:txBody>
          <a:bodyPr/>
          <a:lstStyle/>
          <a:p>
            <a:r>
              <a:rPr lang="en-US" b="1" dirty="0"/>
              <a:t>Satire:</a:t>
            </a:r>
            <a:r>
              <a:rPr lang="en-US" dirty="0"/>
              <a:t> This form of writing uses humor, irony, or wit to expose and ridicule personal, social, or political failings, often in an effort to correct them. Writers use satire to poke fun at a person, a group of people, an attitude a social institution, even all of humanity. Though satiric writing is meant to evoke laughter, its main objective is to expose and eliminate human stupidity and wickedness, and it is always intensely moral in its purpose.</a:t>
            </a:r>
          </a:p>
          <a:p>
            <a:r>
              <a:rPr lang="en-US" dirty="0"/>
              <a:t>Example: </a:t>
            </a:r>
            <a:r>
              <a:rPr lang="en-US" dirty="0" err="1"/>
              <a:t>Volpone</a:t>
            </a:r>
            <a:r>
              <a:rPr lang="en-US" dirty="0"/>
              <a:t> by Ben Johnson</a:t>
            </a:r>
          </a:p>
        </p:txBody>
      </p:sp>
    </p:spTree>
    <p:extLst>
      <p:ext uri="{BB962C8B-B14F-4D97-AF65-F5344CB8AC3E}">
        <p14:creationId xmlns:p14="http://schemas.microsoft.com/office/powerpoint/2010/main" val="2179376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1C294A-4BF5-4AC2-82CF-85ABE6FB6D2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D875A9E-853D-499D-8A6E-DEB02A7F3CAE}"/>
              </a:ext>
            </a:extLst>
          </p:cNvPr>
          <p:cNvSpPr>
            <a:spLocks noGrp="1"/>
          </p:cNvSpPr>
          <p:nvPr>
            <p:ph idx="1"/>
          </p:nvPr>
        </p:nvSpPr>
        <p:spPr/>
        <p:txBody>
          <a:bodyPr/>
          <a:lstStyle/>
          <a:p>
            <a:r>
              <a:rPr lang="en-US" b="1" dirty="0"/>
              <a:t>Black Humor or Dark comedy:</a:t>
            </a:r>
            <a:r>
              <a:rPr lang="en-US" dirty="0"/>
              <a:t> It is a sub-genre of the satire and includes serious topics such as rape, murder, extra-marital affairs, domestic violence, death, and so on. These topics are treated in a satirical manner.</a:t>
            </a:r>
          </a:p>
          <a:p>
            <a:r>
              <a:rPr lang="en-US" dirty="0"/>
              <a:t>Example: The Way of the World by Congreve </a:t>
            </a:r>
          </a:p>
          <a:p>
            <a:endParaRPr lang="en-US" dirty="0"/>
          </a:p>
        </p:txBody>
      </p:sp>
    </p:spTree>
    <p:extLst>
      <p:ext uri="{BB962C8B-B14F-4D97-AF65-F5344CB8AC3E}">
        <p14:creationId xmlns:p14="http://schemas.microsoft.com/office/powerpoint/2010/main" val="23773134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1DA8D1-63D4-4B2B-ABCB-209B66FB6DA4}"/>
              </a:ext>
            </a:extLst>
          </p:cNvPr>
          <p:cNvSpPr>
            <a:spLocks noGrp="1"/>
          </p:cNvSpPr>
          <p:nvPr>
            <p:ph type="title"/>
          </p:nvPr>
        </p:nvSpPr>
        <p:spPr/>
        <p:txBody>
          <a:bodyPr/>
          <a:lstStyle/>
          <a:p>
            <a:r>
              <a:rPr lang="en-US" dirty="0"/>
              <a:t>Terms Related to Drama</a:t>
            </a:r>
          </a:p>
        </p:txBody>
      </p:sp>
      <p:sp>
        <p:nvSpPr>
          <p:cNvPr id="3" name="Content Placeholder 2">
            <a:extLst>
              <a:ext uri="{FF2B5EF4-FFF2-40B4-BE49-F238E27FC236}">
                <a16:creationId xmlns:a16="http://schemas.microsoft.com/office/drawing/2014/main" id="{94B41213-D3A6-45A9-9618-648BAEF686A4}"/>
              </a:ext>
            </a:extLst>
          </p:cNvPr>
          <p:cNvSpPr>
            <a:spLocks noGrp="1"/>
          </p:cNvSpPr>
          <p:nvPr>
            <p:ph idx="1"/>
          </p:nvPr>
        </p:nvSpPr>
        <p:spPr/>
        <p:txBody>
          <a:bodyPr/>
          <a:lstStyle/>
          <a:p>
            <a:pPr marL="0" indent="0">
              <a:buNone/>
            </a:pPr>
            <a:endParaRPr lang="en-US" dirty="0"/>
          </a:p>
          <a:p>
            <a:r>
              <a:rPr lang="en-US" dirty="0"/>
              <a:t>Act : one of the principal divisions of a theatrical work (such as a play or opera) </a:t>
            </a:r>
          </a:p>
          <a:p>
            <a:r>
              <a:rPr lang="en-US" dirty="0"/>
              <a:t>Scene : a division of an act presenting continuous action in one place. </a:t>
            </a:r>
          </a:p>
          <a:p>
            <a:r>
              <a:rPr lang="en-US" dirty="0"/>
              <a:t>Dialogue: a written composition in which two or more characters are represented as conversing</a:t>
            </a:r>
          </a:p>
          <a:p>
            <a:r>
              <a:rPr lang="en-US" dirty="0"/>
              <a:t>Soliloquy:  utterance of a character in a drama that has the form of a monologue or gives the illusion of being a series of unspoken reflections</a:t>
            </a:r>
          </a:p>
          <a:p>
            <a:endParaRPr lang="en-US" dirty="0"/>
          </a:p>
        </p:txBody>
      </p:sp>
    </p:spTree>
    <p:extLst>
      <p:ext uri="{BB962C8B-B14F-4D97-AF65-F5344CB8AC3E}">
        <p14:creationId xmlns:p14="http://schemas.microsoft.com/office/powerpoint/2010/main" val="22362896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1BF3F9-12B5-425F-BC87-05E99EC93BC7}"/>
              </a:ext>
            </a:extLst>
          </p:cNvPr>
          <p:cNvSpPr>
            <a:spLocks noGrp="1"/>
          </p:cNvSpPr>
          <p:nvPr>
            <p:ph type="title"/>
          </p:nvPr>
        </p:nvSpPr>
        <p:spPr/>
        <p:txBody>
          <a:bodyPr/>
          <a:lstStyle/>
          <a:p>
            <a:r>
              <a:rPr lang="en-US" dirty="0"/>
              <a:t>Plot</a:t>
            </a:r>
          </a:p>
        </p:txBody>
      </p:sp>
      <p:sp>
        <p:nvSpPr>
          <p:cNvPr id="3" name="Content Placeholder 2">
            <a:extLst>
              <a:ext uri="{FF2B5EF4-FFF2-40B4-BE49-F238E27FC236}">
                <a16:creationId xmlns:a16="http://schemas.microsoft.com/office/drawing/2014/main" id="{3513136D-1D44-42C3-89AC-50750804DCF0}"/>
              </a:ext>
            </a:extLst>
          </p:cNvPr>
          <p:cNvSpPr>
            <a:spLocks noGrp="1"/>
          </p:cNvSpPr>
          <p:nvPr>
            <p:ph idx="1"/>
          </p:nvPr>
        </p:nvSpPr>
        <p:spPr/>
        <p:txBody>
          <a:bodyPr/>
          <a:lstStyle/>
          <a:p>
            <a:r>
              <a:rPr lang="en-US" dirty="0"/>
              <a:t>Plot:</a:t>
            </a:r>
            <a:r>
              <a:rPr lang="en-US" i="1" dirty="0"/>
              <a:t>  </a:t>
            </a:r>
            <a:r>
              <a:rPr lang="en-US" dirty="0"/>
              <a:t>Also called storyline. the plan, scheme, or main story of a literary or dramatic work, as a play, novel, or short story. </a:t>
            </a:r>
          </a:p>
          <a:p>
            <a:r>
              <a:rPr lang="en-US" dirty="0"/>
              <a:t>Exposition: The beginning of a play.</a:t>
            </a:r>
          </a:p>
          <a:p>
            <a:r>
              <a:rPr lang="en-US" dirty="0"/>
              <a:t>Climax: (in a dramatic or literary work) a decisive moment that is of maximum intensity or is a major turning point in a plot.</a:t>
            </a:r>
          </a:p>
          <a:p>
            <a:r>
              <a:rPr lang="en-US" dirty="0"/>
              <a:t>Resolution:  The end of a play </a:t>
            </a:r>
          </a:p>
          <a:p>
            <a:endParaRPr lang="en-US" dirty="0"/>
          </a:p>
        </p:txBody>
      </p:sp>
    </p:spTree>
    <p:extLst>
      <p:ext uri="{BB962C8B-B14F-4D97-AF65-F5344CB8AC3E}">
        <p14:creationId xmlns:p14="http://schemas.microsoft.com/office/powerpoint/2010/main" val="23138882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BC891-283C-4F2E-AD54-A9EA6A9D77A8}"/>
              </a:ext>
            </a:extLst>
          </p:cNvPr>
          <p:cNvSpPr>
            <a:spLocks noGrp="1"/>
          </p:cNvSpPr>
          <p:nvPr>
            <p:ph type="title"/>
          </p:nvPr>
        </p:nvSpPr>
        <p:spPr/>
        <p:txBody>
          <a:bodyPr/>
          <a:lstStyle/>
          <a:p>
            <a:r>
              <a:rPr lang="en-US"/>
              <a:t>Writing a Skit</a:t>
            </a:r>
            <a:endParaRPr lang="en-US" dirty="0"/>
          </a:p>
        </p:txBody>
      </p:sp>
      <p:sp>
        <p:nvSpPr>
          <p:cNvPr id="3" name="Content Placeholder 2">
            <a:extLst>
              <a:ext uri="{FF2B5EF4-FFF2-40B4-BE49-F238E27FC236}">
                <a16:creationId xmlns:a16="http://schemas.microsoft.com/office/drawing/2014/main" id="{059B2C9A-7045-481D-8CE1-BC2677E04676}"/>
              </a:ext>
            </a:extLst>
          </p:cNvPr>
          <p:cNvSpPr>
            <a:spLocks noGrp="1"/>
          </p:cNvSpPr>
          <p:nvPr>
            <p:ph idx="1"/>
          </p:nvPr>
        </p:nvSpPr>
        <p:spPr/>
        <p:txBody>
          <a:bodyPr/>
          <a:lstStyle/>
          <a:p>
            <a:r>
              <a:rPr lang="en-US" dirty="0"/>
              <a:t>Skit:  a short literary piece of a humorous or satirical character. </a:t>
            </a:r>
          </a:p>
          <a:p>
            <a:r>
              <a:rPr lang="en-US" dirty="0"/>
              <a:t>How to write a skit ?</a:t>
            </a:r>
          </a:p>
          <a:p>
            <a:pPr lvl="0"/>
            <a:r>
              <a:rPr lang="en-US" dirty="0"/>
              <a:t>Develop an idea</a:t>
            </a:r>
          </a:p>
          <a:p>
            <a:pPr lvl="0"/>
            <a:r>
              <a:rPr lang="en-US" dirty="0"/>
              <a:t>Outline the story</a:t>
            </a:r>
          </a:p>
          <a:p>
            <a:pPr lvl="0"/>
            <a:r>
              <a:rPr lang="en-US" dirty="0"/>
              <a:t>Plan title, characters and dialogue</a:t>
            </a:r>
          </a:p>
          <a:p>
            <a:pPr lvl="0"/>
            <a:r>
              <a:rPr lang="en-US" dirty="0"/>
              <a:t>Add setting, costume and music</a:t>
            </a:r>
          </a:p>
          <a:p>
            <a:pPr lvl="0"/>
            <a:r>
              <a:rPr lang="en-US" dirty="0"/>
              <a:t>Be humorous remaining witty</a:t>
            </a:r>
          </a:p>
          <a:p>
            <a:pPr lvl="0"/>
            <a:r>
              <a:rPr lang="en-US" dirty="0"/>
              <a:t>Keep it as simple as possible</a:t>
            </a:r>
          </a:p>
          <a:p>
            <a:endParaRPr lang="en-US" dirty="0"/>
          </a:p>
        </p:txBody>
      </p:sp>
    </p:spTree>
    <p:extLst>
      <p:ext uri="{BB962C8B-B14F-4D97-AF65-F5344CB8AC3E}">
        <p14:creationId xmlns:p14="http://schemas.microsoft.com/office/powerpoint/2010/main" val="1258045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57F8F5-9EB2-457E-BDF8-BBD7F2886A89}"/>
              </a:ext>
            </a:extLst>
          </p:cNvPr>
          <p:cNvSpPr>
            <a:spLocks noGrp="1"/>
          </p:cNvSpPr>
          <p:nvPr>
            <p:ph type="title"/>
          </p:nvPr>
        </p:nvSpPr>
        <p:spPr/>
        <p:txBody>
          <a:bodyPr/>
          <a:lstStyle/>
          <a:p>
            <a:r>
              <a:rPr lang="en-US" dirty="0"/>
              <a:t>Definition</a:t>
            </a:r>
          </a:p>
        </p:txBody>
      </p:sp>
      <p:sp>
        <p:nvSpPr>
          <p:cNvPr id="3" name="Content Placeholder 2">
            <a:extLst>
              <a:ext uri="{FF2B5EF4-FFF2-40B4-BE49-F238E27FC236}">
                <a16:creationId xmlns:a16="http://schemas.microsoft.com/office/drawing/2014/main" id="{CF8D17A2-BDEC-456E-8BD1-86F2FFB08290}"/>
              </a:ext>
            </a:extLst>
          </p:cNvPr>
          <p:cNvSpPr>
            <a:spLocks noGrp="1"/>
          </p:cNvSpPr>
          <p:nvPr>
            <p:ph idx="1"/>
          </p:nvPr>
        </p:nvSpPr>
        <p:spPr/>
        <p:txBody>
          <a:bodyPr/>
          <a:lstStyle/>
          <a:p>
            <a:r>
              <a:rPr lang="en-US" i="1" dirty="0"/>
              <a:t>Drama is </a:t>
            </a:r>
            <a:r>
              <a:rPr lang="en-US" dirty="0"/>
              <a:t>a composition in verse or prose intended to portray life or character or to tell a story usually involving conflicts and emotions through action and dialogue and typically designed for theatrical performance. </a:t>
            </a:r>
          </a:p>
          <a:p>
            <a:r>
              <a:rPr lang="en-US" dirty="0"/>
              <a:t>The major two types are Tragedy and Comedy.</a:t>
            </a:r>
          </a:p>
          <a:p>
            <a:r>
              <a:rPr lang="en-US" dirty="0"/>
              <a:t>We can add tragic-comedy as a comparatively new genre introduced by Shakespeare</a:t>
            </a:r>
          </a:p>
          <a:p>
            <a:endParaRPr lang="en-US" dirty="0"/>
          </a:p>
        </p:txBody>
      </p:sp>
    </p:spTree>
    <p:extLst>
      <p:ext uri="{BB962C8B-B14F-4D97-AF65-F5344CB8AC3E}">
        <p14:creationId xmlns:p14="http://schemas.microsoft.com/office/powerpoint/2010/main" val="39949707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1ECC9-E752-4BB4-894B-224F236A1A7D}"/>
              </a:ext>
            </a:extLst>
          </p:cNvPr>
          <p:cNvSpPr>
            <a:spLocks noGrp="1"/>
          </p:cNvSpPr>
          <p:nvPr>
            <p:ph type="title"/>
          </p:nvPr>
        </p:nvSpPr>
        <p:spPr/>
        <p:txBody>
          <a:bodyPr/>
          <a:lstStyle/>
          <a:p>
            <a:r>
              <a:rPr lang="en-US" dirty="0"/>
              <a:t>Classification</a:t>
            </a:r>
          </a:p>
        </p:txBody>
      </p:sp>
      <p:sp>
        <p:nvSpPr>
          <p:cNvPr id="3" name="Content Placeholder 2">
            <a:extLst>
              <a:ext uri="{FF2B5EF4-FFF2-40B4-BE49-F238E27FC236}">
                <a16:creationId xmlns:a16="http://schemas.microsoft.com/office/drawing/2014/main" id="{9BCEFF41-55F3-47E6-A234-A1A97BE7EF5F}"/>
              </a:ext>
            </a:extLst>
          </p:cNvPr>
          <p:cNvSpPr>
            <a:spLocks noGrp="1"/>
          </p:cNvSpPr>
          <p:nvPr>
            <p:ph idx="1"/>
          </p:nvPr>
        </p:nvSpPr>
        <p:spPr/>
        <p:txBody>
          <a:bodyPr>
            <a:normAutofit/>
          </a:bodyPr>
          <a:lstStyle/>
          <a:p>
            <a:r>
              <a:rPr lang="en-US" dirty="0"/>
              <a:t>Tragedy is a serious drama typically describing a conflict between the protagonist and a superior force (such as destiny) and having a sorrowful or disastrous conclusion that elicits pity or terror.</a:t>
            </a:r>
          </a:p>
          <a:p>
            <a:r>
              <a:rPr lang="en-US" dirty="0"/>
              <a:t>Example: Sophocles’ </a:t>
            </a:r>
            <a:r>
              <a:rPr lang="en-US" i="1" dirty="0"/>
              <a:t>Oedipus Rex</a:t>
            </a:r>
            <a:r>
              <a:rPr lang="en-US" dirty="0"/>
              <a:t>, Shakespeare’s </a:t>
            </a:r>
            <a:r>
              <a:rPr lang="en-US" i="1" dirty="0"/>
              <a:t>Othello, Macbeth</a:t>
            </a:r>
          </a:p>
          <a:p>
            <a:endParaRPr lang="en-US" dirty="0"/>
          </a:p>
          <a:p>
            <a:r>
              <a:rPr lang="en-US" dirty="0"/>
              <a:t>Comedy is a drama of light and amusing character and typically with a happy ending. It deals with the comic or with the serious in a light or satirical manner.</a:t>
            </a:r>
          </a:p>
          <a:p>
            <a:r>
              <a:rPr lang="en-US" dirty="0"/>
              <a:t>Example: Shakespeare’s </a:t>
            </a:r>
            <a:r>
              <a:rPr lang="en-US" i="1" dirty="0"/>
              <a:t>As You Like It</a:t>
            </a:r>
            <a:r>
              <a:rPr lang="en-US" dirty="0"/>
              <a:t>, George Bernard Shaw’s </a:t>
            </a:r>
            <a:r>
              <a:rPr lang="en-US" i="1" dirty="0"/>
              <a:t>Arms &amp; the </a:t>
            </a:r>
            <a:r>
              <a:rPr lang="en-US" dirty="0"/>
              <a:t>Man. </a:t>
            </a:r>
          </a:p>
          <a:p>
            <a:endParaRPr lang="en-US" dirty="0"/>
          </a:p>
        </p:txBody>
      </p:sp>
    </p:spTree>
    <p:extLst>
      <p:ext uri="{BB962C8B-B14F-4D97-AF65-F5344CB8AC3E}">
        <p14:creationId xmlns:p14="http://schemas.microsoft.com/office/powerpoint/2010/main" val="32026208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6B15A3-6AC4-4409-AAF7-CDB07B09B0D7}"/>
              </a:ext>
            </a:extLst>
          </p:cNvPr>
          <p:cNvSpPr>
            <a:spLocks noGrp="1"/>
          </p:cNvSpPr>
          <p:nvPr>
            <p:ph type="title"/>
          </p:nvPr>
        </p:nvSpPr>
        <p:spPr/>
        <p:txBody>
          <a:bodyPr/>
          <a:lstStyle/>
          <a:p>
            <a:r>
              <a:rPr lang="en-US" dirty="0"/>
              <a:t>Elements of Tragedy</a:t>
            </a:r>
          </a:p>
        </p:txBody>
      </p:sp>
      <p:sp>
        <p:nvSpPr>
          <p:cNvPr id="3" name="Content Placeholder 2">
            <a:extLst>
              <a:ext uri="{FF2B5EF4-FFF2-40B4-BE49-F238E27FC236}">
                <a16:creationId xmlns:a16="http://schemas.microsoft.com/office/drawing/2014/main" id="{89224A4F-2DF5-4CF9-9F4F-9EF291A297B1}"/>
              </a:ext>
            </a:extLst>
          </p:cNvPr>
          <p:cNvSpPr>
            <a:spLocks noGrp="1"/>
          </p:cNvSpPr>
          <p:nvPr>
            <p:ph idx="1"/>
          </p:nvPr>
        </p:nvSpPr>
        <p:spPr/>
        <p:txBody>
          <a:bodyPr/>
          <a:lstStyle/>
          <a:p>
            <a:r>
              <a:rPr lang="en-US" dirty="0"/>
              <a:t>According to Aristotle the six elements of tragedy are: </a:t>
            </a:r>
          </a:p>
          <a:p>
            <a:r>
              <a:rPr lang="en-US" dirty="0"/>
              <a:t>Plot: the arrangement of the story or sequel of the happening that helps the action develop</a:t>
            </a:r>
          </a:p>
          <a:p>
            <a:r>
              <a:rPr lang="en-US" dirty="0"/>
              <a:t>Characters: the dramatic personae</a:t>
            </a:r>
          </a:p>
          <a:p>
            <a:r>
              <a:rPr lang="en-US" dirty="0"/>
              <a:t>Thought : The idea/theme/subject matter of the play</a:t>
            </a:r>
          </a:p>
          <a:p>
            <a:r>
              <a:rPr lang="en-US" dirty="0"/>
              <a:t>Diction: the vocabulary/linguistics devices/language and style/dialogue</a:t>
            </a:r>
          </a:p>
          <a:p>
            <a:r>
              <a:rPr lang="en-US" dirty="0"/>
              <a:t>Music: chorus/musical element supporting thought &amp; action</a:t>
            </a:r>
          </a:p>
          <a:p>
            <a:r>
              <a:rPr lang="en-US" dirty="0"/>
              <a:t>Spectacle: costume/setting/props </a:t>
            </a:r>
          </a:p>
          <a:p>
            <a:endParaRPr lang="en-US" dirty="0"/>
          </a:p>
        </p:txBody>
      </p:sp>
    </p:spTree>
    <p:extLst>
      <p:ext uri="{BB962C8B-B14F-4D97-AF65-F5344CB8AC3E}">
        <p14:creationId xmlns:p14="http://schemas.microsoft.com/office/powerpoint/2010/main" val="42799937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D4BC2C-4F9A-4008-ABA6-5CD1CE34D308}"/>
              </a:ext>
            </a:extLst>
          </p:cNvPr>
          <p:cNvSpPr>
            <a:spLocks noGrp="1"/>
          </p:cNvSpPr>
          <p:nvPr>
            <p:ph type="title"/>
          </p:nvPr>
        </p:nvSpPr>
        <p:spPr/>
        <p:txBody>
          <a:bodyPr/>
          <a:lstStyle/>
          <a:p>
            <a:r>
              <a:rPr lang="en-US" dirty="0"/>
              <a:t>Sub-genres of Tragedy</a:t>
            </a:r>
          </a:p>
        </p:txBody>
      </p:sp>
      <p:sp>
        <p:nvSpPr>
          <p:cNvPr id="3" name="Content Placeholder 2">
            <a:extLst>
              <a:ext uri="{FF2B5EF4-FFF2-40B4-BE49-F238E27FC236}">
                <a16:creationId xmlns:a16="http://schemas.microsoft.com/office/drawing/2014/main" id="{BB9E60A2-5B11-4066-A77E-11AFAE2084A8}"/>
              </a:ext>
            </a:extLst>
          </p:cNvPr>
          <p:cNvSpPr>
            <a:spLocks noGrp="1"/>
          </p:cNvSpPr>
          <p:nvPr>
            <p:ph idx="1"/>
          </p:nvPr>
        </p:nvSpPr>
        <p:spPr/>
        <p:txBody>
          <a:bodyPr>
            <a:normAutofit/>
          </a:bodyPr>
          <a:lstStyle/>
          <a:p>
            <a:pPr marL="0" indent="0">
              <a:buNone/>
            </a:pPr>
            <a:endParaRPr lang="en-US" dirty="0"/>
          </a:p>
          <a:p>
            <a:r>
              <a:rPr lang="en-US" dirty="0"/>
              <a:t>Revenge Tragedy:</a:t>
            </a:r>
            <a:r>
              <a:rPr lang="en-US" i="1" dirty="0"/>
              <a:t>  </a:t>
            </a:r>
            <a:r>
              <a:rPr lang="en-US" dirty="0"/>
              <a:t>The revenge tragedy follows the story of a disturbed protagonist and his elaborate scheme of revenge against the murderer of a loved one. The most notable work in this subgenre is </a:t>
            </a:r>
            <a:r>
              <a:rPr lang="en-US" i="1" dirty="0"/>
              <a:t>Hamlet </a:t>
            </a:r>
            <a:r>
              <a:rPr lang="en-US" dirty="0"/>
              <a:t>by William Shakespeare.</a:t>
            </a:r>
          </a:p>
          <a:p>
            <a:r>
              <a:rPr lang="en-US" dirty="0"/>
              <a:t>Melodrama: A </a:t>
            </a:r>
            <a:r>
              <a:rPr lang="en-US" b="1" dirty="0"/>
              <a:t>melodrama</a:t>
            </a:r>
            <a:r>
              <a:rPr lang="en-US" dirty="0"/>
              <a:t> is a dramatic or literary work in which the plot, which is typically sensational and designed to appeal strongly to the emotions, takes precedence over detailed characterization. Characters are often simply drawn, and may appear stereotyped. </a:t>
            </a:r>
          </a:p>
          <a:p>
            <a:r>
              <a:rPr lang="en-US" dirty="0"/>
              <a:t>Example: Webster’s </a:t>
            </a:r>
            <a:r>
              <a:rPr lang="en-US" i="1" dirty="0"/>
              <a:t>The Duchess of </a:t>
            </a:r>
            <a:r>
              <a:rPr lang="en-US" i="1" dirty="0" err="1"/>
              <a:t>Malfi</a:t>
            </a:r>
            <a:endParaRPr lang="en-US" i="1" dirty="0"/>
          </a:p>
          <a:p>
            <a:endParaRPr lang="en-US" dirty="0"/>
          </a:p>
        </p:txBody>
      </p:sp>
    </p:spTree>
    <p:extLst>
      <p:ext uri="{BB962C8B-B14F-4D97-AF65-F5344CB8AC3E}">
        <p14:creationId xmlns:p14="http://schemas.microsoft.com/office/powerpoint/2010/main" val="22986700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61551-3C87-4464-AB92-51FECD56B95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14711DE-36DE-4CD7-81B4-3B60786CB1D3}"/>
              </a:ext>
            </a:extLst>
          </p:cNvPr>
          <p:cNvSpPr>
            <a:spLocks noGrp="1"/>
          </p:cNvSpPr>
          <p:nvPr>
            <p:ph idx="1"/>
          </p:nvPr>
        </p:nvSpPr>
        <p:spPr/>
        <p:txBody>
          <a:bodyPr>
            <a:normAutofit/>
          </a:bodyPr>
          <a:lstStyle/>
          <a:p>
            <a:r>
              <a:rPr lang="en-US" dirty="0"/>
              <a:t>Tragicomedy : A mixture of tragic </a:t>
            </a:r>
            <a:r>
              <a:rPr lang="en-US" i="1" dirty="0"/>
              <a:t>and</a:t>
            </a:r>
            <a:r>
              <a:rPr lang="en-US" dirty="0"/>
              <a:t> comic elements existing in a single dramatic work. Samuel Beckett’s absurdist play </a:t>
            </a:r>
            <a:r>
              <a:rPr lang="en-US" i="1" dirty="0"/>
              <a:t>Waiting for Godot</a:t>
            </a:r>
            <a:r>
              <a:rPr lang="en-US" dirty="0"/>
              <a:t> is a fine example of the form, where the comic elements are not necessarily noticeable at first glance. </a:t>
            </a:r>
          </a:p>
          <a:p>
            <a:r>
              <a:rPr lang="en-US" dirty="0"/>
              <a:t>Domestic tragedy:  portrays  the common man in a domestic setting as the tragic hero (as opposed to a character of nobility in a palatial setting). Excellent examples include Henrik Ibsen’s </a:t>
            </a:r>
            <a:r>
              <a:rPr lang="en-US" i="1" dirty="0"/>
              <a:t>A Doll’s House</a:t>
            </a:r>
            <a:r>
              <a:rPr lang="en-US" dirty="0"/>
              <a:t> and Eugene O’Neill’s </a:t>
            </a:r>
            <a:r>
              <a:rPr lang="en-US" i="1" dirty="0"/>
              <a:t>The Iceman Cometh</a:t>
            </a:r>
            <a:r>
              <a:rPr lang="en-US" dirty="0"/>
              <a:t>.</a:t>
            </a:r>
          </a:p>
          <a:p>
            <a:pPr marL="0" indent="0">
              <a:buNone/>
            </a:pPr>
            <a:r>
              <a:rPr lang="en-US" dirty="0"/>
              <a:t> </a:t>
            </a:r>
          </a:p>
          <a:p>
            <a:endParaRPr lang="en-US" dirty="0"/>
          </a:p>
        </p:txBody>
      </p:sp>
    </p:spTree>
    <p:extLst>
      <p:ext uri="{BB962C8B-B14F-4D97-AF65-F5344CB8AC3E}">
        <p14:creationId xmlns:p14="http://schemas.microsoft.com/office/powerpoint/2010/main" val="3433006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79275-2653-45BD-90C7-620D4D094DBE}"/>
              </a:ext>
            </a:extLst>
          </p:cNvPr>
          <p:cNvSpPr>
            <a:spLocks noGrp="1"/>
          </p:cNvSpPr>
          <p:nvPr>
            <p:ph type="title"/>
          </p:nvPr>
        </p:nvSpPr>
        <p:spPr/>
        <p:txBody>
          <a:bodyPr/>
          <a:lstStyle/>
          <a:p>
            <a:r>
              <a:rPr lang="en-US" dirty="0"/>
              <a:t>Features of Comedy</a:t>
            </a:r>
          </a:p>
        </p:txBody>
      </p:sp>
      <p:sp>
        <p:nvSpPr>
          <p:cNvPr id="3" name="Content Placeholder 2">
            <a:extLst>
              <a:ext uri="{FF2B5EF4-FFF2-40B4-BE49-F238E27FC236}">
                <a16:creationId xmlns:a16="http://schemas.microsoft.com/office/drawing/2014/main" id="{12FFD106-7112-4217-B9FC-FCB506BE430F}"/>
              </a:ext>
            </a:extLst>
          </p:cNvPr>
          <p:cNvSpPr>
            <a:spLocks noGrp="1"/>
          </p:cNvSpPr>
          <p:nvPr>
            <p:ph idx="1"/>
          </p:nvPr>
        </p:nvSpPr>
        <p:spPr/>
        <p:txBody>
          <a:bodyPr>
            <a:normAutofit/>
          </a:bodyPr>
          <a:lstStyle/>
          <a:p>
            <a:pPr lvl="0"/>
            <a:r>
              <a:rPr lang="en-US" dirty="0"/>
              <a:t>Comical plots deal with ordinary life situations and ordinary people.</a:t>
            </a:r>
          </a:p>
          <a:p>
            <a:pPr lvl="0"/>
            <a:r>
              <a:rPr lang="en-US" dirty="0"/>
              <a:t>Comedy not only entertains but also makes us aware of our own individual flaws or flaws that exist in the social or political scenario.</a:t>
            </a:r>
          </a:p>
          <a:p>
            <a:pPr lvl="0"/>
            <a:r>
              <a:rPr lang="en-US" dirty="0"/>
              <a:t>Comic heroes tend to question tradition and also those in authority.</a:t>
            </a:r>
          </a:p>
          <a:p>
            <a:pPr lvl="0"/>
            <a:r>
              <a:rPr lang="en-US" dirty="0"/>
              <a:t>The characters in a comedy are down- to- earth, normal individuals. Many comedies distort or insult authority.</a:t>
            </a:r>
          </a:p>
          <a:p>
            <a:endParaRPr lang="en-US" dirty="0"/>
          </a:p>
        </p:txBody>
      </p:sp>
    </p:spTree>
    <p:extLst>
      <p:ext uri="{BB962C8B-B14F-4D97-AF65-F5344CB8AC3E}">
        <p14:creationId xmlns:p14="http://schemas.microsoft.com/office/powerpoint/2010/main" val="28628136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27C79-C424-46C3-83B5-A2F8E8B07BB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A35EF5F-B336-4CD7-99ED-2B56A8275A6E}"/>
              </a:ext>
            </a:extLst>
          </p:cNvPr>
          <p:cNvSpPr>
            <a:spLocks noGrp="1"/>
          </p:cNvSpPr>
          <p:nvPr>
            <p:ph idx="1"/>
          </p:nvPr>
        </p:nvSpPr>
        <p:spPr/>
        <p:txBody>
          <a:bodyPr/>
          <a:lstStyle/>
          <a:p>
            <a:pPr lvl="0"/>
            <a:r>
              <a:rPr lang="en-US" dirty="0"/>
              <a:t>The comic effect arises from a recognition of some incongruity of speech, action, or character. Some kinds of incongruity in comedy are human shortcomings such as ignorance, ugliness, folly, and vice.</a:t>
            </a:r>
          </a:p>
          <a:p>
            <a:pPr lvl="0"/>
            <a:r>
              <a:rPr lang="en-US" dirty="0"/>
              <a:t>In comedies, the change in fortune was almost always for the better.</a:t>
            </a:r>
          </a:p>
          <a:p>
            <a:pPr lvl="0"/>
            <a:r>
              <a:rPr lang="en-US" dirty="0"/>
              <a:t>Comedies often focus on spending time on larger groups and communities.</a:t>
            </a:r>
          </a:p>
          <a:p>
            <a:pPr lvl="0"/>
            <a:r>
              <a:rPr lang="en-US" dirty="0"/>
              <a:t>Despite its serious side, large parts of life in a comedy are treated as something not serious.</a:t>
            </a:r>
          </a:p>
          <a:p>
            <a:endParaRPr lang="en-US" dirty="0"/>
          </a:p>
        </p:txBody>
      </p:sp>
    </p:spTree>
    <p:extLst>
      <p:ext uri="{BB962C8B-B14F-4D97-AF65-F5344CB8AC3E}">
        <p14:creationId xmlns:p14="http://schemas.microsoft.com/office/powerpoint/2010/main" val="2816738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CA6DB1-945C-462F-AC33-7DFBD211444C}"/>
              </a:ext>
            </a:extLst>
          </p:cNvPr>
          <p:cNvSpPr>
            <a:spLocks noGrp="1"/>
          </p:cNvSpPr>
          <p:nvPr>
            <p:ph type="title"/>
          </p:nvPr>
        </p:nvSpPr>
        <p:spPr/>
        <p:txBody>
          <a:bodyPr/>
          <a:lstStyle/>
          <a:p>
            <a:r>
              <a:rPr lang="en-US" dirty="0"/>
              <a:t>Sub-genres of Comedy</a:t>
            </a:r>
          </a:p>
        </p:txBody>
      </p:sp>
      <p:sp>
        <p:nvSpPr>
          <p:cNvPr id="3" name="Content Placeholder 2">
            <a:extLst>
              <a:ext uri="{FF2B5EF4-FFF2-40B4-BE49-F238E27FC236}">
                <a16:creationId xmlns:a16="http://schemas.microsoft.com/office/drawing/2014/main" id="{9BD8F18D-6EF3-4235-A2BF-167CE3C16735}"/>
              </a:ext>
            </a:extLst>
          </p:cNvPr>
          <p:cNvSpPr>
            <a:spLocks noGrp="1"/>
          </p:cNvSpPr>
          <p:nvPr>
            <p:ph idx="1"/>
          </p:nvPr>
        </p:nvSpPr>
        <p:spPr/>
        <p:txBody>
          <a:bodyPr/>
          <a:lstStyle/>
          <a:p>
            <a:pPr marL="0" indent="0">
              <a:buNone/>
            </a:pPr>
            <a:endParaRPr lang="en-US" dirty="0"/>
          </a:p>
          <a:p>
            <a:r>
              <a:rPr lang="en-US" dirty="0"/>
              <a:t>Romantic comedy : This type of comedy centers on young lovers who want to marry despite parental and societal obstacles. At the end of such comedies, the young lovers triumph over the forces blocking them; the lovers marry, and everyone celebrates the renewal of life and love.</a:t>
            </a:r>
            <a:br>
              <a:rPr lang="en-US" dirty="0"/>
            </a:br>
            <a:br>
              <a:rPr lang="en-US" dirty="0"/>
            </a:br>
            <a:r>
              <a:rPr lang="en-US" dirty="0"/>
              <a:t>Example: As You Like It by Shakespeare</a:t>
            </a:r>
          </a:p>
          <a:p>
            <a:r>
              <a:rPr lang="en-US" dirty="0"/>
              <a:t>Comedy of manners:  Comedy that satirically challenges the social customs of an upper-class society. It focuses on the behavior of men and women who violate the rules and manners of upper-class society.</a:t>
            </a:r>
          </a:p>
          <a:p>
            <a:r>
              <a:rPr lang="en-US" dirty="0"/>
              <a:t>Example : Arms and The Man by George Bernard Shaw</a:t>
            </a:r>
          </a:p>
          <a:p>
            <a:endParaRPr lang="en-US" dirty="0"/>
          </a:p>
        </p:txBody>
      </p:sp>
    </p:spTree>
    <p:extLst>
      <p:ext uri="{BB962C8B-B14F-4D97-AF65-F5344CB8AC3E}">
        <p14:creationId xmlns:p14="http://schemas.microsoft.com/office/powerpoint/2010/main" val="383359207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20</TotalTime>
  <Words>982</Words>
  <Application>Microsoft Office PowerPoint</Application>
  <PresentationFormat>Widescreen</PresentationFormat>
  <Paragraphs>69</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Trebuchet MS</vt:lpstr>
      <vt:lpstr>Wingdings 3</vt:lpstr>
      <vt:lpstr>Facet</vt:lpstr>
      <vt:lpstr>Introduction to Drama</vt:lpstr>
      <vt:lpstr>Definition</vt:lpstr>
      <vt:lpstr>Classification</vt:lpstr>
      <vt:lpstr>Elements of Tragedy</vt:lpstr>
      <vt:lpstr>Sub-genres of Tragedy</vt:lpstr>
      <vt:lpstr>PowerPoint Presentation</vt:lpstr>
      <vt:lpstr>Features of Comedy</vt:lpstr>
      <vt:lpstr>PowerPoint Presentation</vt:lpstr>
      <vt:lpstr>Sub-genres of Comedy</vt:lpstr>
      <vt:lpstr>Sub-genres of Comedy</vt:lpstr>
      <vt:lpstr>PowerPoint Presentation</vt:lpstr>
      <vt:lpstr>PowerPoint Presentation</vt:lpstr>
      <vt:lpstr>Terms Related to Drama</vt:lpstr>
      <vt:lpstr>Plot</vt:lpstr>
      <vt:lpstr>Writing a Skit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Drama</dc:title>
  <dc:creator>Compaq</dc:creator>
  <cp:lastModifiedBy>Compaq</cp:lastModifiedBy>
  <cp:revision>4</cp:revision>
  <dcterms:created xsi:type="dcterms:W3CDTF">2018-08-07T08:07:00Z</dcterms:created>
  <dcterms:modified xsi:type="dcterms:W3CDTF">2018-08-11T13:51:46Z</dcterms:modified>
</cp:coreProperties>
</file>