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71" r:id="rId4"/>
    <p:sldId id="272" r:id="rId5"/>
    <p:sldId id="257" r:id="rId6"/>
    <p:sldId id="258" r:id="rId7"/>
    <p:sldId id="259" r:id="rId8"/>
    <p:sldId id="260" r:id="rId9"/>
    <p:sldId id="261" r:id="rId10"/>
    <p:sldId id="262" r:id="rId11"/>
    <p:sldId id="263" r:id="rId12"/>
    <p:sldId id="264" r:id="rId13"/>
    <p:sldId id="265" r:id="rId14"/>
    <p:sldId id="266" r:id="rId15"/>
    <p:sldId id="268" r:id="rId16"/>
    <p:sldId id="269" r:id="rId17"/>
    <p:sldId id="270" r:id="rId18"/>
    <p:sldId id="26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A7E096-3CAF-48E4-ADBF-09607F6D8787}" type="datetimeFigureOut">
              <a:rPr lang="en-US" smtClean="0"/>
              <a:t>7/21/2022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6AA97-48DE-4212-B9B9-35F1E70CAF37}" type="slidenum">
              <a:rPr lang="en-US" smtClean="0"/>
              <a:t>‹#›</a:t>
            </a:fld>
            <a:endParaRPr lang="en-US"/>
          </a:p>
        </p:txBody>
      </p:sp>
    </p:spTree>
    <p:extLst>
      <p:ext uri="{BB962C8B-B14F-4D97-AF65-F5344CB8AC3E}">
        <p14:creationId xmlns:p14="http://schemas.microsoft.com/office/powerpoint/2010/main" val="2497168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A7E096-3CAF-48E4-ADBF-09607F6D8787}" type="datetimeFigureOut">
              <a:rPr lang="en-US" smtClean="0"/>
              <a:t>7/21/2022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6AA97-48DE-4212-B9B9-35F1E70CAF37}" type="slidenum">
              <a:rPr lang="en-US" smtClean="0"/>
              <a:t>‹#›</a:t>
            </a:fld>
            <a:endParaRPr lang="en-US"/>
          </a:p>
        </p:txBody>
      </p:sp>
    </p:spTree>
    <p:extLst>
      <p:ext uri="{BB962C8B-B14F-4D97-AF65-F5344CB8AC3E}">
        <p14:creationId xmlns:p14="http://schemas.microsoft.com/office/powerpoint/2010/main" val="116686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A7E096-3CAF-48E4-ADBF-09607F6D8787}" type="datetimeFigureOut">
              <a:rPr lang="en-US" smtClean="0"/>
              <a:t>7/21/2022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6AA97-48DE-4212-B9B9-35F1E70CAF37}" type="slidenum">
              <a:rPr lang="en-US" smtClean="0"/>
              <a:t>‹#›</a:t>
            </a:fld>
            <a:endParaRPr lang="en-US"/>
          </a:p>
        </p:txBody>
      </p:sp>
    </p:spTree>
    <p:extLst>
      <p:ext uri="{BB962C8B-B14F-4D97-AF65-F5344CB8AC3E}">
        <p14:creationId xmlns:p14="http://schemas.microsoft.com/office/powerpoint/2010/main" val="3674280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A7E096-3CAF-48E4-ADBF-09607F6D8787}" type="datetimeFigureOut">
              <a:rPr lang="en-US" smtClean="0"/>
              <a:t>7/21/2022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6AA97-48DE-4212-B9B9-35F1E70CAF37}" type="slidenum">
              <a:rPr lang="en-US" smtClean="0"/>
              <a:t>‹#›</a:t>
            </a:fld>
            <a:endParaRPr lang="en-US"/>
          </a:p>
        </p:txBody>
      </p:sp>
    </p:spTree>
    <p:extLst>
      <p:ext uri="{BB962C8B-B14F-4D97-AF65-F5344CB8AC3E}">
        <p14:creationId xmlns:p14="http://schemas.microsoft.com/office/powerpoint/2010/main" val="1396285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A7E096-3CAF-48E4-ADBF-09607F6D8787}" type="datetimeFigureOut">
              <a:rPr lang="en-US" smtClean="0"/>
              <a:t>7/21/2022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6AA97-48DE-4212-B9B9-35F1E70CAF37}" type="slidenum">
              <a:rPr lang="en-US" smtClean="0"/>
              <a:t>‹#›</a:t>
            </a:fld>
            <a:endParaRPr lang="en-US"/>
          </a:p>
        </p:txBody>
      </p:sp>
    </p:spTree>
    <p:extLst>
      <p:ext uri="{BB962C8B-B14F-4D97-AF65-F5344CB8AC3E}">
        <p14:creationId xmlns:p14="http://schemas.microsoft.com/office/powerpoint/2010/main" val="1416480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A7E096-3CAF-48E4-ADBF-09607F6D8787}" type="datetimeFigureOut">
              <a:rPr lang="en-US" smtClean="0"/>
              <a:t>7/21/2022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6AA97-48DE-4212-B9B9-35F1E70CAF37}" type="slidenum">
              <a:rPr lang="en-US" smtClean="0"/>
              <a:t>‹#›</a:t>
            </a:fld>
            <a:endParaRPr lang="en-US"/>
          </a:p>
        </p:txBody>
      </p:sp>
    </p:spTree>
    <p:extLst>
      <p:ext uri="{BB962C8B-B14F-4D97-AF65-F5344CB8AC3E}">
        <p14:creationId xmlns:p14="http://schemas.microsoft.com/office/powerpoint/2010/main" val="3179925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A7E096-3CAF-48E4-ADBF-09607F6D8787}" type="datetimeFigureOut">
              <a:rPr lang="en-US" smtClean="0"/>
              <a:t>7/21/2022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46AA97-48DE-4212-B9B9-35F1E70CAF37}" type="slidenum">
              <a:rPr lang="en-US" smtClean="0"/>
              <a:t>‹#›</a:t>
            </a:fld>
            <a:endParaRPr lang="en-US"/>
          </a:p>
        </p:txBody>
      </p:sp>
    </p:spTree>
    <p:extLst>
      <p:ext uri="{BB962C8B-B14F-4D97-AF65-F5344CB8AC3E}">
        <p14:creationId xmlns:p14="http://schemas.microsoft.com/office/powerpoint/2010/main" val="3930416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A7E096-3CAF-48E4-ADBF-09607F6D8787}" type="datetimeFigureOut">
              <a:rPr lang="en-US" smtClean="0"/>
              <a:t>7/21/2022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46AA97-48DE-4212-B9B9-35F1E70CAF37}" type="slidenum">
              <a:rPr lang="en-US" smtClean="0"/>
              <a:t>‹#›</a:t>
            </a:fld>
            <a:endParaRPr lang="en-US"/>
          </a:p>
        </p:txBody>
      </p:sp>
    </p:spTree>
    <p:extLst>
      <p:ext uri="{BB962C8B-B14F-4D97-AF65-F5344CB8AC3E}">
        <p14:creationId xmlns:p14="http://schemas.microsoft.com/office/powerpoint/2010/main" val="2634485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A7E096-3CAF-48E4-ADBF-09607F6D8787}" type="datetimeFigureOut">
              <a:rPr lang="en-US" smtClean="0"/>
              <a:t>7/21/2022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46AA97-48DE-4212-B9B9-35F1E70CAF37}" type="slidenum">
              <a:rPr lang="en-US" smtClean="0"/>
              <a:t>‹#›</a:t>
            </a:fld>
            <a:endParaRPr lang="en-US"/>
          </a:p>
        </p:txBody>
      </p:sp>
    </p:spTree>
    <p:extLst>
      <p:ext uri="{BB962C8B-B14F-4D97-AF65-F5344CB8AC3E}">
        <p14:creationId xmlns:p14="http://schemas.microsoft.com/office/powerpoint/2010/main" val="1334003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A7E096-3CAF-48E4-ADBF-09607F6D8787}" type="datetimeFigureOut">
              <a:rPr lang="en-US" smtClean="0"/>
              <a:t>7/21/2022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6AA97-48DE-4212-B9B9-35F1E70CAF37}" type="slidenum">
              <a:rPr lang="en-US" smtClean="0"/>
              <a:t>‹#›</a:t>
            </a:fld>
            <a:endParaRPr lang="en-US"/>
          </a:p>
        </p:txBody>
      </p:sp>
    </p:spTree>
    <p:extLst>
      <p:ext uri="{BB962C8B-B14F-4D97-AF65-F5344CB8AC3E}">
        <p14:creationId xmlns:p14="http://schemas.microsoft.com/office/powerpoint/2010/main" val="800593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A7E096-3CAF-48E4-ADBF-09607F6D8787}" type="datetimeFigureOut">
              <a:rPr lang="en-US" smtClean="0"/>
              <a:t>7/21/2022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6AA97-48DE-4212-B9B9-35F1E70CAF37}" type="slidenum">
              <a:rPr lang="en-US" smtClean="0"/>
              <a:t>‹#›</a:t>
            </a:fld>
            <a:endParaRPr lang="en-US"/>
          </a:p>
        </p:txBody>
      </p:sp>
    </p:spTree>
    <p:extLst>
      <p:ext uri="{BB962C8B-B14F-4D97-AF65-F5344CB8AC3E}">
        <p14:creationId xmlns:p14="http://schemas.microsoft.com/office/powerpoint/2010/main" val="593884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A7E096-3CAF-48E4-ADBF-09607F6D8787}" type="datetimeFigureOut">
              <a:rPr lang="en-US" smtClean="0"/>
              <a:t>7/21/2022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46AA97-48DE-4212-B9B9-35F1E70CAF37}" type="slidenum">
              <a:rPr lang="en-US" smtClean="0"/>
              <a:t>‹#›</a:t>
            </a:fld>
            <a:endParaRPr lang="en-US"/>
          </a:p>
        </p:txBody>
      </p:sp>
    </p:spTree>
    <p:extLst>
      <p:ext uri="{BB962C8B-B14F-4D97-AF65-F5344CB8AC3E}">
        <p14:creationId xmlns:p14="http://schemas.microsoft.com/office/powerpoint/2010/main" val="1619353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google.com/search?q=eugene+o%27neill+born&amp;stick=H4sIAAAAAAAAAOPgE-LQz9U3yMjLKtESy0620i9IzS_ISQVSRcX5eVZJ-UV5i1iFU0vTU_NSFfLV81Izc3IUQKIAja6MqToAAAA&amp;sa=X&amp;ved=2ahUKEwjwjajjtYn5AhWzSHwKHUa5CVIQ6BMoAHoECHYQAg" TargetMode="External"/><Relationship Id="rId2" Type="http://schemas.openxmlformats.org/officeDocument/2006/relationships/hyperlink" Target="https://en.wikipedia.org/wiki/Eugene_O'Neill" TargetMode="External"/><Relationship Id="rId1" Type="http://schemas.openxmlformats.org/officeDocument/2006/relationships/slideLayout" Target="../slideLayouts/slideLayout2.xml"/><Relationship Id="rId6" Type="http://schemas.openxmlformats.org/officeDocument/2006/relationships/hyperlink" Target="https://www.google.com/search?q=Kilachand+Hall&amp;stick=H4sIAAAAAAAAAOPgE-LQz9U3yMjLKlHiArGMkzMMisy15LOTrfQLUvMLclL1U1KTUxOLU1PiC1KLivPzrFIyU1MWsfJ5Z-YkJmck5qUoeCTm5OxgZdzFzsTBAADdOvbxUgAAAA&amp;sa=X&amp;ved=2ahUKEwjwjajjtYn5AhWzSHwKHUa5CVIQmxMoAXoECG0QAw" TargetMode="External"/><Relationship Id="rId5" Type="http://schemas.openxmlformats.org/officeDocument/2006/relationships/hyperlink" Target="https://www.google.com/search?q=eugene+o%27neill+died&amp;stick=H4sIAAAAAAAAAOPgE-LQz9U3yMjLKtGSz0620i9IzS_ISdVPSU1OTSxOTYkvSC0qzs-zSslMTVnEKpxamp6al6qQr56XmpmTowASBQBzLYfPQwAAAA&amp;sa=X&amp;ved=2ahUKEwjwjajjtYn5AhWzSHwKHUa5CVIQ6BMoAHoECG0QAg" TargetMode="External"/><Relationship Id="rId4" Type="http://schemas.openxmlformats.org/officeDocument/2006/relationships/hyperlink" Target="https://www.google.com/search?q=Longacre+Square&amp;stick=H4sIAAAAAAAAAOPgE-LQz9U3yMjLKlHiBLHSKuONi7TEspOt9AtS8wtyUoFUUXF-nlVSflHeIlZ-n_y89MTkolSF4MLSxKLUHayMu9iZOBgAmjaQ9kkAAAA&amp;sa=X&amp;ved=2ahUKEwjwjajjtYn5AhWzSHwKHUa5CVIQmxMoAXoECHYQAw"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 TO THE HAIRY APE</a:t>
            </a:r>
            <a:endParaRPr lang="en-US" dirty="0"/>
          </a:p>
        </p:txBody>
      </p:sp>
      <p:sp>
        <p:nvSpPr>
          <p:cNvPr id="3" name="Subtitle 2"/>
          <p:cNvSpPr>
            <a:spLocks noGrp="1"/>
          </p:cNvSpPr>
          <p:nvPr>
            <p:ph type="subTitle" idx="1"/>
          </p:nvPr>
        </p:nvSpPr>
        <p:spPr/>
        <p:txBody>
          <a:bodyPr/>
          <a:lstStyle/>
          <a:p>
            <a:r>
              <a:rPr lang="en-US" dirty="0" smtClean="0"/>
              <a:t>BY EUGENE O’NEILL</a:t>
            </a:r>
            <a:endParaRPr lang="en-US" dirty="0"/>
          </a:p>
        </p:txBody>
      </p:sp>
    </p:spTree>
    <p:extLst>
      <p:ext uri="{BB962C8B-B14F-4D97-AF65-F5344CB8AC3E}">
        <p14:creationId xmlns:p14="http://schemas.microsoft.com/office/powerpoint/2010/main" val="3309528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a:t>
            </a:r>
            <a:endParaRPr lang="en-US" dirty="0"/>
          </a:p>
        </p:txBody>
      </p:sp>
      <p:sp>
        <p:nvSpPr>
          <p:cNvPr id="3" name="Content Placeholder 2"/>
          <p:cNvSpPr>
            <a:spLocks noGrp="1"/>
          </p:cNvSpPr>
          <p:nvPr>
            <p:ph idx="1"/>
          </p:nvPr>
        </p:nvSpPr>
        <p:spPr/>
        <p:txBody>
          <a:bodyPr/>
          <a:lstStyle/>
          <a:p>
            <a:r>
              <a:rPr lang="en-US" dirty="0"/>
              <a:t>The resounding theme of The Hairy Ape is </a:t>
            </a:r>
            <a:r>
              <a:rPr lang="en-US" b="1" dirty="0"/>
              <a:t>the effect of industrialization and technological progress on the worker</a:t>
            </a:r>
            <a:r>
              <a:rPr lang="en-US" dirty="0"/>
              <a:t>. Industrialization has reduced the human worker into a machine. The men are programmed to do one task, are turned on and off by whistles, and are not required to think independently.</a:t>
            </a:r>
          </a:p>
          <a:p>
            <a:endParaRPr lang="en-US" dirty="0"/>
          </a:p>
        </p:txBody>
      </p:sp>
    </p:spTree>
    <p:extLst>
      <p:ext uri="{BB962C8B-B14F-4D97-AF65-F5344CB8AC3E}">
        <p14:creationId xmlns:p14="http://schemas.microsoft.com/office/powerpoint/2010/main" val="575042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8332"/>
            <a:ext cx="10515600" cy="1325563"/>
          </a:xfrm>
        </p:spPr>
        <p:txBody>
          <a:bodyPr/>
          <a:lstStyle/>
          <a:p>
            <a:endParaRPr lang="en-US" dirty="0"/>
          </a:p>
        </p:txBody>
      </p:sp>
      <p:sp>
        <p:nvSpPr>
          <p:cNvPr id="3" name="Content Placeholder 2"/>
          <p:cNvSpPr>
            <a:spLocks noGrp="1"/>
          </p:cNvSpPr>
          <p:nvPr>
            <p:ph idx="1"/>
          </p:nvPr>
        </p:nvSpPr>
        <p:spPr>
          <a:xfrm>
            <a:off x="464024" y="982639"/>
            <a:ext cx="10889776" cy="5194324"/>
          </a:xfrm>
        </p:spPr>
        <p:txBody>
          <a:bodyPr/>
          <a:lstStyle/>
          <a:p>
            <a:r>
              <a:rPr lang="en-US" b="1" dirty="0"/>
              <a:t>Pride, Identity, and Belonging</a:t>
            </a:r>
            <a:endParaRPr lang="en-US" dirty="0"/>
          </a:p>
          <a:p>
            <a:r>
              <a:rPr lang="en-US" dirty="0"/>
              <a:t>In</a:t>
            </a:r>
            <a:r>
              <a:rPr lang="en-US" i="1" dirty="0"/>
              <a:t> The Hairy Ape</a:t>
            </a:r>
            <a:r>
              <a:rPr lang="en-US" dirty="0"/>
              <a:t>, Eugene O’Neill tells a cautionary tale about the effects pride can have on a person’s sense of self. At the beginning of the play, Yank relishes his identity as a competent stoker on an ocean liner, bragging that he’s “part of de engines” and exalting his role of shoveling coal into the furnaces. However, his pride isn’t as enduring as it seems, and his ego suffers a considerable blow when…</a:t>
            </a:r>
          </a:p>
          <a:p>
            <a:endParaRPr lang="en-US" dirty="0"/>
          </a:p>
        </p:txBody>
      </p:sp>
    </p:spTree>
    <p:extLst>
      <p:ext uri="{BB962C8B-B14F-4D97-AF65-F5344CB8AC3E}">
        <p14:creationId xmlns:p14="http://schemas.microsoft.com/office/powerpoint/2010/main" val="2755283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Exploitation, Oppression, and the Individual</a:t>
            </a:r>
            <a:endParaRPr lang="en-US" dirty="0"/>
          </a:p>
          <a:p>
            <a:r>
              <a:rPr lang="en-US" i="1" dirty="0"/>
              <a:t>The Hairy Ape</a:t>
            </a:r>
            <a:r>
              <a:rPr lang="en-US" dirty="0"/>
              <a:t> illustrates that capitalism often exploits individuals by setting them up to participate in their own oppression. Showcasing the ways in which Yank fails to recognize his disadvantages, O’Neill suggests that capitalist systems create false narratives about individuality and empowerment, ultimately convincing people like Yank that they are toiling for their own good when, in truth, their labor primarily benefits the wealthy. Yank believes that his work empowers him as an individual, and…</a:t>
            </a:r>
          </a:p>
          <a:p>
            <a:endParaRPr lang="en-US" dirty="0"/>
          </a:p>
        </p:txBody>
      </p:sp>
    </p:spTree>
    <p:extLst>
      <p:ext uri="{BB962C8B-B14F-4D97-AF65-F5344CB8AC3E}">
        <p14:creationId xmlns:p14="http://schemas.microsoft.com/office/powerpoint/2010/main" val="649637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Aggression and Stupidity</a:t>
            </a:r>
            <a:endParaRPr lang="en-US" dirty="0"/>
          </a:p>
          <a:p>
            <a:r>
              <a:rPr lang="en-US" dirty="0"/>
              <a:t>It’s hard to deny that </a:t>
            </a:r>
            <a:r>
              <a:rPr lang="en-US" i="1" dirty="0"/>
              <a:t>The Hairy Ape</a:t>
            </a:r>
            <a:r>
              <a:rPr lang="en-US" dirty="0"/>
              <a:t> centers around the fact that Yank is unintelligent. Indeed, the majority of the play’s plot-points are contingent upon his overall lack of intelligence. In many ways, then, it is a play about a man who doesn’t have the intellectual capacity to make his way through the world without getting himself into unnecessary altercations. In the absence of adequate reasoning and logical cognition, he turns to violence and…</a:t>
            </a:r>
          </a:p>
          <a:p>
            <a:endParaRPr lang="en-US" dirty="0"/>
          </a:p>
        </p:txBody>
      </p:sp>
    </p:spTree>
    <p:extLst>
      <p:ext uri="{BB962C8B-B14F-4D97-AF65-F5344CB8AC3E}">
        <p14:creationId xmlns:p14="http://schemas.microsoft.com/office/powerpoint/2010/main" val="2536613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 </a:t>
            </a:r>
            <a:r>
              <a:rPr lang="en-US" b="1" dirty="0"/>
              <a:t>Progress and Happiness</a:t>
            </a:r>
            <a:endParaRPr lang="en-US" dirty="0"/>
          </a:p>
          <a:p>
            <a:r>
              <a:rPr lang="en-US" i="1" dirty="0"/>
              <a:t>The Hairy Ape</a:t>
            </a:r>
            <a:r>
              <a:rPr lang="en-US" dirty="0"/>
              <a:t> takes place during a time of change, when the industrial revolution was still altering the way the world operated. However, O’Neill suggests that change is not valuable in and of itself, and he emphasizes the fact that certain kinds of progress can negatively affect human happiness and welfare. For instance, Paddy—a jaded stoker who works alongside Yank—yearns for the past because the hellish conditions of his working environment are the…</a:t>
            </a:r>
          </a:p>
          <a:p>
            <a:endParaRPr lang="en-US" dirty="0"/>
          </a:p>
        </p:txBody>
      </p:sp>
    </p:spTree>
    <p:extLst>
      <p:ext uri="{BB962C8B-B14F-4D97-AF65-F5344CB8AC3E}">
        <p14:creationId xmlns:p14="http://schemas.microsoft.com/office/powerpoint/2010/main" val="1625974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r>
              <a:rPr lang="en-US" dirty="0"/>
              <a:t>IMP[ORTANT QUOTE WITH EXPLANATION</a:t>
            </a:r>
          </a:p>
          <a:p>
            <a:pPr fontAlgn="base"/>
            <a:r>
              <a:rPr lang="en-US" dirty="0"/>
              <a:t>I'm a busted Ingersoll, </a:t>
            </a:r>
            <a:r>
              <a:rPr lang="en-US" dirty="0" err="1"/>
              <a:t>dat's</a:t>
            </a:r>
            <a:r>
              <a:rPr lang="en-US" dirty="0"/>
              <a:t> what. Steel was me, and I owned de </a:t>
            </a:r>
            <a:r>
              <a:rPr lang="en-US" dirty="0" err="1"/>
              <a:t>woild</a:t>
            </a:r>
            <a:r>
              <a:rPr lang="en-US" dirty="0"/>
              <a:t>. Now I </a:t>
            </a:r>
            <a:r>
              <a:rPr lang="en-US" dirty="0" err="1"/>
              <a:t>ain't</a:t>
            </a:r>
            <a:r>
              <a:rPr lang="en-US" dirty="0"/>
              <a:t> steel, and de </a:t>
            </a:r>
            <a:r>
              <a:rPr lang="en-US" dirty="0" err="1"/>
              <a:t>woild</a:t>
            </a:r>
            <a:r>
              <a:rPr lang="en-US" dirty="0"/>
              <a:t> owns me. Aw, hell! I can't see—it's all dark, get me? It's all wrong!</a:t>
            </a:r>
          </a:p>
          <a:p>
            <a:endParaRPr lang="en-US" dirty="0"/>
          </a:p>
        </p:txBody>
      </p:sp>
    </p:spTree>
    <p:extLst>
      <p:ext uri="{BB962C8B-B14F-4D97-AF65-F5344CB8AC3E}">
        <p14:creationId xmlns:p14="http://schemas.microsoft.com/office/powerpoint/2010/main" val="17023083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QUESTIONS</a:t>
            </a:r>
            <a:endParaRPr lang="en-US" dirty="0"/>
          </a:p>
        </p:txBody>
      </p:sp>
      <p:sp>
        <p:nvSpPr>
          <p:cNvPr id="3" name="Content Placeholder 2"/>
          <p:cNvSpPr>
            <a:spLocks noGrp="1"/>
          </p:cNvSpPr>
          <p:nvPr>
            <p:ph idx="1"/>
          </p:nvPr>
        </p:nvSpPr>
        <p:spPr/>
        <p:txBody>
          <a:bodyPr/>
          <a:lstStyle/>
          <a:p>
            <a:r>
              <a:rPr lang="en-US" dirty="0"/>
              <a:t>How does O'Neill use voices and nameless characters in the play? How do these "voices" comment on the text</a:t>
            </a:r>
            <a:r>
              <a:rPr lang="en-US" dirty="0" smtClean="0"/>
              <a:t>?</a:t>
            </a:r>
          </a:p>
          <a:p>
            <a:endParaRPr lang="en-US" dirty="0"/>
          </a:p>
          <a:p>
            <a:r>
              <a:rPr lang="en-US" dirty="0"/>
              <a:t>How do symbols function within the </a:t>
            </a:r>
            <a:r>
              <a:rPr lang="en-US" i="1" dirty="0"/>
              <a:t>Hairy Ape?</a:t>
            </a:r>
            <a:r>
              <a:rPr lang="en-US" dirty="0"/>
              <a:t> Why do you think O'Neill chose to use such heavy symbolism in the text? How do they work thematically? Give specific examples of three symbols in the text, why you think O'Neill chose them and how they comment on theme.</a:t>
            </a:r>
          </a:p>
          <a:p>
            <a:endParaRPr lang="en-US" dirty="0"/>
          </a:p>
        </p:txBody>
      </p:sp>
    </p:spTree>
    <p:extLst>
      <p:ext uri="{BB962C8B-B14F-4D97-AF65-F5344CB8AC3E}">
        <p14:creationId xmlns:p14="http://schemas.microsoft.com/office/powerpoint/2010/main" val="2056538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Why does O'Neill choose to place Yank in the position of Rodin's "The Thinker"? How does this comment on the life of the industrial worker and Yank's capability for thought?</a:t>
            </a:r>
          </a:p>
          <a:p>
            <a:endParaRPr lang="en-US" dirty="0"/>
          </a:p>
        </p:txBody>
      </p:sp>
    </p:spTree>
    <p:extLst>
      <p:ext uri="{BB962C8B-B14F-4D97-AF65-F5344CB8AC3E}">
        <p14:creationId xmlns:p14="http://schemas.microsoft.com/office/powerpoint/2010/main" val="40483675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789033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Eugene Gladstone O'Neill was an American playwright and Nobel laureate in literature. His poetically titled plays were among the first to introduce into the U.S. the drama techniques of realism, earlier ... </a:t>
            </a:r>
            <a:r>
              <a:rPr lang="en-US" dirty="0">
                <a:hlinkClick r:id="rId2"/>
              </a:rPr>
              <a:t>Wikipedia</a:t>
            </a:r>
            <a:endParaRPr lang="en-US" dirty="0"/>
          </a:p>
          <a:p>
            <a:r>
              <a:rPr lang="en-US" b="1" dirty="0">
                <a:hlinkClick r:id="rId3"/>
              </a:rPr>
              <a:t>Born</a:t>
            </a:r>
            <a:r>
              <a:rPr lang="en-US" b="1" dirty="0"/>
              <a:t>: </a:t>
            </a:r>
            <a:r>
              <a:rPr lang="en-US" dirty="0"/>
              <a:t>October 16, 1888, </a:t>
            </a:r>
            <a:r>
              <a:rPr lang="en-US" dirty="0">
                <a:hlinkClick r:id="rId4"/>
              </a:rPr>
              <a:t>Longacre Square, New York, United States</a:t>
            </a:r>
            <a:endParaRPr lang="en-US" dirty="0"/>
          </a:p>
          <a:p>
            <a:r>
              <a:rPr lang="en-US" b="1" dirty="0">
                <a:hlinkClick r:id="rId5"/>
              </a:rPr>
              <a:t>Died</a:t>
            </a:r>
            <a:r>
              <a:rPr lang="en-US" b="1" dirty="0"/>
              <a:t>: </a:t>
            </a:r>
            <a:r>
              <a:rPr lang="en-US" dirty="0"/>
              <a:t>November 27, 1953, </a:t>
            </a:r>
            <a:r>
              <a:rPr lang="en-US" dirty="0" err="1">
                <a:hlinkClick r:id="rId6"/>
              </a:rPr>
              <a:t>Kilachand</a:t>
            </a:r>
            <a:r>
              <a:rPr lang="en-US" dirty="0">
                <a:hlinkClick r:id="rId6"/>
              </a:rPr>
              <a:t> Honors College, Boston, Massachusetts, United States</a:t>
            </a:r>
            <a:endParaRPr lang="en-US" dirty="0"/>
          </a:p>
          <a:p>
            <a:endParaRPr lang="en-US" dirty="0"/>
          </a:p>
        </p:txBody>
      </p:sp>
    </p:spTree>
    <p:extLst>
      <p:ext uri="{BB962C8B-B14F-4D97-AF65-F5344CB8AC3E}">
        <p14:creationId xmlns:p14="http://schemas.microsoft.com/office/powerpoint/2010/main" val="4116423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r>
              <a:rPr lang="en-US" dirty="0"/>
              <a:t>Social satire is </a:t>
            </a:r>
            <a:r>
              <a:rPr lang="en-US" b="1" dirty="0"/>
              <a:t>a genre of film that relies on irony, exaggeration, ridicule, or humor to critique an unfavorable aspect of society and/or human nature</a:t>
            </a:r>
            <a:r>
              <a:rPr lang="en-US" dirty="0"/>
              <a:t>.</a:t>
            </a:r>
          </a:p>
          <a:p>
            <a:endParaRPr lang="en-US" dirty="0"/>
          </a:p>
        </p:txBody>
      </p:sp>
    </p:spTree>
    <p:extLst>
      <p:ext uri="{BB962C8B-B14F-4D97-AF65-F5344CB8AC3E}">
        <p14:creationId xmlns:p14="http://schemas.microsoft.com/office/powerpoint/2010/main" val="3268668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Eugene O'Neill has satirized the contemporary American society in The Hairy Ape</a:t>
            </a:r>
            <a:r>
              <a:rPr lang="en-US" dirty="0" smtClean="0"/>
              <a:t>. But it may also be regarded as the criticism of any society in the contemporary world where scientific and technological developments have got hold of any advanced, civilized society. </a:t>
            </a:r>
            <a:r>
              <a:rPr lang="en-US" smtClean="0"/>
              <a:t>This play is regarded as a famous social satire.</a:t>
            </a:r>
          </a:p>
          <a:p>
            <a:endParaRPr lang="en-US"/>
          </a:p>
        </p:txBody>
      </p:sp>
    </p:spTree>
    <p:extLst>
      <p:ext uri="{BB962C8B-B14F-4D97-AF65-F5344CB8AC3E}">
        <p14:creationId xmlns:p14="http://schemas.microsoft.com/office/powerpoint/2010/main" val="3755288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b="1" dirty="0"/>
              <a:t>SUMMARY</a:t>
            </a:r>
            <a:endParaRPr lang="en-US" dirty="0"/>
          </a:p>
          <a:p>
            <a:r>
              <a:rPr lang="en-US" b="1" dirty="0"/>
              <a:t>It is about a beastly, unthinking laborer known as Yank, the protagonist of the play, as he searches for a sense of belonging in a world controlled by the rich</a:t>
            </a:r>
            <a:r>
              <a:rPr lang="en-US" dirty="0"/>
              <a:t>. At first, Yank feels secure as he stokes the engines of an ocean liner, and is highly confident in his physical power over the ship's engines and his men.</a:t>
            </a:r>
          </a:p>
          <a:p>
            <a:endParaRPr lang="en-US" dirty="0"/>
          </a:p>
        </p:txBody>
      </p:sp>
    </p:spTree>
    <p:extLst>
      <p:ext uri="{BB962C8B-B14F-4D97-AF65-F5344CB8AC3E}">
        <p14:creationId xmlns:p14="http://schemas.microsoft.com/office/powerpoint/2010/main" val="4234778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58" y="0"/>
            <a:ext cx="10515600" cy="1325563"/>
          </a:xfrm>
        </p:spPr>
        <p:txBody>
          <a:bodyPr/>
          <a:lstStyle/>
          <a:p>
            <a:r>
              <a:rPr lang="en-US" dirty="0" smtClean="0"/>
              <a:t>CHARACTERS</a:t>
            </a:r>
            <a:br>
              <a:rPr lang="en-US" dirty="0" smtClean="0"/>
            </a:br>
            <a:endParaRPr lang="en-US" dirty="0"/>
          </a:p>
        </p:txBody>
      </p:sp>
      <p:sp>
        <p:nvSpPr>
          <p:cNvPr id="3" name="Content Placeholder 2"/>
          <p:cNvSpPr>
            <a:spLocks noGrp="1"/>
          </p:cNvSpPr>
          <p:nvPr>
            <p:ph idx="1"/>
          </p:nvPr>
        </p:nvSpPr>
        <p:spPr>
          <a:xfrm>
            <a:off x="483358" y="924873"/>
            <a:ext cx="11076296" cy="5530518"/>
          </a:xfrm>
        </p:spPr>
        <p:txBody>
          <a:bodyPr>
            <a:normAutofit lnSpcReduction="10000"/>
          </a:bodyPr>
          <a:lstStyle/>
          <a:p>
            <a:pPr lvl="0" fontAlgn="base"/>
            <a:r>
              <a:rPr lang="en-US" b="1" dirty="0" smtClean="0"/>
              <a:t>Yank</a:t>
            </a:r>
            <a:r>
              <a:rPr lang="en-US" dirty="0" smtClean="0"/>
              <a:t>: The </a:t>
            </a:r>
            <a:r>
              <a:rPr lang="en-US" dirty="0"/>
              <a:t>play's antagonist. Yank works as a Fireman on a Transatlantic Ocean Liner. The play follows his quest to find a sense of belonging in modern, industrial society. Yank, whose real name is Bob Smith, was born in New York City and was brought up in a lower class family. Yank is a burly, sometimes menacing figure who has difficulty with thought. He is known to take the physical position of Rodin's "The Thinker" when processing information or dealing with a problem.</a:t>
            </a:r>
          </a:p>
          <a:p>
            <a:pPr marL="0" indent="0" fontAlgn="base">
              <a:buNone/>
            </a:pPr>
            <a:endParaRPr lang="en-US" dirty="0"/>
          </a:p>
          <a:p>
            <a:pPr lvl="0" fontAlgn="base"/>
            <a:r>
              <a:rPr lang="en-US" b="1" dirty="0"/>
              <a:t>Mildred </a:t>
            </a:r>
            <a:r>
              <a:rPr lang="en-US" b="1" dirty="0" smtClean="0"/>
              <a:t>Douglas</a:t>
            </a:r>
            <a:r>
              <a:rPr lang="en-US" dirty="0" smtClean="0"/>
              <a:t>: The </a:t>
            </a:r>
            <a:r>
              <a:rPr lang="en-US" dirty="0"/>
              <a:t>frail, impetuous twenty-year-old daughter of the owner of Nazareth Steel. Mildred has enjoyed the advantage of all of life's monetary privileges and has no real knowledge of work or hardship. In an attempt to understand the poorer classes she does service project and studied sociology in college. Mildred's reaction to Yank causes his class awareness.</a:t>
            </a:r>
          </a:p>
          <a:p>
            <a:endParaRPr lang="en-US" dirty="0"/>
          </a:p>
        </p:txBody>
      </p:sp>
    </p:spTree>
    <p:extLst>
      <p:ext uri="{BB962C8B-B14F-4D97-AF65-F5344CB8AC3E}">
        <p14:creationId xmlns:p14="http://schemas.microsoft.com/office/powerpoint/2010/main" val="3680621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698" y="-863173"/>
            <a:ext cx="10515600" cy="1325563"/>
          </a:xfrm>
        </p:spPr>
        <p:txBody>
          <a:bodyPr/>
          <a:lstStyle/>
          <a:p>
            <a:endParaRPr lang="en-US" dirty="0"/>
          </a:p>
        </p:txBody>
      </p:sp>
      <p:sp>
        <p:nvSpPr>
          <p:cNvPr id="3" name="Content Placeholder 2"/>
          <p:cNvSpPr>
            <a:spLocks noGrp="1"/>
          </p:cNvSpPr>
          <p:nvPr>
            <p:ph idx="1"/>
          </p:nvPr>
        </p:nvSpPr>
        <p:spPr>
          <a:xfrm>
            <a:off x="237698" y="462390"/>
            <a:ext cx="11116102" cy="5714573"/>
          </a:xfrm>
        </p:spPr>
        <p:txBody>
          <a:bodyPr/>
          <a:lstStyle/>
          <a:p>
            <a:pPr lvl="0" fontAlgn="base"/>
            <a:r>
              <a:rPr lang="en-US" b="1" dirty="0"/>
              <a:t>Mildred's Aunt</a:t>
            </a:r>
            <a:endParaRPr lang="en-US" dirty="0"/>
          </a:p>
          <a:p>
            <a:pPr fontAlgn="base"/>
            <a:r>
              <a:rPr lang="en-US" dirty="0"/>
              <a:t>A stuffy, fat, middle-aged aristocratic woman who is intensely critical of Mildred's involvement in social work. Mildred's Aunt has no taste for "deformity" and thinks Mildred makes the poor only feel poorer with her presence.</a:t>
            </a:r>
          </a:p>
          <a:p>
            <a:pPr lvl="0" fontAlgn="base"/>
            <a:r>
              <a:rPr lang="en-US" b="1" dirty="0"/>
              <a:t>Paddy</a:t>
            </a:r>
            <a:endParaRPr lang="en-US" dirty="0"/>
          </a:p>
          <a:p>
            <a:pPr fontAlgn="base"/>
            <a:r>
              <a:rPr lang="en-US" dirty="0"/>
              <a:t>An old and wise Irishman who works with Yank as a fireman aboard the Ocean Liner. Paddy, known for drunkenness, thinks the firemen are forced to do slave labor. Paddy reminisces about his days working on a Clipper ship where men were free.</a:t>
            </a:r>
          </a:p>
          <a:p>
            <a:endParaRPr lang="en-US" dirty="0"/>
          </a:p>
        </p:txBody>
      </p:sp>
    </p:spTree>
    <p:extLst>
      <p:ext uri="{BB962C8B-B14F-4D97-AF65-F5344CB8AC3E}">
        <p14:creationId xmlns:p14="http://schemas.microsoft.com/office/powerpoint/2010/main" val="3801979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3887" y="-426445"/>
            <a:ext cx="10515600" cy="1325563"/>
          </a:xfrm>
        </p:spPr>
        <p:txBody>
          <a:bodyPr/>
          <a:lstStyle/>
          <a:p>
            <a:endParaRPr lang="en-US" dirty="0"/>
          </a:p>
        </p:txBody>
      </p:sp>
      <p:sp>
        <p:nvSpPr>
          <p:cNvPr id="3" name="Content Placeholder 2"/>
          <p:cNvSpPr>
            <a:spLocks noGrp="1"/>
          </p:cNvSpPr>
          <p:nvPr>
            <p:ph idx="1"/>
          </p:nvPr>
        </p:nvSpPr>
        <p:spPr>
          <a:xfrm>
            <a:off x="436728" y="899118"/>
            <a:ext cx="10917072" cy="5277845"/>
          </a:xfrm>
        </p:spPr>
        <p:txBody>
          <a:bodyPr>
            <a:normAutofit/>
          </a:bodyPr>
          <a:lstStyle/>
          <a:p>
            <a:pPr lvl="0" fontAlgn="base"/>
            <a:r>
              <a:rPr lang="en-US" b="1" dirty="0"/>
              <a:t>Long</a:t>
            </a:r>
            <a:endParaRPr lang="en-US" dirty="0"/>
          </a:p>
          <a:p>
            <a:pPr fontAlgn="base"/>
            <a:r>
              <a:rPr lang="en-US" dirty="0"/>
              <a:t>A fireman aboard the Ocean Liner who preaches Marxism. Long takes Yank to New York City to prove to Yank that all members of the upper class are the same.</a:t>
            </a:r>
          </a:p>
          <a:p>
            <a:pPr lvl="0" fontAlgn="base"/>
            <a:r>
              <a:rPr lang="en-US" b="1" dirty="0"/>
              <a:t>The Secretary</a:t>
            </a:r>
            <a:endParaRPr lang="en-US" dirty="0"/>
          </a:p>
          <a:p>
            <a:pPr fontAlgn="base"/>
            <a:r>
              <a:rPr lang="en-US" dirty="0"/>
              <a:t>Works at the I.W.W. office in New York City. He comes to believe that Yank works for the government and throws him out on the street.</a:t>
            </a:r>
          </a:p>
          <a:p>
            <a:pPr lvl="0" fontAlgn="base"/>
            <a:r>
              <a:rPr lang="en-US" b="1" dirty="0"/>
              <a:t>Gentleman</a:t>
            </a:r>
            <a:endParaRPr lang="en-US" dirty="0"/>
          </a:p>
          <a:p>
            <a:pPr fontAlgn="base"/>
            <a:r>
              <a:rPr lang="en-US" dirty="0"/>
              <a:t>A member of the upper class. He calls the police because Yank causes him to miss a bus.</a:t>
            </a:r>
          </a:p>
          <a:p>
            <a:endParaRPr lang="en-US" dirty="0"/>
          </a:p>
        </p:txBody>
      </p:sp>
    </p:spTree>
    <p:extLst>
      <p:ext uri="{BB962C8B-B14F-4D97-AF65-F5344CB8AC3E}">
        <p14:creationId xmlns:p14="http://schemas.microsoft.com/office/powerpoint/2010/main" val="803671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fontAlgn="base"/>
            <a:r>
              <a:rPr lang="en-US" b="1" dirty="0"/>
              <a:t>Second Engineer</a:t>
            </a:r>
            <a:endParaRPr lang="en-US" dirty="0"/>
          </a:p>
          <a:p>
            <a:pPr fontAlgn="base"/>
            <a:r>
              <a:rPr lang="en-US" dirty="0"/>
              <a:t>Escorts Mildred Douglas into the stokehole of the Ocean Liner. The Second Engineer warns Mildred that her white dress be ruined, but she ignores him.</a:t>
            </a:r>
          </a:p>
          <a:p>
            <a:pPr lvl="0" fontAlgn="base"/>
            <a:r>
              <a:rPr lang="en-US" b="1" dirty="0"/>
              <a:t>The Guard</a:t>
            </a:r>
            <a:endParaRPr lang="en-US" dirty="0"/>
          </a:p>
          <a:p>
            <a:pPr fontAlgn="base"/>
            <a:r>
              <a:rPr lang="en-US" dirty="0"/>
              <a:t>Works at the prison where Yank is held after causing the Gentleman to miss his bus. The Guard shoots water at Yank when he bends the bars of his cell back.</a:t>
            </a:r>
          </a:p>
          <a:p>
            <a:endParaRPr lang="en-US" dirty="0"/>
          </a:p>
        </p:txBody>
      </p:sp>
    </p:spTree>
    <p:extLst>
      <p:ext uri="{BB962C8B-B14F-4D97-AF65-F5344CB8AC3E}">
        <p14:creationId xmlns:p14="http://schemas.microsoft.com/office/powerpoint/2010/main" val="31121259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718</Words>
  <Application>Microsoft Office PowerPoint</Application>
  <PresentationFormat>Widescreen</PresentationFormat>
  <Paragraphs>44</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INTRODUCTION TO THE HAIRY APE</vt:lpstr>
      <vt:lpstr>PowerPoint Presentation</vt:lpstr>
      <vt:lpstr>PowerPoint Presentation</vt:lpstr>
      <vt:lpstr>PowerPoint Presentation</vt:lpstr>
      <vt:lpstr>PowerPoint Presentation</vt:lpstr>
      <vt:lpstr>CHARACTERS </vt:lpstr>
      <vt:lpstr>PowerPoint Presentation</vt:lpstr>
      <vt:lpstr>PowerPoint Presentation</vt:lpstr>
      <vt:lpstr>PowerPoint Presentation</vt:lpstr>
      <vt:lpstr>THEME</vt:lpstr>
      <vt:lpstr>PowerPoint Presentation</vt:lpstr>
      <vt:lpstr>PowerPoint Presentation</vt:lpstr>
      <vt:lpstr>PowerPoint Presentation</vt:lpstr>
      <vt:lpstr>PowerPoint Presentation</vt:lpstr>
      <vt:lpstr>PowerPoint Presentation</vt:lpstr>
      <vt:lpstr>SAMPLE QUESTIONS</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THE HAIRY APE</dc:title>
  <dc:creator>admin</dc:creator>
  <cp:lastModifiedBy>admin</cp:lastModifiedBy>
  <cp:revision>8</cp:revision>
  <dcterms:created xsi:type="dcterms:W3CDTF">2022-07-21T06:43:38Z</dcterms:created>
  <dcterms:modified xsi:type="dcterms:W3CDTF">2022-07-21T07:07:25Z</dcterms:modified>
</cp:coreProperties>
</file>