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Week1:Lecture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Nuray Jannat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Inheritance:</a:t>
            </a:r>
          </a:p>
          <a:p>
            <a:r>
              <a:rPr lang="en-US" dirty="0" smtClean="0"/>
              <a:t>It is the process by which one part of the code acquires the properties of another part of the code.</a:t>
            </a:r>
          </a:p>
          <a:p>
            <a:r>
              <a:rPr lang="en-US" dirty="0" smtClean="0"/>
              <a:t>Main focus is reusability of code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74" y="3714341"/>
            <a:ext cx="3835259" cy="26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147079" cy="40241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Polymorphism:</a:t>
            </a:r>
          </a:p>
          <a:p>
            <a:r>
              <a:rPr lang="en-US" dirty="0" smtClean="0"/>
              <a:t>A feature that allows one interface to be used for a general class of action.</a:t>
            </a:r>
          </a:p>
          <a:p>
            <a:r>
              <a:rPr lang="en-US" dirty="0" smtClean="0"/>
              <a:t>Example: a function that adds two numbers</a:t>
            </a:r>
          </a:p>
          <a:p>
            <a:pPr marL="0" indent="0">
              <a:buNone/>
            </a:pPr>
            <a:r>
              <a:rPr lang="en-US" dirty="0" smtClean="0"/>
              <a:t>   for three data types (</a:t>
            </a:r>
            <a:r>
              <a:rPr lang="en-US" dirty="0" err="1" smtClean="0"/>
              <a:t>int</a:t>
            </a:r>
            <a:r>
              <a:rPr lang="en-US" dirty="0" smtClean="0"/>
              <a:t>, float, double), we need three different function</a:t>
            </a:r>
          </a:p>
          <a:p>
            <a:r>
              <a:rPr lang="en-US" dirty="0" smtClean="0"/>
              <a:t>For Structured Programming Language: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int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add_int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int</a:t>
            </a:r>
            <a:r>
              <a:rPr lang="en-US" dirty="0" smtClean="0"/>
              <a:t> a, </a:t>
            </a:r>
            <a:r>
              <a:rPr lang="en-US" dirty="0" err="1" smtClean="0">
                <a:solidFill>
                  <a:schemeClr val="accent6"/>
                </a:solidFill>
              </a:rPr>
              <a:t>int</a:t>
            </a:r>
            <a:r>
              <a:rPr lang="en-US" dirty="0" smtClean="0"/>
              <a:t> b), </a:t>
            </a:r>
            <a:r>
              <a:rPr lang="en-US" dirty="0" smtClean="0">
                <a:solidFill>
                  <a:schemeClr val="accent2"/>
                </a:solidFill>
              </a:rPr>
              <a:t>float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add_float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/>
                </a:solidFill>
              </a:rPr>
              <a:t>float</a:t>
            </a:r>
            <a:r>
              <a:rPr lang="en-US" dirty="0" smtClean="0"/>
              <a:t> a, </a:t>
            </a:r>
            <a:r>
              <a:rPr lang="en-US" dirty="0" smtClean="0">
                <a:solidFill>
                  <a:schemeClr val="accent6"/>
                </a:solidFill>
              </a:rPr>
              <a:t>float</a:t>
            </a:r>
            <a:r>
              <a:rPr lang="en-US" dirty="0" smtClean="0"/>
              <a:t> b),                                       </a:t>
            </a:r>
            <a:r>
              <a:rPr lang="en-US" dirty="0" smtClean="0">
                <a:solidFill>
                  <a:schemeClr val="accent2"/>
                </a:solidFill>
              </a:rPr>
              <a:t>double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add_d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/>
                </a:solidFill>
              </a:rPr>
              <a:t>double</a:t>
            </a:r>
            <a:r>
              <a:rPr lang="en-US" dirty="0" smtClean="0"/>
              <a:t> a, </a:t>
            </a:r>
            <a:r>
              <a:rPr lang="en-US" dirty="0" smtClean="0">
                <a:solidFill>
                  <a:schemeClr val="accent6"/>
                </a:solidFill>
              </a:rPr>
              <a:t>double</a:t>
            </a:r>
            <a:r>
              <a:rPr lang="en-US" dirty="0" smtClean="0"/>
              <a:t> b)</a:t>
            </a:r>
          </a:p>
          <a:p>
            <a:r>
              <a:rPr lang="en-US" dirty="0" smtClean="0"/>
              <a:t>For OOP: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/>
                </a:solidFill>
              </a:rPr>
              <a:t>int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add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/>
              <a:t>a, </a:t>
            </a:r>
            <a:r>
              <a:rPr lang="en-US" dirty="0" err="1">
                <a:solidFill>
                  <a:schemeClr val="accent6"/>
                </a:solidFill>
              </a:rPr>
              <a:t>int</a:t>
            </a:r>
            <a:r>
              <a:rPr lang="en-US" dirty="0"/>
              <a:t> b), </a:t>
            </a:r>
            <a:r>
              <a:rPr lang="en-US" dirty="0">
                <a:solidFill>
                  <a:schemeClr val="accent2"/>
                </a:solidFill>
              </a:rPr>
              <a:t>float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add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/>
                </a:solidFill>
              </a:rPr>
              <a:t>float</a:t>
            </a:r>
            <a:r>
              <a:rPr lang="en-US" dirty="0" smtClean="0"/>
              <a:t> </a:t>
            </a:r>
            <a:r>
              <a:rPr lang="en-US" dirty="0"/>
              <a:t>a, </a:t>
            </a:r>
            <a:r>
              <a:rPr lang="en-US" dirty="0">
                <a:solidFill>
                  <a:schemeClr val="accent6"/>
                </a:solidFill>
              </a:rPr>
              <a:t>float</a:t>
            </a:r>
            <a:r>
              <a:rPr lang="en-US" dirty="0"/>
              <a:t> b), </a:t>
            </a:r>
            <a:r>
              <a:rPr lang="en-US" dirty="0" smtClean="0">
                <a:solidFill>
                  <a:schemeClr val="accent2"/>
                </a:solidFill>
              </a:rPr>
              <a:t>double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add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/>
                </a:solidFill>
              </a:rPr>
              <a:t>double</a:t>
            </a:r>
            <a:r>
              <a:rPr lang="en-US" dirty="0" smtClean="0"/>
              <a:t> </a:t>
            </a:r>
            <a:r>
              <a:rPr lang="en-US" dirty="0"/>
              <a:t>a, </a:t>
            </a:r>
            <a:r>
              <a:rPr lang="en-US" dirty="0">
                <a:solidFill>
                  <a:schemeClr val="accent6"/>
                </a:solidFill>
              </a:rPr>
              <a:t>double</a:t>
            </a:r>
            <a:r>
              <a:rPr lang="en-US" dirty="0"/>
              <a:t> b)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For OOP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14" y="1883121"/>
            <a:ext cx="2762334" cy="20717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82" y="2734145"/>
            <a:ext cx="1941002" cy="193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47" y="2202215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23" y="4669319"/>
            <a:ext cx="1779757" cy="2000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93" y="4252029"/>
            <a:ext cx="2396339" cy="23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OOP: real time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management system. Ex: DIU Blended Learning Center</a:t>
            </a:r>
          </a:p>
          <a:p>
            <a:r>
              <a:rPr lang="en-US" dirty="0" smtClean="0"/>
              <a:t>Office management System. </a:t>
            </a:r>
          </a:p>
          <a:p>
            <a:r>
              <a:rPr lang="en-US" dirty="0" smtClean="0"/>
              <a:t>A air fighter game where a friend plan fights enemy planes</a:t>
            </a:r>
          </a:p>
          <a:p>
            <a:r>
              <a:rPr lang="en-US" dirty="0" smtClean="0"/>
              <a:t>Television and remote control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When to choose OOP over Structured Programming Language?</a:t>
            </a:r>
          </a:p>
          <a:p>
            <a:pPr marL="0" indent="0">
              <a:buNone/>
            </a:pPr>
            <a:r>
              <a:rPr lang="en-US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372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Java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JVM(Java Virtual Machine) acts as a run-time engine to run Java applications. </a:t>
            </a:r>
            <a:endParaRPr lang="en-US" dirty="0" smtClean="0"/>
          </a:p>
          <a:p>
            <a:r>
              <a:rPr lang="en-US" dirty="0" smtClean="0"/>
              <a:t>JVM </a:t>
            </a:r>
            <a:r>
              <a:rPr lang="en-US" dirty="0"/>
              <a:t>is the one that actually calls the </a:t>
            </a:r>
            <a:r>
              <a:rPr lang="en-US" b="1" dirty="0"/>
              <a:t>main</a:t>
            </a:r>
            <a:r>
              <a:rPr lang="en-US" dirty="0"/>
              <a:t> method present in a java code. </a:t>
            </a:r>
            <a:endParaRPr lang="en-US" dirty="0" smtClean="0"/>
          </a:p>
          <a:p>
            <a:r>
              <a:rPr lang="en-US" dirty="0" smtClean="0"/>
              <a:t>JVM </a:t>
            </a:r>
            <a:r>
              <a:rPr lang="en-US" dirty="0"/>
              <a:t>is a part of JRE(Java Runtime Environment</a:t>
            </a:r>
            <a:r>
              <a:rPr lang="en-US" dirty="0" smtClean="0"/>
              <a:t>).</a:t>
            </a:r>
          </a:p>
          <a:p>
            <a:r>
              <a:rPr lang="en-US" dirty="0"/>
              <a:t> </a:t>
            </a:r>
            <a:r>
              <a:rPr lang="en-US" dirty="0" smtClean="0"/>
              <a:t>Java code developed </a:t>
            </a:r>
            <a:r>
              <a:rPr lang="en-US" dirty="0"/>
              <a:t>on one </a:t>
            </a:r>
            <a:r>
              <a:rPr lang="en-US" dirty="0" smtClean="0"/>
              <a:t>system, can be expected to </a:t>
            </a:r>
            <a:r>
              <a:rPr lang="en-US" dirty="0"/>
              <a:t>run on any other Java enabled system without any adjustment.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all possible because of JVM.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EOL</a:t>
            </a:r>
            <a:endParaRPr lang="en-US" sz="9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 OF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programming </a:t>
            </a:r>
            <a:r>
              <a:rPr lang="en-US" dirty="0" err="1" smtClean="0"/>
              <a:t>vs</a:t>
            </a:r>
            <a:r>
              <a:rPr lang="en-US" dirty="0" smtClean="0"/>
              <a:t> Object Oriented Programming</a:t>
            </a:r>
          </a:p>
          <a:p>
            <a:r>
              <a:rPr lang="en-US" dirty="0" smtClean="0"/>
              <a:t>Motivation behind OOP</a:t>
            </a:r>
          </a:p>
          <a:p>
            <a:r>
              <a:rPr lang="en-US" dirty="0" smtClean="0"/>
              <a:t>OOP principles</a:t>
            </a:r>
          </a:p>
          <a:p>
            <a:r>
              <a:rPr lang="en-US" dirty="0" smtClean="0"/>
              <a:t>OOP languages</a:t>
            </a:r>
          </a:p>
          <a:p>
            <a:r>
              <a:rPr lang="en-US" dirty="0" smtClean="0"/>
              <a:t>Real time problem with OOP</a:t>
            </a:r>
          </a:p>
          <a:p>
            <a:r>
              <a:rPr lang="en-US" dirty="0" smtClean="0"/>
              <a:t>How java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561176" cy="45224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Let’s think of a example:</a:t>
            </a:r>
          </a:p>
          <a:p>
            <a:r>
              <a:rPr lang="en-US" dirty="0" smtClean="0"/>
              <a:t>Steps for making tea: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Step1</a:t>
            </a:r>
            <a:r>
              <a:rPr lang="en-US" dirty="0" smtClean="0"/>
              <a:t>: Boil water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 2: </a:t>
            </a:r>
            <a:r>
              <a:rPr lang="en-US" dirty="0" smtClean="0"/>
              <a:t>Add ginger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 3: </a:t>
            </a:r>
            <a:r>
              <a:rPr lang="en-US" dirty="0" smtClean="0"/>
              <a:t>Add </a:t>
            </a:r>
            <a:r>
              <a:rPr lang="en-US" dirty="0" err="1" smtClean="0"/>
              <a:t>suger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 4: </a:t>
            </a:r>
            <a:r>
              <a:rPr lang="en-US" dirty="0" smtClean="0"/>
              <a:t>Add Tea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 5: </a:t>
            </a:r>
            <a:r>
              <a:rPr lang="en-US" dirty="0" smtClean="0"/>
              <a:t>is </a:t>
            </a:r>
            <a:r>
              <a:rPr lang="en-US" dirty="0" err="1" smtClean="0"/>
              <a:t>suger</a:t>
            </a:r>
            <a:r>
              <a:rPr lang="en-US" dirty="0" smtClean="0"/>
              <a:t> enough? If No, go to step 3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 6: </a:t>
            </a:r>
            <a:r>
              <a:rPr lang="en-US" dirty="0" smtClean="0"/>
              <a:t>is liquor enough? If no, go to step 4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 7: </a:t>
            </a:r>
            <a:r>
              <a:rPr lang="en-US" dirty="0" smtClean="0"/>
              <a:t>is ginger taste balanced? If no, go to step 2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Step 8: </a:t>
            </a:r>
            <a:r>
              <a:rPr lang="en-US" dirty="0" smtClean="0"/>
              <a:t>Enjoy your tea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6634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structured language: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void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Tea() </a:t>
            </a:r>
            <a:r>
              <a:rPr lang="en-US" dirty="0" smtClean="0"/>
              <a:t>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boil_water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();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add_suger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();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add_ginger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();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add_tea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();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while( </a:t>
            </a:r>
            <a:r>
              <a:rPr lang="en-US" dirty="0" err="1" smtClean="0">
                <a:solidFill>
                  <a:schemeClr val="accent1"/>
                </a:solidFill>
              </a:rPr>
              <a:t>tea_okay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== 0){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if( </a:t>
            </a:r>
            <a:r>
              <a:rPr lang="en-US" dirty="0" err="1" smtClean="0">
                <a:solidFill>
                  <a:schemeClr val="accent1"/>
                </a:solidFill>
              </a:rPr>
              <a:t>suger_okay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== 0 )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add_suger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();</a:t>
            </a:r>
          </a:p>
          <a:p>
            <a:pPr marL="457200" lvl="1" indent="0">
              <a:buNone/>
            </a:pPr>
            <a:r>
              <a:rPr lang="en-US" dirty="0" smtClean="0"/>
              <a:t>		if( </a:t>
            </a:r>
            <a:r>
              <a:rPr lang="en-US" dirty="0" err="1" smtClean="0">
                <a:solidFill>
                  <a:schemeClr val="accent1"/>
                </a:solidFill>
              </a:rPr>
              <a:t>ginger_okay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== 0 )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add_ginger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();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if( </a:t>
            </a:r>
            <a:r>
              <a:rPr lang="en-US" dirty="0" err="1" smtClean="0">
                <a:solidFill>
                  <a:schemeClr val="accent1"/>
                </a:solidFill>
              </a:rPr>
              <a:t>liquor_okay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== 0 )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add_tea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();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1826441"/>
            <a:ext cx="2011680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38" y="5200694"/>
            <a:ext cx="1798311" cy="1798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845323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Speghetti</a:t>
            </a:r>
            <a:r>
              <a:rPr lang="en-US" b="1" dirty="0" smtClean="0">
                <a:solidFill>
                  <a:srgbClr val="FF0000"/>
                </a:solidFill>
              </a:rPr>
              <a:t> code!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Programming Language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programming paradigm that aims at:</a:t>
            </a:r>
          </a:p>
          <a:p>
            <a:pPr lvl="1"/>
            <a:r>
              <a:rPr lang="en-US" dirty="0"/>
              <a:t>structured control flow </a:t>
            </a:r>
            <a:r>
              <a:rPr lang="en-US" dirty="0" smtClean="0"/>
              <a:t>constructs with</a:t>
            </a:r>
          </a:p>
          <a:p>
            <a:pPr lvl="2"/>
            <a:r>
              <a:rPr lang="en-US" dirty="0" smtClean="0"/>
              <a:t>selection </a:t>
            </a:r>
            <a:r>
              <a:rPr lang="en-US" dirty="0"/>
              <a:t>(if/then/else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Sequence </a:t>
            </a:r>
          </a:p>
          <a:p>
            <a:pPr lvl="2"/>
            <a:r>
              <a:rPr lang="en-US" dirty="0"/>
              <a:t>repetition (while and for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block structures, and </a:t>
            </a:r>
            <a:r>
              <a:rPr lang="en-US" dirty="0" smtClean="0"/>
              <a:t>subroutines</a:t>
            </a:r>
          </a:p>
          <a:p>
            <a:pPr lvl="1"/>
            <a:r>
              <a:rPr lang="en-US" dirty="0" smtClean="0"/>
              <a:t>Programs are divided into small parts: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 smtClean="0"/>
              <a:t>Main concern is: “</a:t>
            </a:r>
            <a:r>
              <a:rPr lang="en-US" b="1" dirty="0" smtClean="0"/>
              <a:t>readability and reusability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9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behind OOP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 of Structured Programming Language to handle complexity</a:t>
            </a:r>
          </a:p>
          <a:p>
            <a:r>
              <a:rPr lang="en-US" dirty="0" smtClean="0"/>
              <a:t>Structured Programming Language can’t hide data or impose “access restrictions”.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whom? </a:t>
            </a:r>
            <a:r>
              <a:rPr lang="en-US" dirty="0" smtClean="0"/>
              <a:t>Different part of same program…</a:t>
            </a:r>
          </a:p>
          <a:p>
            <a:r>
              <a:rPr lang="en-US" dirty="0" smtClean="0"/>
              <a:t>Failure to maintain functions with similar activities but different name, parameters</a:t>
            </a:r>
          </a:p>
          <a:p>
            <a:r>
              <a:rPr lang="en-US" dirty="0" smtClean="0"/>
              <a:t>Doesn’t support Inheritance </a:t>
            </a:r>
          </a:p>
        </p:txBody>
      </p:sp>
    </p:spTree>
    <p:extLst>
      <p:ext uri="{BB962C8B-B14F-4D97-AF65-F5344CB8AC3E}">
        <p14:creationId xmlns:p14="http://schemas.microsoft.com/office/powerpoint/2010/main" val="25151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879" y="764373"/>
            <a:ext cx="8817321" cy="1293028"/>
          </a:xfrm>
        </p:spPr>
        <p:txBody>
          <a:bodyPr/>
          <a:lstStyle/>
          <a:p>
            <a:r>
              <a:rPr lang="en-US" dirty="0" smtClean="0"/>
              <a:t>Object Oriented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Object Oriented Programming, programs are divided into small parts named “object”</a:t>
            </a:r>
          </a:p>
          <a:p>
            <a:r>
              <a:rPr lang="en-US" dirty="0" smtClean="0"/>
              <a:t>In OOP, Data hiding from different part of same program is possible</a:t>
            </a:r>
          </a:p>
          <a:p>
            <a:r>
              <a:rPr lang="en-US" dirty="0" smtClean="0"/>
              <a:t>Functions with same name and different parameters (both in number and type)</a:t>
            </a:r>
          </a:p>
          <a:p>
            <a:r>
              <a:rPr lang="en-US" dirty="0" smtClean="0"/>
              <a:t>Code is more reusable with inheritance concept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27" y="2194560"/>
            <a:ext cx="11044473" cy="4514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int</a:t>
            </a:r>
            <a:r>
              <a:rPr lang="en-US" dirty="0"/>
              <a:t> main()    </a:t>
            </a:r>
          </a:p>
          <a:p>
            <a:pPr marL="0" indent="0">
              <a:buNone/>
            </a:pPr>
            <a:r>
              <a:rPr lang="en-US" dirty="0"/>
              <a:t>{    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err="1" smtClean="0"/>
              <a:t>int</a:t>
            </a:r>
            <a:r>
              <a:rPr lang="en-US" dirty="0"/>
              <a:t> </a:t>
            </a:r>
            <a:r>
              <a:rPr lang="en-US" dirty="0" err="1"/>
              <a:t>i,fact</a:t>
            </a:r>
            <a:r>
              <a:rPr lang="en-US" dirty="0"/>
              <a:t>=1,number;     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scanf</a:t>
            </a:r>
            <a:r>
              <a:rPr lang="en-US" dirty="0"/>
              <a:t>("%</a:t>
            </a:r>
            <a:r>
              <a:rPr lang="en-US" dirty="0" err="1"/>
              <a:t>d",&amp;number</a:t>
            </a:r>
            <a:r>
              <a:rPr lang="en-US" dirty="0"/>
              <a:t>);    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for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=1;i</a:t>
            </a:r>
            <a:r>
              <a:rPr lang="en-US" dirty="0"/>
              <a:t>&lt;=</a:t>
            </a:r>
            <a:r>
              <a:rPr lang="en-US" dirty="0" err="1"/>
              <a:t>number;i</a:t>
            </a:r>
            <a:r>
              <a:rPr lang="en-US" dirty="0"/>
              <a:t>++){    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fact=fact*</a:t>
            </a:r>
            <a:r>
              <a:rPr lang="en-US" dirty="0" err="1" smtClean="0"/>
              <a:t>i</a:t>
            </a:r>
            <a:r>
              <a:rPr lang="en-US" dirty="0"/>
              <a:t>;    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}</a:t>
            </a:r>
            <a:r>
              <a:rPr lang="en-US" dirty="0"/>
              <a:t>    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printf</a:t>
            </a:r>
            <a:r>
              <a:rPr lang="en-US" dirty="0"/>
              <a:t>("Factorial of %d is: %d",</a:t>
            </a:r>
            <a:r>
              <a:rPr lang="en-US" dirty="0" err="1"/>
              <a:t>number,fact</a:t>
            </a:r>
            <a:r>
              <a:rPr lang="en-US" dirty="0"/>
              <a:t>);    </a:t>
            </a:r>
          </a:p>
          <a:p>
            <a:pPr marL="0" indent="0">
              <a:buNone/>
            </a:pPr>
            <a:r>
              <a:rPr lang="en-US" b="1" dirty="0" smtClean="0"/>
              <a:t>      return</a:t>
            </a:r>
            <a:r>
              <a:rPr lang="en-US" dirty="0"/>
              <a:t> 0;  </a:t>
            </a:r>
          </a:p>
          <a:p>
            <a:pPr marL="0" indent="0">
              <a:buNone/>
            </a:pPr>
            <a:r>
              <a:rPr lang="en-US" dirty="0"/>
              <a:t>}   </a:t>
            </a:r>
          </a:p>
        </p:txBody>
      </p:sp>
    </p:spTree>
    <p:extLst>
      <p:ext uri="{BB962C8B-B14F-4D97-AF65-F5344CB8AC3E}">
        <p14:creationId xmlns:p14="http://schemas.microsoft.com/office/powerpoint/2010/main" val="17616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61" y="2194560"/>
            <a:ext cx="11099549" cy="4523111"/>
          </a:xfrm>
        </p:spPr>
        <p:txBody>
          <a:bodyPr>
            <a:normAutofit/>
          </a:bodyPr>
          <a:lstStyle/>
          <a:p>
            <a:r>
              <a:rPr lang="en-US" dirty="0" smtClean="0"/>
              <a:t>A car has many individual parts such as headlight, bumper, steering wheel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We don’t think of a car as a collection of different hardware parts</a:t>
            </a:r>
          </a:p>
          <a:p>
            <a:r>
              <a:rPr lang="en-US" dirty="0" smtClean="0"/>
              <a:t>We see it as a car. We refer it with a name only</a:t>
            </a:r>
          </a:p>
          <a:p>
            <a:r>
              <a:rPr lang="en-US" dirty="0" smtClean="0"/>
              <a:t>But along with different hardware parts, it has different actions:</a:t>
            </a:r>
          </a:p>
          <a:p>
            <a:pPr lvl="1"/>
            <a:r>
              <a:rPr lang="en-US" dirty="0" smtClean="0"/>
              <a:t>Drive</a:t>
            </a:r>
          </a:p>
          <a:p>
            <a:pPr lvl="1"/>
            <a:r>
              <a:rPr lang="en-US" dirty="0" smtClean="0"/>
              <a:t>Brake</a:t>
            </a:r>
          </a:p>
          <a:p>
            <a:pPr lvl="1"/>
            <a:r>
              <a:rPr lang="en-US" dirty="0" smtClean="0"/>
              <a:t>Turn on headlights</a:t>
            </a:r>
          </a:p>
          <a:p>
            <a:pPr lvl="1"/>
            <a:r>
              <a:rPr lang="en-US" dirty="0" smtClean="0"/>
              <a:t>Turn off headlights</a:t>
            </a:r>
          </a:p>
          <a:p>
            <a:pPr lvl="1"/>
            <a:r>
              <a:rPr lang="en-US" dirty="0" smtClean="0"/>
              <a:t>Taking U-turn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But we refer all these hardware parts and action</a:t>
            </a:r>
          </a:p>
          <a:p>
            <a:pPr marL="0" indent="0">
              <a:buNone/>
            </a:pPr>
            <a:r>
              <a:rPr lang="en-US" dirty="0" smtClean="0"/>
              <a:t>as simply “car”. That is </a:t>
            </a:r>
            <a:r>
              <a:rPr lang="en-US" b="1" dirty="0" smtClean="0">
                <a:solidFill>
                  <a:srgbClr val="FF0000"/>
                </a:solidFill>
              </a:rPr>
              <a:t>data abstraction.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177201"/>
            <a:ext cx="4762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i</a:t>
            </a:r>
            <a:r>
              <a:rPr lang="en-US" b="1" dirty="0" smtClean="0"/>
              <a:t>. Encapsulation: </a:t>
            </a:r>
          </a:p>
          <a:p>
            <a:r>
              <a:rPr lang="en-US" dirty="0" smtClean="0"/>
              <a:t>a mechanism that binds together code and the data to keep safe from outside interference and misuse.</a:t>
            </a:r>
          </a:p>
          <a:p>
            <a:r>
              <a:rPr lang="en-US" dirty="0" smtClean="0"/>
              <a:t>It prevents the code and data from being arbitrarily </a:t>
            </a:r>
          </a:p>
          <a:p>
            <a:pPr marL="0" indent="0">
              <a:buNone/>
            </a:pPr>
            <a:r>
              <a:rPr lang="en-US" dirty="0" smtClean="0"/>
              <a:t>accessed by  other code</a:t>
            </a:r>
          </a:p>
          <a:p>
            <a:r>
              <a:rPr lang="en-US" dirty="0" smtClean="0"/>
              <a:t>An example of driving car.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48" y="3591145"/>
            <a:ext cx="3596952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2450</TotalTime>
  <Words>599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Week1:Lecture 1</vt:lpstr>
      <vt:lpstr>Topics</vt:lpstr>
      <vt:lpstr>Structured Programming Language</vt:lpstr>
      <vt:lpstr>Structured Programming Language</vt:lpstr>
      <vt:lpstr>Motivation behind OOP</vt:lpstr>
      <vt:lpstr>Object Oriented Programming</vt:lpstr>
      <vt:lpstr>Explanation</vt:lpstr>
      <vt:lpstr>Data abstraction</vt:lpstr>
      <vt:lpstr>OOP principles</vt:lpstr>
      <vt:lpstr>OOP Principles</vt:lpstr>
      <vt:lpstr>OOP Principles</vt:lpstr>
      <vt:lpstr>Languages For OOP</vt:lpstr>
      <vt:lpstr>OOP: real time example</vt:lpstr>
      <vt:lpstr>How Java works</vt:lpstr>
      <vt:lpstr>EOL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Week1:Lecture 1</dc:title>
  <dc:creator>Nuray Jannat</dc:creator>
  <cp:lastModifiedBy>Nuray Jannat</cp:lastModifiedBy>
  <cp:revision>23</cp:revision>
  <dcterms:created xsi:type="dcterms:W3CDTF">2020-06-04T14:54:52Z</dcterms:created>
  <dcterms:modified xsi:type="dcterms:W3CDTF">2020-06-06T07:45:04Z</dcterms:modified>
</cp:coreProperties>
</file>