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329" r:id="rId3"/>
    <p:sldId id="349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30" r:id="rId18"/>
    <p:sldId id="346" r:id="rId19"/>
    <p:sldId id="347" r:id="rId20"/>
    <p:sldId id="25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810" autoAdjust="0"/>
  </p:normalViewPr>
  <p:slideViewPr>
    <p:cSldViewPr snapToGrid="0">
      <p:cViewPr varScale="1">
        <p:scale>
          <a:sx n="66" d="100"/>
          <a:sy n="66" d="100"/>
        </p:scale>
        <p:origin x="9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31913-0FC3-4CF4-BADB-BE39A6CFBD86}" type="datetimeFigureOut">
              <a:rPr lang="en-US" smtClean="0"/>
              <a:t>28-Jul-21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829CF-F3B1-402F-BC88-89CA5E9C5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6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2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82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94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4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32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49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41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92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2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9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5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36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22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11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49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66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4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28-Jul-21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28-Jul-21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28-Jul-21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28-Jul-21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28-Jul-21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28-Jul-21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28-Jul-21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28-Jul-21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28-Jul-21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28-Jul-21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28-Jul-21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28-Jul-21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CC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Compiler Design</a:t>
            </a:r>
            <a:endParaRPr lang="en-US" sz="7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8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cap="small" spc="0" dirty="0">
                <a:solidFill>
                  <a:srgbClr val="575F6D"/>
                </a:solidFill>
                <a:latin typeface="Century Schoolbook"/>
              </a:rPr>
              <a:t>Left Recursion in More Than One </a:t>
            </a:r>
            <a:r>
              <a:rPr lang="en-GB" sz="4000" cap="small" spc="0" dirty="0" smtClean="0">
                <a:solidFill>
                  <a:srgbClr val="575F6D"/>
                </a:solidFill>
                <a:latin typeface="Century Schoolbook"/>
              </a:rPr>
              <a:t>Step: Elimination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1864360"/>
            <a:ext cx="4400550" cy="46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cap="small" spc="0" dirty="0">
                <a:solidFill>
                  <a:srgbClr val="575F6D"/>
                </a:solidFill>
                <a:latin typeface="Century Schoolbook"/>
              </a:rPr>
              <a:t>Left Recursion in More Than One </a:t>
            </a:r>
            <a:r>
              <a:rPr lang="en-GB" sz="4000" cap="small" spc="0" dirty="0" smtClean="0">
                <a:solidFill>
                  <a:srgbClr val="575F6D"/>
                </a:solidFill>
                <a:latin typeface="Century Schoolbook"/>
              </a:rPr>
              <a:t>Step: Elimination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30" y="2014537"/>
            <a:ext cx="7344883" cy="303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cap="small" spc="0" dirty="0">
                <a:solidFill>
                  <a:srgbClr val="575F6D"/>
                </a:solidFill>
                <a:latin typeface="Century Schoolbook"/>
              </a:rPr>
              <a:t>Left Recursion in More Than One </a:t>
            </a:r>
            <a:r>
              <a:rPr lang="en-GB" sz="4000" cap="small" spc="0" dirty="0" smtClean="0">
                <a:solidFill>
                  <a:srgbClr val="575F6D"/>
                </a:solidFill>
                <a:latin typeface="Century Schoolbook"/>
              </a:rPr>
              <a:t>Step: Elimination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155" y="1737360"/>
            <a:ext cx="4431983" cy="46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cap="small" spc="0" dirty="0">
                <a:solidFill>
                  <a:srgbClr val="575F6D"/>
                </a:solidFill>
                <a:latin typeface="Century Schoolbook"/>
              </a:rPr>
              <a:t>Left Recursion in More Than One </a:t>
            </a:r>
            <a:r>
              <a:rPr lang="en-GB" sz="4000" cap="small" spc="0" dirty="0" smtClean="0">
                <a:solidFill>
                  <a:srgbClr val="575F6D"/>
                </a:solidFill>
                <a:latin typeface="Century Schoolbook"/>
              </a:rPr>
              <a:t>Step: Elimination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738" y="1838325"/>
            <a:ext cx="5576887" cy="4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cap="small" spc="0" dirty="0">
                <a:solidFill>
                  <a:srgbClr val="575F6D"/>
                </a:solidFill>
                <a:latin typeface="Century Schoolbook"/>
              </a:rPr>
              <a:t>Left Recursion in More Than One </a:t>
            </a:r>
            <a:r>
              <a:rPr lang="en-GB" sz="4000" cap="small" spc="0" dirty="0" smtClean="0">
                <a:solidFill>
                  <a:srgbClr val="575F6D"/>
                </a:solidFill>
                <a:latin typeface="Century Schoolbook"/>
              </a:rPr>
              <a:t>Step: Elimination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1" y="1881187"/>
            <a:ext cx="7472362" cy="449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cap="small" spc="0" dirty="0">
                <a:solidFill>
                  <a:srgbClr val="575F6D"/>
                </a:solidFill>
                <a:latin typeface="Century Schoolbook"/>
              </a:rPr>
              <a:t>Left Recursion in More Than One </a:t>
            </a:r>
            <a:r>
              <a:rPr lang="en-GB" sz="4000" cap="small" spc="0" dirty="0" smtClean="0">
                <a:solidFill>
                  <a:srgbClr val="575F6D"/>
                </a:solidFill>
                <a:latin typeface="Century Schoolbook"/>
              </a:rPr>
              <a:t>Step: Elimination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1" y="1928812"/>
            <a:ext cx="8529637" cy="377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cap="small" spc="0" dirty="0">
                <a:solidFill>
                  <a:srgbClr val="575F6D"/>
                </a:solidFill>
                <a:latin typeface="Century Schoolbook"/>
              </a:rPr>
              <a:t>Algorithm for Eliminating Left Recursion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1852612"/>
            <a:ext cx="6905625" cy="445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latin typeface="Century Schoolbook" pitchFamily="18" charset="0"/>
              </a:rPr>
              <a:t>Left </a:t>
            </a:r>
            <a:r>
              <a:rPr lang="en-US" altLang="en-US" sz="4000" dirty="0" smtClean="0">
                <a:latin typeface="Century Schoolbook" pitchFamily="18" charset="0"/>
              </a:rPr>
              <a:t>Factoring: Common Prefix Problem</a:t>
            </a:r>
            <a:endParaRPr lang="en-GB" sz="4000" dirty="0">
              <a:latin typeface="Century Schoolbook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05" y="1992815"/>
            <a:ext cx="6072956" cy="421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852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Schoolbook" pitchFamily="18" charset="0"/>
              </a:rPr>
              <a:t>Left </a:t>
            </a:r>
            <a:r>
              <a:rPr lang="en-GB" dirty="0" smtClean="0">
                <a:latin typeface="Century Schoolbook" pitchFamily="18" charset="0"/>
              </a:rPr>
              <a:t>Factoring : Example</a:t>
            </a:r>
            <a:endParaRPr lang="en-GB" dirty="0">
              <a:latin typeface="Century Schoolbook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1838324"/>
            <a:ext cx="3957638" cy="44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6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Schoolbook" pitchFamily="18" charset="0"/>
              </a:rPr>
              <a:t>Left </a:t>
            </a:r>
            <a:r>
              <a:rPr lang="en-GB" dirty="0" smtClean="0">
                <a:latin typeface="Century Schoolbook" pitchFamily="18" charset="0"/>
              </a:rPr>
              <a:t>Factoring : Example</a:t>
            </a:r>
            <a:endParaRPr lang="en-GB" dirty="0">
              <a:latin typeface="Century Schoolbook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862137"/>
            <a:ext cx="3043238" cy="435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58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>Predictive Parsing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962149"/>
            <a:ext cx="7405687" cy="43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cap="small" spc="0" dirty="0" smtClean="0">
                <a:solidFill>
                  <a:srgbClr val="575F6D"/>
                </a:solidFill>
                <a:latin typeface="Century Schoolbook"/>
              </a:rPr>
              <a:t>The End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>Left Recursion: </a:t>
            </a:r>
            <a:b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</a:br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>Infinite Looping problem</a:t>
            </a:r>
            <a:endParaRPr lang="en-US" sz="40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74944" y="1828788"/>
            <a:ext cx="904568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A </a:t>
            </a:r>
            <a:r>
              <a:rPr lang="en-US" sz="2000" b="1" dirty="0" smtClean="0">
                <a:latin typeface="Times New Roman" pitchFamily="18" charset="0"/>
              </a:rPr>
              <a:t>grammar is left-recursive if it has a non-terminal A, such that there is a derivation :  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</a:rPr>
              <a:t>           A </a:t>
            </a:r>
            <a:r>
              <a:rPr lang="en-US" sz="2000" b="1" dirty="0">
                <a:latin typeface="Times New Roman" pitchFamily="18" charset="0"/>
                <a:sym typeface="Symbol" pitchFamily="18" charset="2"/>
              </a:rPr>
              <a:t> A, </a:t>
            </a:r>
            <a:r>
              <a:rPr lang="en-US" sz="2000" b="1" dirty="0" smtClean="0">
                <a:latin typeface="Times New Roman" pitchFamily="18" charset="0"/>
                <a:sym typeface="Symbol" pitchFamily="18" charset="2"/>
              </a:rPr>
              <a:t>  for </a:t>
            </a:r>
            <a:r>
              <a:rPr lang="en-US" sz="2000" b="1" dirty="0">
                <a:latin typeface="Times New Roman" pitchFamily="18" charset="0"/>
                <a:sym typeface="Symbol" pitchFamily="18" charset="2"/>
              </a:rPr>
              <a:t>some .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74944" y="3054127"/>
            <a:ext cx="90456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Top-Down parsing can’t reconcile this type of grammar,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since it could consistently make choice which wouldn’t allow termination</a:t>
            </a:r>
            <a:r>
              <a:rPr lang="en-US" sz="2000" b="1" dirty="0">
                <a:latin typeface="Times New Roman" pitchFamily="18" charset="0"/>
              </a:rPr>
              <a:t>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55944" y="3948114"/>
            <a:ext cx="6324600" cy="40011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A </a:t>
            </a:r>
            <a:r>
              <a:rPr lang="en-US" sz="2000" b="1" dirty="0">
                <a:latin typeface="Times New Roman" pitchFamily="18" charset="0"/>
                <a:sym typeface="Symbol" pitchFamily="18" charset="2"/>
              </a:rPr>
              <a:t> A  A  A … etc.   A A | 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64326" y="2453962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+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74942" y="4478620"/>
            <a:ext cx="86917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So we have to convert our left-recursive grammar into an equivalent grammar which is not left-recursive. </a:t>
            </a:r>
            <a:endParaRPr lang="en-US" sz="2000" b="1" dirty="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44" y="5276169"/>
            <a:ext cx="6705600" cy="97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9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>Immediate Left Recursion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39" y="2005012"/>
            <a:ext cx="6329362" cy="2304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79" y="4577258"/>
            <a:ext cx="6742563" cy="1701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7100" y="3376613"/>
            <a:ext cx="3616038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>Immediate </a:t>
            </a:r>
            <a:r>
              <a:rPr lang="en-US" sz="4000" cap="small" spc="0" dirty="0">
                <a:solidFill>
                  <a:srgbClr val="575F6D"/>
                </a:solidFill>
                <a:latin typeface="Century Schoolbook"/>
              </a:rPr>
              <a:t>Left </a:t>
            </a:r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>Recursion Elimination</a:t>
            </a:r>
            <a:r>
              <a:rPr lang="en-US" sz="4000" cap="small" spc="0" dirty="0">
                <a:solidFill>
                  <a:srgbClr val="575F6D"/>
                </a:solidFill>
                <a:latin typeface="Century Schoolbook"/>
              </a:rPr>
              <a:t>: </a:t>
            </a:r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/>
            </a:r>
            <a:b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</a:br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>example</a:t>
            </a:r>
            <a:endParaRPr lang="en-US" sz="4000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219200" y="2136291"/>
            <a:ext cx="7391400" cy="1692275"/>
            <a:chOff x="816" y="2880"/>
            <a:chExt cx="4656" cy="1066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816" y="2880"/>
              <a:ext cx="1968" cy="1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smtClean="0">
                  <a:latin typeface="Times New Roman" pitchFamily="18" charset="0"/>
                </a:rPr>
                <a:t>Our Example </a:t>
              </a:r>
              <a:r>
                <a:rPr lang="en-US" sz="2400" b="1" dirty="0" smtClean="0">
                  <a:latin typeface="Times New Roman" pitchFamily="18" charset="0"/>
                </a:rPr>
                <a:t>:</a:t>
              </a:r>
              <a:endParaRPr lang="en-US" sz="2400" b="1" dirty="0">
                <a:latin typeface="Times New Roman" pitchFamily="18" charset="0"/>
              </a:endParaRP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</a:rPr>
                <a:t>    E </a:t>
              </a:r>
              <a:r>
                <a:rPr lang="en-US" sz="2000" b="1" dirty="0">
                  <a:latin typeface="Times New Roman" pitchFamily="18" charset="0"/>
                  <a:sym typeface="Symbol" pitchFamily="18" charset="2"/>
                </a:rPr>
                <a:t> E + T  |  T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  <a:sym typeface="Symbol" pitchFamily="18" charset="2"/>
                </a:rPr>
                <a:t>    T  T </a:t>
              </a:r>
              <a:r>
                <a:rPr lang="en-US" sz="2000" b="1" dirty="0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*</a:t>
              </a:r>
              <a:r>
                <a:rPr lang="en-US" sz="2000" b="1" dirty="0">
                  <a:latin typeface="Times New Roman" pitchFamily="18" charset="0"/>
                  <a:sym typeface="Symbol" pitchFamily="18" charset="2"/>
                </a:rPr>
                <a:t> F  |  F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  <a:sym typeface="Symbol" pitchFamily="18" charset="2"/>
                </a:rPr>
                <a:t>    F  </a:t>
              </a:r>
              <a:r>
                <a:rPr lang="en-US" sz="2000" b="1" dirty="0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 ( </a:t>
              </a:r>
              <a:r>
                <a:rPr lang="en-US" sz="2000" b="1" dirty="0"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b="1" dirty="0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 )  </a:t>
              </a:r>
              <a:r>
                <a:rPr lang="en-US" sz="2000" b="1" dirty="0">
                  <a:latin typeface="Times New Roman" pitchFamily="18" charset="0"/>
                  <a:sym typeface="Symbol" pitchFamily="18" charset="2"/>
                </a:rPr>
                <a:t>|</a:t>
              </a:r>
              <a:r>
                <a:rPr lang="en-US" sz="2000" b="1" dirty="0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 id</a:t>
              </a:r>
              <a:endParaRPr lang="en-US" sz="2000" b="1" dirty="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832" y="3120"/>
              <a:ext cx="129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  <a:sym typeface="Symbol" pitchFamily="18" charset="2"/>
                </a:rPr>
                <a:t>E  TE’                                                E’  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+</a:t>
              </a:r>
              <a:r>
                <a:rPr lang="en-US" sz="2000" b="1">
                  <a:latin typeface="Times New Roman" pitchFamily="18" charset="0"/>
                  <a:sym typeface="Symbol" pitchFamily="18" charset="2"/>
                </a:rPr>
                <a:t> TE’ | 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 </a:t>
              </a:r>
            </a:p>
          </p:txBody>
        </p:sp>
        <p:sp>
          <p:nvSpPr>
            <p:cNvPr id="8" name="AutoShape 8"/>
            <p:cNvSpPr>
              <a:spLocks/>
            </p:cNvSpPr>
            <p:nvPr/>
          </p:nvSpPr>
          <p:spPr bwMode="auto">
            <a:xfrm>
              <a:off x="2736" y="3120"/>
              <a:ext cx="96" cy="336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160" y="3312"/>
              <a:ext cx="52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176" y="3408"/>
              <a:ext cx="129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  <a:sym typeface="Symbol" pitchFamily="18" charset="2"/>
                </a:rPr>
                <a:t>T  FT’                                                T’  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*</a:t>
              </a:r>
              <a:r>
                <a:rPr lang="en-US" sz="2000" b="1">
                  <a:latin typeface="Times New Roman" pitchFamily="18" charset="0"/>
                  <a:sym typeface="Symbol" pitchFamily="18" charset="2"/>
                </a:rPr>
                <a:t> FT’ | 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 </a:t>
              </a:r>
            </a:p>
          </p:txBody>
        </p:sp>
        <p:sp>
          <p:nvSpPr>
            <p:cNvPr id="11" name="AutoShape 11"/>
            <p:cNvSpPr>
              <a:spLocks/>
            </p:cNvSpPr>
            <p:nvPr/>
          </p:nvSpPr>
          <p:spPr bwMode="auto">
            <a:xfrm>
              <a:off x="4080" y="3456"/>
              <a:ext cx="96" cy="336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160" y="3600"/>
              <a:ext cx="187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208" y="3792"/>
              <a:ext cx="52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784" y="3696"/>
              <a:ext cx="10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itchFamily="18" charset="0"/>
                  <a:sym typeface="Symbol" pitchFamily="18" charset="2"/>
                </a:rPr>
                <a:t>F  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 ( </a:t>
              </a:r>
              <a:r>
                <a:rPr lang="en-US" sz="2000" b="1"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 )  </a:t>
              </a:r>
              <a:r>
                <a:rPr lang="en-US" sz="2000" b="1">
                  <a:latin typeface="Times New Roman" pitchFamily="18" charset="0"/>
                  <a:sym typeface="Symbol" pitchFamily="18" charset="2"/>
                </a:rPr>
                <a:t>|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 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06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cap="small" spc="0" dirty="0">
                <a:solidFill>
                  <a:srgbClr val="575F6D"/>
                </a:solidFill>
                <a:latin typeface="Century Schoolbook"/>
              </a:rPr>
              <a:t>Left Recursion in More Than One Step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4688"/>
          <a:stretch/>
        </p:blipFill>
        <p:spPr>
          <a:xfrm>
            <a:off x="1214438" y="1909762"/>
            <a:ext cx="7386637" cy="1890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087177"/>
            <a:ext cx="9486900" cy="190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cap="small" spc="0" dirty="0">
                <a:solidFill>
                  <a:srgbClr val="575F6D"/>
                </a:solidFill>
                <a:latin typeface="Century Schoolbook"/>
              </a:rPr>
              <a:t>Left Recursion in More Than One </a:t>
            </a:r>
            <a:r>
              <a:rPr lang="en-GB" sz="4000" cap="small" spc="0" dirty="0" smtClean="0">
                <a:solidFill>
                  <a:srgbClr val="575F6D"/>
                </a:solidFill>
                <a:latin typeface="Century Schoolbook"/>
              </a:rPr>
              <a:t>Step: Elimination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8722"/>
          <a:stretch/>
        </p:blipFill>
        <p:spPr>
          <a:xfrm>
            <a:off x="1097280" y="1885951"/>
            <a:ext cx="8523708" cy="434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cap="small" spc="0" dirty="0">
                <a:solidFill>
                  <a:srgbClr val="575F6D"/>
                </a:solidFill>
                <a:latin typeface="Century Schoolbook"/>
              </a:rPr>
              <a:t>Left Recursion in More Than One </a:t>
            </a:r>
            <a:r>
              <a:rPr lang="en-GB" sz="4000" cap="small" spc="0" dirty="0" smtClean="0">
                <a:solidFill>
                  <a:srgbClr val="575F6D"/>
                </a:solidFill>
                <a:latin typeface="Century Schoolbook"/>
              </a:rPr>
              <a:t>Step: Elimination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938337"/>
            <a:ext cx="3471862" cy="305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cap="small" spc="0" dirty="0">
                <a:solidFill>
                  <a:srgbClr val="575F6D"/>
                </a:solidFill>
                <a:latin typeface="Century Schoolbook"/>
              </a:rPr>
              <a:t>Left Recursion in More Than One </a:t>
            </a:r>
            <a:r>
              <a:rPr lang="en-GB" sz="4000" cap="small" spc="0" dirty="0" smtClean="0">
                <a:solidFill>
                  <a:srgbClr val="575F6D"/>
                </a:solidFill>
                <a:latin typeface="Century Schoolbook"/>
              </a:rPr>
              <a:t>Step: Elimination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1971675"/>
            <a:ext cx="6515100" cy="334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1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2222</TotalTime>
  <Words>284</Words>
  <Application>Microsoft Office PowerPoint</Application>
  <PresentationFormat>Widescreen</PresentationFormat>
  <Paragraphs>50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Angsana New</vt:lpstr>
      <vt:lpstr>Calibri</vt:lpstr>
      <vt:lpstr>Calibri Light</vt:lpstr>
      <vt:lpstr>Century Schoolbook</vt:lpstr>
      <vt:lpstr>Symbol</vt:lpstr>
      <vt:lpstr>Times New Roman</vt:lpstr>
      <vt:lpstr>Retrospect</vt:lpstr>
      <vt:lpstr>Compiler Design</vt:lpstr>
      <vt:lpstr>Predictive Parsing</vt:lpstr>
      <vt:lpstr>Left Recursion:  Infinite Looping problem</vt:lpstr>
      <vt:lpstr>Immediate Left Recursion</vt:lpstr>
      <vt:lpstr>Immediate Left Recursion Elimination:  example</vt:lpstr>
      <vt:lpstr>Left Recursion in More Than One Step</vt:lpstr>
      <vt:lpstr>Left Recursion in More Than One Step: Elimination</vt:lpstr>
      <vt:lpstr>Left Recursion in More Than One Step: Elimination</vt:lpstr>
      <vt:lpstr>Left Recursion in More Than One Step: Elimination</vt:lpstr>
      <vt:lpstr>Left Recursion in More Than One Step: Elimination</vt:lpstr>
      <vt:lpstr>Left Recursion in More Than One Step: Elimination</vt:lpstr>
      <vt:lpstr>Left Recursion in More Than One Step: Elimination</vt:lpstr>
      <vt:lpstr>Left Recursion in More Than One Step: Elimination</vt:lpstr>
      <vt:lpstr>Left Recursion in More Than One Step: Elimination</vt:lpstr>
      <vt:lpstr>Left Recursion in More Than One Step: Elimination</vt:lpstr>
      <vt:lpstr>Algorithm for Eliminating Left Recursion</vt:lpstr>
      <vt:lpstr>Left Factoring: Common Prefix Problem</vt:lpstr>
      <vt:lpstr>Left Factoring : Example</vt:lpstr>
      <vt:lpstr>Left Factoring : Example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CSE-361:Compiler Design</dc:title>
  <dc:creator>Windows User</dc:creator>
  <cp:lastModifiedBy>ASUS</cp:lastModifiedBy>
  <cp:revision>304</cp:revision>
  <dcterms:created xsi:type="dcterms:W3CDTF">2015-02-21T15:44:08Z</dcterms:created>
  <dcterms:modified xsi:type="dcterms:W3CDTF">2021-07-28T08:54:08Z</dcterms:modified>
</cp:coreProperties>
</file>