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9" r:id="rId4"/>
    <p:sldId id="290" r:id="rId5"/>
    <p:sldId id="287" r:id="rId6"/>
    <p:sldId id="282" r:id="rId7"/>
    <p:sldId id="292" r:id="rId8"/>
    <p:sldId id="29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E3620C-0BD8-5BD0-4A11-01E940CFD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48E18D-FBE4-22C7-C547-3BE8AEEA9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9B03D7-4908-54A7-1805-69A0CFAC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711946-24BD-F8C4-540A-5193427D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9E640B-39BF-9807-8B8D-DEC67CF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13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3EDD1-4237-4D0C-2C57-683F68A1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FAD5A4-4694-4A65-2AD5-9BE179DF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673CD5-77E6-EDDC-1ED1-BF2BAA7C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DC9E5-1EBE-4C4E-9709-1A89EA65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FA4A92-EAD3-BE27-1ACC-8A123740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96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8EB5DBF-A802-3C23-E00A-AAED065AC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975DE2-E666-DB3C-3006-9683EB83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14D429-A2C0-CE33-F565-85DB1BD1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B8C25D-B875-BE81-DA4F-A0B72AB1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D7F48F-820E-24E6-D40E-4DFA4D9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80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7B041-ABCC-C67C-6923-4933D101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E3560E-61B8-1947-1632-B5EFFDEC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43A780-7F0C-3E05-7E7A-39151BC5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73CE9-77B0-AFED-47F0-C9D780EA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0F3EFB-1685-BE5E-7DA8-424CF700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3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333D7-4404-37CB-ADE1-2637355C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6BEA63-97E8-FFE9-9908-6C9B2BCF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28E04-8D4B-6257-FE94-1C7DE5F9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3F3C44-394A-D57A-BA42-6FDB8FF2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060E9A-5E0D-CE89-0240-7B9739B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30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F8470C-D899-FCB9-9D5F-8E4457B8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BB953A-B860-8852-2C0E-BD406C22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8454E9-BB84-A079-B8E4-7B69F2CF9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6027E8-CA4A-59A9-EBD7-6DC4AEE0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2B7538-462B-F2F6-F856-E9463D3C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A8B202-4C10-2EB6-06C4-46AB6A1A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FF6AEF-8C84-89B7-0E5B-6E75ACF4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702405-D177-DE79-ACC6-B3588C6D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119348-4D6D-7374-21BA-9BF37FE17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03A99F-0674-8451-ECF9-6953BD066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9B4E41-4FFE-BFC9-1E9E-6FF109ACA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771DBEA-8FDF-45FE-85FF-B93F4328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BCBFE50-BCE6-2033-CF9E-6439B4B4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DA4E00-D926-4A02-104F-C36F4498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38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0C970-904D-DA8E-02AE-26C005C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0C55F0-B233-4EB7-B213-64FF1EAA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30C9EE-5158-F91E-0E30-B7033575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92383A-F980-72C0-721B-CF10AA59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49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FB8174-EE92-5ABB-A05E-16A02A4A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FF9F0AC-63AB-9041-314F-C2443B81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1E0A28-0463-94D1-4687-B91E9F7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81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F10AF-1EA4-8CA2-EE48-9CBA808B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A67D80-8923-EE44-B76D-D77829A2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583E81-053D-9C9F-C144-560248DF6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40AE67-930D-C2D5-2CFB-42387EF5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D50610-DF0B-0C4A-143E-04CE67CA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A6F0ED-FC21-6ADA-59BD-D6236EC9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2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F4904-7D96-F248-C2EE-F702994A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9D0410-8C7A-5BBA-14E6-967A5A7B4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9CFA0E-752E-F7A0-4FD6-B56D01044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647064-A73D-3DB6-C51E-214D6FE3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CC0B4-4DDE-CF4A-7CB6-509E230F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8135CA-D97D-E6CB-F08D-2D3DFF16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035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1BD965-FAA3-F363-90BB-15576302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6A31A0-93F4-22F4-1B0B-93A399B7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255352-A3E0-B4D9-4C51-501C290D5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6E5F9-ACF6-4CA2-9C69-06799B143BE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150817-A055-D071-7463-7FEC7F592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BC35E7-ABB7-3E51-391F-8C660A7B7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E0C5-10E4-4427-9872-717DF1389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8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016BEC-06A0-F521-FEFD-9EE2AA2C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33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Daffodil International University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Dept. of CSE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9B7738-6851-E897-FEE6-C84B3374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Lecture 8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Personal Device </a:t>
            </a:r>
            <a:r>
              <a:rPr lang="en-US" sz="3600" b="1" dirty="0" smtClean="0">
                <a:solidFill>
                  <a:srgbClr val="C00000"/>
                </a:solidFill>
              </a:rPr>
              <a:t>Security(Contd.)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1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FF8F3-7E42-AE6A-D2E6-967102AD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50574"/>
            <a:ext cx="10598426" cy="33428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Personal Device 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Security-Intrusion Detection System (IDS)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999" y="918210"/>
            <a:ext cx="10834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Intrusion Detection System (</a:t>
            </a:r>
            <a:r>
              <a:rPr lang="en-US" sz="2400" b="1" dirty="0" smtClean="0"/>
              <a:t>IDS</a:t>
            </a:r>
            <a:r>
              <a:rPr lang="en-US" sz="2400" dirty="0" smtClean="0"/>
              <a:t>) is a </a:t>
            </a:r>
            <a:r>
              <a:rPr lang="en-US" sz="2400" b="1" dirty="0" smtClean="0">
                <a:solidFill>
                  <a:srgbClr val="C00000"/>
                </a:solidFill>
              </a:rPr>
              <a:t>monitoring system</a:t>
            </a:r>
            <a:r>
              <a:rPr lang="en-US" sz="2400" dirty="0" smtClean="0"/>
              <a:t> that detects suspicious activities and generates alerts when they are detected. </a:t>
            </a:r>
            <a:endParaRPr lang="en-US" sz="2400" dirty="0" smtClean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1121BA99-01A6-9144-5013-D7F33712D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601857"/>
            <a:ext cx="10598426" cy="430840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d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1952624"/>
            <a:ext cx="10639425" cy="454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1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FF8F3-7E42-AE6A-D2E6-967102AD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50574"/>
            <a:ext cx="10598426" cy="33428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How 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an IDS detects an intrusion?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Content Placeholder 6" descr="ids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1203994"/>
            <a:ext cx="10149103" cy="4958681"/>
          </a:xfrm>
        </p:spPr>
      </p:pic>
    </p:spTree>
    <p:extLst>
      <p:ext uri="{BB962C8B-B14F-4D97-AF65-F5344CB8AC3E}">
        <p14:creationId xmlns="" xmlns:p14="http://schemas.microsoft.com/office/powerpoint/2010/main" val="117810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FF8F3-7E42-AE6A-D2E6-967102AD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50574"/>
            <a:ext cx="10598426" cy="33428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Personal Device Security-Intrusion 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Prevention 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System (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IPS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1121BA99-01A6-9144-5013-D7F33712D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895350"/>
            <a:ext cx="10620375" cy="526732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 smtClean="0"/>
              <a:t>An </a:t>
            </a:r>
            <a:r>
              <a:rPr lang="en-US" sz="2400" b="1" dirty="0" smtClean="0"/>
              <a:t>intrusion prevention system</a:t>
            </a:r>
            <a:r>
              <a:rPr lang="en-US" sz="2400" dirty="0" smtClean="0"/>
              <a:t> (IPS) </a:t>
            </a:r>
            <a:r>
              <a:rPr lang="en-US" sz="2400" dirty="0" smtClean="0"/>
              <a:t>is </a:t>
            </a:r>
            <a:r>
              <a:rPr lang="en-US" sz="2400" dirty="0" smtClean="0"/>
              <a:t>a network security </a:t>
            </a:r>
            <a:r>
              <a:rPr lang="en-US" sz="2400" dirty="0" smtClean="0"/>
              <a:t>technology that continuously </a:t>
            </a:r>
            <a:r>
              <a:rPr lang="en-US" sz="2400" b="1" dirty="0" smtClean="0">
                <a:solidFill>
                  <a:srgbClr val="C00000"/>
                </a:solidFill>
              </a:rPr>
              <a:t>monitors</a:t>
            </a:r>
            <a:r>
              <a:rPr lang="en-US" sz="2400" dirty="0" smtClean="0"/>
              <a:t> network traffic for suspicious activity and takes steps to </a:t>
            </a:r>
            <a:r>
              <a:rPr lang="en-US" sz="2400" b="1" dirty="0" smtClean="0">
                <a:solidFill>
                  <a:srgbClr val="C00000"/>
                </a:solidFill>
              </a:rPr>
              <a:t>prevent</a:t>
            </a:r>
            <a:r>
              <a:rPr lang="en-US" sz="2400" dirty="0" smtClean="0"/>
              <a:t> it</a:t>
            </a:r>
            <a:r>
              <a:rPr lang="en-US" sz="2400" dirty="0" smtClean="0"/>
              <a:t>. </a:t>
            </a:r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endParaRPr lang="en-US" dirty="0" smtClean="0"/>
          </a:p>
        </p:txBody>
      </p:sp>
      <p:pic>
        <p:nvPicPr>
          <p:cNvPr id="7" name="Picture 6" descr="ip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6" y="2000251"/>
            <a:ext cx="10430249" cy="46502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76826" y="6419850"/>
            <a:ext cx="295274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10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750" y="266700"/>
            <a:ext cx="58669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Personal Device </a:t>
            </a:r>
            <a:r>
              <a:rPr lang="en-US" sz="3000" b="1" dirty="0" smtClean="0">
                <a:solidFill>
                  <a:srgbClr val="C00000"/>
                </a:solidFill>
              </a:rPr>
              <a:t>Security- Honeypot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74" y="885824"/>
            <a:ext cx="1034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honeypot in cyber security is a</a:t>
            </a:r>
            <a:r>
              <a:rPr lang="en-US" sz="2400" b="1" dirty="0" smtClean="0"/>
              <a:t> </a:t>
            </a:r>
            <a:r>
              <a:rPr lang="en-US" sz="2400" b="1" dirty="0" smtClean="0">
                <a:solidFill>
                  <a:srgbClr val="C00000"/>
                </a:solidFill>
              </a:rPr>
              <a:t>trap set to lure or trap hackers</a:t>
            </a:r>
            <a:r>
              <a:rPr lang="en-US" sz="2400" dirty="0" smtClean="0"/>
              <a:t>. This can be done by using a decoy or false data, a fake server, or a false user. A honeypot can help an administrator learn more about their hacker and attack patterns.</a:t>
            </a:r>
            <a:endParaRPr lang="en-US" sz="2400" dirty="0"/>
          </a:p>
        </p:txBody>
      </p:sp>
      <p:pic>
        <p:nvPicPr>
          <p:cNvPr id="6" name="Picture 5" descr="honeypot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32" y="2181225"/>
            <a:ext cx="10411169" cy="4133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8150" y="6374368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Fig: Honeypot Placement in a System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9157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A3056-DAE7-5543-73FC-D27C45A3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6550"/>
            <a:ext cx="10515600" cy="628787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Cloud Security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5" y="9048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Cloud Security </a:t>
            </a:r>
            <a:r>
              <a:rPr lang="en-US" sz="2400" dirty="0" smtClean="0"/>
              <a:t>is a set of control-based </a:t>
            </a:r>
            <a:r>
              <a:rPr lang="en-US" sz="2400" b="1" dirty="0" smtClean="0">
                <a:solidFill>
                  <a:srgbClr val="C00000"/>
                </a:solidFill>
              </a:rPr>
              <a:t>technologies &amp; policies </a:t>
            </a:r>
            <a:r>
              <a:rPr lang="en-US" sz="2400" dirty="0" smtClean="0"/>
              <a:t>adapted to stick to regulatory compliances, rules &amp; protect data application and cloud technology infrastructure.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207" y="2175837"/>
            <a:ext cx="42758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Cloud Computing Security </a:t>
            </a:r>
            <a:r>
              <a:rPr lang="en-US" sz="2400" b="1" dirty="0" smtClean="0">
                <a:solidFill>
                  <a:srgbClr val="C00000"/>
                </a:solidFill>
              </a:rPr>
              <a:t>Risks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Security system misconfiguration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Denial-of-Service (DoS) attacks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Data loss due to </a:t>
            </a:r>
            <a:r>
              <a:rPr lang="en-US" sz="2200" dirty="0" smtClean="0"/>
              <a:t>cyber attacks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Unsecure access control points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Inadequate threat notifications and alerts</a:t>
            </a:r>
          </a:p>
          <a:p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29268" y="2320505"/>
            <a:ext cx="40210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Cloud Security </a:t>
            </a:r>
            <a:r>
              <a:rPr lang="en-US" sz="2400" b="1" dirty="0" smtClean="0">
                <a:solidFill>
                  <a:srgbClr val="C00000"/>
                </a:solidFill>
              </a:rPr>
              <a:t>Controls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Detective </a:t>
            </a:r>
            <a:r>
              <a:rPr lang="en-US" sz="2200" dirty="0" smtClean="0"/>
              <a:t>Control</a:t>
            </a:r>
            <a:endParaRPr lang="en-US" sz="22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Preventive </a:t>
            </a:r>
            <a:r>
              <a:rPr lang="en-US" sz="2200" dirty="0" smtClean="0"/>
              <a:t>Control</a:t>
            </a:r>
            <a:endParaRPr lang="en-US" sz="22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Deterrent Control 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Corrective Control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91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A3056-DAE7-5543-73FC-D27C45A3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6550"/>
            <a:ext cx="10515600" cy="628787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Mobile Device Security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5" y="9048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Mobile Device Security</a:t>
            </a:r>
            <a:r>
              <a:rPr lang="en-US" sz="2400" dirty="0" smtClean="0"/>
              <a:t> refers to the measures designed to protect sensitive information stored on and transmitted by laptops,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, tablets, </a:t>
            </a:r>
            <a:r>
              <a:rPr lang="en-US" sz="2400" dirty="0" err="1" smtClean="0"/>
              <a:t>wearables</a:t>
            </a:r>
            <a:r>
              <a:rPr lang="en-US" sz="2400" dirty="0" smtClean="0"/>
              <a:t>, and other portable devices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608" y="2165237"/>
            <a:ext cx="4071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Mobile Device Security Risks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Unsafe apps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Unsafe operating </a:t>
            </a:r>
            <a:r>
              <a:rPr lang="en-US" sz="2200" dirty="0" smtClean="0"/>
              <a:t>systems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Unsafe connections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Lost devices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Use of public </a:t>
            </a:r>
            <a:r>
              <a:rPr lang="en-US" sz="2200" dirty="0" err="1" smtClean="0"/>
              <a:t>wi-fi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Social engineering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01463" y="2191105"/>
            <a:ext cx="46553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Mobile device Security Controls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Establish, share, and enforce clear policies and processes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Password protection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Leverage biometrics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Leverage biometrics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Mobile device encryption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93591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A3056-DAE7-5543-73FC-D27C45A3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6550"/>
            <a:ext cx="10515600" cy="628787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IoT Security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5" y="904875"/>
            <a:ext cx="1108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IoT security</a:t>
            </a:r>
            <a:r>
              <a:rPr lang="en-US" sz="2400" dirty="0" smtClean="0"/>
              <a:t> is a </a:t>
            </a:r>
            <a:r>
              <a:rPr lang="en-US" sz="2400" dirty="0" smtClean="0"/>
              <a:t>subset </a:t>
            </a:r>
            <a:r>
              <a:rPr lang="en-US" sz="2400" dirty="0" smtClean="0"/>
              <a:t>of cybersecurity that focuses on </a:t>
            </a:r>
            <a:r>
              <a:rPr lang="en-US" sz="2400" b="1" dirty="0" smtClean="0">
                <a:solidFill>
                  <a:srgbClr val="C00000"/>
                </a:solidFill>
              </a:rPr>
              <a:t>protecting, monitoring and remediating </a:t>
            </a:r>
            <a:r>
              <a:rPr lang="en-US" sz="2400" dirty="0" smtClean="0"/>
              <a:t>threats related to the Internet of Things (IoT</a:t>
            </a:r>
            <a:r>
              <a:rPr lang="en-US" sz="2400" dirty="0" smtClean="0"/>
              <a:t>)</a:t>
            </a:r>
            <a:r>
              <a:rPr lang="en-US" dirty="0" smtClean="0"/>
              <a:t>— </a:t>
            </a:r>
            <a:r>
              <a:rPr lang="en-US" sz="2400" dirty="0" smtClean="0"/>
              <a:t>the network of connected devices equipped with sensors, software or other technologies to gather, store and share data via the internet.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0831" y="2415399"/>
            <a:ext cx="36396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IoT Security Risks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DoS and </a:t>
            </a:r>
            <a:r>
              <a:rPr lang="en-US" sz="2200" dirty="0" err="1" smtClean="0"/>
              <a:t>DDoS</a:t>
            </a:r>
            <a:r>
              <a:rPr lang="en-US" sz="2200" dirty="0" smtClean="0"/>
              <a:t> Attacks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Firmware Exploits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Credential Exploits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On-Path Attacks</a:t>
            </a:r>
          </a:p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93372" y="2360735"/>
            <a:ext cx="54986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IoT Security Controls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Staying up to date with all patching and OS updates 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Using strong password </a:t>
            </a:r>
            <a:r>
              <a:rPr lang="en-US" sz="2200" dirty="0" smtClean="0"/>
              <a:t>practices</a:t>
            </a:r>
            <a:endParaRPr lang="en-US" sz="22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Enabling multi-factor authentication 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Developing </a:t>
            </a:r>
            <a:r>
              <a:rPr lang="en-US" sz="2200" dirty="0" smtClean="0"/>
              <a:t>and implementing an IoT device policy 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Consider implementing a cloud access security broker (CASB)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Monitoring all network </a:t>
            </a:r>
            <a:r>
              <a:rPr lang="en-US" sz="2200" dirty="0" smtClean="0"/>
              <a:t>devices</a:t>
            </a:r>
            <a:endParaRPr lang="en-US" sz="22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Encrypting all data 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Implementing cybersecurity best </a:t>
            </a:r>
            <a:r>
              <a:rPr lang="en-US" sz="2200" dirty="0" smtClean="0"/>
              <a:t>practices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91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64D56B-20C9-E3B8-C503-BCC7DF32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380"/>
            <a:ext cx="10515600" cy="5232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endParaRPr lang="en-US" sz="66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Broadway" panose="04040905080B020205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224624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219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Daffodil International University  Dept. of CSE  Information Security</vt:lpstr>
      <vt:lpstr>Personal Device Security-Intrusion Detection System (IDS)</vt:lpstr>
      <vt:lpstr>How an IDS detects an intrusion?</vt:lpstr>
      <vt:lpstr>Personal Device Security-Intrusion Prevention System (IPS)</vt:lpstr>
      <vt:lpstr>Slide 5</vt:lpstr>
      <vt:lpstr>Cloud Security</vt:lpstr>
      <vt:lpstr>Mobile Device Security</vt:lpstr>
      <vt:lpstr>IoT Security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Daffodil International University  Dept. of CSE  Information Security</dc:title>
  <dc:creator>KOTHA</dc:creator>
  <cp:lastModifiedBy>Windows User</cp:lastModifiedBy>
  <cp:revision>128</cp:revision>
  <dcterms:created xsi:type="dcterms:W3CDTF">2022-08-10T14:29:45Z</dcterms:created>
  <dcterms:modified xsi:type="dcterms:W3CDTF">2022-10-31T19:35:06Z</dcterms:modified>
</cp:coreProperties>
</file>