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6858000"/>
  <p:notesSz cx="6858000" cy="9144000"/>
  <p:defaultTextStyle>
    <a:lvl1pPr>
      <a:defRPr sz="2400">
        <a:latin typeface="Times New Roman"/>
        <a:ea typeface="Times New Roman"/>
        <a:cs typeface="Times New Roman"/>
        <a:sym typeface="Times New Roman"/>
      </a:defRPr>
    </a:lvl1pPr>
    <a:lvl2pPr indent="457200">
      <a:defRPr sz="2400">
        <a:latin typeface="Times New Roman"/>
        <a:ea typeface="Times New Roman"/>
        <a:cs typeface="Times New Roman"/>
        <a:sym typeface="Times New Roman"/>
      </a:defRPr>
    </a:lvl2pPr>
    <a:lvl3pPr indent="914400">
      <a:defRPr sz="2400">
        <a:latin typeface="Times New Roman"/>
        <a:ea typeface="Times New Roman"/>
        <a:cs typeface="Times New Roman"/>
        <a:sym typeface="Times New Roman"/>
      </a:defRPr>
    </a:lvl3pPr>
    <a:lvl4pPr indent="1371600">
      <a:defRPr sz="2400">
        <a:latin typeface="Times New Roman"/>
        <a:ea typeface="Times New Roman"/>
        <a:cs typeface="Times New Roman"/>
        <a:sym typeface="Times New Roman"/>
      </a:defRPr>
    </a:lvl4pPr>
    <a:lvl5pPr indent="1828800">
      <a:defRPr sz="2400">
        <a:latin typeface="Times New Roman"/>
        <a:ea typeface="Times New Roman"/>
        <a:cs typeface="Times New Roman"/>
        <a:sym typeface="Times New Roman"/>
      </a:defRPr>
    </a:lvl5pPr>
    <a:lvl6pPr>
      <a:defRPr sz="2400">
        <a:latin typeface="Times New Roman"/>
        <a:ea typeface="Times New Roman"/>
        <a:cs typeface="Times New Roman"/>
        <a:sym typeface="Times New Roman"/>
      </a:defRPr>
    </a:lvl6pPr>
    <a:lvl7pPr>
      <a:defRPr sz="2400">
        <a:latin typeface="Times New Roman"/>
        <a:ea typeface="Times New Roman"/>
        <a:cs typeface="Times New Roman"/>
        <a:sym typeface="Times New Roman"/>
      </a:defRPr>
    </a:lvl7pPr>
    <a:lvl8pPr>
      <a:defRPr sz="2400">
        <a:latin typeface="Times New Roman"/>
        <a:ea typeface="Times New Roman"/>
        <a:cs typeface="Times New Roman"/>
        <a:sym typeface="Times New Roman"/>
      </a:defRPr>
    </a:lvl8pPr>
    <a:lvl9pPr>
      <a:defRPr sz="2400">
        <a:latin typeface="Times New Roman"/>
        <a:ea typeface="Times New Roman"/>
        <a:cs typeface="Times New Roman"/>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b="def" i="def"/>
      <a:tcStyle>
        <a:tcBdr/>
        <a:fill>
          <a:solidFill>
            <a:srgbClr val="E6F6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b="def" i="def"/>
      <a:tcStyle>
        <a:tcBdr/>
        <a:fill>
          <a:solidFill>
            <a:srgbClr val="E7E7F3"/>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ph type="sldImg"/>
          </p:nvPr>
        </p:nvSpPr>
        <p:spPr>
          <a:xfrm>
            <a:off x="1143000" y="685800"/>
            <a:ext cx="4572000" cy="3429000"/>
          </a:xfrm>
          <a:prstGeom prst="rect">
            <a:avLst/>
          </a:prstGeom>
        </p:spPr>
        <p:txBody>
          <a:bodyPr/>
          <a:lstStyle/>
          <a:p>
            <a:pPr lvl="0"/>
          </a:p>
        </p:txBody>
      </p:sp>
      <p:sp>
        <p:nvSpPr>
          <p:cNvPr id="12" name="Shape 1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 name="Shape 6">
            <a:hlinkClick r:id="" invalidUrl="" action="ppaction://hlinkshowjump?jump=nextslide" tgtFrame="" tooltip="" history="1" highlightClick="0" endSnd="0"/>
          </p:cNvPr>
          <p:cNvSpPr/>
          <p:nvPr/>
        </p:nvSpPr>
        <p:spPr>
          <a:xfrm>
            <a:off x="466725" y="6165850"/>
            <a:ext cx="360363" cy="288925"/>
          </a:xfrm>
          <a:prstGeom prst="rightArrow">
            <a:avLst>
              <a:gd name="adj1" fmla="val 50000"/>
              <a:gd name="adj2" fmla="val 31181"/>
            </a:avLst>
          </a:prstGeom>
          <a:solidFill>
            <a:srgbClr val="FFFFFF"/>
          </a:solidFill>
          <a:ln>
            <a:solidFill/>
            <a:round/>
          </a:ln>
          <a:effectLst>
            <a:outerShdw sx="100000" sy="100000" kx="0" ky="0" algn="b" rotWithShape="0" blurRad="63500" dist="35921" dir="2700000">
              <a:srgbClr val="07033D"/>
            </a:outerShdw>
          </a:effectLst>
        </p:spPr>
        <p:txBody>
          <a:bodyPr lIns="0" tIns="0" rIns="0" bIns="0" anchor="ctr"/>
          <a:lstStyle/>
          <a:p>
            <a:pPr lvl="0">
              <a:defRPr sz="1800">
                <a:latin typeface="Arial"/>
                <a:ea typeface="Arial"/>
                <a:cs typeface="Arial"/>
                <a:sym typeface="Arial"/>
              </a:defRPr>
            </a:pPr>
          </a:p>
        </p:txBody>
      </p:sp>
      <p:sp>
        <p:nvSpPr>
          <p:cNvPr id="7" name="Shape 7">
            <a:hlinkClick r:id="" invalidUrl="" action="ppaction://hlinkshowjump?jump=previousslide" tgtFrame="" tooltip="" history="1" highlightClick="0" endSnd="0"/>
          </p:cNvPr>
          <p:cNvSpPr/>
          <p:nvPr/>
        </p:nvSpPr>
        <p:spPr>
          <a:xfrm rot="10800000">
            <a:off x="34925" y="6165850"/>
            <a:ext cx="360363" cy="288925"/>
          </a:xfrm>
          <a:prstGeom prst="rightArrow">
            <a:avLst>
              <a:gd name="adj1" fmla="val 50000"/>
              <a:gd name="adj2" fmla="val 31181"/>
            </a:avLst>
          </a:prstGeom>
          <a:solidFill>
            <a:srgbClr val="FFFFFF"/>
          </a:solidFill>
          <a:ln>
            <a:solidFill/>
            <a:round/>
          </a:ln>
          <a:effectLst>
            <a:outerShdw sx="100000" sy="100000" kx="0" ky="0" algn="b" rotWithShape="0" blurRad="63500" dist="35921" dir="2700000">
              <a:srgbClr val="07033D"/>
            </a:outerShdw>
          </a:effectLst>
        </p:spPr>
        <p:txBody>
          <a:bodyPr lIns="0" tIns="0" rIns="0" bIns="0" anchor="ctr"/>
          <a:lstStyle/>
          <a:p>
            <a:pPr lvl="0">
              <a:defRPr sz="1800">
                <a:latin typeface="Arial"/>
                <a:ea typeface="Arial"/>
                <a:cs typeface="Arial"/>
                <a:sym typeface="Arial"/>
              </a:defRPr>
            </a:pPr>
          </a:p>
        </p:txBody>
      </p:sp>
      <p:sp>
        <p:nvSpPr>
          <p:cNvPr id="8" name="Shape 8"/>
          <p:cNvSpPr/>
          <p:nvPr/>
        </p:nvSpPr>
        <p:spPr>
          <a:xfrm rot="16200000">
            <a:off x="-1861662" y="3693636"/>
            <a:ext cx="4319589" cy="332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900"/>
              </a:spcBef>
              <a:defRPr sz="1600">
                <a:solidFill>
                  <a:srgbClr val="FFFFFF"/>
                </a:solidFill>
                <a:latin typeface="ITC Lubalin Graph HAT Demi"/>
                <a:ea typeface="ITC Lubalin Graph HAT Demi"/>
                <a:cs typeface="ITC Lubalin Graph HAT Demi"/>
                <a:sym typeface="ITC Lubalin Graph HAT Demi"/>
              </a:defRPr>
            </a:lvl1pPr>
          </a:lstStyle>
          <a:p>
            <a:pPr lvl="0">
              <a:defRPr sz="1800">
                <a:solidFill>
                  <a:srgbClr val="000000"/>
                </a:solidFill>
              </a:defRPr>
            </a:pPr>
            <a:r>
              <a:rPr sz="1600">
                <a:solidFill>
                  <a:srgbClr val="FFFFFF"/>
                </a:solidFill>
              </a:rPr>
              <a:t>GCSE Business Studies</a:t>
            </a:r>
          </a:p>
        </p:txBody>
      </p:sp>
      <p:sp>
        <p:nvSpPr>
          <p:cNvPr id="9" name="Shape 9"/>
          <p:cNvSpPr/>
          <p:nvPr/>
        </p:nvSpPr>
        <p:spPr>
          <a:xfrm rot="16200000">
            <a:off x="-1574324" y="3693636"/>
            <a:ext cx="4319588" cy="332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900"/>
              </a:spcBef>
              <a:defRPr sz="1600">
                <a:solidFill>
                  <a:srgbClr val="FFFFFF"/>
                </a:solidFill>
                <a:latin typeface="ITC Lubalin Graph HAT Demi"/>
                <a:ea typeface="ITC Lubalin Graph HAT Demi"/>
                <a:cs typeface="ITC Lubalin Graph HAT Demi"/>
                <a:sym typeface="ITC Lubalin Graph HAT Demi"/>
              </a:defRPr>
            </a:lvl1pPr>
          </a:lstStyle>
          <a:p>
            <a:pPr lvl="0">
              <a:defRPr sz="1800">
                <a:solidFill>
                  <a:srgbClr val="000000"/>
                </a:solidFill>
              </a:defRPr>
            </a:pPr>
            <a:r>
              <a:rPr sz="1600">
                <a:solidFill>
                  <a:srgbClr val="FFFFFF"/>
                </a:solidFill>
              </a:rPr>
              <a:t>BRANDING</a:t>
            </a:r>
          </a:p>
        </p:txBody>
      </p:sp>
      <p:sp>
        <p:nvSpPr>
          <p:cNvPr id="10" name="Shape 10"/>
          <p:cNvSpPr/>
          <p:nvPr>
            <p:ph type="sldNum" sz="quarter" idx="2"/>
          </p:nvPr>
        </p:nvSpPr>
        <p:spPr>
          <a:xfrm>
            <a:off x="6553200" y="6245225"/>
            <a:ext cx="2133600" cy="288824"/>
          </a:xfrm>
          <a:prstGeom prst="rect">
            <a:avLst/>
          </a:prstGeom>
        </p:spPr>
        <p:txBody>
          <a:bodyPr lIns="0" tIns="0" rIns="0" bIns="0"/>
          <a:lstStyle>
            <a:lvl1pPr>
              <a:defRPr>
                <a:latin typeface="Arial"/>
                <a:ea typeface="Arial"/>
                <a:cs typeface="Arial"/>
                <a:sym typeface="Arial"/>
              </a:defRPr>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8400"/>
            <a:ext cx="1905000" cy="287087"/>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gn="ctr">
        <a:defRPr sz="4400">
          <a:latin typeface="Times New Roman"/>
          <a:ea typeface="Times New Roman"/>
          <a:cs typeface="Times New Roman"/>
          <a:sym typeface="Times New Roman"/>
        </a:defRPr>
      </a:lvl1pPr>
      <a:lvl2pPr algn="ctr">
        <a:defRPr sz="4400">
          <a:latin typeface="Times New Roman"/>
          <a:ea typeface="Times New Roman"/>
          <a:cs typeface="Times New Roman"/>
          <a:sym typeface="Times New Roman"/>
        </a:defRPr>
      </a:lvl2pPr>
      <a:lvl3pPr algn="ctr">
        <a:defRPr sz="4400">
          <a:latin typeface="Times New Roman"/>
          <a:ea typeface="Times New Roman"/>
          <a:cs typeface="Times New Roman"/>
          <a:sym typeface="Times New Roman"/>
        </a:defRPr>
      </a:lvl3pPr>
      <a:lvl4pPr algn="ctr">
        <a:defRPr sz="4400">
          <a:latin typeface="Times New Roman"/>
          <a:ea typeface="Times New Roman"/>
          <a:cs typeface="Times New Roman"/>
          <a:sym typeface="Times New Roman"/>
        </a:defRPr>
      </a:lvl4pPr>
      <a:lvl5pPr algn="ctr">
        <a:defRPr sz="4400">
          <a:latin typeface="Times New Roman"/>
          <a:ea typeface="Times New Roman"/>
          <a:cs typeface="Times New Roman"/>
          <a:sym typeface="Times New Roman"/>
        </a:defRPr>
      </a:lvl5pPr>
      <a:lvl6pPr indent="457200" algn="ctr">
        <a:defRPr sz="4400">
          <a:latin typeface="Times New Roman"/>
          <a:ea typeface="Times New Roman"/>
          <a:cs typeface="Times New Roman"/>
          <a:sym typeface="Times New Roman"/>
        </a:defRPr>
      </a:lvl6pPr>
      <a:lvl7pPr indent="914400" algn="ctr">
        <a:defRPr sz="4400">
          <a:latin typeface="Times New Roman"/>
          <a:ea typeface="Times New Roman"/>
          <a:cs typeface="Times New Roman"/>
          <a:sym typeface="Times New Roman"/>
        </a:defRPr>
      </a:lvl7pPr>
      <a:lvl8pPr indent="1371600" algn="ctr">
        <a:defRPr sz="4400">
          <a:latin typeface="Times New Roman"/>
          <a:ea typeface="Times New Roman"/>
          <a:cs typeface="Times New Roman"/>
          <a:sym typeface="Times New Roman"/>
        </a:defRPr>
      </a:lvl8pPr>
      <a:lvl9pPr indent="1828800" algn="ctr">
        <a:defRPr sz="4400">
          <a:latin typeface="Times New Roman"/>
          <a:ea typeface="Times New Roman"/>
          <a:cs typeface="Times New Roman"/>
          <a:sym typeface="Times New Roman"/>
        </a:defRPr>
      </a:lvl9pPr>
    </p:titleStyle>
    <p:bodyStyle>
      <a:lvl1pPr marL="342900" indent="-342900">
        <a:spcBef>
          <a:spcPts val="700"/>
        </a:spcBef>
        <a:buSzPct val="100000"/>
        <a:buChar char="»"/>
        <a:defRPr sz="3200">
          <a:latin typeface="Times New Roman"/>
          <a:ea typeface="Times New Roman"/>
          <a:cs typeface="Times New Roman"/>
          <a:sym typeface="Times New Roman"/>
        </a:defRPr>
      </a:lvl1pPr>
      <a:lvl2pPr marL="783771" indent="-326571">
        <a:spcBef>
          <a:spcPts val="700"/>
        </a:spcBef>
        <a:buSzPct val="100000"/>
        <a:buChar char="–"/>
        <a:defRPr sz="3200">
          <a:latin typeface="Times New Roman"/>
          <a:ea typeface="Times New Roman"/>
          <a:cs typeface="Times New Roman"/>
          <a:sym typeface="Times New Roman"/>
        </a:defRPr>
      </a:lvl2pPr>
      <a:lvl3pPr marL="1219200" indent="-304800">
        <a:spcBef>
          <a:spcPts val="700"/>
        </a:spcBef>
        <a:buSzPct val="100000"/>
        <a:buChar char="•"/>
        <a:defRPr sz="3200">
          <a:latin typeface="Times New Roman"/>
          <a:ea typeface="Times New Roman"/>
          <a:cs typeface="Times New Roman"/>
          <a:sym typeface="Times New Roman"/>
        </a:defRPr>
      </a:lvl3pPr>
      <a:lvl4pPr marL="1737360" indent="-365760">
        <a:spcBef>
          <a:spcPts val="700"/>
        </a:spcBef>
        <a:buSzPct val="100000"/>
        <a:buChar char="–"/>
        <a:defRPr sz="3200">
          <a:latin typeface="Times New Roman"/>
          <a:ea typeface="Times New Roman"/>
          <a:cs typeface="Times New Roman"/>
          <a:sym typeface="Times New Roman"/>
        </a:defRPr>
      </a:lvl4pPr>
      <a:lvl5pPr marL="2235200" indent="-406400">
        <a:spcBef>
          <a:spcPts val="700"/>
        </a:spcBef>
        <a:buSzPct val="100000"/>
        <a:buChar char="»"/>
        <a:defRPr sz="3200">
          <a:latin typeface="Times New Roman"/>
          <a:ea typeface="Times New Roman"/>
          <a:cs typeface="Times New Roman"/>
          <a:sym typeface="Times New Roman"/>
        </a:defRPr>
      </a:lvl5pPr>
      <a:lvl6pPr marL="2692400" indent="-406400">
        <a:spcBef>
          <a:spcPts val="700"/>
        </a:spcBef>
        <a:buSzPct val="100000"/>
        <a:buChar char="•"/>
        <a:defRPr sz="3200">
          <a:latin typeface="Times New Roman"/>
          <a:ea typeface="Times New Roman"/>
          <a:cs typeface="Times New Roman"/>
          <a:sym typeface="Times New Roman"/>
        </a:defRPr>
      </a:lvl6pPr>
      <a:lvl7pPr marL="3149600" indent="-406400">
        <a:spcBef>
          <a:spcPts val="700"/>
        </a:spcBef>
        <a:buSzPct val="100000"/>
        <a:buChar char="•"/>
        <a:defRPr sz="3200">
          <a:latin typeface="Times New Roman"/>
          <a:ea typeface="Times New Roman"/>
          <a:cs typeface="Times New Roman"/>
          <a:sym typeface="Times New Roman"/>
        </a:defRPr>
      </a:lvl7pPr>
      <a:lvl8pPr marL="3606800" indent="-406400">
        <a:spcBef>
          <a:spcPts val="700"/>
        </a:spcBef>
        <a:buSzPct val="100000"/>
        <a:buChar char="•"/>
        <a:defRPr sz="3200">
          <a:latin typeface="Times New Roman"/>
          <a:ea typeface="Times New Roman"/>
          <a:cs typeface="Times New Roman"/>
          <a:sym typeface="Times New Roman"/>
        </a:defRPr>
      </a:lvl8pPr>
      <a:lvl9pPr marL="4064000" indent="-406400">
        <a:spcBef>
          <a:spcPts val="700"/>
        </a:spcBef>
        <a:buSzPct val="100000"/>
        <a:buChar char="•"/>
        <a:defRPr sz="3200">
          <a:latin typeface="Times New Roman"/>
          <a:ea typeface="Times New Roman"/>
          <a:cs typeface="Times New Roman"/>
          <a:sym typeface="Times New Roman"/>
        </a:defRPr>
      </a:lvl9pPr>
    </p:bodyStyle>
    <p:otherStyle>
      <a:lvl1pPr algn="r">
        <a:defRPr sz="1400">
          <a:solidFill>
            <a:schemeClr val="tx1"/>
          </a:solidFill>
          <a:latin typeface="+mn-lt"/>
          <a:ea typeface="+mn-ea"/>
          <a:cs typeface="+mn-cs"/>
          <a:sym typeface="Times New Roman"/>
        </a:defRPr>
      </a:lvl1pPr>
      <a:lvl2pPr indent="457200" algn="r">
        <a:defRPr sz="1400">
          <a:solidFill>
            <a:schemeClr val="tx1"/>
          </a:solidFill>
          <a:latin typeface="+mn-lt"/>
          <a:ea typeface="+mn-ea"/>
          <a:cs typeface="+mn-cs"/>
          <a:sym typeface="Times New Roman"/>
        </a:defRPr>
      </a:lvl2pPr>
      <a:lvl3pPr indent="914400" algn="r">
        <a:defRPr sz="1400">
          <a:solidFill>
            <a:schemeClr val="tx1"/>
          </a:solidFill>
          <a:latin typeface="+mn-lt"/>
          <a:ea typeface="+mn-ea"/>
          <a:cs typeface="+mn-cs"/>
          <a:sym typeface="Times New Roman"/>
        </a:defRPr>
      </a:lvl3pPr>
      <a:lvl4pPr indent="1371600" algn="r">
        <a:defRPr sz="1400">
          <a:solidFill>
            <a:schemeClr val="tx1"/>
          </a:solidFill>
          <a:latin typeface="+mn-lt"/>
          <a:ea typeface="+mn-ea"/>
          <a:cs typeface="+mn-cs"/>
          <a:sym typeface="Times New Roman"/>
        </a:defRPr>
      </a:lvl4pPr>
      <a:lvl5pPr indent="1828800" algn="r">
        <a:defRPr sz="1400">
          <a:solidFill>
            <a:schemeClr val="tx1"/>
          </a:solidFill>
          <a:latin typeface="+mn-lt"/>
          <a:ea typeface="+mn-ea"/>
          <a:cs typeface="+mn-cs"/>
          <a:sym typeface="Times New Roman"/>
        </a:defRPr>
      </a:lvl5pPr>
      <a:lvl6pPr algn="r">
        <a:defRPr sz="1400">
          <a:solidFill>
            <a:schemeClr val="tx1"/>
          </a:solidFill>
          <a:latin typeface="+mn-lt"/>
          <a:ea typeface="+mn-ea"/>
          <a:cs typeface="+mn-cs"/>
          <a:sym typeface="Times New Roman"/>
        </a:defRPr>
      </a:lvl6pPr>
      <a:lvl7pPr algn="r">
        <a:defRPr sz="1400">
          <a:solidFill>
            <a:schemeClr val="tx1"/>
          </a:solidFill>
          <a:latin typeface="+mn-lt"/>
          <a:ea typeface="+mn-ea"/>
          <a:cs typeface="+mn-cs"/>
          <a:sym typeface="Times New Roman"/>
        </a:defRPr>
      </a:lvl7pPr>
      <a:lvl8pPr algn="r">
        <a:defRPr sz="1400">
          <a:solidFill>
            <a:schemeClr val="tx1"/>
          </a:solidFill>
          <a:latin typeface="+mn-lt"/>
          <a:ea typeface="+mn-ea"/>
          <a:cs typeface="+mn-cs"/>
          <a:sym typeface="Times New Roman"/>
        </a:defRPr>
      </a:lvl8pPr>
      <a:lvl9pPr algn="r">
        <a:defRPr sz="14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20" Type="http://schemas.openxmlformats.org/officeDocument/2006/relationships/image" Target="../media/image21.png"/><Relationship Id="rId21" Type="http://schemas.openxmlformats.org/officeDocument/2006/relationships/image" Target="../media/image22.png"/><Relationship Id="rId22" Type="http://schemas.openxmlformats.org/officeDocument/2006/relationships/image" Target="../media/image23.png"/><Relationship Id="rId23" Type="http://schemas.openxmlformats.org/officeDocument/2006/relationships/image" Target="../media/image24.png"/><Relationship Id="rId24" Type="http://schemas.openxmlformats.org/officeDocument/2006/relationships/image" Target="../media/image25.png"/><Relationship Id="rId25" Type="http://schemas.openxmlformats.org/officeDocument/2006/relationships/image" Target="../media/image26.png"/><Relationship Id="rId26" Type="http://schemas.openxmlformats.org/officeDocument/2006/relationships/image" Target="../media/image2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 name="Shape 14"/>
          <p:cNvSpPr/>
          <p:nvPr/>
        </p:nvSpPr>
        <p:spPr>
          <a:xfrm>
            <a:off x="5486400" y="4343400"/>
            <a:ext cx="2286001" cy="2514600"/>
          </a:xfrm>
          <a:prstGeom prst="rect">
            <a:avLst/>
          </a:prstGeom>
          <a:solidFill>
            <a:srgbClr val="808080"/>
          </a:solidFill>
          <a:ln>
            <a:solidFill>
              <a:srgbClr val="FFFFFF"/>
            </a:solidFill>
            <a:round/>
          </a:ln>
        </p:spPr>
        <p:txBody>
          <a:bodyPr lIns="0" tIns="0" rIns="0" bIns="0" anchor="ctr"/>
          <a:lstStyle/>
          <a:p>
            <a:pPr lvl="0"/>
          </a:p>
        </p:txBody>
      </p:sp>
      <p:sp>
        <p:nvSpPr>
          <p:cNvPr id="15" name="Shape 15"/>
          <p:cNvSpPr/>
          <p:nvPr/>
        </p:nvSpPr>
        <p:spPr>
          <a:xfrm>
            <a:off x="5638800" y="4724400"/>
            <a:ext cx="1595547" cy="11963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i="1" sz="2400">
                <a:solidFill>
                  <a:srgbClr val="FFFFFF"/>
                </a:solidFill>
                <a:latin typeface="Antique Olive"/>
                <a:ea typeface="Antique Olive"/>
                <a:cs typeface="Antique Olive"/>
                <a:sym typeface="Antique Olive"/>
              </a:rPr>
              <a:t>Brand, </a:t>
            </a:r>
            <a:endParaRPr i="1" sz="2400">
              <a:solidFill>
                <a:srgbClr val="FFFFFF"/>
              </a:solidFill>
              <a:latin typeface="Antique Olive"/>
              <a:ea typeface="Antique Olive"/>
              <a:cs typeface="Antique Olive"/>
              <a:sym typeface="Antique Olive"/>
            </a:endParaRPr>
          </a:p>
          <a:p>
            <a:pPr lvl="0">
              <a:defRPr sz="1800"/>
            </a:pPr>
            <a:r>
              <a:rPr i="1" sz="2400">
                <a:solidFill>
                  <a:srgbClr val="FFFFFF"/>
                </a:solidFill>
                <a:latin typeface="Antique Olive"/>
                <a:ea typeface="Antique Olive"/>
                <a:cs typeface="Antique Olive"/>
                <a:sym typeface="Antique Olive"/>
              </a:rPr>
              <a:t>identity </a:t>
            </a:r>
            <a:endParaRPr i="1" sz="2400">
              <a:solidFill>
                <a:srgbClr val="FFFFFF"/>
              </a:solidFill>
              <a:latin typeface="Antique Olive"/>
              <a:ea typeface="Antique Olive"/>
              <a:cs typeface="Antique Olive"/>
              <a:sym typeface="Antique Olive"/>
            </a:endParaRPr>
          </a:p>
          <a:p>
            <a:pPr lvl="0">
              <a:defRPr sz="1800"/>
            </a:pPr>
            <a:r>
              <a:rPr i="1" sz="2400">
                <a:solidFill>
                  <a:srgbClr val="FFFFFF"/>
                </a:solidFill>
                <a:latin typeface="Antique Olive"/>
                <a:ea typeface="Antique Olive"/>
                <a:cs typeface="Antique Olive"/>
                <a:sym typeface="Antique Olive"/>
              </a:rPr>
              <a:t>and design</a:t>
            </a:r>
          </a:p>
        </p:txBody>
      </p:sp>
      <p:sp>
        <p:nvSpPr>
          <p:cNvPr id="16" name="Shape 16"/>
          <p:cNvSpPr/>
          <p:nvPr/>
        </p:nvSpPr>
        <p:spPr>
          <a:xfrm>
            <a:off x="3679795" y="627503"/>
            <a:ext cx="1784410" cy="8248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5300"/>
            </a:lvl1pPr>
          </a:lstStyle>
          <a:p>
            <a:pPr lvl="0">
              <a:defRPr sz="1800"/>
            </a:pPr>
            <a:r>
              <a:rPr sz="5300"/>
              <a:t>Brand </a:t>
            </a:r>
          </a:p>
        </p:txBody>
      </p:sp>
      <p:pic>
        <p:nvPicPr>
          <p:cNvPr id="17" name="pasted-image.png"/>
          <p:cNvPicPr/>
          <p:nvPr/>
        </p:nvPicPr>
        <p:blipFill>
          <a:blip r:embed="rId2">
            <a:extLst/>
          </a:blip>
          <a:stretch>
            <a:fillRect/>
          </a:stretch>
        </p:blipFill>
        <p:spPr>
          <a:xfrm>
            <a:off x="386084" y="1897384"/>
            <a:ext cx="3766816" cy="3766816"/>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nvSpPr>
        <p:spPr>
          <a:xfrm>
            <a:off x="3775074" y="2285999"/>
            <a:ext cx="2057401" cy="20574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solidFill/>
            <a:round/>
          </a:ln>
        </p:spPr>
        <p:txBody>
          <a:bodyPr lIns="0" tIns="0" rIns="0" bIns="0" anchor="ctr"/>
          <a:lstStyle/>
          <a:p>
            <a:pPr lvl="0"/>
          </a:p>
        </p:txBody>
      </p:sp>
      <p:sp>
        <p:nvSpPr>
          <p:cNvPr id="111" name="Shape 111"/>
          <p:cNvSpPr/>
          <p:nvPr/>
        </p:nvSpPr>
        <p:spPr>
          <a:xfrm>
            <a:off x="4141787" y="3060700"/>
            <a:ext cx="1302083"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Company</a:t>
            </a:r>
          </a:p>
        </p:txBody>
      </p:sp>
      <p:sp>
        <p:nvSpPr>
          <p:cNvPr id="112" name="Shape 112"/>
          <p:cNvSpPr/>
          <p:nvPr/>
        </p:nvSpPr>
        <p:spPr>
          <a:xfrm>
            <a:off x="1184275" y="3317875"/>
            <a:ext cx="1334205"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Product A</a:t>
            </a:r>
          </a:p>
        </p:txBody>
      </p:sp>
      <p:sp>
        <p:nvSpPr>
          <p:cNvPr id="113" name="Shape 113"/>
          <p:cNvSpPr/>
          <p:nvPr/>
        </p:nvSpPr>
        <p:spPr>
          <a:xfrm>
            <a:off x="1219200" y="3886200"/>
            <a:ext cx="1334701"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Product B</a:t>
            </a:r>
          </a:p>
        </p:txBody>
      </p:sp>
      <p:sp>
        <p:nvSpPr>
          <p:cNvPr id="114" name="Shape 114"/>
          <p:cNvSpPr/>
          <p:nvPr/>
        </p:nvSpPr>
        <p:spPr>
          <a:xfrm>
            <a:off x="2057400" y="1524000"/>
            <a:ext cx="2442230"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Product Packaging</a:t>
            </a:r>
          </a:p>
        </p:txBody>
      </p:sp>
      <p:sp>
        <p:nvSpPr>
          <p:cNvPr id="115" name="Shape 115"/>
          <p:cNvSpPr/>
          <p:nvPr/>
        </p:nvSpPr>
        <p:spPr>
          <a:xfrm>
            <a:off x="5562600" y="1828800"/>
            <a:ext cx="1238211"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Websites</a:t>
            </a:r>
          </a:p>
        </p:txBody>
      </p:sp>
      <p:sp>
        <p:nvSpPr>
          <p:cNvPr id="116" name="Shape 116"/>
          <p:cNvSpPr/>
          <p:nvPr/>
        </p:nvSpPr>
        <p:spPr>
          <a:xfrm>
            <a:off x="6324600" y="4343400"/>
            <a:ext cx="2088764"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Advertisements</a:t>
            </a:r>
          </a:p>
        </p:txBody>
      </p:sp>
      <p:sp>
        <p:nvSpPr>
          <p:cNvPr id="117" name="Shape 117"/>
          <p:cNvSpPr/>
          <p:nvPr/>
        </p:nvSpPr>
        <p:spPr>
          <a:xfrm flipV="1">
            <a:off x="2971800" y="3809999"/>
            <a:ext cx="914400" cy="381002"/>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118" name="Shape 118"/>
          <p:cNvSpPr/>
          <p:nvPr/>
        </p:nvSpPr>
        <p:spPr>
          <a:xfrm flipV="1">
            <a:off x="2819399" y="3428999"/>
            <a:ext cx="955677" cy="152402"/>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119" name="Shape 119"/>
          <p:cNvSpPr/>
          <p:nvPr/>
        </p:nvSpPr>
        <p:spPr>
          <a:xfrm>
            <a:off x="3733799" y="1981200"/>
            <a:ext cx="381002" cy="533400"/>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120" name="Shape 120"/>
          <p:cNvSpPr/>
          <p:nvPr/>
        </p:nvSpPr>
        <p:spPr>
          <a:xfrm flipH="1">
            <a:off x="5562599" y="2168524"/>
            <a:ext cx="381001" cy="457202"/>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121" name="Shape 121"/>
          <p:cNvSpPr/>
          <p:nvPr/>
        </p:nvSpPr>
        <p:spPr>
          <a:xfrm flipH="1" flipV="1">
            <a:off x="5791200" y="3886199"/>
            <a:ext cx="457201" cy="457202"/>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122" name="Shape 122"/>
          <p:cNvSpPr/>
          <p:nvPr/>
        </p:nvSpPr>
        <p:spPr>
          <a:xfrm>
            <a:off x="0" y="568325"/>
            <a:ext cx="4191000" cy="457200"/>
          </a:xfrm>
          <a:prstGeom prst="rect">
            <a:avLst/>
          </a:prstGeom>
          <a:solidFill>
            <a:srgbClr val="FF0000"/>
          </a:solidFill>
          <a:ln>
            <a:solidFill>
              <a:srgbClr val="FFFFFF"/>
            </a:solidFill>
            <a:round/>
          </a:ln>
        </p:spPr>
        <p:txBody>
          <a:bodyPr lIns="0" tIns="0" rIns="0" bIns="0" anchor="ctr"/>
          <a:lstStyle/>
          <a:p>
            <a:pPr lvl="0" algn="ctr">
              <a:defRPr>
                <a:latin typeface="Times New Roman Bold"/>
                <a:ea typeface="Times New Roman Bold"/>
                <a:cs typeface="Times New Roman Bold"/>
                <a:sym typeface="Times New Roman Bold"/>
              </a:defRPr>
            </a:pPr>
          </a:p>
        </p:txBody>
      </p:sp>
      <p:sp>
        <p:nvSpPr>
          <p:cNvPr id="123" name="Shape 123"/>
          <p:cNvSpPr/>
          <p:nvPr/>
        </p:nvSpPr>
        <p:spPr>
          <a:xfrm>
            <a:off x="914400" y="4876800"/>
            <a:ext cx="7696200" cy="1297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600">
                <a:latin typeface="Verdana"/>
                <a:ea typeface="Verdana"/>
                <a:cs typeface="Verdana"/>
                <a:sym typeface="Verdana"/>
              </a:rPr>
              <a:t>A brand is a promise. A promise to achieve certain results, deliver a certain experience, or act in a certain way. A promise that is conveyed by everything people see, hear, touch, taste or smell about your business.</a:t>
            </a:r>
            <a:endParaRPr sz="1600">
              <a:latin typeface="Verdana"/>
              <a:ea typeface="Verdana"/>
              <a:cs typeface="Verdana"/>
              <a:sym typeface="Verdana"/>
            </a:endParaRPr>
          </a:p>
          <a:p>
            <a:pPr lvl="0">
              <a:defRPr sz="1800"/>
            </a:pPr>
            <a:endParaRPr sz="1600">
              <a:latin typeface="Verdana"/>
              <a:ea typeface="Verdana"/>
              <a:cs typeface="Verdana"/>
              <a:sym typeface="Verdana"/>
            </a:endParaRPr>
          </a:p>
        </p:txBody>
      </p:sp>
      <p:sp>
        <p:nvSpPr>
          <p:cNvPr id="124" name="Shape 124"/>
          <p:cNvSpPr/>
          <p:nvPr/>
        </p:nvSpPr>
        <p:spPr>
          <a:xfrm>
            <a:off x="6629400" y="2819400"/>
            <a:ext cx="640418"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logo</a:t>
            </a:r>
          </a:p>
        </p:txBody>
      </p:sp>
      <p:sp>
        <p:nvSpPr>
          <p:cNvPr id="125" name="Shape 125"/>
          <p:cNvSpPr/>
          <p:nvPr/>
        </p:nvSpPr>
        <p:spPr>
          <a:xfrm flipH="1">
            <a:off x="6019799" y="3124200"/>
            <a:ext cx="609601" cy="111125"/>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126" name="Shape 126"/>
          <p:cNvSpPr/>
          <p:nvPr/>
        </p:nvSpPr>
        <p:spPr>
          <a:xfrm>
            <a:off x="1524000" y="609600"/>
            <a:ext cx="2469640"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FFFF"/>
                </a:solidFill>
                <a:latin typeface="Verdana"/>
                <a:ea typeface="Verdana"/>
                <a:cs typeface="Verdana"/>
                <a:sym typeface="Verdana"/>
              </a:defRPr>
            </a:lvl1pPr>
          </a:lstStyle>
          <a:p>
            <a:pPr lvl="0">
              <a:defRPr sz="1800">
                <a:solidFill>
                  <a:srgbClr val="000000"/>
                </a:solidFill>
              </a:defRPr>
            </a:pPr>
            <a:r>
              <a:rPr sz="2000">
                <a:solidFill>
                  <a:srgbClr val="FFFFFF"/>
                </a:solidFill>
              </a:rPr>
              <a:t>Integrity of Brand </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image.png"/>
          <p:cNvPicPr/>
          <p:nvPr/>
        </p:nvPicPr>
        <p:blipFill>
          <a:blip r:embed="rId2">
            <a:extLst/>
          </a:blip>
          <a:stretch>
            <a:fillRect/>
          </a:stretch>
        </p:blipFill>
        <p:spPr>
          <a:xfrm>
            <a:off x="3733800" y="685800"/>
            <a:ext cx="2209800" cy="2124075"/>
          </a:xfrm>
          <a:prstGeom prst="rect">
            <a:avLst/>
          </a:prstGeom>
          <a:ln w="12700">
            <a:miter lim="400000"/>
          </a:ln>
        </p:spPr>
      </p:pic>
      <p:sp>
        <p:nvSpPr>
          <p:cNvPr id="129" name="Shape 129"/>
          <p:cNvSpPr/>
          <p:nvPr/>
        </p:nvSpPr>
        <p:spPr>
          <a:xfrm>
            <a:off x="0" y="568325"/>
            <a:ext cx="4191000" cy="457200"/>
          </a:xfrm>
          <a:prstGeom prst="rect">
            <a:avLst/>
          </a:prstGeom>
          <a:solidFill>
            <a:srgbClr val="FF0000"/>
          </a:solidFill>
          <a:ln>
            <a:solidFill>
              <a:srgbClr val="FFFFFF"/>
            </a:solidFill>
            <a:round/>
          </a:ln>
        </p:spPr>
        <p:txBody>
          <a:bodyPr lIns="0" tIns="0" rIns="0" bIns="0" anchor="ctr"/>
          <a:lstStyle/>
          <a:p>
            <a:pPr lvl="0" algn="ctr">
              <a:defRPr>
                <a:latin typeface="Times New Roman Bold"/>
                <a:ea typeface="Times New Roman Bold"/>
                <a:cs typeface="Times New Roman Bold"/>
                <a:sym typeface="Times New Roman Bold"/>
              </a:defRPr>
            </a:pPr>
          </a:p>
        </p:txBody>
      </p:sp>
      <p:sp>
        <p:nvSpPr>
          <p:cNvPr id="130" name="Shape 130"/>
          <p:cNvSpPr/>
          <p:nvPr/>
        </p:nvSpPr>
        <p:spPr>
          <a:xfrm>
            <a:off x="2209800" y="533400"/>
            <a:ext cx="1058203" cy="523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b="1" sz="2800">
                <a:solidFill>
                  <a:srgbClr val="FFFFFF"/>
                </a:solidFill>
                <a:latin typeface="Alien League"/>
                <a:ea typeface="Alien League"/>
                <a:cs typeface="Alien League"/>
                <a:sym typeface="Alien League"/>
              </a:rPr>
              <a:t>Sony</a:t>
            </a:r>
            <a:r>
              <a:rPr b="1" sz="2400">
                <a:solidFill>
                  <a:srgbClr val="FFFFFF"/>
                </a:solidFill>
                <a:latin typeface="Alien League"/>
                <a:ea typeface="Alien League"/>
                <a:cs typeface="Alien League"/>
                <a:sym typeface="Alien League"/>
              </a:rPr>
              <a:t> </a:t>
            </a:r>
          </a:p>
        </p:txBody>
      </p:sp>
      <p:sp>
        <p:nvSpPr>
          <p:cNvPr id="131" name="Shape 131"/>
          <p:cNvSpPr/>
          <p:nvPr/>
        </p:nvSpPr>
        <p:spPr>
          <a:xfrm>
            <a:off x="685799" y="6096000"/>
            <a:ext cx="4762502" cy="332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Verdana"/>
                <a:ea typeface="Verdana"/>
                <a:cs typeface="Verdana"/>
                <a:sym typeface="Verdana"/>
              </a:defRPr>
            </a:lvl1pPr>
          </a:lstStyle>
          <a:p>
            <a:pPr lvl="0">
              <a:defRPr sz="1800"/>
            </a:pPr>
            <a:r>
              <a:rPr sz="1600"/>
              <a:t>The Sony Vaio series – one voice by Sony</a:t>
            </a:r>
          </a:p>
        </p:txBody>
      </p:sp>
      <p:pic>
        <p:nvPicPr>
          <p:cNvPr id="132" name="image.png"/>
          <p:cNvPicPr/>
          <p:nvPr/>
        </p:nvPicPr>
        <p:blipFill>
          <a:blip r:embed="rId3">
            <a:extLst/>
          </a:blip>
          <a:srcRect l="0" t="7142" r="0" b="0"/>
          <a:stretch>
            <a:fillRect/>
          </a:stretch>
        </p:blipFill>
        <p:spPr>
          <a:xfrm>
            <a:off x="6400800" y="0"/>
            <a:ext cx="2133600" cy="1981200"/>
          </a:xfrm>
          <a:prstGeom prst="rect">
            <a:avLst/>
          </a:prstGeom>
          <a:ln w="12700">
            <a:miter lim="400000"/>
          </a:ln>
        </p:spPr>
      </p:pic>
      <p:pic>
        <p:nvPicPr>
          <p:cNvPr id="133" name="image.png"/>
          <p:cNvPicPr/>
          <p:nvPr/>
        </p:nvPicPr>
        <p:blipFill>
          <a:blip r:embed="rId4">
            <a:extLst/>
          </a:blip>
          <a:stretch>
            <a:fillRect/>
          </a:stretch>
        </p:blipFill>
        <p:spPr>
          <a:xfrm>
            <a:off x="6096000" y="4114800"/>
            <a:ext cx="3048000" cy="2451100"/>
          </a:xfrm>
          <a:prstGeom prst="rect">
            <a:avLst/>
          </a:prstGeom>
          <a:ln w="12700">
            <a:miter lim="400000"/>
          </a:ln>
        </p:spPr>
      </p:pic>
      <p:pic>
        <p:nvPicPr>
          <p:cNvPr id="134" name="image.png"/>
          <p:cNvPicPr/>
          <p:nvPr/>
        </p:nvPicPr>
        <p:blipFill>
          <a:blip r:embed="rId5">
            <a:extLst/>
          </a:blip>
          <a:stretch>
            <a:fillRect/>
          </a:stretch>
        </p:blipFill>
        <p:spPr>
          <a:xfrm>
            <a:off x="609600" y="1371600"/>
            <a:ext cx="2971800" cy="1901825"/>
          </a:xfrm>
          <a:prstGeom prst="rect">
            <a:avLst/>
          </a:prstGeom>
          <a:ln w="12700">
            <a:miter lim="400000"/>
          </a:ln>
        </p:spPr>
      </p:pic>
      <p:pic>
        <p:nvPicPr>
          <p:cNvPr id="135" name="image.png"/>
          <p:cNvPicPr/>
          <p:nvPr/>
        </p:nvPicPr>
        <p:blipFill>
          <a:blip r:embed="rId6">
            <a:extLst/>
          </a:blip>
          <a:stretch>
            <a:fillRect/>
          </a:stretch>
        </p:blipFill>
        <p:spPr>
          <a:xfrm>
            <a:off x="6248400" y="1981200"/>
            <a:ext cx="2286000" cy="1976438"/>
          </a:xfrm>
          <a:prstGeom prst="rect">
            <a:avLst/>
          </a:prstGeom>
          <a:ln w="12700">
            <a:miter lim="400000"/>
          </a:ln>
        </p:spPr>
      </p:pic>
      <p:pic>
        <p:nvPicPr>
          <p:cNvPr id="136" name="image.png"/>
          <p:cNvPicPr/>
          <p:nvPr/>
        </p:nvPicPr>
        <p:blipFill>
          <a:blip r:embed="rId7">
            <a:extLst/>
          </a:blip>
          <a:stretch>
            <a:fillRect/>
          </a:stretch>
        </p:blipFill>
        <p:spPr>
          <a:xfrm>
            <a:off x="3810000" y="3124200"/>
            <a:ext cx="2171700" cy="1524000"/>
          </a:xfrm>
          <a:prstGeom prst="rect">
            <a:avLst/>
          </a:prstGeom>
          <a:ln w="12700">
            <a:miter lim="400000"/>
          </a:ln>
        </p:spPr>
      </p:pic>
      <p:sp>
        <p:nvSpPr>
          <p:cNvPr id="137" name="Shape 137"/>
          <p:cNvSpPr/>
          <p:nvPr/>
        </p:nvSpPr>
        <p:spPr>
          <a:xfrm>
            <a:off x="609600" y="3657600"/>
            <a:ext cx="3200400" cy="2034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latin typeface="Verdana"/>
                <a:ea typeface="Verdana"/>
                <a:cs typeface="Verdana"/>
                <a:sym typeface="Verdana"/>
              </a:rPr>
              <a:t>* Aesthetics – integrated family look. All products bear some common elements.</a:t>
            </a:r>
            <a:endParaRPr sz="1400">
              <a:latin typeface="Verdana"/>
              <a:ea typeface="Verdana"/>
              <a:cs typeface="Verdana"/>
              <a:sym typeface="Verdana"/>
            </a:endParaRPr>
          </a:p>
          <a:p>
            <a:pPr lvl="0">
              <a:defRPr sz="1800"/>
            </a:pPr>
            <a:r>
              <a:rPr sz="1400">
                <a:latin typeface="Verdana"/>
                <a:ea typeface="Verdana"/>
                <a:cs typeface="Verdana"/>
                <a:sym typeface="Verdana"/>
              </a:rPr>
              <a:t>* Style of use – interface design  – unique way of operating a product.</a:t>
            </a:r>
            <a:endParaRPr sz="1400">
              <a:latin typeface="Verdana"/>
              <a:ea typeface="Verdana"/>
              <a:cs typeface="Verdana"/>
              <a:sym typeface="Verdana"/>
            </a:endParaRPr>
          </a:p>
          <a:p>
            <a:pPr lvl="0">
              <a:defRPr sz="1800"/>
            </a:pPr>
            <a:r>
              <a:rPr sz="1400">
                <a:latin typeface="Verdana"/>
                <a:ea typeface="Verdana"/>
                <a:cs typeface="Verdana"/>
                <a:sym typeface="Verdana"/>
              </a:rPr>
              <a:t>* Some functions special to the brand</a:t>
            </a:r>
            <a:endParaRPr sz="1400">
              <a:latin typeface="Verdana"/>
              <a:ea typeface="Verdana"/>
              <a:cs typeface="Verdana"/>
              <a:sym typeface="Verdana"/>
            </a:endParaRP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762000" y="609600"/>
            <a:ext cx="1171089"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BRAND</a:t>
            </a:r>
          </a:p>
        </p:txBody>
      </p:sp>
      <p:sp>
        <p:nvSpPr>
          <p:cNvPr id="140" name="Shape 140"/>
          <p:cNvSpPr/>
          <p:nvPr/>
        </p:nvSpPr>
        <p:spPr>
          <a:xfrm>
            <a:off x="5715000" y="152400"/>
            <a:ext cx="933708"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People</a:t>
            </a:r>
          </a:p>
        </p:txBody>
      </p:sp>
      <p:sp>
        <p:nvSpPr>
          <p:cNvPr id="141" name="Shape 141"/>
          <p:cNvSpPr/>
          <p:nvPr/>
        </p:nvSpPr>
        <p:spPr>
          <a:xfrm>
            <a:off x="1905000" y="152400"/>
            <a:ext cx="2516644"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Company / Service </a:t>
            </a:r>
          </a:p>
        </p:txBody>
      </p:sp>
      <p:sp>
        <p:nvSpPr>
          <p:cNvPr id="142" name="Shape 142"/>
          <p:cNvSpPr/>
          <p:nvPr/>
        </p:nvSpPr>
        <p:spPr>
          <a:xfrm>
            <a:off x="4572000" y="381000"/>
            <a:ext cx="990600" cy="0"/>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143" name="Shape 143"/>
          <p:cNvSpPr/>
          <p:nvPr/>
        </p:nvSpPr>
        <p:spPr>
          <a:xfrm>
            <a:off x="6096000" y="762000"/>
            <a:ext cx="1500446"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The market</a:t>
            </a:r>
          </a:p>
        </p:txBody>
      </p:sp>
      <p:sp>
        <p:nvSpPr>
          <p:cNvPr id="144" name="Shape 144"/>
          <p:cNvSpPr/>
          <p:nvPr/>
        </p:nvSpPr>
        <p:spPr>
          <a:xfrm>
            <a:off x="457200" y="1295400"/>
            <a:ext cx="8350409" cy="25974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1600"/>
              <a:t>A traditional market scenario is in market a company or service is catering to consumers</a:t>
            </a:r>
            <a:endParaRPr sz="1600"/>
          </a:p>
          <a:p>
            <a:pPr lvl="0">
              <a:defRPr sz="1800"/>
            </a:pPr>
            <a:r>
              <a:rPr sz="1600"/>
              <a:t>After there are plenty of players who are competing against each other, the market becomes complex</a:t>
            </a:r>
            <a:endParaRPr sz="1600"/>
          </a:p>
          <a:p>
            <a:pPr lvl="0">
              <a:defRPr sz="1800"/>
            </a:pPr>
            <a:r>
              <a:rPr sz="1600"/>
              <a:t>At this time companies start fighting against each other to capture a large market share with lot of </a:t>
            </a:r>
            <a:endParaRPr sz="1600"/>
          </a:p>
          <a:p>
            <a:pPr lvl="0">
              <a:defRPr sz="1800"/>
            </a:pPr>
            <a:r>
              <a:rPr sz="1600"/>
              <a:t>Efforts in various fields.</a:t>
            </a:r>
            <a:endParaRPr sz="1600"/>
          </a:p>
          <a:p>
            <a:pPr lvl="0">
              <a:defRPr sz="1800"/>
            </a:pPr>
            <a:r>
              <a:rPr sz="1600"/>
              <a:t>Like using advanced technology, giving quality products etc.</a:t>
            </a:r>
            <a:endParaRPr sz="1600"/>
          </a:p>
          <a:p>
            <a:pPr lvl="0">
              <a:defRPr sz="1800"/>
            </a:pPr>
            <a:r>
              <a:rPr sz="1600"/>
              <a:t>This all is possible when there is a lot of variation in sizes of the companies</a:t>
            </a:r>
            <a:endParaRPr sz="1600"/>
          </a:p>
          <a:p>
            <a:pPr lvl="0">
              <a:defRPr sz="1800"/>
            </a:pPr>
            <a:r>
              <a:rPr sz="1600"/>
              <a:t>But when all the companies are quite competitive this difference doest work.</a:t>
            </a:r>
            <a:endParaRPr sz="1600"/>
          </a:p>
          <a:p>
            <a:pPr lvl="0">
              <a:defRPr sz="1800"/>
            </a:pPr>
            <a:endParaRPr sz="1600"/>
          </a:p>
          <a:p>
            <a:pPr lvl="0">
              <a:defRPr sz="1800"/>
            </a:pPr>
            <a:r>
              <a:rPr sz="1600"/>
              <a:t>Here advertising and branding comes as a major player.</a:t>
            </a:r>
            <a:endParaRPr sz="1600"/>
          </a:p>
          <a:p>
            <a:pPr lvl="0">
              <a:defRPr sz="1800"/>
            </a:pPr>
            <a:endParaRPr sz="1600"/>
          </a:p>
          <a:p>
            <a:pPr lvl="0">
              <a:defRPr sz="1800"/>
            </a:pPr>
            <a:r>
              <a:rPr sz="1600"/>
              <a:t>Brand is associations of things in people’s mind.</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898525" y="269875"/>
            <a:ext cx="5343188" cy="35074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Points</a:t>
            </a:r>
            <a:endParaRPr sz="2400"/>
          </a:p>
          <a:p>
            <a:pPr lvl="0">
              <a:defRPr sz="1800"/>
            </a:pPr>
            <a:endParaRPr sz="2400"/>
          </a:p>
          <a:p>
            <a:pPr lvl="0">
              <a:defRPr sz="1800"/>
            </a:pPr>
            <a:r>
              <a:rPr sz="2400"/>
              <a:t>What is brand?</a:t>
            </a:r>
            <a:endParaRPr sz="2400"/>
          </a:p>
          <a:p>
            <a:pPr lvl="0">
              <a:defRPr sz="1800"/>
            </a:pPr>
            <a:r>
              <a:rPr sz="2400"/>
              <a:t>Why is it necessary?</a:t>
            </a:r>
            <a:endParaRPr sz="2400"/>
          </a:p>
          <a:p>
            <a:pPr lvl="0">
              <a:defRPr sz="1800"/>
            </a:pPr>
            <a:r>
              <a:rPr sz="2400"/>
              <a:t>What makes a brand?</a:t>
            </a:r>
            <a:endParaRPr sz="2400"/>
          </a:p>
          <a:p>
            <a:pPr lvl="0">
              <a:defRPr sz="1800"/>
            </a:pPr>
            <a:endParaRPr sz="2400"/>
          </a:p>
          <a:p>
            <a:pPr lvl="0">
              <a:defRPr sz="1800"/>
            </a:pPr>
            <a:r>
              <a:rPr sz="2400"/>
              <a:t>What are the efforts </a:t>
            </a:r>
            <a:endParaRPr sz="2400"/>
          </a:p>
          <a:p>
            <a:pPr lvl="0">
              <a:defRPr sz="1800"/>
            </a:pPr>
            <a:r>
              <a:rPr sz="2400"/>
              <a:t>And a lot of examples</a:t>
            </a:r>
            <a:endParaRPr sz="2400"/>
          </a:p>
          <a:p>
            <a:pPr lvl="0">
              <a:defRPr sz="1800"/>
            </a:pPr>
            <a:r>
              <a:rPr sz="2400"/>
              <a:t>	of each and every type of branding</a:t>
            </a:r>
            <a:endParaRPr sz="2400"/>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4" name="Group 154"/>
          <p:cNvGrpSpPr/>
          <p:nvPr/>
        </p:nvGrpSpPr>
        <p:grpSpPr>
          <a:xfrm>
            <a:off x="5257800" y="4581525"/>
            <a:ext cx="3816350" cy="1871663"/>
            <a:chOff x="0" y="0"/>
            <a:chExt cx="3816350" cy="1871662"/>
          </a:xfrm>
        </p:grpSpPr>
        <p:grpSp>
          <p:nvGrpSpPr>
            <p:cNvPr id="150" name="Group 150"/>
            <p:cNvGrpSpPr/>
            <p:nvPr/>
          </p:nvGrpSpPr>
          <p:grpSpPr>
            <a:xfrm>
              <a:off x="1871662" y="0"/>
              <a:ext cx="1" cy="1079500"/>
              <a:chOff x="0" y="0"/>
              <a:chExt cx="0" cy="1079500"/>
            </a:xfrm>
          </p:grpSpPr>
          <p:sp>
            <p:nvSpPr>
              <p:cNvPr id="148" name="Shape 148"/>
              <p:cNvSpPr/>
              <p:nvPr/>
            </p:nvSpPr>
            <p:spPr>
              <a:xfrm flipH="1">
                <a:off x="-1" y="0"/>
                <a:ext cx="2" cy="1079500"/>
              </a:xfrm>
              <a:prstGeom prst="line">
                <a:avLst/>
              </a:prstGeom>
              <a:noFill/>
              <a:ln w="76200" cap="flat">
                <a:solidFill>
                  <a:srgbClr val="3366FF"/>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49" name="Shape 149"/>
              <p:cNvSpPr/>
              <p:nvPr/>
            </p:nvSpPr>
            <p:spPr>
              <a:xfrm flipH="1">
                <a:off x="-1" y="93662"/>
                <a:ext cx="2" cy="503238"/>
              </a:xfrm>
              <a:prstGeom prst="line">
                <a:avLst/>
              </a:prstGeom>
              <a:noFill/>
              <a:ln w="76200" cap="flat">
                <a:solidFill>
                  <a:srgbClr val="3366FF"/>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grpSp>
        <p:grpSp>
          <p:nvGrpSpPr>
            <p:cNvPr id="153" name="Group 153"/>
            <p:cNvGrpSpPr/>
            <p:nvPr/>
          </p:nvGrpSpPr>
          <p:grpSpPr>
            <a:xfrm>
              <a:off x="0" y="792162"/>
              <a:ext cx="3816350" cy="1079501"/>
              <a:chOff x="0" y="0"/>
              <a:chExt cx="3816350" cy="1079500"/>
            </a:xfrm>
          </p:grpSpPr>
          <p:sp>
            <p:nvSpPr>
              <p:cNvPr id="151" name="Shape 151"/>
              <p:cNvSpPr/>
              <p:nvPr/>
            </p:nvSpPr>
            <p:spPr>
              <a:xfrm>
                <a:off x="0" y="0"/>
                <a:ext cx="3816350" cy="1079500"/>
              </a:xfrm>
              <a:prstGeom prst="roundRect">
                <a:avLst>
                  <a:gd name="adj" fmla="val 16667"/>
                </a:avLst>
              </a:prstGeom>
              <a:gradFill flip="none" rotWithShape="1">
                <a:gsLst>
                  <a:gs pos="0">
                    <a:srgbClr val="000000"/>
                  </a:gs>
                  <a:gs pos="100000">
                    <a:srgbClr val="182F76"/>
                  </a:gs>
                </a:gsLst>
                <a:lin ang="10800000" scaled="0"/>
              </a:gradFill>
              <a:ln w="9525" cap="flat">
                <a:solidFill>
                  <a:srgbClr val="000000"/>
                </a:solidFill>
                <a:prstDash val="solid"/>
                <a:round/>
              </a:ln>
              <a:effectLst/>
            </p:spPr>
            <p:txBody>
              <a:bodyPr wrap="square" lIns="0" tIns="0" rIns="0" bIns="0" numCol="1" anchor="ctr">
                <a:noAutofit/>
              </a:bodyPr>
              <a:lstStyle/>
              <a:p>
                <a:pPr lvl="0">
                  <a:defRPr sz="1800">
                    <a:solidFill>
                      <a:srgbClr val="FFFFFF"/>
                    </a:solidFill>
                    <a:latin typeface="Arial"/>
                    <a:ea typeface="Arial"/>
                    <a:cs typeface="Arial"/>
                    <a:sym typeface="Arial"/>
                  </a:defRPr>
                </a:pPr>
              </a:p>
            </p:txBody>
          </p:sp>
          <p:sp>
            <p:nvSpPr>
              <p:cNvPr id="152" name="Shape 152"/>
              <p:cNvSpPr/>
              <p:nvPr/>
            </p:nvSpPr>
            <p:spPr>
              <a:xfrm>
                <a:off x="52675" y="97719"/>
                <a:ext cx="3711000"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800">
                    <a:solidFill>
                      <a:srgbClr val="FFFFFF"/>
                    </a:solidFill>
                    <a:latin typeface="Arial"/>
                    <a:ea typeface="Arial"/>
                    <a:cs typeface="Arial"/>
                    <a:sym typeface="Arial"/>
                  </a:defRPr>
                </a:lvl1pPr>
              </a:lstStyle>
              <a:p>
                <a:pPr lvl="0">
                  <a:defRPr>
                    <a:solidFill>
                      <a:srgbClr val="000000"/>
                    </a:solidFill>
                  </a:defRPr>
                </a:pPr>
                <a:r>
                  <a:rPr>
                    <a:solidFill>
                      <a:srgbClr val="FFFFFF"/>
                    </a:solidFill>
                  </a:rPr>
                  <a:t>Write up your Brand Specification JUSTIFYING the decisions that you made</a:t>
                </a:r>
              </a:p>
            </p:txBody>
          </p:sp>
        </p:grpSp>
      </p:grpSp>
      <p:grpSp>
        <p:nvGrpSpPr>
          <p:cNvPr id="161" name="Group 161"/>
          <p:cNvGrpSpPr/>
          <p:nvPr/>
        </p:nvGrpSpPr>
        <p:grpSpPr>
          <a:xfrm>
            <a:off x="4572000" y="4076700"/>
            <a:ext cx="4502150" cy="719138"/>
            <a:chOff x="0" y="0"/>
            <a:chExt cx="4502150" cy="719137"/>
          </a:xfrm>
        </p:grpSpPr>
        <p:grpSp>
          <p:nvGrpSpPr>
            <p:cNvPr id="157" name="Group 157"/>
            <p:cNvGrpSpPr/>
            <p:nvPr/>
          </p:nvGrpSpPr>
          <p:grpSpPr>
            <a:xfrm>
              <a:off x="0" y="360362"/>
              <a:ext cx="720725" cy="1"/>
              <a:chOff x="0" y="0"/>
              <a:chExt cx="720725" cy="0"/>
            </a:xfrm>
          </p:grpSpPr>
          <p:sp>
            <p:nvSpPr>
              <p:cNvPr id="155" name="Shape 155"/>
              <p:cNvSpPr/>
              <p:nvPr/>
            </p:nvSpPr>
            <p:spPr>
              <a:xfrm>
                <a:off x="215900" y="0"/>
                <a:ext cx="504825" cy="0"/>
              </a:xfrm>
              <a:prstGeom prst="line">
                <a:avLst/>
              </a:prstGeom>
              <a:noFill/>
              <a:ln w="76200" cap="flat">
                <a:solidFill>
                  <a:srgbClr val="3366FF"/>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56" name="Shape 156"/>
              <p:cNvSpPr/>
              <p:nvPr/>
            </p:nvSpPr>
            <p:spPr>
              <a:xfrm>
                <a:off x="0" y="0"/>
                <a:ext cx="576263" cy="0"/>
              </a:xfrm>
              <a:prstGeom prst="line">
                <a:avLst/>
              </a:prstGeom>
              <a:noFill/>
              <a:ln w="76200" cap="flat">
                <a:solidFill>
                  <a:srgbClr val="3366FF"/>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grpSp>
        <p:grpSp>
          <p:nvGrpSpPr>
            <p:cNvPr id="160" name="Group 160"/>
            <p:cNvGrpSpPr/>
            <p:nvPr/>
          </p:nvGrpSpPr>
          <p:grpSpPr>
            <a:xfrm>
              <a:off x="685800" y="0"/>
              <a:ext cx="3816350" cy="719138"/>
              <a:chOff x="0" y="0"/>
              <a:chExt cx="3816350" cy="719137"/>
            </a:xfrm>
          </p:grpSpPr>
          <p:sp>
            <p:nvSpPr>
              <p:cNvPr id="158" name="Shape 158"/>
              <p:cNvSpPr/>
              <p:nvPr/>
            </p:nvSpPr>
            <p:spPr>
              <a:xfrm>
                <a:off x="0" y="0"/>
                <a:ext cx="3816350" cy="719138"/>
              </a:xfrm>
              <a:prstGeom prst="roundRect">
                <a:avLst>
                  <a:gd name="adj" fmla="val 16667"/>
                </a:avLst>
              </a:prstGeom>
              <a:gradFill flip="none" rotWithShape="1">
                <a:gsLst>
                  <a:gs pos="0">
                    <a:srgbClr val="000000"/>
                  </a:gs>
                  <a:gs pos="100000">
                    <a:srgbClr val="182F76"/>
                  </a:gs>
                </a:gsLst>
                <a:lin ang="10800000" scaled="0"/>
              </a:gradFill>
              <a:ln w="9525" cap="flat">
                <a:solidFill>
                  <a:srgbClr val="000000"/>
                </a:solidFill>
                <a:prstDash val="solid"/>
                <a:round/>
              </a:ln>
              <a:effectLst/>
            </p:spPr>
            <p:txBody>
              <a:bodyPr wrap="square" lIns="0" tIns="0" rIns="0" bIns="0" numCol="1" anchor="ctr">
                <a:noAutofit/>
              </a:bodyPr>
              <a:lstStyle/>
              <a:p>
                <a:pPr lvl="0" algn="ctr">
                  <a:defRPr sz="1800">
                    <a:solidFill>
                      <a:srgbClr val="FFFFFF"/>
                    </a:solidFill>
                    <a:latin typeface="Arial"/>
                    <a:ea typeface="Arial"/>
                    <a:cs typeface="Arial"/>
                    <a:sym typeface="Arial"/>
                  </a:defRPr>
                </a:pPr>
              </a:p>
            </p:txBody>
          </p:sp>
          <p:sp>
            <p:nvSpPr>
              <p:cNvPr id="159" name="Shape 159"/>
              <p:cNvSpPr/>
              <p:nvPr/>
            </p:nvSpPr>
            <p:spPr>
              <a:xfrm>
                <a:off x="35091" y="50888"/>
                <a:ext cx="3746168"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defRPr sz="1800"/>
                </a:pPr>
                <a:r>
                  <a:rPr>
                    <a:solidFill>
                      <a:srgbClr val="FFFFFF"/>
                    </a:solidFill>
                    <a:latin typeface="Arial"/>
                    <a:ea typeface="Arial"/>
                    <a:cs typeface="Arial"/>
                    <a:sym typeface="Arial"/>
                  </a:rPr>
                  <a:t>Sketch the product.  </a:t>
                </a:r>
                <a:endParaRPr>
                  <a:solidFill>
                    <a:srgbClr val="FFFFFF"/>
                  </a:solidFill>
                  <a:latin typeface="Arial"/>
                  <a:ea typeface="Arial"/>
                  <a:cs typeface="Arial"/>
                  <a:sym typeface="Arial"/>
                </a:endParaRPr>
              </a:p>
              <a:p>
                <a:pPr lvl="0" algn="ctr">
                  <a:defRPr sz="1800"/>
                </a:pPr>
                <a:r>
                  <a:rPr>
                    <a:solidFill>
                      <a:srgbClr val="FFFFFF"/>
                    </a:solidFill>
                    <a:latin typeface="Arial"/>
                    <a:ea typeface="Arial"/>
                    <a:cs typeface="Arial"/>
                    <a:sym typeface="Arial"/>
                  </a:rPr>
                  <a:t>Sketch the logo if you chose one.</a:t>
                </a:r>
              </a:p>
            </p:txBody>
          </p:sp>
        </p:grpSp>
      </p:grpSp>
      <p:grpSp>
        <p:nvGrpSpPr>
          <p:cNvPr id="168" name="Group 168"/>
          <p:cNvGrpSpPr/>
          <p:nvPr/>
        </p:nvGrpSpPr>
        <p:grpSpPr>
          <a:xfrm>
            <a:off x="992187" y="3213100"/>
            <a:ext cx="3816351" cy="1582738"/>
            <a:chOff x="0" y="0"/>
            <a:chExt cx="3816350" cy="1582737"/>
          </a:xfrm>
        </p:grpSpPr>
        <p:grpSp>
          <p:nvGrpSpPr>
            <p:cNvPr id="166" name="Group 166"/>
            <p:cNvGrpSpPr/>
            <p:nvPr/>
          </p:nvGrpSpPr>
          <p:grpSpPr>
            <a:xfrm>
              <a:off x="0" y="0"/>
              <a:ext cx="3816350" cy="1582738"/>
              <a:chOff x="0" y="0"/>
              <a:chExt cx="3816350" cy="1582737"/>
            </a:xfrm>
          </p:grpSpPr>
          <p:sp>
            <p:nvSpPr>
              <p:cNvPr id="162" name="Shape 162"/>
              <p:cNvSpPr/>
              <p:nvPr/>
            </p:nvSpPr>
            <p:spPr>
              <a:xfrm flipH="1">
                <a:off x="2016124" y="0"/>
                <a:ext cx="1" cy="1079500"/>
              </a:xfrm>
              <a:prstGeom prst="line">
                <a:avLst/>
              </a:prstGeom>
              <a:noFill/>
              <a:ln w="76200" cap="flat">
                <a:solidFill>
                  <a:srgbClr val="3366FF"/>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grpSp>
            <p:nvGrpSpPr>
              <p:cNvPr id="165" name="Group 165"/>
              <p:cNvGrpSpPr/>
              <p:nvPr/>
            </p:nvGrpSpPr>
            <p:grpSpPr>
              <a:xfrm>
                <a:off x="0" y="863600"/>
                <a:ext cx="3816350" cy="719138"/>
                <a:chOff x="0" y="0"/>
                <a:chExt cx="3816350" cy="719137"/>
              </a:xfrm>
            </p:grpSpPr>
            <p:sp>
              <p:nvSpPr>
                <p:cNvPr id="163" name="Shape 163"/>
                <p:cNvSpPr/>
                <p:nvPr/>
              </p:nvSpPr>
              <p:spPr>
                <a:xfrm>
                  <a:off x="0" y="0"/>
                  <a:ext cx="3816350" cy="719138"/>
                </a:xfrm>
                <a:prstGeom prst="roundRect">
                  <a:avLst>
                    <a:gd name="adj" fmla="val 16667"/>
                  </a:avLst>
                </a:prstGeom>
                <a:gradFill flip="none" rotWithShape="1">
                  <a:gsLst>
                    <a:gs pos="0">
                      <a:srgbClr val="000000"/>
                    </a:gs>
                    <a:gs pos="100000">
                      <a:srgbClr val="182F76"/>
                    </a:gs>
                  </a:gsLst>
                  <a:lin ang="10800000" scaled="0"/>
                </a:gradFill>
                <a:ln w="9525" cap="flat">
                  <a:solidFill>
                    <a:srgbClr val="000000"/>
                  </a:solidFill>
                  <a:prstDash val="solid"/>
                  <a:round/>
                </a:ln>
                <a:effectLst/>
              </p:spPr>
              <p:txBody>
                <a:bodyPr wrap="square" lIns="0" tIns="0" rIns="0" bIns="0" numCol="1" anchor="ctr">
                  <a:noAutofit/>
                </a:bodyPr>
                <a:lstStyle/>
                <a:p>
                  <a:pPr lvl="0" algn="ctr">
                    <a:defRPr sz="1800">
                      <a:solidFill>
                        <a:srgbClr val="FFFFFF"/>
                      </a:solidFill>
                      <a:latin typeface="Arial"/>
                      <a:ea typeface="Arial"/>
                      <a:cs typeface="Arial"/>
                      <a:sym typeface="Arial"/>
                    </a:defRPr>
                  </a:pPr>
                </a:p>
              </p:txBody>
            </p:sp>
            <p:sp>
              <p:nvSpPr>
                <p:cNvPr id="164" name="Shape 164"/>
                <p:cNvSpPr/>
                <p:nvPr/>
              </p:nvSpPr>
              <p:spPr>
                <a:xfrm>
                  <a:off x="35091" y="50888"/>
                  <a:ext cx="3746168"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800">
                      <a:solidFill>
                        <a:srgbClr val="FFFFFF"/>
                      </a:solidFill>
                      <a:latin typeface="Arial"/>
                      <a:ea typeface="Arial"/>
                      <a:cs typeface="Arial"/>
                      <a:sym typeface="Arial"/>
                    </a:defRPr>
                  </a:lvl1pPr>
                </a:lstStyle>
                <a:p>
                  <a:pPr lvl="0">
                    <a:defRPr>
                      <a:solidFill>
                        <a:srgbClr val="000000"/>
                      </a:solidFill>
                    </a:defRPr>
                  </a:pPr>
                  <a:r>
                    <a:rPr>
                      <a:solidFill>
                        <a:srgbClr val="FFFFFF"/>
                      </a:solidFill>
                    </a:rPr>
                    <a:t>Suitable Material that the packaging will be made of</a:t>
                  </a:r>
                </a:p>
              </p:txBody>
            </p:sp>
          </p:grpSp>
        </p:grpSp>
        <p:sp>
          <p:nvSpPr>
            <p:cNvPr id="167" name="Shape 167"/>
            <p:cNvSpPr/>
            <p:nvPr/>
          </p:nvSpPr>
          <p:spPr>
            <a:xfrm>
              <a:off x="2016125" y="144462"/>
              <a:ext cx="0" cy="503238"/>
            </a:xfrm>
            <a:prstGeom prst="line">
              <a:avLst/>
            </a:prstGeom>
            <a:noFill/>
            <a:ln w="76200" cap="flat">
              <a:solidFill>
                <a:srgbClr val="3366FF"/>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grpSp>
      <p:grpSp>
        <p:nvGrpSpPr>
          <p:cNvPr id="175" name="Group 175"/>
          <p:cNvGrpSpPr/>
          <p:nvPr/>
        </p:nvGrpSpPr>
        <p:grpSpPr>
          <a:xfrm>
            <a:off x="992187" y="2709862"/>
            <a:ext cx="4478338" cy="719138"/>
            <a:chOff x="0" y="0"/>
            <a:chExt cx="4478337" cy="719137"/>
          </a:xfrm>
        </p:grpSpPr>
        <p:grpSp>
          <p:nvGrpSpPr>
            <p:cNvPr id="171" name="Group 171"/>
            <p:cNvGrpSpPr/>
            <p:nvPr/>
          </p:nvGrpSpPr>
          <p:grpSpPr>
            <a:xfrm>
              <a:off x="3795712" y="358774"/>
              <a:ext cx="682626" cy="1"/>
              <a:chOff x="0" y="0"/>
              <a:chExt cx="682625" cy="0"/>
            </a:xfrm>
          </p:grpSpPr>
          <p:sp>
            <p:nvSpPr>
              <p:cNvPr id="169" name="Shape 169"/>
              <p:cNvSpPr/>
              <p:nvPr/>
            </p:nvSpPr>
            <p:spPr>
              <a:xfrm flipH="1" flipV="1">
                <a:off x="106362" y="-1"/>
                <a:ext cx="576263" cy="2"/>
              </a:xfrm>
              <a:prstGeom prst="line">
                <a:avLst/>
              </a:prstGeom>
              <a:noFill/>
              <a:ln w="76200" cap="flat">
                <a:solidFill>
                  <a:srgbClr val="3366FF"/>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70" name="Shape 170"/>
              <p:cNvSpPr/>
              <p:nvPr/>
            </p:nvSpPr>
            <p:spPr>
              <a:xfrm>
                <a:off x="0" y="0"/>
                <a:ext cx="504825" cy="0"/>
              </a:xfrm>
              <a:prstGeom prst="line">
                <a:avLst/>
              </a:prstGeom>
              <a:noFill/>
              <a:ln w="76200" cap="flat">
                <a:solidFill>
                  <a:srgbClr val="3366FF"/>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grpSp>
        <p:grpSp>
          <p:nvGrpSpPr>
            <p:cNvPr id="174" name="Group 174"/>
            <p:cNvGrpSpPr/>
            <p:nvPr/>
          </p:nvGrpSpPr>
          <p:grpSpPr>
            <a:xfrm>
              <a:off x="0" y="0"/>
              <a:ext cx="3816350" cy="719138"/>
              <a:chOff x="0" y="0"/>
              <a:chExt cx="3816350" cy="719137"/>
            </a:xfrm>
          </p:grpSpPr>
          <p:sp>
            <p:nvSpPr>
              <p:cNvPr id="172" name="Shape 172"/>
              <p:cNvSpPr/>
              <p:nvPr/>
            </p:nvSpPr>
            <p:spPr>
              <a:xfrm>
                <a:off x="0" y="0"/>
                <a:ext cx="3816350" cy="719138"/>
              </a:xfrm>
              <a:prstGeom prst="roundRect">
                <a:avLst>
                  <a:gd name="adj" fmla="val 16667"/>
                </a:avLst>
              </a:prstGeom>
              <a:gradFill flip="none" rotWithShape="1">
                <a:gsLst>
                  <a:gs pos="0">
                    <a:srgbClr val="000000"/>
                  </a:gs>
                  <a:gs pos="100000">
                    <a:srgbClr val="182F76"/>
                  </a:gs>
                </a:gsLst>
                <a:lin ang="10800000" scaled="0"/>
              </a:gradFill>
              <a:ln w="9525" cap="flat">
                <a:solidFill>
                  <a:srgbClr val="000000"/>
                </a:solidFill>
                <a:prstDash val="solid"/>
                <a:round/>
              </a:ln>
              <a:effectLst/>
            </p:spPr>
            <p:txBody>
              <a:bodyPr wrap="square" lIns="0" tIns="0" rIns="0" bIns="0" numCol="1" anchor="ctr">
                <a:noAutofit/>
              </a:bodyPr>
              <a:lstStyle/>
              <a:p>
                <a:pPr lvl="0" algn="ctr">
                  <a:defRPr sz="1800">
                    <a:solidFill>
                      <a:srgbClr val="FFFFFF"/>
                    </a:solidFill>
                    <a:latin typeface="Arial"/>
                    <a:ea typeface="Arial"/>
                    <a:cs typeface="Arial"/>
                    <a:sym typeface="Arial"/>
                  </a:defRPr>
                </a:pPr>
              </a:p>
            </p:txBody>
          </p:sp>
          <p:sp>
            <p:nvSpPr>
              <p:cNvPr id="173" name="Shape 173"/>
              <p:cNvSpPr/>
              <p:nvPr/>
            </p:nvSpPr>
            <p:spPr>
              <a:xfrm>
                <a:off x="35091" y="184238"/>
                <a:ext cx="374616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800">
                    <a:solidFill>
                      <a:srgbClr val="FFFFFF"/>
                    </a:solidFill>
                    <a:latin typeface="Arial"/>
                    <a:ea typeface="Arial"/>
                    <a:cs typeface="Arial"/>
                    <a:sym typeface="Arial"/>
                  </a:defRPr>
                </a:lvl1pPr>
              </a:lstStyle>
              <a:p>
                <a:pPr lvl="0">
                  <a:defRPr>
                    <a:solidFill>
                      <a:srgbClr val="000000"/>
                    </a:solidFill>
                  </a:defRPr>
                </a:pPr>
                <a:r>
                  <a:rPr>
                    <a:solidFill>
                      <a:srgbClr val="FFFFFF"/>
                    </a:solidFill>
                  </a:rPr>
                  <a:t>Suitable SHAPE for the packaging</a:t>
                </a:r>
              </a:p>
            </p:txBody>
          </p:sp>
        </p:grpSp>
      </p:grpSp>
      <p:grpSp>
        <p:nvGrpSpPr>
          <p:cNvPr id="182" name="Group 182"/>
          <p:cNvGrpSpPr/>
          <p:nvPr/>
        </p:nvGrpSpPr>
        <p:grpSpPr>
          <a:xfrm>
            <a:off x="5257800" y="1844675"/>
            <a:ext cx="3816350" cy="1584325"/>
            <a:chOff x="0" y="0"/>
            <a:chExt cx="3816350" cy="1584325"/>
          </a:xfrm>
        </p:grpSpPr>
        <p:grpSp>
          <p:nvGrpSpPr>
            <p:cNvPr id="180" name="Group 180"/>
            <p:cNvGrpSpPr/>
            <p:nvPr/>
          </p:nvGrpSpPr>
          <p:grpSpPr>
            <a:xfrm>
              <a:off x="0" y="0"/>
              <a:ext cx="3816350" cy="1584325"/>
              <a:chOff x="0" y="0"/>
              <a:chExt cx="3816350" cy="1584325"/>
            </a:xfrm>
          </p:grpSpPr>
          <p:sp>
            <p:nvSpPr>
              <p:cNvPr id="176" name="Shape 176"/>
              <p:cNvSpPr/>
              <p:nvPr/>
            </p:nvSpPr>
            <p:spPr>
              <a:xfrm flipH="1">
                <a:off x="1871662" y="0"/>
                <a:ext cx="1" cy="1079500"/>
              </a:xfrm>
              <a:prstGeom prst="line">
                <a:avLst/>
              </a:prstGeom>
              <a:noFill/>
              <a:ln w="76200" cap="flat">
                <a:solidFill>
                  <a:srgbClr val="3366FF"/>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grpSp>
            <p:nvGrpSpPr>
              <p:cNvPr id="179" name="Group 179"/>
              <p:cNvGrpSpPr/>
              <p:nvPr/>
            </p:nvGrpSpPr>
            <p:grpSpPr>
              <a:xfrm>
                <a:off x="0" y="865187"/>
                <a:ext cx="3816350" cy="719138"/>
                <a:chOff x="0" y="0"/>
                <a:chExt cx="3816350" cy="719137"/>
              </a:xfrm>
            </p:grpSpPr>
            <p:sp>
              <p:nvSpPr>
                <p:cNvPr id="177" name="Shape 177"/>
                <p:cNvSpPr/>
                <p:nvPr/>
              </p:nvSpPr>
              <p:spPr>
                <a:xfrm>
                  <a:off x="0" y="0"/>
                  <a:ext cx="3816350" cy="719138"/>
                </a:xfrm>
                <a:prstGeom prst="roundRect">
                  <a:avLst>
                    <a:gd name="adj" fmla="val 16667"/>
                  </a:avLst>
                </a:prstGeom>
                <a:gradFill flip="none" rotWithShape="1">
                  <a:gsLst>
                    <a:gs pos="0">
                      <a:srgbClr val="000000"/>
                    </a:gs>
                    <a:gs pos="100000">
                      <a:srgbClr val="182F76"/>
                    </a:gs>
                  </a:gsLst>
                  <a:lin ang="10800000" scaled="0"/>
                </a:gradFill>
                <a:ln w="9525" cap="flat">
                  <a:solidFill>
                    <a:srgbClr val="000000"/>
                  </a:solidFill>
                  <a:prstDash val="solid"/>
                  <a:round/>
                </a:ln>
                <a:effectLst/>
              </p:spPr>
              <p:txBody>
                <a:bodyPr wrap="square" lIns="0" tIns="0" rIns="0" bIns="0" numCol="1" anchor="ctr">
                  <a:noAutofit/>
                </a:bodyPr>
                <a:lstStyle/>
                <a:p>
                  <a:pPr lvl="0" algn="ctr">
                    <a:defRPr sz="1800">
                      <a:solidFill>
                        <a:srgbClr val="FFFFFF"/>
                      </a:solidFill>
                      <a:latin typeface="Arial"/>
                      <a:ea typeface="Arial"/>
                      <a:cs typeface="Arial"/>
                      <a:sym typeface="Arial"/>
                    </a:defRPr>
                  </a:pPr>
                </a:p>
              </p:txBody>
            </p:sp>
            <p:sp>
              <p:nvSpPr>
                <p:cNvPr id="178" name="Shape 178"/>
                <p:cNvSpPr/>
                <p:nvPr/>
              </p:nvSpPr>
              <p:spPr>
                <a:xfrm>
                  <a:off x="35091" y="50888"/>
                  <a:ext cx="3746168"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800">
                      <a:solidFill>
                        <a:srgbClr val="FFFFFF"/>
                      </a:solidFill>
                      <a:latin typeface="Arial"/>
                      <a:ea typeface="Arial"/>
                      <a:cs typeface="Arial"/>
                      <a:sym typeface="Arial"/>
                    </a:defRPr>
                  </a:lvl1pPr>
                </a:lstStyle>
                <a:p>
                  <a:pPr lvl="0">
                    <a:defRPr>
                      <a:solidFill>
                        <a:srgbClr val="000000"/>
                      </a:solidFill>
                    </a:defRPr>
                  </a:pPr>
                  <a:r>
                    <a:rPr>
                      <a:solidFill>
                        <a:srgbClr val="FFFFFF"/>
                      </a:solidFill>
                    </a:rPr>
                    <a:t>Suitable COLOUR for the packaging</a:t>
                  </a:r>
                </a:p>
              </p:txBody>
            </p:sp>
          </p:grpSp>
        </p:grpSp>
        <p:sp>
          <p:nvSpPr>
            <p:cNvPr id="181" name="Shape 181"/>
            <p:cNvSpPr/>
            <p:nvPr/>
          </p:nvSpPr>
          <p:spPr>
            <a:xfrm>
              <a:off x="1871662" y="144462"/>
              <a:ext cx="1" cy="503238"/>
            </a:xfrm>
            <a:prstGeom prst="line">
              <a:avLst/>
            </a:prstGeom>
            <a:noFill/>
            <a:ln w="76200" cap="flat">
              <a:solidFill>
                <a:srgbClr val="3366FF"/>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grpSp>
      <p:sp>
        <p:nvSpPr>
          <p:cNvPr id="183" name="Shape 183"/>
          <p:cNvSpPr/>
          <p:nvPr>
            <p:ph type="title" idx="4294967295"/>
          </p:nvPr>
        </p:nvSpPr>
        <p:spPr>
          <a:xfrm>
            <a:off x="1042987" y="274637"/>
            <a:ext cx="7643813" cy="7064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defRPr sz="4000">
                <a:solidFill>
                  <a:srgbClr val="4D4D4D"/>
                </a:solidFill>
                <a:latin typeface="Arial"/>
                <a:ea typeface="Arial"/>
                <a:cs typeface="Arial"/>
                <a:sym typeface="Arial"/>
              </a:defRPr>
            </a:lvl1pPr>
          </a:lstStyle>
          <a:p>
            <a:pPr lvl="0">
              <a:defRPr sz="1800">
                <a:solidFill>
                  <a:srgbClr val="000000"/>
                </a:solidFill>
              </a:defRPr>
            </a:pPr>
            <a:r>
              <a:rPr sz="4000">
                <a:solidFill>
                  <a:srgbClr val="4D4D4D"/>
                </a:solidFill>
              </a:rPr>
              <a:t>Task Guide</a:t>
            </a:r>
          </a:p>
        </p:txBody>
      </p:sp>
      <p:grpSp>
        <p:nvGrpSpPr>
          <p:cNvPr id="190" name="Group 190"/>
          <p:cNvGrpSpPr/>
          <p:nvPr/>
        </p:nvGrpSpPr>
        <p:grpSpPr>
          <a:xfrm>
            <a:off x="4572000" y="1341437"/>
            <a:ext cx="4502150" cy="719138"/>
            <a:chOff x="0" y="0"/>
            <a:chExt cx="4502150" cy="719137"/>
          </a:xfrm>
        </p:grpSpPr>
        <p:grpSp>
          <p:nvGrpSpPr>
            <p:cNvPr id="186" name="Group 186"/>
            <p:cNvGrpSpPr/>
            <p:nvPr/>
          </p:nvGrpSpPr>
          <p:grpSpPr>
            <a:xfrm>
              <a:off x="0" y="358775"/>
              <a:ext cx="720725" cy="0"/>
              <a:chOff x="0" y="0"/>
              <a:chExt cx="720725" cy="0"/>
            </a:xfrm>
          </p:grpSpPr>
          <p:sp>
            <p:nvSpPr>
              <p:cNvPr id="184" name="Shape 184"/>
              <p:cNvSpPr/>
              <p:nvPr/>
            </p:nvSpPr>
            <p:spPr>
              <a:xfrm>
                <a:off x="215900" y="0"/>
                <a:ext cx="504825" cy="0"/>
              </a:xfrm>
              <a:prstGeom prst="line">
                <a:avLst/>
              </a:prstGeom>
              <a:noFill/>
              <a:ln w="76200" cap="flat">
                <a:solidFill>
                  <a:srgbClr val="3366FF"/>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85" name="Shape 185"/>
              <p:cNvSpPr/>
              <p:nvPr/>
            </p:nvSpPr>
            <p:spPr>
              <a:xfrm>
                <a:off x="0" y="0"/>
                <a:ext cx="576263" cy="0"/>
              </a:xfrm>
              <a:prstGeom prst="line">
                <a:avLst/>
              </a:prstGeom>
              <a:noFill/>
              <a:ln w="76200" cap="flat">
                <a:solidFill>
                  <a:srgbClr val="3366FF"/>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grpSp>
        <p:grpSp>
          <p:nvGrpSpPr>
            <p:cNvPr id="189" name="Group 189"/>
            <p:cNvGrpSpPr/>
            <p:nvPr/>
          </p:nvGrpSpPr>
          <p:grpSpPr>
            <a:xfrm>
              <a:off x="685800" y="0"/>
              <a:ext cx="3816350" cy="719138"/>
              <a:chOff x="0" y="0"/>
              <a:chExt cx="3816350" cy="719137"/>
            </a:xfrm>
          </p:grpSpPr>
          <p:sp>
            <p:nvSpPr>
              <p:cNvPr id="187" name="Shape 187"/>
              <p:cNvSpPr/>
              <p:nvPr/>
            </p:nvSpPr>
            <p:spPr>
              <a:xfrm>
                <a:off x="0" y="0"/>
                <a:ext cx="3816350" cy="719138"/>
              </a:xfrm>
              <a:prstGeom prst="roundRect">
                <a:avLst>
                  <a:gd name="adj" fmla="val 16667"/>
                </a:avLst>
              </a:prstGeom>
              <a:gradFill flip="none" rotWithShape="1">
                <a:gsLst>
                  <a:gs pos="0">
                    <a:srgbClr val="000000"/>
                  </a:gs>
                  <a:gs pos="100000">
                    <a:srgbClr val="182F76"/>
                  </a:gs>
                </a:gsLst>
                <a:lin ang="10800000" scaled="0"/>
              </a:gradFill>
              <a:ln w="9525" cap="flat">
                <a:solidFill>
                  <a:srgbClr val="000000"/>
                </a:solidFill>
                <a:prstDash val="solid"/>
                <a:round/>
              </a:ln>
              <a:effectLst/>
            </p:spPr>
            <p:txBody>
              <a:bodyPr wrap="square" lIns="0" tIns="0" rIns="0" bIns="0" numCol="1" anchor="ctr">
                <a:noAutofit/>
              </a:bodyPr>
              <a:lstStyle/>
              <a:p>
                <a:pPr lvl="0" algn="ctr">
                  <a:defRPr sz="1800">
                    <a:solidFill>
                      <a:srgbClr val="FFFFFF"/>
                    </a:solidFill>
                    <a:latin typeface="Arial"/>
                    <a:ea typeface="Arial"/>
                    <a:cs typeface="Arial"/>
                    <a:sym typeface="Arial"/>
                  </a:defRPr>
                </a:pPr>
              </a:p>
            </p:txBody>
          </p:sp>
          <p:sp>
            <p:nvSpPr>
              <p:cNvPr id="188" name="Shape 188"/>
              <p:cNvSpPr/>
              <p:nvPr/>
            </p:nvSpPr>
            <p:spPr>
              <a:xfrm>
                <a:off x="35091" y="184238"/>
                <a:ext cx="374616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800">
                    <a:solidFill>
                      <a:srgbClr val="FFFFFF"/>
                    </a:solidFill>
                    <a:latin typeface="Arial"/>
                    <a:ea typeface="Arial"/>
                    <a:cs typeface="Arial"/>
                    <a:sym typeface="Arial"/>
                  </a:defRPr>
                </a:lvl1pPr>
              </a:lstStyle>
              <a:p>
                <a:pPr lvl="0">
                  <a:defRPr>
                    <a:solidFill>
                      <a:srgbClr val="000000"/>
                    </a:solidFill>
                  </a:defRPr>
                </a:pPr>
                <a:r>
                  <a:rPr>
                    <a:solidFill>
                      <a:srgbClr val="FFFFFF"/>
                    </a:solidFill>
                  </a:rPr>
                  <a:t>Suitable NAME for the product</a:t>
                </a:r>
              </a:p>
            </p:txBody>
          </p:sp>
        </p:grpSp>
      </p:grpSp>
      <p:grpSp>
        <p:nvGrpSpPr>
          <p:cNvPr id="193" name="Group 193"/>
          <p:cNvGrpSpPr/>
          <p:nvPr/>
        </p:nvGrpSpPr>
        <p:grpSpPr>
          <a:xfrm>
            <a:off x="992187" y="1341437"/>
            <a:ext cx="3816351" cy="719138"/>
            <a:chOff x="0" y="0"/>
            <a:chExt cx="3816350" cy="719137"/>
          </a:xfrm>
        </p:grpSpPr>
        <p:sp>
          <p:nvSpPr>
            <p:cNvPr id="191" name="Shape 191"/>
            <p:cNvSpPr/>
            <p:nvPr/>
          </p:nvSpPr>
          <p:spPr>
            <a:xfrm>
              <a:off x="0" y="0"/>
              <a:ext cx="3816350" cy="719138"/>
            </a:xfrm>
            <a:prstGeom prst="roundRect">
              <a:avLst>
                <a:gd name="adj" fmla="val 16667"/>
              </a:avLst>
            </a:prstGeom>
            <a:gradFill flip="none" rotWithShape="1">
              <a:gsLst>
                <a:gs pos="0">
                  <a:srgbClr val="000000"/>
                </a:gs>
                <a:gs pos="100000">
                  <a:srgbClr val="182F76"/>
                </a:gs>
              </a:gsLst>
              <a:lin ang="10800000" scaled="0"/>
            </a:gradFill>
            <a:ln w="9525" cap="flat">
              <a:solidFill>
                <a:srgbClr val="000000"/>
              </a:solidFill>
              <a:prstDash val="solid"/>
              <a:round/>
            </a:ln>
            <a:effectLst/>
          </p:spPr>
          <p:txBody>
            <a:bodyPr wrap="square" lIns="0" tIns="0" rIns="0" bIns="0" numCol="1" anchor="ctr">
              <a:noAutofit/>
            </a:bodyPr>
            <a:lstStyle/>
            <a:p>
              <a:pPr lvl="0" algn="ctr">
                <a:defRPr sz="1800">
                  <a:solidFill>
                    <a:srgbClr val="FFFFFF"/>
                  </a:solidFill>
                  <a:latin typeface="Arial"/>
                  <a:ea typeface="Arial"/>
                  <a:cs typeface="Arial"/>
                  <a:sym typeface="Arial"/>
                </a:defRPr>
              </a:pPr>
            </a:p>
          </p:txBody>
        </p:sp>
        <p:sp>
          <p:nvSpPr>
            <p:cNvPr id="192" name="Shape 192"/>
            <p:cNvSpPr/>
            <p:nvPr/>
          </p:nvSpPr>
          <p:spPr>
            <a:xfrm>
              <a:off x="35091" y="50888"/>
              <a:ext cx="3746168"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800">
                  <a:solidFill>
                    <a:srgbClr val="FFFFFF"/>
                  </a:solidFill>
                  <a:latin typeface="Arial"/>
                  <a:ea typeface="Arial"/>
                  <a:cs typeface="Arial"/>
                  <a:sym typeface="Arial"/>
                </a:defRPr>
              </a:lvl1pPr>
            </a:lstStyle>
            <a:p>
              <a:pPr lvl="0">
                <a:defRPr>
                  <a:solidFill>
                    <a:srgbClr val="000000"/>
                  </a:solidFill>
                </a:defRPr>
              </a:pPr>
              <a:r>
                <a:rPr>
                  <a:solidFill>
                    <a:srgbClr val="FFFFFF"/>
                  </a:solidFill>
                </a:rPr>
                <a:t>WHO your TARGET MARKET is  (age; gender; high or low income)</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3"/>
                                        </p:tgtEl>
                                        <p:attrNameLst>
                                          <p:attrName>style.visibility</p:attrName>
                                        </p:attrNameLst>
                                      </p:cBhvr>
                                      <p:to>
                                        <p:strVal val="visible"/>
                                      </p:to>
                                    </p:set>
                                    <p:animEffect filter="wipe(left)" transition="in">
                                      <p:cBhvr>
                                        <p:cTn id="7" dur="2000"/>
                                        <p:tgtEl>
                                          <p:spTgt spid="193"/>
                                        </p:tgtEl>
                                      </p:cBhvr>
                                    </p:animEffect>
                                  </p:childTnLst>
                                </p:cTn>
                              </p:par>
                            </p:childTnLst>
                          </p:cTn>
                        </p:par>
                        <p:par>
                          <p:cTn id="8" fill="hold">
                            <p:stCondLst>
                              <p:cond delay="2000"/>
                            </p:stCondLst>
                            <p:childTnLst>
                              <p:par>
                                <p:cTn id="9" nodeType="afterEffect" presetClass="entr" presetSubtype="8" presetID="22" grpId="2" fill="hold">
                                  <p:stCondLst>
                                    <p:cond delay="0"/>
                                  </p:stCondLst>
                                  <p:iterate type="el" backwards="0">
                                    <p:tmAbs val="0"/>
                                  </p:iterate>
                                  <p:childTnLst>
                                    <p:set>
                                      <p:cBhvr>
                                        <p:cTn id="10" fill="hold"/>
                                        <p:tgtEl>
                                          <p:spTgt spid="190"/>
                                        </p:tgtEl>
                                        <p:attrNameLst>
                                          <p:attrName>style.visibility</p:attrName>
                                        </p:attrNameLst>
                                      </p:cBhvr>
                                      <p:to>
                                        <p:strVal val="visible"/>
                                      </p:to>
                                    </p:set>
                                    <p:animEffect filter="wipe(left)" transition="in">
                                      <p:cBhvr>
                                        <p:cTn id="11" dur="2000"/>
                                        <p:tgtEl>
                                          <p:spTgt spid="190"/>
                                        </p:tgtEl>
                                      </p:cBhvr>
                                    </p:animEffect>
                                  </p:childTnLst>
                                </p:cTn>
                              </p:par>
                            </p:childTnLst>
                          </p:cTn>
                        </p:par>
                        <p:par>
                          <p:cTn id="12" fill="hold">
                            <p:stCondLst>
                              <p:cond delay="4000"/>
                            </p:stCondLst>
                            <p:childTnLst>
                              <p:par>
                                <p:cTn id="13" nodeType="afterEffect" presetClass="entr" presetSubtype="1" presetID="22" grpId="3" fill="hold">
                                  <p:stCondLst>
                                    <p:cond delay="0"/>
                                  </p:stCondLst>
                                  <p:iterate type="el" backwards="0">
                                    <p:tmAbs val="0"/>
                                  </p:iterate>
                                  <p:childTnLst>
                                    <p:set>
                                      <p:cBhvr>
                                        <p:cTn id="14" fill="hold"/>
                                        <p:tgtEl>
                                          <p:spTgt spid="182"/>
                                        </p:tgtEl>
                                        <p:attrNameLst>
                                          <p:attrName>style.visibility</p:attrName>
                                        </p:attrNameLst>
                                      </p:cBhvr>
                                      <p:to>
                                        <p:strVal val="visible"/>
                                      </p:to>
                                    </p:set>
                                    <p:animEffect filter="wipe(up)" transition="in">
                                      <p:cBhvr>
                                        <p:cTn id="15" dur="2000"/>
                                        <p:tgtEl>
                                          <p:spTgt spid="182"/>
                                        </p:tgtEl>
                                      </p:cBhvr>
                                    </p:animEffect>
                                  </p:childTnLst>
                                </p:cTn>
                              </p:par>
                            </p:childTnLst>
                          </p:cTn>
                        </p:par>
                        <p:par>
                          <p:cTn id="16" fill="hold">
                            <p:stCondLst>
                              <p:cond delay="6000"/>
                            </p:stCondLst>
                            <p:childTnLst>
                              <p:par>
                                <p:cTn id="17" nodeType="afterEffect" presetClass="entr" presetSubtype="2" presetID="22" grpId="4" fill="hold">
                                  <p:stCondLst>
                                    <p:cond delay="0"/>
                                  </p:stCondLst>
                                  <p:iterate type="el" backwards="0">
                                    <p:tmAbs val="0"/>
                                  </p:iterate>
                                  <p:childTnLst>
                                    <p:set>
                                      <p:cBhvr>
                                        <p:cTn id="18" fill="hold"/>
                                        <p:tgtEl>
                                          <p:spTgt spid="175"/>
                                        </p:tgtEl>
                                        <p:attrNameLst>
                                          <p:attrName>style.visibility</p:attrName>
                                        </p:attrNameLst>
                                      </p:cBhvr>
                                      <p:to>
                                        <p:strVal val="visible"/>
                                      </p:to>
                                    </p:set>
                                    <p:animEffect filter="wipe(right)" transition="in">
                                      <p:cBhvr>
                                        <p:cTn id="19" dur="2000"/>
                                        <p:tgtEl>
                                          <p:spTgt spid="175"/>
                                        </p:tgtEl>
                                      </p:cBhvr>
                                    </p:animEffect>
                                  </p:childTnLst>
                                </p:cTn>
                              </p:par>
                            </p:childTnLst>
                          </p:cTn>
                        </p:par>
                        <p:par>
                          <p:cTn id="20" fill="hold">
                            <p:stCondLst>
                              <p:cond delay="8000"/>
                            </p:stCondLst>
                            <p:childTnLst>
                              <p:par>
                                <p:cTn id="21" nodeType="afterEffect" presetClass="entr" presetSubtype="1" presetID="22" grpId="5" fill="hold">
                                  <p:stCondLst>
                                    <p:cond delay="0"/>
                                  </p:stCondLst>
                                  <p:iterate type="el" backwards="0">
                                    <p:tmAbs val="0"/>
                                  </p:iterate>
                                  <p:childTnLst>
                                    <p:set>
                                      <p:cBhvr>
                                        <p:cTn id="22" fill="hold"/>
                                        <p:tgtEl>
                                          <p:spTgt spid="168"/>
                                        </p:tgtEl>
                                        <p:attrNameLst>
                                          <p:attrName>style.visibility</p:attrName>
                                        </p:attrNameLst>
                                      </p:cBhvr>
                                      <p:to>
                                        <p:strVal val="visible"/>
                                      </p:to>
                                    </p:set>
                                    <p:animEffect filter="wipe(up)" transition="in">
                                      <p:cBhvr>
                                        <p:cTn id="23" dur="2000"/>
                                        <p:tgtEl>
                                          <p:spTgt spid="168"/>
                                        </p:tgtEl>
                                      </p:cBhvr>
                                    </p:animEffect>
                                  </p:childTnLst>
                                </p:cTn>
                              </p:par>
                            </p:childTnLst>
                          </p:cTn>
                        </p:par>
                        <p:par>
                          <p:cTn id="24" fill="hold">
                            <p:stCondLst>
                              <p:cond delay="10000"/>
                            </p:stCondLst>
                            <p:childTnLst>
                              <p:par>
                                <p:cTn id="25" nodeType="afterEffect" presetClass="entr" presetSubtype="8" presetID="22" grpId="6" fill="hold">
                                  <p:stCondLst>
                                    <p:cond delay="0"/>
                                  </p:stCondLst>
                                  <p:iterate type="el" backwards="0">
                                    <p:tmAbs val="0"/>
                                  </p:iterate>
                                  <p:childTnLst>
                                    <p:set>
                                      <p:cBhvr>
                                        <p:cTn id="26" fill="hold"/>
                                        <p:tgtEl>
                                          <p:spTgt spid="161"/>
                                        </p:tgtEl>
                                        <p:attrNameLst>
                                          <p:attrName>style.visibility</p:attrName>
                                        </p:attrNameLst>
                                      </p:cBhvr>
                                      <p:to>
                                        <p:strVal val="visible"/>
                                      </p:to>
                                    </p:set>
                                    <p:animEffect filter="wipe(left)" transition="in">
                                      <p:cBhvr>
                                        <p:cTn id="27" dur="2000"/>
                                        <p:tgtEl>
                                          <p:spTgt spid="161"/>
                                        </p:tgtEl>
                                      </p:cBhvr>
                                    </p:animEffect>
                                  </p:childTnLst>
                                </p:cTn>
                              </p:par>
                            </p:childTnLst>
                          </p:cTn>
                        </p:par>
                        <p:par>
                          <p:cTn id="28" fill="hold">
                            <p:stCondLst>
                              <p:cond delay="12000"/>
                            </p:stCondLst>
                            <p:childTnLst>
                              <p:par>
                                <p:cTn id="29" nodeType="afterEffect" presetClass="entr" presetSubtype="1" presetID="22" grpId="7" fill="hold">
                                  <p:stCondLst>
                                    <p:cond delay="0"/>
                                  </p:stCondLst>
                                  <p:iterate type="el" backwards="0">
                                    <p:tmAbs val="0"/>
                                  </p:iterate>
                                  <p:childTnLst>
                                    <p:set>
                                      <p:cBhvr>
                                        <p:cTn id="30" fill="hold"/>
                                        <p:tgtEl>
                                          <p:spTgt spid="154"/>
                                        </p:tgtEl>
                                        <p:attrNameLst>
                                          <p:attrName>style.visibility</p:attrName>
                                        </p:attrNameLst>
                                      </p:cBhvr>
                                      <p:to>
                                        <p:strVal val="visible"/>
                                      </p:to>
                                    </p:set>
                                    <p:animEffect filter="wipe(up)" transition="in">
                                      <p:cBhvr>
                                        <p:cTn id="31" dur="2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6"/>
      <p:bldP build="whole" bldLvl="1" animBg="1" rev="0" advAuto="0" spid="168" grpId="5"/>
      <p:bldP build="whole" bldLvl="1" animBg="1" rev="0" advAuto="0" spid="182" grpId="3"/>
      <p:bldP build="whole" bldLvl="1" animBg="1" rev="0" advAuto="0" spid="190" grpId="2"/>
      <p:bldP build="whole" bldLvl="1" animBg="1" rev="0" advAuto="0" spid="193" grpId="1"/>
      <p:bldP build="whole" bldLvl="1" animBg="1" rev="0" advAuto="0" spid="175" grpId="4"/>
      <p:bldP build="whole" bldLvl="1" animBg="1" rev="0" advAuto="0" spid="154" grpId="7"/>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idx="4294967295"/>
          </p:nvPr>
        </p:nvSpPr>
        <p:spPr>
          <a:xfrm>
            <a:off x="1042987" y="260350"/>
            <a:ext cx="7654926" cy="7064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defRPr sz="4000">
                <a:solidFill>
                  <a:srgbClr val="4D4D4D"/>
                </a:solidFill>
                <a:latin typeface="Arial"/>
                <a:ea typeface="Arial"/>
                <a:cs typeface="Arial"/>
                <a:sym typeface="Arial"/>
              </a:defRPr>
            </a:lvl1pPr>
          </a:lstStyle>
          <a:p>
            <a:pPr lvl="0">
              <a:defRPr sz="1800">
                <a:solidFill>
                  <a:srgbClr val="000000"/>
                </a:solidFill>
              </a:defRPr>
            </a:pPr>
            <a:r>
              <a:rPr sz="4000">
                <a:solidFill>
                  <a:srgbClr val="4D4D4D"/>
                </a:solidFill>
              </a:rPr>
              <a:t>Pros and Cons of Branding:</a:t>
            </a:r>
          </a:p>
        </p:txBody>
      </p:sp>
      <p:sp>
        <p:nvSpPr>
          <p:cNvPr id="196" name="Shape 196"/>
          <p:cNvSpPr/>
          <p:nvPr/>
        </p:nvSpPr>
        <p:spPr>
          <a:xfrm>
            <a:off x="1258887" y="1196975"/>
            <a:ext cx="3600451" cy="3384550"/>
          </a:xfrm>
          <a:prstGeom prst="roundRect">
            <a:avLst>
              <a:gd name="adj" fmla="val 16667"/>
            </a:avLst>
          </a:prstGeom>
          <a:solidFill>
            <a:srgbClr val="3366FF">
              <a:alpha val="50195"/>
            </a:srgbClr>
          </a:solidFill>
          <a:ln>
            <a:solidFill/>
            <a:round/>
          </a:ln>
          <a:effectLst>
            <a:outerShdw sx="100000" sy="100000" kx="0" ky="0" algn="b" rotWithShape="0" blurRad="63500" dist="35921" dir="2700000">
              <a:srgbClr val="808080"/>
            </a:outerShdw>
          </a:effectLst>
        </p:spPr>
        <p:txBody>
          <a:bodyPr lIns="0" tIns="0" rIns="0" bIns="0" anchor="ctr"/>
          <a:lstStyle/>
          <a:p>
            <a:pPr lvl="0">
              <a:defRPr sz="1800">
                <a:latin typeface="Arial"/>
                <a:ea typeface="Arial"/>
                <a:cs typeface="Arial"/>
                <a:sym typeface="Arial"/>
              </a:defRPr>
            </a:pPr>
          </a:p>
        </p:txBody>
      </p:sp>
      <p:sp>
        <p:nvSpPr>
          <p:cNvPr id="197" name="Shape 197"/>
          <p:cNvSpPr/>
          <p:nvPr/>
        </p:nvSpPr>
        <p:spPr>
          <a:xfrm>
            <a:off x="5075237" y="1196975"/>
            <a:ext cx="3600451" cy="3384550"/>
          </a:xfrm>
          <a:prstGeom prst="roundRect">
            <a:avLst>
              <a:gd name="adj" fmla="val 16667"/>
            </a:avLst>
          </a:prstGeom>
          <a:solidFill>
            <a:srgbClr val="3366FF">
              <a:alpha val="50195"/>
            </a:srgbClr>
          </a:solidFill>
          <a:ln>
            <a:solidFill/>
            <a:round/>
          </a:ln>
        </p:spPr>
        <p:txBody>
          <a:bodyPr lIns="0" tIns="0" rIns="0" bIns="0" anchor="ctr"/>
          <a:lstStyle/>
          <a:p>
            <a:pPr lvl="0">
              <a:defRPr sz="1800">
                <a:latin typeface="Arial"/>
                <a:ea typeface="Arial"/>
                <a:cs typeface="Arial"/>
                <a:sym typeface="Arial"/>
              </a:defRPr>
            </a:pPr>
          </a:p>
        </p:txBody>
      </p:sp>
      <p:grpSp>
        <p:nvGrpSpPr>
          <p:cNvPr id="200" name="Group 200"/>
          <p:cNvGrpSpPr/>
          <p:nvPr/>
        </p:nvGrpSpPr>
        <p:grpSpPr>
          <a:xfrm>
            <a:off x="1979612" y="1338803"/>
            <a:ext cx="2232026" cy="437069"/>
            <a:chOff x="0" y="0"/>
            <a:chExt cx="2232025" cy="437068"/>
          </a:xfrm>
        </p:grpSpPr>
        <p:sp>
          <p:nvSpPr>
            <p:cNvPr id="198" name="Shape 198"/>
            <p:cNvSpPr/>
            <p:nvPr/>
          </p:nvSpPr>
          <p:spPr>
            <a:xfrm>
              <a:off x="0" y="2634"/>
              <a:ext cx="2232025" cy="431801"/>
            </a:xfrm>
            <a:prstGeom prst="roundRect">
              <a:avLst>
                <a:gd name="adj" fmla="val 16667"/>
              </a:avLst>
            </a:prstGeom>
            <a:solidFill>
              <a:srgbClr val="FFFFFF"/>
            </a:solidFill>
            <a:ln w="9525" cap="flat">
              <a:solidFill>
                <a:srgbClr val="000000"/>
              </a:solidFill>
              <a:prstDash val="solid"/>
              <a:round/>
            </a:ln>
            <a:effectLst/>
          </p:spPr>
          <p:txBody>
            <a:bodyPr wrap="square" lIns="0" tIns="0" rIns="0" bIns="0" numCol="1" anchor="ctr">
              <a:noAutofit/>
            </a:bodyPr>
            <a:lstStyle/>
            <a:p>
              <a:pPr lvl="0" algn="ctr">
                <a:defRPr>
                  <a:latin typeface="Arial Bold"/>
                  <a:ea typeface="Arial Bold"/>
                  <a:cs typeface="Arial Bold"/>
                  <a:sym typeface="Arial Bold"/>
                </a:defRPr>
              </a:pPr>
            </a:p>
          </p:txBody>
        </p:sp>
        <p:sp>
          <p:nvSpPr>
            <p:cNvPr id="199" name="Shape 199"/>
            <p:cNvSpPr/>
            <p:nvPr/>
          </p:nvSpPr>
          <p:spPr>
            <a:xfrm>
              <a:off x="200069" y="-1"/>
              <a:ext cx="1831887" cy="437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latin typeface="Arial Bold"/>
                  <a:ea typeface="Arial Bold"/>
                  <a:cs typeface="Arial Bold"/>
                  <a:sym typeface="Arial Bold"/>
                </a:defRPr>
              </a:lvl1pPr>
            </a:lstStyle>
            <a:p>
              <a:pPr lvl="0">
                <a:defRPr sz="1800"/>
              </a:pPr>
              <a:r>
                <a:rPr sz="2400"/>
                <a:t>Advantages</a:t>
              </a:r>
            </a:p>
          </p:txBody>
        </p:sp>
      </p:grpSp>
      <p:grpSp>
        <p:nvGrpSpPr>
          <p:cNvPr id="203" name="Group 203"/>
          <p:cNvGrpSpPr/>
          <p:nvPr/>
        </p:nvGrpSpPr>
        <p:grpSpPr>
          <a:xfrm>
            <a:off x="5724525" y="1338803"/>
            <a:ext cx="2232025" cy="437069"/>
            <a:chOff x="0" y="0"/>
            <a:chExt cx="2232025" cy="437068"/>
          </a:xfrm>
        </p:grpSpPr>
        <p:sp>
          <p:nvSpPr>
            <p:cNvPr id="201" name="Shape 201"/>
            <p:cNvSpPr/>
            <p:nvPr/>
          </p:nvSpPr>
          <p:spPr>
            <a:xfrm>
              <a:off x="0" y="2634"/>
              <a:ext cx="2232025" cy="431801"/>
            </a:xfrm>
            <a:prstGeom prst="roundRect">
              <a:avLst>
                <a:gd name="adj" fmla="val 16667"/>
              </a:avLst>
            </a:prstGeom>
            <a:solidFill>
              <a:srgbClr val="FFFFFF"/>
            </a:solidFill>
            <a:ln w="9525" cap="flat">
              <a:solidFill>
                <a:srgbClr val="000000"/>
              </a:solidFill>
              <a:prstDash val="solid"/>
              <a:round/>
            </a:ln>
            <a:effectLst/>
          </p:spPr>
          <p:txBody>
            <a:bodyPr wrap="square" lIns="0" tIns="0" rIns="0" bIns="0" numCol="1" anchor="ctr">
              <a:noAutofit/>
            </a:bodyPr>
            <a:lstStyle/>
            <a:p>
              <a:pPr lvl="0" algn="ctr">
                <a:defRPr>
                  <a:latin typeface="Arial Bold"/>
                  <a:ea typeface="Arial Bold"/>
                  <a:cs typeface="Arial Bold"/>
                  <a:sym typeface="Arial Bold"/>
                </a:defRPr>
              </a:pPr>
            </a:p>
          </p:txBody>
        </p:sp>
        <p:sp>
          <p:nvSpPr>
            <p:cNvPr id="202" name="Shape 202"/>
            <p:cNvSpPr/>
            <p:nvPr/>
          </p:nvSpPr>
          <p:spPr>
            <a:xfrm>
              <a:off x="259154" y="-1"/>
              <a:ext cx="1713717" cy="437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a:latin typeface="Arial Bold"/>
                  <a:ea typeface="Arial Bold"/>
                  <a:cs typeface="Arial Bold"/>
                  <a:sym typeface="Arial Bold"/>
                </a:defRPr>
              </a:lvl1pPr>
            </a:lstStyle>
            <a:p>
              <a:pPr lvl="0">
                <a:defRPr sz="1800"/>
              </a:pPr>
              <a:r>
                <a:rPr sz="2400"/>
                <a:t>Drawbacks</a:t>
              </a:r>
            </a:p>
          </p:txBody>
        </p:sp>
      </p:grpSp>
      <p:sp>
        <p:nvSpPr>
          <p:cNvPr id="204" name="Shape 204"/>
          <p:cNvSpPr/>
          <p:nvPr/>
        </p:nvSpPr>
        <p:spPr>
          <a:xfrm>
            <a:off x="4075112" y="5932487"/>
            <a:ext cx="1428352" cy="28882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spcBef>
                <a:spcPts val="300"/>
              </a:spcBef>
              <a:defRPr sz="1400">
                <a:latin typeface="Arial"/>
                <a:ea typeface="Arial"/>
                <a:cs typeface="Arial"/>
                <a:sym typeface="Arial"/>
              </a:defRPr>
            </a:lvl1pPr>
          </a:lstStyle>
          <a:p>
            <a:pPr lvl="0">
              <a:defRPr sz="1800"/>
            </a:pPr>
            <a:r>
              <a:rPr sz="1400"/>
              <a:t>Increases loyalty</a:t>
            </a:r>
          </a:p>
        </p:txBody>
      </p:sp>
      <p:sp>
        <p:nvSpPr>
          <p:cNvPr id="205" name="Shape 205"/>
          <p:cNvSpPr/>
          <p:nvPr/>
        </p:nvSpPr>
        <p:spPr>
          <a:xfrm>
            <a:off x="1187450" y="5084762"/>
            <a:ext cx="2475617" cy="28882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atin typeface="Arial"/>
                <a:ea typeface="Arial"/>
                <a:cs typeface="Arial"/>
                <a:sym typeface="Arial"/>
              </a:defRPr>
            </a:lvl1pPr>
          </a:lstStyle>
          <a:p>
            <a:pPr lvl="0">
              <a:defRPr sz="1800"/>
            </a:pPr>
            <a:r>
              <a:rPr sz="1400"/>
              <a:t>Can charge HIGHER PRICES</a:t>
            </a:r>
          </a:p>
        </p:txBody>
      </p:sp>
      <p:sp>
        <p:nvSpPr>
          <p:cNvPr id="206" name="Shape 206"/>
          <p:cNvSpPr/>
          <p:nvPr/>
        </p:nvSpPr>
        <p:spPr>
          <a:xfrm>
            <a:off x="5867400" y="6021387"/>
            <a:ext cx="2727325" cy="4920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300"/>
              </a:spcBef>
              <a:defRPr sz="1400">
                <a:latin typeface="Arial"/>
                <a:ea typeface="Arial"/>
                <a:cs typeface="Arial"/>
                <a:sym typeface="Arial"/>
              </a:defRPr>
            </a:lvl1pPr>
          </a:lstStyle>
          <a:p>
            <a:pPr lvl="0">
              <a:defRPr sz="1800"/>
            </a:pPr>
            <a:r>
              <a:rPr sz="1400"/>
              <a:t>Successful brand names CAN link to product (e.g. a “Hoover”)</a:t>
            </a:r>
          </a:p>
        </p:txBody>
      </p:sp>
      <p:sp>
        <p:nvSpPr>
          <p:cNvPr id="207" name="Shape 207"/>
          <p:cNvSpPr/>
          <p:nvPr/>
        </p:nvSpPr>
        <p:spPr>
          <a:xfrm>
            <a:off x="5867400" y="5075237"/>
            <a:ext cx="3024188" cy="6952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latin typeface="Arial"/>
                <a:ea typeface="Arial"/>
                <a:cs typeface="Arial"/>
                <a:sym typeface="Arial"/>
              </a:defRPr>
            </a:lvl1pPr>
          </a:lstStyle>
          <a:p>
            <a:pPr lvl="0">
              <a:defRPr sz="1800"/>
            </a:pPr>
            <a:r>
              <a:rPr sz="1400"/>
              <a:t>Can Launch complimentary products in same brand name – e.g. shampoo; conditioner; hairspray.</a:t>
            </a:r>
          </a:p>
        </p:txBody>
      </p:sp>
      <p:sp>
        <p:nvSpPr>
          <p:cNvPr id="208" name="Shape 208"/>
          <p:cNvSpPr/>
          <p:nvPr/>
        </p:nvSpPr>
        <p:spPr>
          <a:xfrm>
            <a:off x="3995737" y="5072062"/>
            <a:ext cx="1728788" cy="4920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300"/>
              </a:spcBef>
              <a:defRPr sz="1400">
                <a:latin typeface="Arial"/>
                <a:ea typeface="Arial"/>
                <a:cs typeface="Arial"/>
                <a:sym typeface="Arial"/>
              </a:defRPr>
            </a:lvl1pPr>
          </a:lstStyle>
          <a:p>
            <a:pPr lvl="0">
              <a:defRPr sz="1800"/>
            </a:pPr>
            <a:r>
              <a:rPr sz="1400"/>
              <a:t>Cost of developing and establishing it</a:t>
            </a:r>
          </a:p>
        </p:txBody>
      </p:sp>
      <p:sp>
        <p:nvSpPr>
          <p:cNvPr id="209" name="Shape 209"/>
          <p:cNvSpPr/>
          <p:nvPr/>
        </p:nvSpPr>
        <p:spPr>
          <a:xfrm>
            <a:off x="1187450" y="6237287"/>
            <a:ext cx="2278805" cy="28882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spcBef>
                <a:spcPts val="300"/>
              </a:spcBef>
              <a:defRPr sz="1400">
                <a:latin typeface="Arial"/>
                <a:ea typeface="Arial"/>
                <a:cs typeface="Arial"/>
                <a:sym typeface="Arial"/>
              </a:defRPr>
            </a:lvl1pPr>
          </a:lstStyle>
          <a:p>
            <a:pPr lvl="0">
              <a:defRPr sz="1800"/>
            </a:pPr>
            <a:r>
              <a:rPr sz="1400"/>
              <a:t>Can be copied/ near copied</a:t>
            </a:r>
          </a:p>
        </p:txBody>
      </p:sp>
      <p:sp>
        <p:nvSpPr>
          <p:cNvPr id="210" name="Shape 210"/>
          <p:cNvSpPr/>
          <p:nvPr/>
        </p:nvSpPr>
        <p:spPr>
          <a:xfrm>
            <a:off x="1179512" y="5575300"/>
            <a:ext cx="3105151" cy="4920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latin typeface="Arial"/>
                <a:ea typeface="Arial"/>
                <a:cs typeface="Arial"/>
                <a:sym typeface="Arial"/>
              </a:defRPr>
            </a:lvl1pPr>
          </a:lstStyle>
          <a:p>
            <a:pPr lvl="0">
              <a:defRPr sz="1800"/>
            </a:pPr>
            <a:r>
              <a:rPr sz="1400"/>
              <a:t>Could get a bad name as well as a good one if quality is not kept up</a:t>
            </a:r>
          </a:p>
        </p:txBody>
      </p:sp>
      <p:pic>
        <p:nvPicPr>
          <p:cNvPr id="211" name="image.png"/>
          <p:cNvPicPr/>
          <p:nvPr/>
        </p:nvPicPr>
        <p:blipFill>
          <a:blip r:embed="rId2">
            <a:extLst/>
          </a:blip>
          <a:stretch>
            <a:fillRect/>
          </a:stretch>
        </p:blipFill>
        <p:spPr>
          <a:xfrm>
            <a:off x="8316912" y="620712"/>
            <a:ext cx="554038" cy="609601"/>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body" idx="4294967295"/>
          </p:nvPr>
        </p:nvSpPr>
        <p:spPr>
          <a:xfrm>
            <a:off x="1187450" y="1341437"/>
            <a:ext cx="3816350" cy="446405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400"/>
              </a:spcBef>
              <a:buSzTx/>
              <a:buNone/>
              <a:defRPr sz="1800"/>
            </a:pPr>
            <a:r>
              <a:rPr sz="2000" u="sng">
                <a:solidFill>
                  <a:srgbClr val="4D4D4D"/>
                </a:solidFill>
                <a:latin typeface="Arial Bold"/>
                <a:ea typeface="Arial Bold"/>
                <a:cs typeface="Arial Bold"/>
                <a:sym typeface="Arial Bold"/>
              </a:rPr>
              <a:t>Advantages:</a:t>
            </a:r>
            <a:endParaRPr sz="2000" u="sng">
              <a:solidFill>
                <a:srgbClr val="4D4D4D"/>
              </a:solidFill>
              <a:latin typeface="Arial Bold"/>
              <a:ea typeface="Arial Bold"/>
              <a:cs typeface="Arial Bold"/>
              <a:sym typeface="Arial Bold"/>
            </a:endParaRPr>
          </a:p>
          <a:p>
            <a:pPr lvl="0" marL="220435" indent="-220435">
              <a:spcBef>
                <a:spcPts val="400"/>
              </a:spcBef>
              <a:buClr>
                <a:srgbClr val="4D4D4D"/>
              </a:buClr>
              <a:buChar char="•"/>
              <a:defRPr sz="1800"/>
            </a:pPr>
            <a:r>
              <a:rPr>
                <a:solidFill>
                  <a:srgbClr val="4D4D4D"/>
                </a:solidFill>
                <a:latin typeface="Arial"/>
                <a:ea typeface="Arial"/>
                <a:cs typeface="Arial"/>
                <a:sym typeface="Arial"/>
              </a:rPr>
              <a:t>Increases loyalty</a:t>
            </a:r>
            <a:endParaRPr>
              <a:solidFill>
                <a:srgbClr val="4D4D4D"/>
              </a:solidFill>
              <a:latin typeface="Arial"/>
              <a:ea typeface="Arial"/>
              <a:cs typeface="Arial"/>
              <a:sym typeface="Arial"/>
            </a:endParaRPr>
          </a:p>
          <a:p>
            <a:pPr lvl="0">
              <a:spcBef>
                <a:spcPts val="600"/>
              </a:spcBef>
              <a:buSzTx/>
              <a:buNone/>
              <a:defRPr sz="1800"/>
            </a:pPr>
            <a:endParaRPr>
              <a:solidFill>
                <a:srgbClr val="4D4D4D"/>
              </a:solidFill>
              <a:latin typeface="Arial"/>
              <a:ea typeface="Arial"/>
              <a:cs typeface="Arial"/>
              <a:sym typeface="Arial"/>
            </a:endParaRPr>
          </a:p>
          <a:p>
            <a:pPr lvl="0" marL="220435" indent="-220435">
              <a:spcBef>
                <a:spcPts val="400"/>
              </a:spcBef>
              <a:buClr>
                <a:srgbClr val="4D4D4D"/>
              </a:buClr>
              <a:buChar char="•"/>
              <a:defRPr sz="1800"/>
            </a:pPr>
            <a:r>
              <a:rPr>
                <a:solidFill>
                  <a:srgbClr val="4D4D4D"/>
                </a:solidFill>
                <a:latin typeface="Arial"/>
                <a:ea typeface="Arial"/>
                <a:cs typeface="Arial"/>
                <a:sym typeface="Arial"/>
              </a:rPr>
              <a:t>Can charge HIGHER PRICES</a:t>
            </a:r>
            <a:endParaRPr>
              <a:solidFill>
                <a:srgbClr val="4D4D4D"/>
              </a:solidFill>
              <a:latin typeface="Arial"/>
              <a:ea typeface="Arial"/>
              <a:cs typeface="Arial"/>
              <a:sym typeface="Arial"/>
            </a:endParaRPr>
          </a:p>
          <a:p>
            <a:pPr lvl="0">
              <a:spcBef>
                <a:spcPts val="600"/>
              </a:spcBef>
              <a:buSzTx/>
              <a:buNone/>
              <a:defRPr sz="1800"/>
            </a:pPr>
            <a:endParaRPr>
              <a:solidFill>
                <a:srgbClr val="4D4D4D"/>
              </a:solidFill>
              <a:latin typeface="Arial"/>
              <a:ea typeface="Arial"/>
              <a:cs typeface="Arial"/>
              <a:sym typeface="Arial"/>
            </a:endParaRPr>
          </a:p>
          <a:p>
            <a:pPr lvl="0" marL="220435" indent="-220435">
              <a:spcBef>
                <a:spcPts val="400"/>
              </a:spcBef>
              <a:buClr>
                <a:srgbClr val="4D4D4D"/>
              </a:buClr>
              <a:buChar char="•"/>
              <a:defRPr sz="1800"/>
            </a:pPr>
            <a:r>
              <a:rPr>
                <a:solidFill>
                  <a:srgbClr val="4D4D4D"/>
                </a:solidFill>
                <a:latin typeface="Arial"/>
                <a:ea typeface="Arial"/>
                <a:cs typeface="Arial"/>
                <a:sym typeface="Arial"/>
              </a:rPr>
              <a:t>Successful brand names CAN link to product (e.g. a “Hoover”)</a:t>
            </a:r>
            <a:endParaRPr>
              <a:solidFill>
                <a:srgbClr val="4D4D4D"/>
              </a:solidFill>
              <a:latin typeface="Arial"/>
              <a:ea typeface="Arial"/>
              <a:cs typeface="Arial"/>
              <a:sym typeface="Arial"/>
            </a:endParaRPr>
          </a:p>
          <a:p>
            <a:pPr lvl="0">
              <a:spcBef>
                <a:spcPts val="600"/>
              </a:spcBef>
              <a:buSzTx/>
              <a:buNone/>
              <a:defRPr sz="1800"/>
            </a:pPr>
            <a:endParaRPr>
              <a:solidFill>
                <a:srgbClr val="4D4D4D"/>
              </a:solidFill>
              <a:latin typeface="Arial"/>
              <a:ea typeface="Arial"/>
              <a:cs typeface="Arial"/>
              <a:sym typeface="Arial"/>
            </a:endParaRPr>
          </a:p>
          <a:p>
            <a:pPr lvl="0" marL="220435" indent="-220435">
              <a:spcBef>
                <a:spcPts val="400"/>
              </a:spcBef>
              <a:buClr>
                <a:srgbClr val="4D4D4D"/>
              </a:buClr>
              <a:buChar char="•"/>
              <a:defRPr sz="1800"/>
            </a:pPr>
            <a:r>
              <a:rPr>
                <a:solidFill>
                  <a:srgbClr val="4D4D4D"/>
                </a:solidFill>
                <a:latin typeface="Arial"/>
                <a:ea typeface="Arial"/>
                <a:cs typeface="Arial"/>
                <a:sym typeface="Arial"/>
              </a:rPr>
              <a:t>Can Launch complimentary products in same brand name – e.g. shampoo; conditioner; hairspray.</a:t>
            </a:r>
          </a:p>
        </p:txBody>
      </p:sp>
      <p:sp>
        <p:nvSpPr>
          <p:cNvPr id="214" name="Shape 214"/>
          <p:cNvSpPr/>
          <p:nvPr/>
        </p:nvSpPr>
        <p:spPr>
          <a:xfrm>
            <a:off x="5430837" y="1341437"/>
            <a:ext cx="3317876" cy="35017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42900" indent="-342900">
              <a:spcBef>
                <a:spcPts val="400"/>
              </a:spcBef>
              <a:defRPr sz="1800"/>
            </a:pPr>
            <a:r>
              <a:rPr sz="2000" u="sng">
                <a:solidFill>
                  <a:srgbClr val="4D4D4D"/>
                </a:solidFill>
                <a:latin typeface="Arial Bold"/>
                <a:ea typeface="Arial Bold"/>
                <a:cs typeface="Arial Bold"/>
                <a:sym typeface="Arial Bold"/>
              </a:rPr>
              <a:t>Drawbacks:</a:t>
            </a:r>
            <a:endParaRPr sz="2000" u="sng">
              <a:solidFill>
                <a:srgbClr val="4D4D4D"/>
              </a:solidFill>
              <a:latin typeface="Arial Bold"/>
              <a:ea typeface="Arial Bold"/>
              <a:cs typeface="Arial Bold"/>
              <a:sym typeface="Arial Bold"/>
            </a:endParaRPr>
          </a:p>
          <a:p>
            <a:pPr lvl="0" marL="342900" indent="-342900">
              <a:spcBef>
                <a:spcPts val="600"/>
              </a:spcBef>
              <a:buClr>
                <a:srgbClr val="4D4D4D"/>
              </a:buClr>
              <a:buSzPct val="100000"/>
              <a:buChar char="•"/>
              <a:defRPr sz="1800"/>
            </a:pPr>
            <a:endParaRPr sz="2000" u="sng">
              <a:solidFill>
                <a:srgbClr val="4D4D4D"/>
              </a:solidFill>
              <a:latin typeface="Arial Bold"/>
              <a:ea typeface="Arial Bold"/>
              <a:cs typeface="Arial Bold"/>
              <a:sym typeface="Arial Bold"/>
            </a:endParaRPr>
          </a:p>
          <a:p>
            <a:pPr lvl="0" marL="220435" indent="-220435">
              <a:spcBef>
                <a:spcPts val="400"/>
              </a:spcBef>
              <a:buClr>
                <a:srgbClr val="4D4D4D"/>
              </a:buClr>
              <a:buSzPct val="100000"/>
              <a:buChar char="•"/>
              <a:defRPr sz="1800"/>
            </a:pPr>
            <a:r>
              <a:rPr>
                <a:solidFill>
                  <a:srgbClr val="4D4D4D"/>
                </a:solidFill>
                <a:latin typeface="Arial"/>
                <a:ea typeface="Arial"/>
                <a:cs typeface="Arial"/>
                <a:sym typeface="Arial"/>
              </a:rPr>
              <a:t>Cost of developing and establishing it</a:t>
            </a:r>
            <a:endParaRPr sz="2800">
              <a:solidFill>
                <a:srgbClr val="4D4D4D"/>
              </a:solidFill>
              <a:latin typeface="Arial"/>
              <a:ea typeface="Arial"/>
              <a:cs typeface="Arial"/>
              <a:sym typeface="Arial"/>
            </a:endParaRPr>
          </a:p>
          <a:p>
            <a:pPr lvl="0" marL="342900" indent="-342900">
              <a:spcBef>
                <a:spcPts val="600"/>
              </a:spcBef>
              <a:buClr>
                <a:srgbClr val="4D4D4D"/>
              </a:buClr>
              <a:buSzPct val="100000"/>
              <a:buChar char="•"/>
              <a:defRPr sz="1800"/>
            </a:pPr>
            <a:endParaRPr sz="2800">
              <a:solidFill>
                <a:srgbClr val="4D4D4D"/>
              </a:solidFill>
              <a:latin typeface="Arial"/>
              <a:ea typeface="Arial"/>
              <a:cs typeface="Arial"/>
              <a:sym typeface="Arial"/>
            </a:endParaRPr>
          </a:p>
          <a:p>
            <a:pPr lvl="0" marL="220435" indent="-220435">
              <a:spcBef>
                <a:spcPts val="400"/>
              </a:spcBef>
              <a:buClr>
                <a:srgbClr val="4D4D4D"/>
              </a:buClr>
              <a:buSzPct val="100000"/>
              <a:buChar char="•"/>
              <a:defRPr sz="1800"/>
            </a:pPr>
            <a:r>
              <a:rPr>
                <a:solidFill>
                  <a:srgbClr val="4D4D4D"/>
                </a:solidFill>
                <a:latin typeface="Arial"/>
                <a:ea typeface="Arial"/>
                <a:cs typeface="Arial"/>
                <a:sym typeface="Arial"/>
              </a:rPr>
              <a:t>Can be copied/ near copied</a:t>
            </a:r>
            <a:endParaRPr sz="2800">
              <a:solidFill>
                <a:srgbClr val="4D4D4D"/>
              </a:solidFill>
              <a:latin typeface="Arial"/>
              <a:ea typeface="Arial"/>
              <a:cs typeface="Arial"/>
              <a:sym typeface="Arial"/>
            </a:endParaRPr>
          </a:p>
          <a:p>
            <a:pPr lvl="0" marL="342900" indent="-342900">
              <a:spcBef>
                <a:spcPts val="600"/>
              </a:spcBef>
              <a:buClr>
                <a:srgbClr val="4D4D4D"/>
              </a:buClr>
              <a:buSzPct val="100000"/>
              <a:buChar char="•"/>
              <a:defRPr sz="1800"/>
            </a:pPr>
            <a:endParaRPr sz="2800">
              <a:solidFill>
                <a:srgbClr val="4D4D4D"/>
              </a:solidFill>
              <a:latin typeface="Arial"/>
              <a:ea typeface="Arial"/>
              <a:cs typeface="Arial"/>
              <a:sym typeface="Arial"/>
            </a:endParaRPr>
          </a:p>
          <a:p>
            <a:pPr lvl="0" marL="220435" indent="-220435">
              <a:spcBef>
                <a:spcPts val="400"/>
              </a:spcBef>
              <a:buClr>
                <a:srgbClr val="4D4D4D"/>
              </a:buClr>
              <a:buSzPct val="100000"/>
              <a:buChar char="•"/>
              <a:defRPr sz="1800"/>
            </a:pPr>
            <a:r>
              <a:rPr>
                <a:solidFill>
                  <a:srgbClr val="4D4D4D"/>
                </a:solidFill>
                <a:latin typeface="Arial"/>
                <a:ea typeface="Arial"/>
                <a:cs typeface="Arial"/>
                <a:sym typeface="Arial"/>
              </a:rPr>
              <a:t>Could get a bad name as well as a good one if quality is not kept up</a:t>
            </a:r>
          </a:p>
        </p:txBody>
      </p:sp>
      <p:sp>
        <p:nvSpPr>
          <p:cNvPr id="215" name="Shape 215"/>
          <p:cNvSpPr/>
          <p:nvPr/>
        </p:nvSpPr>
        <p:spPr>
          <a:xfrm>
            <a:off x="1042987" y="290408"/>
            <a:ext cx="7654926" cy="6463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000">
                <a:solidFill>
                  <a:srgbClr val="4D4D4D"/>
                </a:solidFill>
                <a:latin typeface="Arial"/>
                <a:ea typeface="Arial"/>
                <a:cs typeface="Arial"/>
                <a:sym typeface="Arial"/>
              </a:defRPr>
            </a:lvl1pPr>
          </a:lstStyle>
          <a:p>
            <a:pPr lvl="0">
              <a:defRPr sz="1800">
                <a:solidFill>
                  <a:srgbClr val="000000"/>
                </a:solidFill>
              </a:defRPr>
            </a:pPr>
            <a:r>
              <a:rPr sz="4000">
                <a:solidFill>
                  <a:srgbClr val="4D4D4D"/>
                </a:solidFill>
              </a:rPr>
              <a:t>Pros and Cons of Branding:</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idx="4294967295"/>
          </p:nvPr>
        </p:nvSpPr>
        <p:spPr>
          <a:xfrm>
            <a:off x="971550" y="274637"/>
            <a:ext cx="8172450" cy="4905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defRPr sz="2800">
                <a:solidFill>
                  <a:srgbClr val="4D4D4D"/>
                </a:solidFill>
                <a:latin typeface="Arial"/>
                <a:ea typeface="Arial"/>
                <a:cs typeface="Arial"/>
                <a:sym typeface="Arial"/>
              </a:defRPr>
            </a:lvl1pPr>
          </a:lstStyle>
          <a:p>
            <a:pPr lvl="0">
              <a:defRPr sz="1800">
                <a:solidFill>
                  <a:srgbClr val="000000"/>
                </a:solidFill>
              </a:defRPr>
            </a:pPr>
            <a:r>
              <a:rPr sz="2800">
                <a:solidFill>
                  <a:srgbClr val="4D4D4D"/>
                </a:solidFill>
              </a:rPr>
              <a:t>Branding – Conclusions, Discussion and Write-Up:</a:t>
            </a:r>
          </a:p>
        </p:txBody>
      </p:sp>
      <p:sp>
        <p:nvSpPr>
          <p:cNvPr id="218" name="Shape 218"/>
          <p:cNvSpPr/>
          <p:nvPr>
            <p:ph type="body" idx="4294967295"/>
          </p:nvPr>
        </p:nvSpPr>
        <p:spPr>
          <a:xfrm>
            <a:off x="1042987" y="1052512"/>
            <a:ext cx="7885113" cy="50006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15468" indent="-315468" defTabSz="841247">
              <a:lnSpc>
                <a:spcPct val="80000"/>
              </a:lnSpc>
              <a:buSzTx/>
              <a:buNone/>
              <a:defRPr sz="1800"/>
            </a:pPr>
            <a:endParaRPr sz="2208" u="sng">
              <a:solidFill>
                <a:srgbClr val="4D4D4D"/>
              </a:solidFill>
              <a:latin typeface="Arial Bold"/>
              <a:ea typeface="Arial Bold"/>
              <a:cs typeface="Arial Bold"/>
              <a:sym typeface="Arial Bold"/>
            </a:endParaRPr>
          </a:p>
          <a:p>
            <a:pPr lvl="0" marL="177450" indent="-177450" defTabSz="841247">
              <a:lnSpc>
                <a:spcPct val="80000"/>
              </a:lnSpc>
              <a:spcBef>
                <a:spcPts val="300"/>
              </a:spcBef>
              <a:buClr>
                <a:srgbClr val="4D4D4D"/>
              </a:buClr>
              <a:buAutoNum type="arabicPeriod" startAt="1"/>
              <a:defRPr sz="1800"/>
            </a:pPr>
            <a:r>
              <a:rPr sz="1656">
                <a:solidFill>
                  <a:srgbClr val="4D4D4D"/>
                </a:solidFill>
                <a:latin typeface="Arial"/>
                <a:ea typeface="Arial"/>
                <a:cs typeface="Arial"/>
                <a:sym typeface="Arial"/>
              </a:rPr>
              <a:t>Is branding simple or complex to design? Explain.</a:t>
            </a:r>
            <a:endParaRPr sz="1656">
              <a:solidFill>
                <a:srgbClr val="4D4D4D"/>
              </a:solidFill>
              <a:latin typeface="Arial"/>
              <a:ea typeface="Arial"/>
              <a:cs typeface="Arial"/>
              <a:sym typeface="Arial"/>
            </a:endParaRPr>
          </a:p>
          <a:p>
            <a:pPr lvl="0" marL="315468" indent="-315468" defTabSz="841247">
              <a:lnSpc>
                <a:spcPct val="80000"/>
              </a:lnSpc>
              <a:spcBef>
                <a:spcPts val="300"/>
              </a:spcBef>
              <a:buSzTx/>
              <a:buNone/>
              <a:defRPr sz="1800"/>
            </a:pPr>
            <a:r>
              <a:rPr sz="1656">
                <a:solidFill>
                  <a:srgbClr val="4D4D4D"/>
                </a:solidFill>
                <a:latin typeface="Arial"/>
                <a:ea typeface="Arial"/>
                <a:cs typeface="Arial"/>
                <a:sym typeface="Arial"/>
              </a:rPr>
              <a:t>	(3 marks Level 2 – Grade D) </a:t>
            </a:r>
            <a:endParaRPr sz="1656">
              <a:solidFill>
                <a:srgbClr val="4D4D4D"/>
              </a:solidFill>
              <a:latin typeface="Arial"/>
              <a:ea typeface="Arial"/>
              <a:cs typeface="Arial"/>
              <a:sym typeface="Arial"/>
            </a:endParaRPr>
          </a:p>
          <a:p>
            <a:pPr lvl="0" marL="315468" indent="-315468" defTabSz="841247">
              <a:lnSpc>
                <a:spcPct val="80000"/>
              </a:lnSpc>
              <a:buClr>
                <a:srgbClr val="4D4D4D"/>
              </a:buClr>
              <a:buAutoNum type="arabicPeriod" startAt="1"/>
              <a:defRPr sz="1800"/>
            </a:pPr>
            <a:endParaRPr sz="1656">
              <a:solidFill>
                <a:srgbClr val="4D4D4D"/>
              </a:solidFill>
              <a:latin typeface="Arial"/>
              <a:ea typeface="Arial"/>
              <a:cs typeface="Arial"/>
              <a:sym typeface="Arial"/>
            </a:endParaRPr>
          </a:p>
          <a:p>
            <a:pPr lvl="0" marL="177450" indent="-177450" defTabSz="841247">
              <a:lnSpc>
                <a:spcPct val="80000"/>
              </a:lnSpc>
              <a:spcBef>
                <a:spcPts val="300"/>
              </a:spcBef>
              <a:buClr>
                <a:srgbClr val="4D4D4D"/>
              </a:buClr>
              <a:buAutoNum type="arabicPeriod" startAt="2"/>
              <a:defRPr sz="1800"/>
            </a:pPr>
            <a:r>
              <a:rPr sz="1656">
                <a:solidFill>
                  <a:srgbClr val="4D4D4D"/>
                </a:solidFill>
                <a:latin typeface="Arial"/>
                <a:ea typeface="Arial"/>
                <a:cs typeface="Arial"/>
                <a:sym typeface="Arial"/>
              </a:rPr>
              <a:t>Is branding time consuming or quick to set up? </a:t>
            </a:r>
            <a:endParaRPr sz="1656">
              <a:solidFill>
                <a:srgbClr val="4D4D4D"/>
              </a:solidFill>
              <a:latin typeface="Arial"/>
              <a:ea typeface="Arial"/>
              <a:cs typeface="Arial"/>
              <a:sym typeface="Arial"/>
            </a:endParaRPr>
          </a:p>
          <a:p>
            <a:pPr lvl="0" marL="315468" indent="-315468" defTabSz="841247">
              <a:lnSpc>
                <a:spcPct val="80000"/>
              </a:lnSpc>
              <a:spcBef>
                <a:spcPts val="300"/>
              </a:spcBef>
              <a:buSzTx/>
              <a:buNone/>
              <a:defRPr sz="1800"/>
            </a:pPr>
            <a:r>
              <a:rPr sz="1656">
                <a:solidFill>
                  <a:srgbClr val="4D4D4D"/>
                </a:solidFill>
                <a:latin typeface="Arial"/>
                <a:ea typeface="Arial"/>
                <a:cs typeface="Arial"/>
                <a:sym typeface="Arial"/>
              </a:rPr>
              <a:t>	Give reasons for your answer. </a:t>
            </a:r>
            <a:endParaRPr sz="1656">
              <a:solidFill>
                <a:srgbClr val="4D4D4D"/>
              </a:solidFill>
              <a:latin typeface="Arial"/>
              <a:ea typeface="Arial"/>
              <a:cs typeface="Arial"/>
              <a:sym typeface="Arial"/>
            </a:endParaRPr>
          </a:p>
          <a:p>
            <a:pPr lvl="0" marL="315468" indent="-315468" defTabSz="841247">
              <a:lnSpc>
                <a:spcPct val="80000"/>
              </a:lnSpc>
              <a:spcBef>
                <a:spcPts val="300"/>
              </a:spcBef>
              <a:buSzTx/>
              <a:buNone/>
              <a:defRPr sz="1800"/>
            </a:pPr>
            <a:r>
              <a:rPr sz="1656">
                <a:solidFill>
                  <a:srgbClr val="4D4D4D"/>
                </a:solidFill>
                <a:latin typeface="Arial"/>
                <a:ea typeface="Arial"/>
                <a:cs typeface="Arial"/>
                <a:sym typeface="Arial"/>
              </a:rPr>
              <a:t>	(Level 2 – Grade D - 3 marks)</a:t>
            </a:r>
            <a:endParaRPr sz="1656">
              <a:solidFill>
                <a:srgbClr val="4D4D4D"/>
              </a:solidFill>
              <a:latin typeface="Arial"/>
              <a:ea typeface="Arial"/>
              <a:cs typeface="Arial"/>
              <a:sym typeface="Arial"/>
            </a:endParaRPr>
          </a:p>
          <a:p>
            <a:pPr lvl="0" marL="315468" indent="-315468" defTabSz="841247">
              <a:lnSpc>
                <a:spcPct val="80000"/>
              </a:lnSpc>
              <a:buClr>
                <a:srgbClr val="4D4D4D"/>
              </a:buClr>
              <a:buChar char="•"/>
              <a:defRPr sz="1800"/>
            </a:pPr>
            <a:endParaRPr sz="1656">
              <a:solidFill>
                <a:srgbClr val="4D4D4D"/>
              </a:solidFill>
              <a:latin typeface="Arial"/>
              <a:ea typeface="Arial"/>
              <a:cs typeface="Arial"/>
              <a:sym typeface="Arial"/>
            </a:endParaRPr>
          </a:p>
          <a:p>
            <a:pPr lvl="0" marL="177450" indent="-177450" defTabSz="841247">
              <a:lnSpc>
                <a:spcPct val="80000"/>
              </a:lnSpc>
              <a:spcBef>
                <a:spcPts val="300"/>
              </a:spcBef>
              <a:buClr>
                <a:srgbClr val="4D4D4D"/>
              </a:buClr>
              <a:buAutoNum type="arabicPeriod" startAt="3"/>
              <a:defRPr sz="1800"/>
            </a:pPr>
            <a:r>
              <a:rPr sz="1656">
                <a:solidFill>
                  <a:srgbClr val="4D4D4D"/>
                </a:solidFill>
                <a:latin typeface="Arial"/>
                <a:ea typeface="Arial"/>
                <a:cs typeface="Arial"/>
                <a:sym typeface="Arial"/>
              </a:rPr>
              <a:t>How does market research help in the development of a new brand? Explain your answer clearly and give an example. </a:t>
            </a:r>
            <a:endParaRPr sz="1656">
              <a:solidFill>
                <a:srgbClr val="4D4D4D"/>
              </a:solidFill>
              <a:latin typeface="Arial"/>
              <a:ea typeface="Arial"/>
              <a:cs typeface="Arial"/>
              <a:sym typeface="Arial"/>
            </a:endParaRPr>
          </a:p>
          <a:p>
            <a:pPr lvl="0" marL="315468" indent="-315468" defTabSz="841247">
              <a:lnSpc>
                <a:spcPct val="80000"/>
              </a:lnSpc>
              <a:spcBef>
                <a:spcPts val="300"/>
              </a:spcBef>
              <a:buSzTx/>
              <a:buNone/>
              <a:defRPr sz="1800"/>
            </a:pPr>
            <a:r>
              <a:rPr sz="1656">
                <a:solidFill>
                  <a:srgbClr val="4D4D4D"/>
                </a:solidFill>
                <a:latin typeface="Arial"/>
                <a:ea typeface="Arial"/>
                <a:cs typeface="Arial"/>
                <a:sym typeface="Arial"/>
              </a:rPr>
              <a:t>	(Level 2 – Grade C – 5 marks)</a:t>
            </a:r>
            <a:endParaRPr sz="1656">
              <a:solidFill>
                <a:srgbClr val="4D4D4D"/>
              </a:solidFill>
              <a:latin typeface="Arial"/>
              <a:ea typeface="Arial"/>
              <a:cs typeface="Arial"/>
              <a:sym typeface="Arial"/>
            </a:endParaRPr>
          </a:p>
          <a:p>
            <a:pPr lvl="0" marL="315468" indent="-315468" defTabSz="841247">
              <a:lnSpc>
                <a:spcPct val="80000"/>
              </a:lnSpc>
              <a:buClr>
                <a:srgbClr val="4D4D4D"/>
              </a:buClr>
              <a:buChar char="•"/>
              <a:defRPr sz="1800"/>
            </a:pPr>
            <a:endParaRPr sz="1656">
              <a:solidFill>
                <a:srgbClr val="4D4D4D"/>
              </a:solidFill>
              <a:latin typeface="Arial"/>
              <a:ea typeface="Arial"/>
              <a:cs typeface="Arial"/>
              <a:sym typeface="Arial"/>
            </a:endParaRPr>
          </a:p>
          <a:p>
            <a:pPr lvl="0" marL="177450" indent="-177450" defTabSz="841247">
              <a:lnSpc>
                <a:spcPct val="80000"/>
              </a:lnSpc>
              <a:spcBef>
                <a:spcPts val="300"/>
              </a:spcBef>
              <a:buClr>
                <a:srgbClr val="4D4D4D"/>
              </a:buClr>
              <a:buAutoNum type="arabicPeriod" startAt="4"/>
              <a:defRPr sz="1800"/>
            </a:pPr>
            <a:r>
              <a:rPr sz="1656">
                <a:solidFill>
                  <a:srgbClr val="4D4D4D"/>
                </a:solidFill>
                <a:latin typeface="Arial"/>
                <a:ea typeface="Arial"/>
                <a:cs typeface="Arial"/>
                <a:sym typeface="Arial"/>
              </a:rPr>
              <a:t>To what extent does branding link to the price charged and the target market? Is there a strong or weak link between them? Explain your point with examples. </a:t>
            </a:r>
            <a:endParaRPr sz="1656">
              <a:solidFill>
                <a:srgbClr val="4D4D4D"/>
              </a:solidFill>
              <a:latin typeface="Arial"/>
              <a:ea typeface="Arial"/>
              <a:cs typeface="Arial"/>
              <a:sym typeface="Arial"/>
            </a:endParaRPr>
          </a:p>
          <a:p>
            <a:pPr lvl="0" marL="315468" indent="-315468" defTabSz="841247">
              <a:lnSpc>
                <a:spcPct val="80000"/>
              </a:lnSpc>
              <a:spcBef>
                <a:spcPts val="300"/>
              </a:spcBef>
              <a:buSzTx/>
              <a:buNone/>
              <a:defRPr sz="1800"/>
            </a:pPr>
            <a:r>
              <a:rPr sz="1656">
                <a:solidFill>
                  <a:srgbClr val="4D4D4D"/>
                </a:solidFill>
                <a:latin typeface="Arial"/>
                <a:ea typeface="Arial"/>
                <a:cs typeface="Arial"/>
                <a:sym typeface="Arial"/>
              </a:rPr>
              <a:t>	(10 marks -Level 3 – Grades B - A*)</a:t>
            </a:r>
            <a:endParaRPr sz="1656">
              <a:solidFill>
                <a:srgbClr val="4D4D4D"/>
              </a:solidFill>
              <a:latin typeface="Arial"/>
              <a:ea typeface="Arial"/>
              <a:cs typeface="Arial"/>
              <a:sym typeface="Arial"/>
            </a:endParaRPr>
          </a:p>
          <a:p>
            <a:pPr lvl="0" marL="315468" indent="-315468" defTabSz="841247">
              <a:lnSpc>
                <a:spcPct val="80000"/>
              </a:lnSpc>
              <a:buClr>
                <a:srgbClr val="4D4D4D"/>
              </a:buClr>
              <a:buChar char="•"/>
              <a:defRPr sz="1800"/>
            </a:pPr>
            <a:endParaRPr sz="1656">
              <a:solidFill>
                <a:srgbClr val="4D4D4D"/>
              </a:solidFill>
              <a:latin typeface="Arial"/>
              <a:ea typeface="Arial"/>
              <a:cs typeface="Arial"/>
              <a:sym typeface="Arial"/>
            </a:endParaRPr>
          </a:p>
          <a:p>
            <a:pPr lvl="0" marL="177450" indent="-177450" defTabSz="841247">
              <a:lnSpc>
                <a:spcPct val="80000"/>
              </a:lnSpc>
              <a:spcBef>
                <a:spcPts val="300"/>
              </a:spcBef>
              <a:buClr>
                <a:srgbClr val="4D4D4D"/>
              </a:buClr>
              <a:buAutoNum type="arabicPeriod" startAt="5"/>
              <a:defRPr sz="1800"/>
            </a:pPr>
            <a:r>
              <a:rPr sz="1656">
                <a:solidFill>
                  <a:srgbClr val="4D4D4D"/>
                </a:solidFill>
                <a:latin typeface="Arial"/>
                <a:ea typeface="Arial"/>
                <a:cs typeface="Arial"/>
                <a:sym typeface="Arial"/>
              </a:rPr>
              <a:t>Is branding essential or non essential for a product’s success? Discuss and explain your thoughts. </a:t>
            </a:r>
            <a:endParaRPr sz="1656">
              <a:solidFill>
                <a:srgbClr val="4D4D4D"/>
              </a:solidFill>
              <a:latin typeface="Arial"/>
              <a:ea typeface="Arial"/>
              <a:cs typeface="Arial"/>
              <a:sym typeface="Arial"/>
            </a:endParaRPr>
          </a:p>
          <a:p>
            <a:pPr lvl="0" marL="315468" indent="-315468" defTabSz="841247">
              <a:lnSpc>
                <a:spcPct val="80000"/>
              </a:lnSpc>
              <a:spcBef>
                <a:spcPts val="300"/>
              </a:spcBef>
              <a:buSzTx/>
              <a:buNone/>
              <a:defRPr sz="1800"/>
            </a:pPr>
            <a:r>
              <a:rPr sz="1656">
                <a:solidFill>
                  <a:srgbClr val="4D4D4D"/>
                </a:solidFill>
                <a:latin typeface="Arial"/>
                <a:ea typeface="Arial"/>
                <a:cs typeface="Arial"/>
                <a:sym typeface="Arial"/>
              </a:rPr>
              <a:t>	(8 marks – Level 3 – Grades B - A*)</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idx="4294967295"/>
          </p:nvPr>
        </p:nvSpPr>
        <p:spPr>
          <a:xfrm>
            <a:off x="1042987" y="274637"/>
            <a:ext cx="7643813" cy="7064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defRPr sz="4000">
                <a:solidFill>
                  <a:srgbClr val="4D4D4D"/>
                </a:solidFill>
                <a:latin typeface="Arial"/>
                <a:ea typeface="Arial"/>
                <a:cs typeface="Arial"/>
                <a:sym typeface="Arial"/>
              </a:defRPr>
            </a:lvl1pPr>
          </a:lstStyle>
          <a:p>
            <a:pPr lvl="0">
              <a:defRPr sz="1800">
                <a:solidFill>
                  <a:srgbClr val="000000"/>
                </a:solidFill>
              </a:defRPr>
            </a:pPr>
            <a:r>
              <a:rPr sz="4000">
                <a:solidFill>
                  <a:srgbClr val="4D4D4D"/>
                </a:solidFill>
              </a:rPr>
              <a:t>Mark scheme - Question 3</a:t>
            </a:r>
          </a:p>
        </p:txBody>
      </p:sp>
      <p:sp>
        <p:nvSpPr>
          <p:cNvPr id="221" name="Shape 221"/>
          <p:cNvSpPr/>
          <p:nvPr>
            <p:ph type="body" idx="4294967295"/>
          </p:nvPr>
        </p:nvSpPr>
        <p:spPr>
          <a:xfrm>
            <a:off x="1042987" y="1196975"/>
            <a:ext cx="7643813"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spcBef>
                <a:spcPts val="400"/>
              </a:spcBef>
              <a:buClr>
                <a:srgbClr val="3366FF"/>
              </a:buClr>
              <a:buAutoNum type="arabicPeriod" startAt="3"/>
              <a:defRPr sz="1800"/>
            </a:pPr>
            <a:r>
              <a:rPr>
                <a:solidFill>
                  <a:srgbClr val="3366FF"/>
                </a:solidFill>
                <a:latin typeface="Arial Bold"/>
                <a:ea typeface="Arial Bold"/>
                <a:cs typeface="Arial Bold"/>
                <a:sym typeface="Arial Bold"/>
              </a:rPr>
              <a:t>How does market research help in the development of a new brand/ Explain your answer clearly and give an example? (Level 2 – Grade C – 5 marks)</a:t>
            </a:r>
            <a:endParaRPr>
              <a:solidFill>
                <a:srgbClr val="3366FF"/>
              </a:solidFill>
              <a:latin typeface="Arial Bold"/>
              <a:ea typeface="Arial Bold"/>
              <a:cs typeface="Arial Bold"/>
              <a:sym typeface="Arial Bold"/>
            </a:endParaRPr>
          </a:p>
          <a:p>
            <a:pPr lvl="0" marL="609600" indent="-609600">
              <a:lnSpc>
                <a:spcPct val="90000"/>
              </a:lnSpc>
              <a:buClr>
                <a:srgbClr val="3366FF"/>
              </a:buClr>
              <a:buAutoNum type="arabicPeriod" startAt="3"/>
              <a:defRPr sz="1800"/>
            </a:pPr>
            <a:endParaRPr>
              <a:solidFill>
                <a:srgbClr val="3366FF"/>
              </a:solidFill>
              <a:latin typeface="Arial Bold"/>
              <a:ea typeface="Arial Bold"/>
              <a:cs typeface="Arial Bold"/>
              <a:sym typeface="Arial Bold"/>
            </a:endParaRPr>
          </a:p>
          <a:p>
            <a:pPr lvl="0" marL="609600" indent="-609600">
              <a:lnSpc>
                <a:spcPct val="90000"/>
              </a:lnSpc>
              <a:spcBef>
                <a:spcPts val="400"/>
              </a:spcBef>
              <a:buSzTx/>
              <a:buNone/>
              <a:defRPr sz="1800"/>
            </a:pPr>
            <a:r>
              <a:rPr>
                <a:solidFill>
                  <a:srgbClr val="4D4D4D"/>
                </a:solidFill>
                <a:latin typeface="Arial"/>
                <a:ea typeface="Arial"/>
                <a:cs typeface="Arial"/>
                <a:sym typeface="Arial"/>
              </a:rPr>
              <a:t>	Do they DEFINE what market research is OR do they DEFINE what a BRAND is? 			</a:t>
            </a:r>
            <a:r>
              <a:rPr i="1">
                <a:solidFill>
                  <a:srgbClr val="4D4D4D"/>
                </a:solidFill>
                <a:latin typeface="Arial"/>
                <a:ea typeface="Arial"/>
                <a:cs typeface="Arial"/>
                <a:sym typeface="Arial"/>
              </a:rPr>
              <a:t>(1 mark)</a:t>
            </a:r>
            <a:endParaRPr i="1">
              <a:solidFill>
                <a:srgbClr val="4D4D4D"/>
              </a:solidFill>
              <a:latin typeface="Arial"/>
              <a:ea typeface="Arial"/>
              <a:cs typeface="Arial"/>
              <a:sym typeface="Arial"/>
            </a:endParaRPr>
          </a:p>
          <a:p>
            <a:pPr lvl="0" marL="609600" indent="-609600">
              <a:lnSpc>
                <a:spcPct val="90000"/>
              </a:lnSpc>
              <a:buSzTx/>
              <a:buNone/>
              <a:defRPr sz="1800"/>
            </a:pPr>
            <a:endParaRPr>
              <a:solidFill>
                <a:srgbClr val="4D4D4D"/>
              </a:solidFill>
              <a:latin typeface="Arial"/>
              <a:ea typeface="Arial"/>
              <a:cs typeface="Arial"/>
              <a:sym typeface="Arial"/>
            </a:endParaRPr>
          </a:p>
          <a:p>
            <a:pPr lvl="0" marL="609600" indent="-609600">
              <a:lnSpc>
                <a:spcPct val="90000"/>
              </a:lnSpc>
              <a:spcBef>
                <a:spcPts val="400"/>
              </a:spcBef>
              <a:buSzTx/>
              <a:buNone/>
              <a:defRPr sz="1800"/>
            </a:pPr>
            <a:r>
              <a:rPr>
                <a:solidFill>
                  <a:srgbClr val="4D4D4D"/>
                </a:solidFill>
                <a:latin typeface="Arial"/>
                <a:ea typeface="Arial"/>
                <a:cs typeface="Arial"/>
                <a:sym typeface="Arial"/>
              </a:rPr>
              <a:t>	Do they clearly and correctly explain market research helps the development of a new brand because it can be used to see if the target segment like the chosen name; packaging design and Price? 					</a:t>
            </a:r>
            <a:r>
              <a:rPr i="1">
                <a:solidFill>
                  <a:srgbClr val="4D4D4D"/>
                </a:solidFill>
                <a:latin typeface="Arial"/>
                <a:ea typeface="Arial"/>
                <a:cs typeface="Arial"/>
                <a:sym typeface="Arial"/>
              </a:rPr>
              <a:t>(3 marks if ALL included)</a:t>
            </a:r>
            <a:endParaRPr i="1">
              <a:solidFill>
                <a:srgbClr val="4D4D4D"/>
              </a:solidFill>
              <a:latin typeface="Arial"/>
              <a:ea typeface="Arial"/>
              <a:cs typeface="Arial"/>
              <a:sym typeface="Arial"/>
            </a:endParaRPr>
          </a:p>
          <a:p>
            <a:pPr lvl="0" marL="609600" indent="-609600">
              <a:lnSpc>
                <a:spcPct val="90000"/>
              </a:lnSpc>
              <a:buSzTx/>
              <a:buNone/>
              <a:defRPr sz="1800"/>
            </a:pPr>
            <a:endParaRPr>
              <a:solidFill>
                <a:srgbClr val="4D4D4D"/>
              </a:solidFill>
              <a:latin typeface="Arial"/>
              <a:ea typeface="Arial"/>
              <a:cs typeface="Arial"/>
              <a:sym typeface="Arial"/>
            </a:endParaRPr>
          </a:p>
          <a:p>
            <a:pPr lvl="0" marL="609600" indent="-609600">
              <a:lnSpc>
                <a:spcPct val="90000"/>
              </a:lnSpc>
              <a:spcBef>
                <a:spcPts val="400"/>
              </a:spcBef>
              <a:buSzTx/>
              <a:buNone/>
              <a:defRPr sz="1800"/>
            </a:pPr>
            <a:r>
              <a:rPr>
                <a:solidFill>
                  <a:srgbClr val="4D4D4D"/>
                </a:solidFill>
                <a:latin typeface="Arial"/>
                <a:ea typeface="Arial"/>
                <a:cs typeface="Arial"/>
                <a:sym typeface="Arial"/>
              </a:rPr>
              <a:t>	Do they give a sensible example? 	</a:t>
            </a:r>
            <a:r>
              <a:rPr i="1">
                <a:solidFill>
                  <a:srgbClr val="4D4D4D"/>
                </a:solidFill>
                <a:latin typeface="Arial"/>
                <a:ea typeface="Arial"/>
                <a:cs typeface="Arial"/>
                <a:sym typeface="Arial"/>
              </a:rPr>
              <a:t>(1 mark)</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body" idx="4294967295"/>
          </p:nvPr>
        </p:nvSpPr>
        <p:spPr>
          <a:xfrm>
            <a:off x="971550" y="1052512"/>
            <a:ext cx="7726363" cy="47847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18897" indent="-318897" defTabSz="850391">
              <a:lnSpc>
                <a:spcPct val="90000"/>
              </a:lnSpc>
              <a:spcBef>
                <a:spcPts val="400"/>
              </a:spcBef>
              <a:buClr>
                <a:srgbClr val="3366FF"/>
              </a:buClr>
              <a:buAutoNum type="arabicPeriod" startAt="4"/>
              <a:defRPr sz="1800"/>
            </a:pPr>
            <a:r>
              <a:rPr sz="1674">
                <a:solidFill>
                  <a:srgbClr val="3366FF"/>
                </a:solidFill>
                <a:latin typeface="Arial Bold"/>
                <a:ea typeface="Arial Bold"/>
                <a:cs typeface="Arial Bold"/>
                <a:sym typeface="Arial Bold"/>
              </a:rPr>
              <a:t>To what extent does branding link to the price charged and the target market? Is there a strong or weak link between them? Explain your point with examples (10 marks -Level 3 – Grades B - A*).</a:t>
            </a:r>
            <a:endParaRPr sz="1674">
              <a:solidFill>
                <a:srgbClr val="3366FF"/>
              </a:solidFill>
              <a:latin typeface="Arial Bold"/>
              <a:ea typeface="Arial Bold"/>
              <a:cs typeface="Arial Bold"/>
              <a:sym typeface="Arial Bold"/>
            </a:endParaRPr>
          </a:p>
          <a:p>
            <a:pPr lvl="0" marL="566927" indent="-566927" defTabSz="850391">
              <a:lnSpc>
                <a:spcPct val="90000"/>
              </a:lnSpc>
              <a:buClr>
                <a:srgbClr val="3366FF"/>
              </a:buClr>
              <a:buAutoNum type="arabicPeriod" startAt="4"/>
              <a:defRPr sz="1800"/>
            </a:pPr>
            <a:endParaRPr sz="744">
              <a:solidFill>
                <a:srgbClr val="3366FF"/>
              </a:solidFill>
              <a:latin typeface="Arial Bold"/>
              <a:ea typeface="Arial Bold"/>
              <a:cs typeface="Arial Bold"/>
              <a:sym typeface="Arial Bold"/>
            </a:endParaRPr>
          </a:p>
          <a:p>
            <a:pPr lvl="0" marL="566927" indent="-566927" defTabSz="850391">
              <a:lnSpc>
                <a:spcPct val="90000"/>
              </a:lnSpc>
              <a:spcBef>
                <a:spcPts val="400"/>
              </a:spcBef>
              <a:buSzTx/>
              <a:buNone/>
              <a:defRPr sz="1800"/>
            </a:pPr>
            <a:r>
              <a:rPr sz="1674">
                <a:latin typeface="Arial"/>
                <a:ea typeface="Arial"/>
                <a:cs typeface="Arial"/>
                <a:sym typeface="Arial"/>
              </a:rPr>
              <a:t>	</a:t>
            </a:r>
            <a:r>
              <a:rPr sz="1674">
                <a:solidFill>
                  <a:srgbClr val="4D4D4D"/>
                </a:solidFill>
                <a:latin typeface="Arial"/>
                <a:ea typeface="Arial"/>
                <a:cs typeface="Arial"/>
                <a:sym typeface="Arial"/>
              </a:rPr>
              <a:t>Do they DEFINE branding (1mark)? Do they Define TARGET market </a:t>
            </a:r>
            <a:r>
              <a:rPr sz="1674">
                <a:solidFill>
                  <a:srgbClr val="4D4D4D"/>
                </a:solidFill>
                <a:latin typeface="Arial Bold"/>
                <a:ea typeface="Arial Bold"/>
                <a:cs typeface="Arial Bold"/>
                <a:sym typeface="Arial Bold"/>
              </a:rPr>
              <a:t>or</a:t>
            </a:r>
            <a:r>
              <a:rPr sz="1674">
                <a:solidFill>
                  <a:srgbClr val="4D4D4D"/>
                </a:solidFill>
                <a:latin typeface="Arial"/>
                <a:ea typeface="Arial"/>
                <a:cs typeface="Arial"/>
                <a:sym typeface="Arial"/>
              </a:rPr>
              <a:t> Price? (1 mark)</a:t>
            </a:r>
            <a:endParaRPr sz="1674">
              <a:solidFill>
                <a:srgbClr val="4D4D4D"/>
              </a:solidFill>
              <a:latin typeface="Arial"/>
              <a:ea typeface="Arial"/>
              <a:cs typeface="Arial"/>
              <a:sym typeface="Arial"/>
            </a:endParaRPr>
          </a:p>
          <a:p>
            <a:pPr lvl="0" marL="566927" indent="-566927" defTabSz="850391">
              <a:lnSpc>
                <a:spcPct val="90000"/>
              </a:lnSpc>
              <a:buClr>
                <a:srgbClr val="4D4D4D"/>
              </a:buClr>
              <a:buChar char="•"/>
              <a:defRPr sz="1800"/>
            </a:pPr>
            <a:endParaRPr sz="651">
              <a:solidFill>
                <a:srgbClr val="4D4D4D"/>
              </a:solidFill>
              <a:latin typeface="Arial"/>
              <a:ea typeface="Arial"/>
              <a:cs typeface="Arial"/>
              <a:sym typeface="Arial"/>
            </a:endParaRPr>
          </a:p>
          <a:p>
            <a:pPr lvl="0" marL="566927" indent="-566927" defTabSz="850391">
              <a:lnSpc>
                <a:spcPct val="90000"/>
              </a:lnSpc>
              <a:spcBef>
                <a:spcPts val="400"/>
              </a:spcBef>
              <a:buSzTx/>
              <a:buNone/>
              <a:defRPr sz="1800"/>
            </a:pPr>
            <a:r>
              <a:rPr sz="1674">
                <a:solidFill>
                  <a:srgbClr val="4D4D4D"/>
                </a:solidFill>
                <a:latin typeface="Arial"/>
                <a:ea typeface="Arial"/>
                <a:cs typeface="Arial"/>
                <a:sym typeface="Arial"/>
              </a:rPr>
              <a:t> 	Do they discuss the connection between brand and price? Explain how you can have economy brands; everyday brands and luxury brands BUT the NAME and packaging/ image of the brand has to link to the chosen brand image IF you are to charge the price you want (e.g. </a:t>
            </a:r>
            <a:r>
              <a:rPr i="1" sz="1674">
                <a:solidFill>
                  <a:srgbClr val="4D4D4D"/>
                </a:solidFill>
                <a:latin typeface="Arial"/>
                <a:ea typeface="Arial"/>
                <a:cs typeface="Arial"/>
                <a:sym typeface="Arial"/>
              </a:rPr>
              <a:t>Radley</a:t>
            </a:r>
            <a:r>
              <a:rPr sz="1674">
                <a:solidFill>
                  <a:srgbClr val="4D4D4D"/>
                </a:solidFill>
                <a:latin typeface="Arial"/>
                <a:ea typeface="Arial"/>
                <a:cs typeface="Arial"/>
                <a:sym typeface="Arial"/>
              </a:rPr>
              <a:t> handbags have an exclusive designer brand image with their famous little dog logo – this means they CAN charge a higher price for their handbags).</a:t>
            </a:r>
            <a:endParaRPr sz="1674">
              <a:solidFill>
                <a:srgbClr val="4D4D4D"/>
              </a:solidFill>
              <a:latin typeface="Arial"/>
              <a:ea typeface="Arial"/>
              <a:cs typeface="Arial"/>
              <a:sym typeface="Arial"/>
            </a:endParaRPr>
          </a:p>
          <a:p>
            <a:pPr lvl="0" marL="566927" indent="-566927" defTabSz="850391">
              <a:lnSpc>
                <a:spcPct val="90000"/>
              </a:lnSpc>
              <a:buClr>
                <a:srgbClr val="4D4D4D"/>
              </a:buClr>
              <a:buChar char="•"/>
              <a:defRPr sz="1800"/>
            </a:pPr>
            <a:endParaRPr sz="651">
              <a:solidFill>
                <a:srgbClr val="4D4D4D"/>
              </a:solidFill>
              <a:latin typeface="Arial"/>
              <a:ea typeface="Arial"/>
              <a:cs typeface="Arial"/>
              <a:sym typeface="Arial"/>
            </a:endParaRPr>
          </a:p>
          <a:p>
            <a:pPr lvl="0" marL="566927" indent="-566927" defTabSz="850391">
              <a:lnSpc>
                <a:spcPct val="90000"/>
              </a:lnSpc>
              <a:spcBef>
                <a:spcPts val="400"/>
              </a:spcBef>
              <a:buSzTx/>
              <a:buNone/>
              <a:defRPr sz="1800"/>
            </a:pPr>
            <a:r>
              <a:rPr sz="1674">
                <a:solidFill>
                  <a:srgbClr val="4D4D4D"/>
                </a:solidFill>
                <a:latin typeface="Arial"/>
                <a:ea typeface="Arial"/>
                <a:cs typeface="Arial"/>
                <a:sym typeface="Arial"/>
              </a:rPr>
              <a:t>	Do they discuss the importance of design, image and packaging in order to appeal to your target market?  ( up to 5 marks)</a:t>
            </a:r>
            <a:endParaRPr sz="1674">
              <a:solidFill>
                <a:srgbClr val="4D4D4D"/>
              </a:solidFill>
              <a:latin typeface="Arial"/>
              <a:ea typeface="Arial"/>
              <a:cs typeface="Arial"/>
              <a:sym typeface="Arial"/>
            </a:endParaRPr>
          </a:p>
          <a:p>
            <a:pPr lvl="0" marL="566927" indent="-566927" defTabSz="850391">
              <a:lnSpc>
                <a:spcPct val="90000"/>
              </a:lnSpc>
              <a:buClr>
                <a:srgbClr val="4D4D4D"/>
              </a:buClr>
              <a:buChar char="•"/>
              <a:defRPr sz="1800"/>
            </a:pPr>
            <a:endParaRPr sz="744">
              <a:solidFill>
                <a:srgbClr val="4D4D4D"/>
              </a:solidFill>
              <a:latin typeface="Arial"/>
              <a:ea typeface="Arial"/>
              <a:cs typeface="Arial"/>
              <a:sym typeface="Arial"/>
            </a:endParaRPr>
          </a:p>
          <a:p>
            <a:pPr lvl="0" marL="566927" indent="-566927" defTabSz="850391">
              <a:lnSpc>
                <a:spcPct val="90000"/>
              </a:lnSpc>
              <a:spcBef>
                <a:spcPts val="400"/>
              </a:spcBef>
              <a:buSzTx/>
              <a:buNone/>
              <a:defRPr sz="1800"/>
            </a:pPr>
            <a:r>
              <a:rPr sz="1674">
                <a:solidFill>
                  <a:srgbClr val="4D4D4D"/>
                </a:solidFill>
                <a:latin typeface="Arial"/>
                <a:ea typeface="Arial"/>
                <a:cs typeface="Arial"/>
                <a:sym typeface="Arial"/>
              </a:rPr>
              <a:t>	Do they write a conclusion which gives a JUDGEMENT as to whether they feel there is a strong link between branding, the price charged and the target market,  and JUSTIFY their views convincingly? ( up to 3marks)</a:t>
            </a:r>
          </a:p>
        </p:txBody>
      </p:sp>
      <p:sp>
        <p:nvSpPr>
          <p:cNvPr id="224" name="Shape 224"/>
          <p:cNvSpPr/>
          <p:nvPr/>
        </p:nvSpPr>
        <p:spPr>
          <a:xfrm>
            <a:off x="1042987" y="304695"/>
            <a:ext cx="7643813" cy="6463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000">
                <a:solidFill>
                  <a:srgbClr val="4D4D4D"/>
                </a:solidFill>
                <a:latin typeface="Arial"/>
                <a:ea typeface="Arial"/>
                <a:cs typeface="Arial"/>
                <a:sym typeface="Arial"/>
              </a:defRPr>
            </a:lvl1pPr>
          </a:lstStyle>
          <a:p>
            <a:pPr lvl="0">
              <a:defRPr sz="1800">
                <a:solidFill>
                  <a:srgbClr val="000000"/>
                </a:solidFill>
              </a:defRPr>
            </a:pPr>
            <a:r>
              <a:rPr sz="4000">
                <a:solidFill>
                  <a:srgbClr val="4D4D4D"/>
                </a:solidFill>
              </a:rPr>
              <a:t>Mark scheme - Question 4</a:t>
            </a:r>
          </a:p>
        </p:txBody>
      </p:sp>
      <p:sp>
        <p:nvSpPr>
          <p:cNvPr id="225" name="Shape 225"/>
          <p:cNvSpPr/>
          <p:nvPr/>
        </p:nvSpPr>
        <p:spPr>
          <a:xfrm>
            <a:off x="431800" y="6092825"/>
            <a:ext cx="468313" cy="431800"/>
          </a:xfrm>
          <a:prstGeom prst="rect">
            <a:avLst/>
          </a:prstGeom>
          <a:solidFill>
            <a:srgbClr val="0071BC"/>
          </a:solidFill>
          <a:ln w="12700">
            <a:miter lim="400000"/>
          </a:ln>
        </p:spPr>
        <p:txBody>
          <a:bodyPr lIns="0" tIns="0" rIns="0" bIns="0" anchor="ctr"/>
          <a:lstStyle/>
          <a:p>
            <a:pPr lvl="0">
              <a:defRPr sz="1800">
                <a:latin typeface="Arial"/>
                <a:ea typeface="Arial"/>
                <a:cs typeface="Arial"/>
                <a:sym typeface="Arial"/>
              </a:defRPr>
            </a:pP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 name="buena vista.png"/>
          <p:cNvPicPr/>
          <p:nvPr/>
        </p:nvPicPr>
        <p:blipFill>
          <a:blip r:embed="rId2">
            <a:extLst/>
          </a:blip>
          <a:stretch>
            <a:fillRect/>
          </a:stretch>
        </p:blipFill>
        <p:spPr>
          <a:xfrm>
            <a:off x="2562225" y="3181350"/>
            <a:ext cx="885825" cy="581025"/>
          </a:xfrm>
          <a:prstGeom prst="rect">
            <a:avLst/>
          </a:prstGeom>
          <a:ln w="12700">
            <a:miter lim="400000"/>
          </a:ln>
        </p:spPr>
      </p:pic>
      <p:pic>
        <p:nvPicPr>
          <p:cNvPr id="20" name="lg.png"/>
          <p:cNvPicPr/>
          <p:nvPr/>
        </p:nvPicPr>
        <p:blipFill>
          <a:blip r:embed="rId3">
            <a:extLst/>
          </a:blip>
          <a:stretch>
            <a:fillRect/>
          </a:stretch>
        </p:blipFill>
        <p:spPr>
          <a:xfrm>
            <a:off x="3505200" y="2286000"/>
            <a:ext cx="657225" cy="638175"/>
          </a:xfrm>
          <a:prstGeom prst="rect">
            <a:avLst/>
          </a:prstGeom>
          <a:ln w="12700">
            <a:miter lim="400000"/>
          </a:ln>
        </p:spPr>
      </p:pic>
      <p:pic>
        <p:nvPicPr>
          <p:cNvPr id="21" name="bacardi.png"/>
          <p:cNvPicPr/>
          <p:nvPr/>
        </p:nvPicPr>
        <p:blipFill>
          <a:blip r:embed="rId4">
            <a:extLst/>
          </a:blip>
          <a:stretch>
            <a:fillRect/>
          </a:stretch>
        </p:blipFill>
        <p:spPr>
          <a:xfrm>
            <a:off x="7696200" y="2667000"/>
            <a:ext cx="762000" cy="762000"/>
          </a:xfrm>
          <a:prstGeom prst="rect">
            <a:avLst/>
          </a:prstGeom>
          <a:ln w="12700">
            <a:miter lim="400000"/>
          </a:ln>
        </p:spPr>
      </p:pic>
      <p:pic>
        <p:nvPicPr>
          <p:cNvPr id="22" name="reebok.png"/>
          <p:cNvPicPr/>
          <p:nvPr/>
        </p:nvPicPr>
        <p:blipFill>
          <a:blip r:embed="rId5">
            <a:extLst/>
          </a:blip>
          <a:stretch>
            <a:fillRect/>
          </a:stretch>
        </p:blipFill>
        <p:spPr>
          <a:xfrm>
            <a:off x="7924800" y="3657600"/>
            <a:ext cx="866775" cy="390525"/>
          </a:xfrm>
          <a:prstGeom prst="rect">
            <a:avLst/>
          </a:prstGeom>
          <a:ln w="12700">
            <a:miter lim="400000"/>
          </a:ln>
        </p:spPr>
      </p:pic>
      <p:pic>
        <p:nvPicPr>
          <p:cNvPr id="23" name="adidas old.png"/>
          <p:cNvPicPr/>
          <p:nvPr/>
        </p:nvPicPr>
        <p:blipFill>
          <a:blip r:embed="rId6">
            <a:extLst/>
          </a:blip>
          <a:stretch>
            <a:fillRect/>
          </a:stretch>
        </p:blipFill>
        <p:spPr>
          <a:xfrm>
            <a:off x="5715000" y="5867400"/>
            <a:ext cx="885825" cy="647700"/>
          </a:xfrm>
          <a:prstGeom prst="rect">
            <a:avLst/>
          </a:prstGeom>
          <a:ln w="12700">
            <a:miter lim="400000"/>
          </a:ln>
        </p:spPr>
      </p:pic>
      <p:pic>
        <p:nvPicPr>
          <p:cNvPr id="24" name="apple.png"/>
          <p:cNvPicPr/>
          <p:nvPr/>
        </p:nvPicPr>
        <p:blipFill>
          <a:blip r:embed="rId7">
            <a:extLst/>
          </a:blip>
          <a:stretch>
            <a:fillRect/>
          </a:stretch>
        </p:blipFill>
        <p:spPr>
          <a:xfrm>
            <a:off x="6553200" y="1676400"/>
            <a:ext cx="590550" cy="704850"/>
          </a:xfrm>
          <a:prstGeom prst="rect">
            <a:avLst/>
          </a:prstGeom>
          <a:ln w="12700">
            <a:miter lim="400000"/>
          </a:ln>
        </p:spPr>
      </p:pic>
      <p:pic>
        <p:nvPicPr>
          <p:cNvPr id="25" name="domino pizza.png"/>
          <p:cNvPicPr/>
          <p:nvPr/>
        </p:nvPicPr>
        <p:blipFill>
          <a:blip r:embed="rId8">
            <a:extLst/>
          </a:blip>
          <a:stretch>
            <a:fillRect/>
          </a:stretch>
        </p:blipFill>
        <p:spPr>
          <a:xfrm>
            <a:off x="2819400" y="4038600"/>
            <a:ext cx="942975" cy="809625"/>
          </a:xfrm>
          <a:prstGeom prst="rect">
            <a:avLst/>
          </a:prstGeom>
          <a:ln w="12700">
            <a:miter lim="400000"/>
          </a:ln>
        </p:spPr>
      </p:pic>
      <p:pic>
        <p:nvPicPr>
          <p:cNvPr id="26" name="honda.png"/>
          <p:cNvPicPr/>
          <p:nvPr/>
        </p:nvPicPr>
        <p:blipFill>
          <a:blip r:embed="rId9">
            <a:extLst/>
          </a:blip>
          <a:stretch>
            <a:fillRect/>
          </a:stretch>
        </p:blipFill>
        <p:spPr>
          <a:xfrm>
            <a:off x="5638800" y="3962400"/>
            <a:ext cx="809625" cy="695325"/>
          </a:xfrm>
          <a:prstGeom prst="rect">
            <a:avLst/>
          </a:prstGeom>
          <a:ln w="12700">
            <a:miter lim="400000"/>
          </a:ln>
        </p:spPr>
      </p:pic>
      <p:pic>
        <p:nvPicPr>
          <p:cNvPr id="27" name="daewoo.png"/>
          <p:cNvPicPr/>
          <p:nvPr/>
        </p:nvPicPr>
        <p:blipFill>
          <a:blip r:embed="rId10">
            <a:extLst/>
          </a:blip>
          <a:stretch>
            <a:fillRect/>
          </a:stretch>
        </p:blipFill>
        <p:spPr>
          <a:xfrm>
            <a:off x="1600200" y="3886200"/>
            <a:ext cx="838200" cy="647700"/>
          </a:xfrm>
          <a:prstGeom prst="rect">
            <a:avLst/>
          </a:prstGeom>
          <a:ln w="12700">
            <a:miter lim="400000"/>
          </a:ln>
        </p:spPr>
      </p:pic>
      <p:pic>
        <p:nvPicPr>
          <p:cNvPr id="28" name="chevrolet.png"/>
          <p:cNvPicPr/>
          <p:nvPr/>
        </p:nvPicPr>
        <p:blipFill>
          <a:blip r:embed="rId11">
            <a:extLst/>
          </a:blip>
          <a:stretch>
            <a:fillRect/>
          </a:stretch>
        </p:blipFill>
        <p:spPr>
          <a:xfrm>
            <a:off x="4876800" y="3276600"/>
            <a:ext cx="1152525" cy="428625"/>
          </a:xfrm>
          <a:prstGeom prst="rect">
            <a:avLst/>
          </a:prstGeom>
          <a:ln w="12700">
            <a:miter lim="400000"/>
          </a:ln>
        </p:spPr>
      </p:pic>
      <p:pic>
        <p:nvPicPr>
          <p:cNvPr id="29" name="kodak.png"/>
          <p:cNvPicPr/>
          <p:nvPr/>
        </p:nvPicPr>
        <p:blipFill>
          <a:blip r:embed="rId12">
            <a:extLst/>
          </a:blip>
          <a:stretch>
            <a:fillRect/>
          </a:stretch>
        </p:blipFill>
        <p:spPr>
          <a:xfrm>
            <a:off x="838200" y="5562600"/>
            <a:ext cx="885825" cy="809625"/>
          </a:xfrm>
          <a:prstGeom prst="rect">
            <a:avLst/>
          </a:prstGeom>
          <a:ln w="12700">
            <a:miter lim="400000"/>
          </a:ln>
        </p:spPr>
      </p:pic>
      <p:pic>
        <p:nvPicPr>
          <p:cNvPr id="30" name="hyundai.png"/>
          <p:cNvPicPr/>
          <p:nvPr/>
        </p:nvPicPr>
        <p:blipFill>
          <a:blip r:embed="rId13">
            <a:extLst/>
          </a:blip>
          <a:stretch>
            <a:fillRect/>
          </a:stretch>
        </p:blipFill>
        <p:spPr>
          <a:xfrm>
            <a:off x="7010400" y="4267200"/>
            <a:ext cx="1133475" cy="552450"/>
          </a:xfrm>
          <a:prstGeom prst="rect">
            <a:avLst/>
          </a:prstGeom>
          <a:ln w="12700">
            <a:miter lim="400000"/>
          </a:ln>
        </p:spPr>
      </p:pic>
      <p:pic>
        <p:nvPicPr>
          <p:cNvPr id="31" name="toyota.png"/>
          <p:cNvPicPr/>
          <p:nvPr/>
        </p:nvPicPr>
        <p:blipFill>
          <a:blip r:embed="rId14">
            <a:extLst/>
          </a:blip>
          <a:stretch>
            <a:fillRect/>
          </a:stretch>
        </p:blipFill>
        <p:spPr>
          <a:xfrm>
            <a:off x="5410200" y="5181600"/>
            <a:ext cx="704850" cy="438150"/>
          </a:xfrm>
          <a:prstGeom prst="rect">
            <a:avLst/>
          </a:prstGeom>
          <a:ln w="12700">
            <a:miter lim="400000"/>
          </a:ln>
        </p:spPr>
      </p:pic>
      <p:pic>
        <p:nvPicPr>
          <p:cNvPr id="32" name="wwf.png"/>
          <p:cNvPicPr/>
          <p:nvPr/>
        </p:nvPicPr>
        <p:blipFill>
          <a:blip r:embed="rId15">
            <a:extLst/>
          </a:blip>
          <a:stretch>
            <a:fillRect/>
          </a:stretch>
        </p:blipFill>
        <p:spPr>
          <a:xfrm>
            <a:off x="457200" y="3810000"/>
            <a:ext cx="723900" cy="857250"/>
          </a:xfrm>
          <a:prstGeom prst="rect">
            <a:avLst/>
          </a:prstGeom>
          <a:ln w="12700">
            <a:miter lim="400000"/>
          </a:ln>
        </p:spPr>
      </p:pic>
      <p:pic>
        <p:nvPicPr>
          <p:cNvPr id="33" name="pepsi.png"/>
          <p:cNvPicPr/>
          <p:nvPr/>
        </p:nvPicPr>
        <p:blipFill>
          <a:blip r:embed="rId16">
            <a:extLst/>
          </a:blip>
          <a:stretch>
            <a:fillRect/>
          </a:stretch>
        </p:blipFill>
        <p:spPr>
          <a:xfrm>
            <a:off x="3705225" y="5181600"/>
            <a:ext cx="866775" cy="847725"/>
          </a:xfrm>
          <a:prstGeom prst="rect">
            <a:avLst/>
          </a:prstGeom>
          <a:ln w="12700">
            <a:miter lim="400000"/>
          </a:ln>
        </p:spPr>
      </p:pic>
      <p:pic>
        <p:nvPicPr>
          <p:cNvPr id="34" name="macdonalds.png"/>
          <p:cNvPicPr/>
          <p:nvPr/>
        </p:nvPicPr>
        <p:blipFill>
          <a:blip r:embed="rId17">
            <a:extLst/>
          </a:blip>
          <a:stretch>
            <a:fillRect/>
          </a:stretch>
        </p:blipFill>
        <p:spPr>
          <a:xfrm>
            <a:off x="3886200" y="2990850"/>
            <a:ext cx="942975" cy="876300"/>
          </a:xfrm>
          <a:prstGeom prst="rect">
            <a:avLst/>
          </a:prstGeom>
          <a:ln w="12700">
            <a:miter lim="400000"/>
          </a:ln>
        </p:spPr>
      </p:pic>
      <p:pic>
        <p:nvPicPr>
          <p:cNvPr id="35" name="fila.png"/>
          <p:cNvPicPr/>
          <p:nvPr/>
        </p:nvPicPr>
        <p:blipFill>
          <a:blip r:embed="rId18">
            <a:extLst/>
          </a:blip>
          <a:stretch>
            <a:fillRect/>
          </a:stretch>
        </p:blipFill>
        <p:spPr>
          <a:xfrm>
            <a:off x="6934200" y="5334000"/>
            <a:ext cx="904875" cy="885825"/>
          </a:xfrm>
          <a:prstGeom prst="rect">
            <a:avLst/>
          </a:prstGeom>
          <a:ln w="12700">
            <a:miter lim="400000"/>
          </a:ln>
        </p:spPr>
      </p:pic>
      <p:pic>
        <p:nvPicPr>
          <p:cNvPr id="36" name="motorola.png"/>
          <p:cNvPicPr/>
          <p:nvPr/>
        </p:nvPicPr>
        <p:blipFill>
          <a:blip r:embed="rId19">
            <a:extLst/>
          </a:blip>
          <a:stretch>
            <a:fillRect/>
          </a:stretch>
        </p:blipFill>
        <p:spPr>
          <a:xfrm>
            <a:off x="8001000" y="5257800"/>
            <a:ext cx="828675" cy="857250"/>
          </a:xfrm>
          <a:prstGeom prst="rect">
            <a:avLst/>
          </a:prstGeom>
          <a:ln w="12700">
            <a:miter lim="400000"/>
          </a:ln>
        </p:spPr>
      </p:pic>
      <p:pic>
        <p:nvPicPr>
          <p:cNvPr id="37" name="audi.png"/>
          <p:cNvPicPr/>
          <p:nvPr/>
        </p:nvPicPr>
        <p:blipFill>
          <a:blip r:embed="rId20">
            <a:extLst/>
          </a:blip>
          <a:stretch>
            <a:fillRect/>
          </a:stretch>
        </p:blipFill>
        <p:spPr>
          <a:xfrm>
            <a:off x="457200" y="2286000"/>
            <a:ext cx="942975" cy="381000"/>
          </a:xfrm>
          <a:prstGeom prst="rect">
            <a:avLst/>
          </a:prstGeom>
          <a:ln w="12700">
            <a:miter lim="400000"/>
          </a:ln>
        </p:spPr>
      </p:pic>
      <p:pic>
        <p:nvPicPr>
          <p:cNvPr id="38" name="shell.png"/>
          <p:cNvPicPr/>
          <p:nvPr/>
        </p:nvPicPr>
        <p:blipFill>
          <a:blip r:embed="rId21">
            <a:extLst/>
          </a:blip>
          <a:stretch>
            <a:fillRect/>
          </a:stretch>
        </p:blipFill>
        <p:spPr>
          <a:xfrm>
            <a:off x="7696200" y="1676400"/>
            <a:ext cx="752475" cy="695325"/>
          </a:xfrm>
          <a:prstGeom prst="rect">
            <a:avLst/>
          </a:prstGeom>
          <a:ln w="12700">
            <a:miter lim="400000"/>
          </a:ln>
        </p:spPr>
      </p:pic>
      <p:pic>
        <p:nvPicPr>
          <p:cNvPr id="39" name="mercedes.png"/>
          <p:cNvPicPr/>
          <p:nvPr/>
        </p:nvPicPr>
        <p:blipFill>
          <a:blip r:embed="rId22">
            <a:extLst/>
          </a:blip>
          <a:stretch>
            <a:fillRect/>
          </a:stretch>
        </p:blipFill>
        <p:spPr>
          <a:xfrm>
            <a:off x="4291012" y="4495800"/>
            <a:ext cx="561976" cy="552450"/>
          </a:xfrm>
          <a:prstGeom prst="rect">
            <a:avLst/>
          </a:prstGeom>
          <a:ln w="12700">
            <a:miter lim="400000"/>
          </a:ln>
        </p:spPr>
      </p:pic>
      <p:pic>
        <p:nvPicPr>
          <p:cNvPr id="40" name="nike.png"/>
          <p:cNvPicPr/>
          <p:nvPr/>
        </p:nvPicPr>
        <p:blipFill>
          <a:blip r:embed="rId23">
            <a:extLst/>
          </a:blip>
          <a:stretch>
            <a:fillRect/>
          </a:stretch>
        </p:blipFill>
        <p:spPr>
          <a:xfrm>
            <a:off x="1828800" y="2286000"/>
            <a:ext cx="942975" cy="333375"/>
          </a:xfrm>
          <a:prstGeom prst="rect">
            <a:avLst/>
          </a:prstGeom>
          <a:ln w="12700">
            <a:miter lim="400000"/>
          </a:ln>
        </p:spPr>
      </p:pic>
      <p:pic>
        <p:nvPicPr>
          <p:cNvPr id="41" name="mitsubishi.png"/>
          <p:cNvPicPr/>
          <p:nvPr/>
        </p:nvPicPr>
        <p:blipFill>
          <a:blip r:embed="rId24">
            <a:extLst/>
          </a:blip>
          <a:stretch>
            <a:fillRect/>
          </a:stretch>
        </p:blipFill>
        <p:spPr>
          <a:xfrm>
            <a:off x="6096000" y="2590800"/>
            <a:ext cx="942975" cy="819150"/>
          </a:xfrm>
          <a:prstGeom prst="rect">
            <a:avLst/>
          </a:prstGeom>
          <a:ln w="12700">
            <a:miter lim="400000"/>
          </a:ln>
        </p:spPr>
      </p:pic>
      <p:pic>
        <p:nvPicPr>
          <p:cNvPr id="42" name="lowenbrau.png"/>
          <p:cNvPicPr/>
          <p:nvPr/>
        </p:nvPicPr>
        <p:blipFill>
          <a:blip r:embed="rId25">
            <a:extLst/>
          </a:blip>
          <a:stretch>
            <a:fillRect/>
          </a:stretch>
        </p:blipFill>
        <p:spPr>
          <a:xfrm>
            <a:off x="4800600" y="1905000"/>
            <a:ext cx="762000" cy="847725"/>
          </a:xfrm>
          <a:prstGeom prst="rect">
            <a:avLst/>
          </a:prstGeom>
          <a:ln w="12700">
            <a:miter lim="400000"/>
          </a:ln>
        </p:spPr>
      </p:pic>
      <p:pic>
        <p:nvPicPr>
          <p:cNvPr id="43" name="malaysia air.png"/>
          <p:cNvPicPr/>
          <p:nvPr/>
        </p:nvPicPr>
        <p:blipFill>
          <a:blip r:embed="rId26">
            <a:extLst/>
          </a:blip>
          <a:stretch>
            <a:fillRect/>
          </a:stretch>
        </p:blipFill>
        <p:spPr>
          <a:xfrm>
            <a:off x="2438400" y="5562600"/>
            <a:ext cx="733425" cy="495300"/>
          </a:xfrm>
          <a:prstGeom prst="rect">
            <a:avLst/>
          </a:prstGeom>
          <a:ln w="12700">
            <a:miter lim="400000"/>
          </a:ln>
        </p:spPr>
      </p:pic>
      <p:sp>
        <p:nvSpPr>
          <p:cNvPr id="44" name="Shape 44"/>
          <p:cNvSpPr/>
          <p:nvPr/>
        </p:nvSpPr>
        <p:spPr>
          <a:xfrm>
            <a:off x="0" y="685800"/>
            <a:ext cx="4191000" cy="457200"/>
          </a:xfrm>
          <a:prstGeom prst="rect">
            <a:avLst/>
          </a:prstGeom>
          <a:solidFill>
            <a:srgbClr val="FF0000"/>
          </a:solidFill>
          <a:ln>
            <a:solidFill>
              <a:srgbClr val="FFFFFF"/>
            </a:solidFill>
            <a:round/>
          </a:ln>
        </p:spPr>
        <p:txBody>
          <a:bodyPr lIns="0" tIns="0" rIns="0" bIns="0" anchor="ctr"/>
          <a:lstStyle/>
          <a:p>
            <a:pPr lvl="0" algn="ctr">
              <a:defRPr>
                <a:latin typeface="Times New Roman Bold"/>
                <a:ea typeface="Times New Roman Bold"/>
                <a:cs typeface="Times New Roman Bold"/>
                <a:sym typeface="Times New Roman Bold"/>
              </a:defRPr>
            </a:pPr>
          </a:p>
        </p:txBody>
      </p:sp>
      <p:sp>
        <p:nvSpPr>
          <p:cNvPr id="45" name="Shape 45"/>
          <p:cNvSpPr/>
          <p:nvPr/>
        </p:nvSpPr>
        <p:spPr>
          <a:xfrm>
            <a:off x="228600" y="758825"/>
            <a:ext cx="3813309"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800">
                <a:solidFill>
                  <a:srgbClr val="FFFFFF"/>
                </a:solidFill>
                <a:latin typeface="Alien League"/>
                <a:ea typeface="Alien League"/>
                <a:cs typeface="Alien League"/>
                <a:sym typeface="Alien League"/>
              </a:defRPr>
            </a:lvl1pPr>
          </a:lstStyle>
          <a:p>
            <a:pPr lvl="0">
              <a:defRPr b="0">
                <a:solidFill>
                  <a:srgbClr val="000000"/>
                </a:solidFill>
              </a:defRPr>
            </a:pPr>
            <a:r>
              <a:rPr b="1">
                <a:solidFill>
                  <a:srgbClr val="FFFFFF"/>
                </a:solidFill>
              </a:rPr>
              <a:t>Brands are much more than logos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nvSpPr>
        <p:spPr>
          <a:xfrm>
            <a:off x="5486400" y="4343400"/>
            <a:ext cx="2286001" cy="2514600"/>
          </a:xfrm>
          <a:prstGeom prst="rect">
            <a:avLst/>
          </a:prstGeom>
          <a:solidFill>
            <a:srgbClr val="808080"/>
          </a:solidFill>
          <a:ln>
            <a:solidFill>
              <a:srgbClr val="FFFFFF"/>
            </a:solidFill>
            <a:round/>
          </a:ln>
        </p:spPr>
        <p:txBody>
          <a:bodyPr lIns="0" tIns="0" rIns="0" bIns="0" anchor="ctr"/>
          <a:lstStyle/>
          <a:p>
            <a:pPr lvl="0"/>
          </a:p>
        </p:txBody>
      </p:sp>
      <p:sp>
        <p:nvSpPr>
          <p:cNvPr id="48" name="Shape 48"/>
          <p:cNvSpPr/>
          <p:nvPr/>
        </p:nvSpPr>
        <p:spPr>
          <a:xfrm>
            <a:off x="5638800" y="4724400"/>
            <a:ext cx="1459072" cy="8280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i="1" sz="2400">
                <a:solidFill>
                  <a:srgbClr val="FFFFFF"/>
                </a:solidFill>
                <a:latin typeface="Antique Olive"/>
                <a:ea typeface="Antique Olive"/>
                <a:cs typeface="Antique Olive"/>
                <a:sym typeface="Antique Olive"/>
              </a:rPr>
              <a:t>Dr. Rima </a:t>
            </a:r>
            <a:endParaRPr i="1" sz="2400">
              <a:solidFill>
                <a:srgbClr val="FFFFFF"/>
              </a:solidFill>
              <a:latin typeface="Antique Olive"/>
              <a:ea typeface="Antique Olive"/>
              <a:cs typeface="Antique Olive"/>
              <a:sym typeface="Antique Olive"/>
            </a:endParaRPr>
          </a:p>
          <a:p>
            <a:pPr lvl="0">
              <a:defRPr sz="1800"/>
            </a:pPr>
            <a:r>
              <a:rPr i="1" sz="2400">
                <a:solidFill>
                  <a:srgbClr val="FFFFFF"/>
                </a:solidFill>
                <a:latin typeface="Antique Olive"/>
                <a:ea typeface="Antique Olive"/>
                <a:cs typeface="Antique Olive"/>
                <a:sym typeface="Antique Olive"/>
              </a:rPr>
              <a:t>Demha</a:t>
            </a:r>
          </a:p>
        </p:txBody>
      </p:sp>
      <p:sp>
        <p:nvSpPr>
          <p:cNvPr id="49" name="Shape 49"/>
          <p:cNvSpPr/>
          <p:nvPr/>
        </p:nvSpPr>
        <p:spPr>
          <a:xfrm>
            <a:off x="3679795" y="627503"/>
            <a:ext cx="1784410" cy="8248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5300"/>
            </a:lvl1pPr>
          </a:lstStyle>
          <a:p>
            <a:pPr lvl="0">
              <a:defRPr sz="1800"/>
            </a:pPr>
            <a:r>
              <a:rPr sz="5300"/>
              <a:t>Brand </a:t>
            </a:r>
          </a:p>
        </p:txBody>
      </p:sp>
      <p:sp>
        <p:nvSpPr>
          <p:cNvPr id="50" name="Shape 50"/>
          <p:cNvSpPr/>
          <p:nvPr/>
        </p:nvSpPr>
        <p:spPr>
          <a:xfrm>
            <a:off x="809595" y="2697603"/>
            <a:ext cx="1097122"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Brand =</a:t>
            </a:r>
          </a:p>
        </p:txBody>
      </p:sp>
      <p:sp>
        <p:nvSpPr>
          <p:cNvPr id="51" name="Shape 51"/>
          <p:cNvSpPr/>
          <p:nvPr/>
        </p:nvSpPr>
        <p:spPr>
          <a:xfrm>
            <a:off x="2309911" y="2908300"/>
            <a:ext cx="2180740" cy="0"/>
          </a:xfrm>
          <a:prstGeom prst="line">
            <a:avLst/>
          </a:prstGeom>
          <a:ln w="25400">
            <a:solidFill/>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52" name="Shape 52"/>
          <p:cNvSpPr/>
          <p:nvPr/>
        </p:nvSpPr>
        <p:spPr>
          <a:xfrm>
            <a:off x="2309911" y="2223629"/>
            <a:ext cx="2180740"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Love + Emotion </a:t>
            </a:r>
          </a:p>
        </p:txBody>
      </p:sp>
      <p:sp>
        <p:nvSpPr>
          <p:cNvPr id="53" name="Shape 53"/>
          <p:cNvSpPr/>
          <p:nvPr/>
        </p:nvSpPr>
        <p:spPr>
          <a:xfrm>
            <a:off x="3035076" y="3031878"/>
            <a:ext cx="730410"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Price</a:t>
            </a:r>
          </a:p>
        </p:txBody>
      </p:sp>
      <p:sp>
        <p:nvSpPr>
          <p:cNvPr id="54" name="Shape 54"/>
          <p:cNvSpPr/>
          <p:nvPr/>
        </p:nvSpPr>
        <p:spPr>
          <a:xfrm>
            <a:off x="4893845" y="2697603"/>
            <a:ext cx="324258"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X</a:t>
            </a:r>
          </a:p>
        </p:txBody>
      </p:sp>
      <p:sp>
        <p:nvSpPr>
          <p:cNvPr id="55" name="Shape 55"/>
          <p:cNvSpPr/>
          <p:nvPr/>
        </p:nvSpPr>
        <p:spPr>
          <a:xfrm>
            <a:off x="5505162" y="2697603"/>
            <a:ext cx="2483010"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Value (Proposition)</a:t>
            </a:r>
          </a:p>
        </p:txBody>
      </p:sp>
    </p:spTree>
  </p:cSld>
  <p:clrMapOvr>
    <a:masterClrMapping/>
  </p:clrMapOvr>
  <p:transition spd="slow"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nvSpPr>
        <p:spPr>
          <a:xfrm>
            <a:off x="0" y="685800"/>
            <a:ext cx="4191000" cy="457200"/>
          </a:xfrm>
          <a:prstGeom prst="rect">
            <a:avLst/>
          </a:prstGeom>
          <a:solidFill>
            <a:srgbClr val="FF0000"/>
          </a:solidFill>
          <a:ln>
            <a:solidFill>
              <a:srgbClr val="FFFFFF"/>
            </a:solidFill>
            <a:round/>
          </a:ln>
        </p:spPr>
        <p:txBody>
          <a:bodyPr lIns="0" tIns="0" rIns="0" bIns="0" anchor="ctr"/>
          <a:lstStyle/>
          <a:p>
            <a:pPr lvl="0" algn="ctr">
              <a:defRPr>
                <a:latin typeface="Times New Roman Bold"/>
                <a:ea typeface="Times New Roman Bold"/>
                <a:cs typeface="Times New Roman Bold"/>
                <a:sym typeface="Times New Roman Bold"/>
              </a:defRPr>
            </a:pPr>
          </a:p>
        </p:txBody>
      </p:sp>
      <p:sp>
        <p:nvSpPr>
          <p:cNvPr id="58" name="Shape 58"/>
          <p:cNvSpPr/>
          <p:nvPr/>
        </p:nvSpPr>
        <p:spPr>
          <a:xfrm>
            <a:off x="1470025" y="685800"/>
            <a:ext cx="2644339"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FFFF"/>
                </a:solidFill>
                <a:latin typeface="Alien League"/>
                <a:ea typeface="Alien League"/>
                <a:cs typeface="Alien League"/>
                <a:sym typeface="Alien League"/>
              </a:defRPr>
            </a:lvl1pPr>
          </a:lstStyle>
          <a:p>
            <a:pPr lvl="0">
              <a:defRPr b="0" sz="1800">
                <a:solidFill>
                  <a:srgbClr val="000000"/>
                </a:solidFill>
              </a:defRPr>
            </a:pPr>
            <a:r>
              <a:rPr b="1" sz="2400">
                <a:solidFill>
                  <a:srgbClr val="FFFFFF"/>
                </a:solidFill>
              </a:rPr>
              <a:t>What is a brand ?</a:t>
            </a:r>
          </a:p>
        </p:txBody>
      </p:sp>
      <p:sp>
        <p:nvSpPr>
          <p:cNvPr id="59" name="Shape 59"/>
          <p:cNvSpPr/>
          <p:nvPr/>
        </p:nvSpPr>
        <p:spPr>
          <a:xfrm>
            <a:off x="685800" y="1828800"/>
            <a:ext cx="3735175"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atin typeface="Verdana"/>
                <a:ea typeface="Verdana"/>
                <a:cs typeface="Verdana"/>
                <a:sym typeface="Verdana"/>
              </a:defRPr>
            </a:lvl1pPr>
          </a:lstStyle>
          <a:p>
            <a:pPr lvl="0"/>
            <a:r>
              <a:t>A traditional scenario of market</a:t>
            </a:r>
          </a:p>
        </p:txBody>
      </p:sp>
      <p:sp>
        <p:nvSpPr>
          <p:cNvPr id="60" name="Shape 60"/>
          <p:cNvSpPr/>
          <p:nvPr/>
        </p:nvSpPr>
        <p:spPr>
          <a:xfrm>
            <a:off x="1828800" y="2590800"/>
            <a:ext cx="1857187"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Verdana"/>
                <a:ea typeface="Verdana"/>
                <a:cs typeface="Verdana"/>
                <a:sym typeface="Verdana"/>
              </a:defRPr>
            </a:lvl1pPr>
          </a:lstStyle>
          <a:p>
            <a:pPr lvl="0">
              <a:defRPr sz="1800"/>
            </a:pPr>
            <a:r>
              <a:rPr sz="2400"/>
              <a:t>Company A</a:t>
            </a:r>
          </a:p>
        </p:txBody>
      </p:sp>
      <p:sp>
        <p:nvSpPr>
          <p:cNvPr id="61" name="Shape 61"/>
          <p:cNvSpPr/>
          <p:nvPr/>
        </p:nvSpPr>
        <p:spPr>
          <a:xfrm>
            <a:off x="4267200" y="3124200"/>
            <a:ext cx="1447800" cy="0"/>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62" name="Shape 62"/>
          <p:cNvSpPr/>
          <p:nvPr/>
        </p:nvSpPr>
        <p:spPr>
          <a:xfrm>
            <a:off x="6172200" y="2895600"/>
            <a:ext cx="13716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atin typeface="Verdana"/>
                <a:ea typeface="Verdana"/>
                <a:cs typeface="Verdana"/>
                <a:sym typeface="Verdana"/>
              </a:defRPr>
            </a:lvl1pPr>
          </a:lstStyle>
          <a:p>
            <a:pPr lvl="0"/>
            <a:r>
              <a:t>Consumer</a:t>
            </a:r>
          </a:p>
        </p:txBody>
      </p:sp>
      <p:sp>
        <p:nvSpPr>
          <p:cNvPr id="63" name="Shape 63"/>
          <p:cNvSpPr/>
          <p:nvPr/>
        </p:nvSpPr>
        <p:spPr>
          <a:xfrm>
            <a:off x="4038600" y="2711450"/>
            <a:ext cx="1935223" cy="332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600">
                <a:latin typeface="Verdana"/>
                <a:ea typeface="Verdana"/>
                <a:cs typeface="Verdana"/>
                <a:sym typeface="Verdana"/>
              </a:defRPr>
            </a:lvl1pPr>
          </a:lstStyle>
          <a:p>
            <a:pPr lvl="0">
              <a:defRPr i="0" sz="1800"/>
            </a:pPr>
            <a:r>
              <a:rPr i="1" sz="1600"/>
              <a:t>Product / services</a:t>
            </a:r>
          </a:p>
        </p:txBody>
      </p:sp>
      <p:sp>
        <p:nvSpPr>
          <p:cNvPr id="64" name="Shape 64"/>
          <p:cNvSpPr/>
          <p:nvPr/>
        </p:nvSpPr>
        <p:spPr>
          <a:xfrm>
            <a:off x="1752600" y="4572000"/>
            <a:ext cx="7010400" cy="1539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600">
                <a:latin typeface="Verdana"/>
                <a:ea typeface="Verdana"/>
                <a:cs typeface="Verdana"/>
                <a:sym typeface="Verdana"/>
              </a:rPr>
              <a:t>In a traditional market scenario, the company is catering to the consumer.</a:t>
            </a:r>
            <a:endParaRPr sz="1600">
              <a:latin typeface="Verdana"/>
              <a:ea typeface="Verdana"/>
              <a:cs typeface="Verdana"/>
              <a:sym typeface="Verdana"/>
            </a:endParaRPr>
          </a:p>
          <a:p>
            <a:pPr lvl="0">
              <a:defRPr sz="1800"/>
            </a:pPr>
            <a:r>
              <a:rPr sz="1600">
                <a:latin typeface="Verdana"/>
                <a:ea typeface="Verdana"/>
                <a:cs typeface="Verdana"/>
                <a:sym typeface="Verdana"/>
              </a:rPr>
              <a:t>The number of competitors are small.</a:t>
            </a:r>
            <a:endParaRPr sz="1600">
              <a:latin typeface="Verdana"/>
              <a:ea typeface="Verdana"/>
              <a:cs typeface="Verdana"/>
              <a:sym typeface="Verdana"/>
            </a:endParaRPr>
          </a:p>
          <a:p>
            <a:pPr lvl="0">
              <a:defRPr sz="1800"/>
            </a:pPr>
            <a:r>
              <a:rPr sz="1600">
                <a:latin typeface="Verdana"/>
                <a:ea typeface="Verdana"/>
                <a:cs typeface="Verdana"/>
                <a:sym typeface="Verdana"/>
              </a:rPr>
              <a:t>In these markets the companies can come with advanced technologies and other strategies to capture more market share.</a:t>
            </a:r>
            <a:endParaRPr sz="1600">
              <a:latin typeface="Verdana"/>
              <a:ea typeface="Verdana"/>
              <a:cs typeface="Verdana"/>
              <a:sym typeface="Verdana"/>
            </a:endParaRPr>
          </a:p>
          <a:p>
            <a:pPr lvl="0">
              <a:defRPr sz="1800"/>
            </a:pPr>
            <a:r>
              <a:rPr sz="1600">
                <a:latin typeface="Verdana"/>
                <a:ea typeface="Verdana"/>
                <a:cs typeface="Verdana"/>
                <a:sym typeface="Verdana"/>
              </a:rPr>
              <a:t>(The size and power of the players is important.)</a:t>
            </a:r>
          </a:p>
        </p:txBody>
      </p:sp>
      <p:sp>
        <p:nvSpPr>
          <p:cNvPr id="65" name="Shape 65"/>
          <p:cNvSpPr/>
          <p:nvPr/>
        </p:nvSpPr>
        <p:spPr>
          <a:xfrm>
            <a:off x="1676400" y="3200400"/>
            <a:ext cx="980961" cy="2819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Verdana"/>
                <a:ea typeface="Verdana"/>
                <a:cs typeface="Verdana"/>
                <a:sym typeface="Verdana"/>
              </a:defRPr>
            </a:lvl1pPr>
          </a:lstStyle>
          <a:p>
            <a:pPr lvl="0">
              <a:defRPr sz="1800"/>
            </a:pPr>
            <a:r>
              <a:rPr sz="1200"/>
              <a:t>Company B</a:t>
            </a:r>
          </a:p>
        </p:txBody>
      </p:sp>
      <p:sp>
        <p:nvSpPr>
          <p:cNvPr id="66" name="Shape 66"/>
          <p:cNvSpPr/>
          <p:nvPr/>
        </p:nvSpPr>
        <p:spPr>
          <a:xfrm>
            <a:off x="2286000" y="3505200"/>
            <a:ext cx="1129355" cy="3073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atin typeface="Verdana"/>
                <a:ea typeface="Verdana"/>
                <a:cs typeface="Verdana"/>
                <a:sym typeface="Verdana"/>
              </a:defRPr>
            </a:lvl1pPr>
          </a:lstStyle>
          <a:p>
            <a:pPr lvl="0">
              <a:defRPr sz="1800"/>
            </a:pPr>
            <a:r>
              <a:rPr sz="1400"/>
              <a:t>Company C</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nvSpPr>
        <p:spPr>
          <a:xfrm>
            <a:off x="0" y="685800"/>
            <a:ext cx="4191000" cy="457200"/>
          </a:xfrm>
          <a:prstGeom prst="rect">
            <a:avLst/>
          </a:prstGeom>
          <a:solidFill>
            <a:srgbClr val="FF0000"/>
          </a:solidFill>
          <a:ln>
            <a:solidFill>
              <a:srgbClr val="FFFFFF"/>
            </a:solidFill>
            <a:round/>
          </a:ln>
        </p:spPr>
        <p:txBody>
          <a:bodyPr lIns="0" tIns="0" rIns="0" bIns="0" anchor="ctr"/>
          <a:lstStyle/>
          <a:p>
            <a:pPr lvl="0" algn="ctr">
              <a:defRPr>
                <a:latin typeface="Times New Roman Bold"/>
                <a:ea typeface="Times New Roman Bold"/>
                <a:cs typeface="Times New Roman Bold"/>
                <a:sym typeface="Times New Roman Bold"/>
              </a:defRPr>
            </a:pPr>
          </a:p>
        </p:txBody>
      </p:sp>
      <p:sp>
        <p:nvSpPr>
          <p:cNvPr id="69" name="Shape 69"/>
          <p:cNvSpPr/>
          <p:nvPr/>
        </p:nvSpPr>
        <p:spPr>
          <a:xfrm>
            <a:off x="1470025" y="685800"/>
            <a:ext cx="2644339"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FFFF"/>
                </a:solidFill>
                <a:latin typeface="Alien League"/>
                <a:ea typeface="Alien League"/>
                <a:cs typeface="Alien League"/>
                <a:sym typeface="Alien League"/>
              </a:defRPr>
            </a:lvl1pPr>
          </a:lstStyle>
          <a:p>
            <a:pPr lvl="0">
              <a:defRPr b="0" sz="1800">
                <a:solidFill>
                  <a:srgbClr val="000000"/>
                </a:solidFill>
              </a:defRPr>
            </a:pPr>
            <a:r>
              <a:rPr b="1" sz="2400">
                <a:solidFill>
                  <a:srgbClr val="FFFFFF"/>
                </a:solidFill>
              </a:rPr>
              <a:t>What is a brand ?</a:t>
            </a:r>
          </a:p>
        </p:txBody>
      </p:sp>
      <p:sp>
        <p:nvSpPr>
          <p:cNvPr id="70" name="Shape 70"/>
          <p:cNvSpPr/>
          <p:nvPr/>
        </p:nvSpPr>
        <p:spPr>
          <a:xfrm>
            <a:off x="1828800" y="1828800"/>
            <a:ext cx="1418925"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atin typeface="Verdana"/>
                <a:ea typeface="Verdana"/>
                <a:cs typeface="Verdana"/>
                <a:sym typeface="Verdana"/>
              </a:defRPr>
            </a:lvl1pPr>
          </a:lstStyle>
          <a:p>
            <a:pPr lvl="0"/>
            <a:r>
              <a:t>Company A</a:t>
            </a:r>
          </a:p>
        </p:txBody>
      </p:sp>
      <p:sp>
        <p:nvSpPr>
          <p:cNvPr id="71" name="Shape 71"/>
          <p:cNvSpPr/>
          <p:nvPr/>
        </p:nvSpPr>
        <p:spPr>
          <a:xfrm>
            <a:off x="3962400" y="2590800"/>
            <a:ext cx="1600200" cy="0"/>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72" name="Shape 72"/>
          <p:cNvSpPr/>
          <p:nvPr/>
        </p:nvSpPr>
        <p:spPr>
          <a:xfrm>
            <a:off x="6248400" y="2362200"/>
            <a:ext cx="13716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atin typeface="Verdana"/>
                <a:ea typeface="Verdana"/>
                <a:cs typeface="Verdana"/>
                <a:sym typeface="Verdana"/>
              </a:defRPr>
            </a:lvl1pPr>
          </a:lstStyle>
          <a:p>
            <a:pPr lvl="0"/>
            <a:r>
              <a:t>Consumer</a:t>
            </a:r>
          </a:p>
        </p:txBody>
      </p:sp>
      <p:sp>
        <p:nvSpPr>
          <p:cNvPr id="73" name="Shape 73"/>
          <p:cNvSpPr/>
          <p:nvPr/>
        </p:nvSpPr>
        <p:spPr>
          <a:xfrm>
            <a:off x="3733800" y="2209800"/>
            <a:ext cx="1935223" cy="332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600">
                <a:latin typeface="Verdana"/>
                <a:ea typeface="Verdana"/>
                <a:cs typeface="Verdana"/>
                <a:sym typeface="Verdana"/>
              </a:defRPr>
            </a:lvl1pPr>
          </a:lstStyle>
          <a:p>
            <a:pPr lvl="0">
              <a:defRPr i="0" sz="1800"/>
            </a:pPr>
            <a:r>
              <a:rPr i="1" sz="1600"/>
              <a:t>Product / services</a:t>
            </a:r>
          </a:p>
        </p:txBody>
      </p:sp>
      <p:sp>
        <p:nvSpPr>
          <p:cNvPr id="74" name="Shape 74"/>
          <p:cNvSpPr/>
          <p:nvPr/>
        </p:nvSpPr>
        <p:spPr>
          <a:xfrm>
            <a:off x="1828800" y="4038600"/>
            <a:ext cx="7010400" cy="2021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600">
                <a:latin typeface="Verdana"/>
                <a:ea typeface="Verdana"/>
                <a:cs typeface="Verdana"/>
                <a:sym typeface="Verdana"/>
              </a:rPr>
              <a:t>In complex markets, the differences between companies are not much.</a:t>
            </a:r>
            <a:endParaRPr sz="1600">
              <a:latin typeface="Verdana"/>
              <a:ea typeface="Verdana"/>
              <a:cs typeface="Verdana"/>
              <a:sym typeface="Verdana"/>
            </a:endParaRPr>
          </a:p>
          <a:p>
            <a:pPr lvl="0">
              <a:defRPr sz="1800"/>
            </a:pPr>
            <a:r>
              <a:rPr sz="1600">
                <a:latin typeface="Verdana"/>
                <a:ea typeface="Verdana"/>
                <a:cs typeface="Verdana"/>
                <a:sym typeface="Verdana"/>
              </a:rPr>
              <a:t>The companies can not differentiate much themselves from others on the basis of quality and technology etc. factors as all the companies are competent enough.</a:t>
            </a:r>
            <a:endParaRPr sz="1600">
              <a:latin typeface="Verdana"/>
              <a:ea typeface="Verdana"/>
              <a:cs typeface="Verdana"/>
              <a:sym typeface="Verdana"/>
            </a:endParaRPr>
          </a:p>
          <a:p>
            <a:pPr lvl="0">
              <a:defRPr sz="1800"/>
            </a:pPr>
            <a:r>
              <a:rPr sz="1600">
                <a:latin typeface="Verdana"/>
                <a:ea typeface="Verdana"/>
                <a:cs typeface="Verdana"/>
                <a:sym typeface="Verdana"/>
              </a:rPr>
              <a:t>This scenario explains the need for the differentiation for the companies.</a:t>
            </a:r>
            <a:endParaRPr sz="1600">
              <a:latin typeface="Verdana"/>
              <a:ea typeface="Verdana"/>
              <a:cs typeface="Verdana"/>
              <a:sym typeface="Verdana"/>
            </a:endParaRPr>
          </a:p>
        </p:txBody>
      </p:sp>
      <p:sp>
        <p:nvSpPr>
          <p:cNvPr id="75" name="Shape 75"/>
          <p:cNvSpPr/>
          <p:nvPr/>
        </p:nvSpPr>
        <p:spPr>
          <a:xfrm>
            <a:off x="1828800" y="2438400"/>
            <a:ext cx="1499739"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atin typeface="Verdana"/>
                <a:ea typeface="Verdana"/>
                <a:cs typeface="Verdana"/>
                <a:sym typeface="Verdana"/>
              </a:defRPr>
            </a:lvl1pPr>
          </a:lstStyle>
          <a:p>
            <a:pPr lvl="0"/>
            <a:r>
              <a:t>Company B </a:t>
            </a:r>
          </a:p>
        </p:txBody>
      </p:sp>
      <p:sp>
        <p:nvSpPr>
          <p:cNvPr id="76" name="Shape 76"/>
          <p:cNvSpPr/>
          <p:nvPr/>
        </p:nvSpPr>
        <p:spPr>
          <a:xfrm>
            <a:off x="1828800" y="2986087"/>
            <a:ext cx="1502641"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atin typeface="Verdana"/>
                <a:ea typeface="Verdana"/>
                <a:cs typeface="Verdana"/>
                <a:sym typeface="Verdana"/>
              </a:defRPr>
            </a:lvl1pPr>
          </a:lstStyle>
          <a:p>
            <a:pPr lvl="0"/>
            <a:r>
              <a:t>Company C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nvSpPr>
        <p:spPr>
          <a:xfrm>
            <a:off x="0" y="685800"/>
            <a:ext cx="4191000" cy="457200"/>
          </a:xfrm>
          <a:prstGeom prst="rect">
            <a:avLst/>
          </a:prstGeom>
          <a:solidFill>
            <a:srgbClr val="FF0000"/>
          </a:solidFill>
          <a:ln>
            <a:solidFill>
              <a:srgbClr val="FFFFFF"/>
            </a:solidFill>
            <a:round/>
          </a:ln>
        </p:spPr>
        <p:txBody>
          <a:bodyPr lIns="0" tIns="0" rIns="0" bIns="0" anchor="ctr"/>
          <a:lstStyle/>
          <a:p>
            <a:pPr lvl="0" algn="ctr">
              <a:defRPr>
                <a:latin typeface="Times New Roman Bold"/>
                <a:ea typeface="Times New Roman Bold"/>
                <a:cs typeface="Times New Roman Bold"/>
                <a:sym typeface="Times New Roman Bold"/>
              </a:defRPr>
            </a:pPr>
          </a:p>
        </p:txBody>
      </p:sp>
      <p:sp>
        <p:nvSpPr>
          <p:cNvPr id="79" name="Shape 79"/>
          <p:cNvSpPr/>
          <p:nvPr/>
        </p:nvSpPr>
        <p:spPr>
          <a:xfrm>
            <a:off x="1470025" y="685800"/>
            <a:ext cx="2644339"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FFFF"/>
                </a:solidFill>
                <a:latin typeface="Alien League"/>
                <a:ea typeface="Alien League"/>
                <a:cs typeface="Alien League"/>
                <a:sym typeface="Alien League"/>
              </a:defRPr>
            </a:lvl1pPr>
          </a:lstStyle>
          <a:p>
            <a:pPr lvl="0">
              <a:defRPr b="0" sz="1800">
                <a:solidFill>
                  <a:srgbClr val="000000"/>
                </a:solidFill>
              </a:defRPr>
            </a:pPr>
            <a:r>
              <a:rPr b="1" sz="2400">
                <a:solidFill>
                  <a:srgbClr val="FFFFFF"/>
                </a:solidFill>
              </a:rPr>
              <a:t>What is a brand ?</a:t>
            </a:r>
          </a:p>
        </p:txBody>
      </p:sp>
      <p:sp>
        <p:nvSpPr>
          <p:cNvPr id="80" name="Shape 80"/>
          <p:cNvSpPr/>
          <p:nvPr/>
        </p:nvSpPr>
        <p:spPr>
          <a:xfrm>
            <a:off x="1447800" y="1828800"/>
            <a:ext cx="7162800" cy="3469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600">
                <a:latin typeface="Verdana"/>
                <a:ea typeface="Verdana"/>
                <a:cs typeface="Verdana"/>
                <a:sym typeface="Verdana"/>
              </a:rPr>
              <a:t>Branding is an effort to give a unique identity to the company’s products and create emotional associations with consumers.</a:t>
            </a:r>
            <a:endParaRPr sz="1600">
              <a:latin typeface="Verdana"/>
              <a:ea typeface="Verdana"/>
              <a:cs typeface="Verdana"/>
              <a:sym typeface="Verdana"/>
            </a:endParaRPr>
          </a:p>
          <a:p>
            <a:pPr lvl="0">
              <a:defRPr sz="1800"/>
            </a:pPr>
            <a:r>
              <a:rPr sz="1600">
                <a:latin typeface="Verdana"/>
                <a:ea typeface="Verdana"/>
                <a:cs typeface="Verdana"/>
                <a:sym typeface="Verdana"/>
              </a:rPr>
              <a:t>It is a form of marketing.</a:t>
            </a:r>
            <a:endParaRPr sz="1600">
              <a:latin typeface="Verdana"/>
              <a:ea typeface="Verdana"/>
              <a:cs typeface="Verdana"/>
              <a:sym typeface="Verdana"/>
            </a:endParaRPr>
          </a:p>
          <a:p>
            <a:pPr lvl="0">
              <a:defRPr sz="1800"/>
            </a:pPr>
            <a:endParaRPr sz="1600">
              <a:latin typeface="Verdana"/>
              <a:ea typeface="Verdana"/>
              <a:cs typeface="Verdana"/>
              <a:sym typeface="Verdana"/>
            </a:endParaRPr>
          </a:p>
          <a:p>
            <a:pPr lvl="0">
              <a:defRPr sz="1800"/>
            </a:pPr>
            <a:r>
              <a:rPr sz="1600">
                <a:latin typeface="Verdana"/>
                <a:ea typeface="Verdana"/>
                <a:cs typeface="Verdana"/>
                <a:sym typeface="Verdana"/>
              </a:rPr>
              <a:t>A brand is a set of associations that are linked to a product range, a division, or company. </a:t>
            </a:r>
            <a:endParaRPr sz="1600">
              <a:latin typeface="Verdana"/>
              <a:ea typeface="Verdana"/>
              <a:cs typeface="Verdana"/>
              <a:sym typeface="Verdana"/>
            </a:endParaRPr>
          </a:p>
          <a:p>
            <a:pPr lvl="0">
              <a:defRPr sz="1800"/>
            </a:pPr>
            <a:r>
              <a:rPr sz="1600">
                <a:latin typeface="Verdana"/>
                <a:ea typeface="Verdana"/>
                <a:cs typeface="Verdana"/>
                <a:sym typeface="Verdana"/>
              </a:rPr>
              <a:t>These associations reside in the memory of customers.</a:t>
            </a:r>
            <a:endParaRPr sz="1600">
              <a:latin typeface="Verdana"/>
              <a:ea typeface="Verdana"/>
              <a:cs typeface="Verdana"/>
              <a:sym typeface="Verdana"/>
            </a:endParaRPr>
          </a:p>
          <a:p>
            <a:pPr lvl="0">
              <a:defRPr sz="1800"/>
            </a:pPr>
            <a:r>
              <a:rPr sz="1600">
                <a:latin typeface="Verdana"/>
                <a:ea typeface="Verdana"/>
                <a:cs typeface="Verdana"/>
                <a:sym typeface="Verdana"/>
              </a:rPr>
              <a:t>These associations help customers understand </a:t>
            </a:r>
            <a:endParaRPr sz="1600">
              <a:latin typeface="Verdana"/>
              <a:ea typeface="Verdana"/>
              <a:cs typeface="Verdana"/>
              <a:sym typeface="Verdana"/>
            </a:endParaRPr>
          </a:p>
          <a:p>
            <a:pPr lvl="0">
              <a:defRPr sz="1800"/>
            </a:pPr>
            <a:r>
              <a:rPr sz="1600">
                <a:latin typeface="Verdana"/>
                <a:ea typeface="Verdana"/>
                <a:cs typeface="Verdana"/>
                <a:sym typeface="Verdana"/>
              </a:rPr>
              <a:t>	what the brand or company is, </a:t>
            </a:r>
            <a:endParaRPr sz="1600">
              <a:latin typeface="Verdana"/>
              <a:ea typeface="Verdana"/>
              <a:cs typeface="Verdana"/>
              <a:sym typeface="Verdana"/>
            </a:endParaRPr>
          </a:p>
          <a:p>
            <a:pPr lvl="0">
              <a:defRPr sz="1800"/>
            </a:pPr>
            <a:r>
              <a:rPr sz="1600">
                <a:latin typeface="Verdana"/>
                <a:ea typeface="Verdana"/>
                <a:cs typeface="Verdana"/>
                <a:sym typeface="Verdana"/>
              </a:rPr>
              <a:t>	why it is potentially relevant to them,</a:t>
            </a:r>
            <a:endParaRPr sz="1600">
              <a:latin typeface="Verdana"/>
              <a:ea typeface="Verdana"/>
              <a:cs typeface="Verdana"/>
              <a:sym typeface="Verdana"/>
            </a:endParaRPr>
          </a:p>
          <a:p>
            <a:pPr lvl="0">
              <a:defRPr sz="1800"/>
            </a:pPr>
            <a:r>
              <a:rPr sz="1600">
                <a:latin typeface="Verdana"/>
                <a:ea typeface="Verdana"/>
                <a:cs typeface="Verdana"/>
                <a:sym typeface="Verdana"/>
              </a:rPr>
              <a:t>	how it is different or similar to other products made by the 	company,</a:t>
            </a:r>
            <a:endParaRPr sz="1600">
              <a:latin typeface="Verdana"/>
              <a:ea typeface="Verdana"/>
              <a:cs typeface="Verdana"/>
              <a:sym typeface="Verdana"/>
            </a:endParaRPr>
          </a:p>
          <a:p>
            <a:pPr lvl="0">
              <a:defRPr sz="1800"/>
            </a:pPr>
            <a:r>
              <a:rPr sz="1600">
                <a:latin typeface="Verdana"/>
                <a:ea typeface="Verdana"/>
                <a:cs typeface="Verdana"/>
                <a:sym typeface="Verdana"/>
              </a:rPr>
              <a:t>	and how it is similar or different from competitor’s 	products.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nvSpPr>
        <p:spPr>
          <a:xfrm>
            <a:off x="0" y="685800"/>
            <a:ext cx="4191000" cy="457200"/>
          </a:xfrm>
          <a:prstGeom prst="rect">
            <a:avLst/>
          </a:prstGeom>
          <a:solidFill>
            <a:srgbClr val="FF0000"/>
          </a:solidFill>
          <a:ln>
            <a:solidFill>
              <a:srgbClr val="FFFFFF"/>
            </a:solidFill>
            <a:round/>
          </a:ln>
        </p:spPr>
        <p:txBody>
          <a:bodyPr lIns="0" tIns="0" rIns="0" bIns="0" anchor="ctr"/>
          <a:lstStyle/>
          <a:p>
            <a:pPr lvl="0" algn="ctr">
              <a:defRPr>
                <a:latin typeface="Times New Roman Bold"/>
                <a:ea typeface="Times New Roman Bold"/>
                <a:cs typeface="Times New Roman Bold"/>
                <a:sym typeface="Times New Roman Bold"/>
              </a:defRPr>
            </a:pPr>
          </a:p>
        </p:txBody>
      </p:sp>
      <p:sp>
        <p:nvSpPr>
          <p:cNvPr id="83" name="Shape 83"/>
          <p:cNvSpPr/>
          <p:nvPr/>
        </p:nvSpPr>
        <p:spPr>
          <a:xfrm>
            <a:off x="1470025" y="685800"/>
            <a:ext cx="2644339"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FFFF"/>
                </a:solidFill>
                <a:latin typeface="Alien League"/>
                <a:ea typeface="Alien League"/>
                <a:cs typeface="Alien League"/>
                <a:sym typeface="Alien League"/>
              </a:defRPr>
            </a:lvl1pPr>
          </a:lstStyle>
          <a:p>
            <a:pPr lvl="0">
              <a:defRPr b="0" sz="1800">
                <a:solidFill>
                  <a:srgbClr val="000000"/>
                </a:solidFill>
              </a:defRPr>
            </a:pPr>
            <a:r>
              <a:rPr b="1" sz="2400">
                <a:solidFill>
                  <a:srgbClr val="FFFFFF"/>
                </a:solidFill>
              </a:rPr>
              <a:t>What is a brand ?</a:t>
            </a:r>
          </a:p>
        </p:txBody>
      </p:sp>
      <p:sp>
        <p:nvSpPr>
          <p:cNvPr id="84" name="Shape 84"/>
          <p:cNvSpPr/>
          <p:nvPr/>
        </p:nvSpPr>
        <p:spPr>
          <a:xfrm>
            <a:off x="1066800" y="1371600"/>
            <a:ext cx="7162800" cy="574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Verdana"/>
                <a:ea typeface="Verdana"/>
                <a:cs typeface="Verdana"/>
                <a:sym typeface="Verdana"/>
              </a:defRPr>
            </a:lvl1pPr>
          </a:lstStyle>
          <a:p>
            <a:pPr lvl="0">
              <a:defRPr sz="1800"/>
            </a:pPr>
            <a:r>
              <a:rPr sz="1600"/>
              <a:t>Branding is a combined effort of the company which is projected to the consumer.</a:t>
            </a:r>
          </a:p>
        </p:txBody>
      </p:sp>
      <p:sp>
        <p:nvSpPr>
          <p:cNvPr id="85" name="Shape 85"/>
          <p:cNvSpPr/>
          <p:nvPr/>
        </p:nvSpPr>
        <p:spPr>
          <a:xfrm>
            <a:off x="533400" y="3810000"/>
            <a:ext cx="1302083"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Company</a:t>
            </a:r>
          </a:p>
        </p:txBody>
      </p:sp>
      <p:sp>
        <p:nvSpPr>
          <p:cNvPr id="86" name="Shape 86"/>
          <p:cNvSpPr/>
          <p:nvPr/>
        </p:nvSpPr>
        <p:spPr>
          <a:xfrm>
            <a:off x="3733800" y="2286000"/>
            <a:ext cx="1143001" cy="4267200"/>
          </a:xfrm>
          <a:prstGeom prst="rect">
            <a:avLst/>
          </a:prstGeom>
          <a:blipFill>
            <a:blip r:embed="rId2"/>
          </a:blipFill>
          <a:ln>
            <a:solidFill/>
            <a:round/>
          </a:ln>
        </p:spPr>
        <p:txBody>
          <a:bodyPr lIns="0" tIns="0" rIns="0" bIns="0" anchor="ctr"/>
          <a:lstStyle/>
          <a:p>
            <a:pPr lvl="0"/>
          </a:p>
        </p:txBody>
      </p:sp>
      <p:sp>
        <p:nvSpPr>
          <p:cNvPr id="87" name="Shape 87"/>
          <p:cNvSpPr/>
          <p:nvPr/>
        </p:nvSpPr>
        <p:spPr>
          <a:xfrm>
            <a:off x="3838575" y="2328862"/>
            <a:ext cx="853738"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Brand</a:t>
            </a:r>
          </a:p>
        </p:txBody>
      </p:sp>
      <p:sp>
        <p:nvSpPr>
          <p:cNvPr id="88" name="Shape 88"/>
          <p:cNvSpPr/>
          <p:nvPr/>
        </p:nvSpPr>
        <p:spPr>
          <a:xfrm>
            <a:off x="6248400" y="3810000"/>
            <a:ext cx="1396217"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Consumer</a:t>
            </a:r>
          </a:p>
        </p:txBody>
      </p:sp>
      <p:sp>
        <p:nvSpPr>
          <p:cNvPr id="89" name="Shape 89"/>
          <p:cNvSpPr/>
          <p:nvPr/>
        </p:nvSpPr>
        <p:spPr>
          <a:xfrm>
            <a:off x="1295400" y="2514600"/>
            <a:ext cx="1367071"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Marketing</a:t>
            </a:r>
          </a:p>
        </p:txBody>
      </p:sp>
      <p:sp>
        <p:nvSpPr>
          <p:cNvPr id="90" name="Shape 90"/>
          <p:cNvSpPr/>
          <p:nvPr/>
        </p:nvSpPr>
        <p:spPr>
          <a:xfrm>
            <a:off x="1447800" y="5181600"/>
            <a:ext cx="1061477"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Verdana"/>
                <a:ea typeface="Verdana"/>
                <a:cs typeface="Verdana"/>
                <a:sym typeface="Verdana"/>
              </a:defRPr>
            </a:lvl1pPr>
          </a:lstStyle>
          <a:p>
            <a:pPr lvl="0">
              <a:defRPr sz="1800"/>
            </a:pPr>
            <a:r>
              <a:rPr sz="2000"/>
              <a:t>Design </a:t>
            </a:r>
          </a:p>
        </p:txBody>
      </p:sp>
      <p:sp>
        <p:nvSpPr>
          <p:cNvPr id="91" name="Shape 91"/>
          <p:cNvSpPr/>
          <p:nvPr/>
        </p:nvSpPr>
        <p:spPr>
          <a:xfrm>
            <a:off x="2743199" y="2895600"/>
            <a:ext cx="990601" cy="381000"/>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92" name="Shape 92"/>
          <p:cNvSpPr/>
          <p:nvPr/>
        </p:nvSpPr>
        <p:spPr>
          <a:xfrm flipV="1">
            <a:off x="2438400" y="5029199"/>
            <a:ext cx="1219201" cy="304802"/>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93" name="Shape 93"/>
          <p:cNvSpPr/>
          <p:nvPr/>
        </p:nvSpPr>
        <p:spPr>
          <a:xfrm>
            <a:off x="4876800" y="4038600"/>
            <a:ext cx="1371600" cy="0"/>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94" name="Shape 94"/>
          <p:cNvSpPr/>
          <p:nvPr/>
        </p:nvSpPr>
        <p:spPr>
          <a:xfrm>
            <a:off x="1981200" y="4038600"/>
            <a:ext cx="1676400" cy="0"/>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95" name="Shape 95"/>
          <p:cNvSpPr/>
          <p:nvPr/>
        </p:nvSpPr>
        <p:spPr>
          <a:xfrm flipH="1">
            <a:off x="1447800" y="2971799"/>
            <a:ext cx="457201" cy="838202"/>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96" name="Shape 96"/>
          <p:cNvSpPr/>
          <p:nvPr/>
        </p:nvSpPr>
        <p:spPr>
          <a:xfrm flipH="1" flipV="1">
            <a:off x="1447800" y="4190999"/>
            <a:ext cx="457201" cy="990602"/>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nvSpPr>
        <p:spPr>
          <a:xfrm>
            <a:off x="0" y="685800"/>
            <a:ext cx="4191000" cy="457200"/>
          </a:xfrm>
          <a:prstGeom prst="rect">
            <a:avLst/>
          </a:prstGeom>
          <a:solidFill>
            <a:srgbClr val="FF0000"/>
          </a:solidFill>
          <a:ln>
            <a:solidFill>
              <a:srgbClr val="FFFFFF"/>
            </a:solidFill>
            <a:round/>
          </a:ln>
        </p:spPr>
        <p:txBody>
          <a:bodyPr lIns="0" tIns="0" rIns="0" bIns="0" anchor="ctr"/>
          <a:lstStyle/>
          <a:p>
            <a:pPr lvl="0" algn="ctr">
              <a:defRPr>
                <a:latin typeface="Times New Roman Bold"/>
                <a:ea typeface="Times New Roman Bold"/>
                <a:cs typeface="Times New Roman Bold"/>
                <a:sym typeface="Times New Roman Bold"/>
              </a:defRPr>
            </a:pPr>
          </a:p>
        </p:txBody>
      </p:sp>
      <p:sp>
        <p:nvSpPr>
          <p:cNvPr id="99" name="Shape 99"/>
          <p:cNvSpPr/>
          <p:nvPr/>
        </p:nvSpPr>
        <p:spPr>
          <a:xfrm>
            <a:off x="1219200" y="674687"/>
            <a:ext cx="2644339"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FFFF"/>
                </a:solidFill>
                <a:latin typeface="Alien League"/>
                <a:ea typeface="Alien League"/>
                <a:cs typeface="Alien League"/>
                <a:sym typeface="Alien League"/>
              </a:defRPr>
            </a:lvl1pPr>
          </a:lstStyle>
          <a:p>
            <a:pPr lvl="0">
              <a:defRPr b="0" sz="1800">
                <a:solidFill>
                  <a:srgbClr val="000000"/>
                </a:solidFill>
              </a:defRPr>
            </a:pPr>
            <a:r>
              <a:rPr b="1" sz="2400">
                <a:solidFill>
                  <a:srgbClr val="FFFFFF"/>
                </a:solidFill>
              </a:rPr>
              <a:t>What is a brand ?</a:t>
            </a:r>
          </a:p>
        </p:txBody>
      </p:sp>
      <p:sp>
        <p:nvSpPr>
          <p:cNvPr id="100" name="Shape 100"/>
          <p:cNvSpPr/>
          <p:nvPr/>
        </p:nvSpPr>
        <p:spPr>
          <a:xfrm>
            <a:off x="1447800" y="1828800"/>
            <a:ext cx="4114800" cy="815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600">
                <a:latin typeface="Verdana"/>
                <a:ea typeface="Verdana"/>
                <a:cs typeface="Verdana"/>
                <a:sym typeface="Verdana"/>
              </a:rPr>
              <a:t>What a brand means to common person ?</a:t>
            </a:r>
            <a:endParaRPr sz="1600">
              <a:latin typeface="Verdana"/>
              <a:ea typeface="Verdana"/>
              <a:cs typeface="Verdana"/>
              <a:sym typeface="Verdana"/>
            </a:endParaRPr>
          </a:p>
          <a:p>
            <a:pPr lvl="0">
              <a:defRPr sz="1800"/>
            </a:pPr>
            <a:r>
              <a:rPr sz="1600">
                <a:latin typeface="Verdana"/>
                <a:ea typeface="Verdana"/>
                <a:cs typeface="Verdana"/>
                <a:sym typeface="Verdana"/>
              </a:rPr>
              <a:t>	</a:t>
            </a:r>
          </a:p>
        </p:txBody>
      </p:sp>
      <p:sp>
        <p:nvSpPr>
          <p:cNvPr id="101" name="Shape 101"/>
          <p:cNvSpPr/>
          <p:nvPr/>
        </p:nvSpPr>
        <p:spPr>
          <a:xfrm>
            <a:off x="4343400" y="2362200"/>
            <a:ext cx="3886200" cy="2263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Verdana"/>
                <a:ea typeface="Verdana"/>
                <a:cs typeface="Verdana"/>
                <a:sym typeface="Verdana"/>
              </a:defRPr>
            </a:lvl1pPr>
          </a:lstStyle>
          <a:p>
            <a:pPr lvl="0">
              <a:defRPr sz="1800"/>
            </a:pPr>
            <a:r>
              <a:rPr sz="1600"/>
              <a:t>In 'blind' taste tests, people prefer the taste of Pepsi over the taste of Coke. However, if the test is not 'blind' and the tasters know which beverage is which, they prefer the taste of Coke over Pepsi! That is the emotional power of a brand. The Coca-Cola brand has the power to actually change an individual's taste!</a:t>
            </a:r>
          </a:p>
        </p:txBody>
      </p:sp>
      <p:pic>
        <p:nvPicPr>
          <p:cNvPr id="102" name="image.png"/>
          <p:cNvPicPr/>
          <p:nvPr/>
        </p:nvPicPr>
        <p:blipFill>
          <a:blip r:embed="rId2">
            <a:extLst/>
          </a:blip>
          <a:srcRect l="9846" t="0" r="0" b="6462"/>
          <a:stretch>
            <a:fillRect/>
          </a:stretch>
        </p:blipFill>
        <p:spPr>
          <a:xfrm>
            <a:off x="1066799" y="2971800"/>
            <a:ext cx="2790826" cy="2895600"/>
          </a:xfrm>
          <a:prstGeom prst="rect">
            <a:avLst/>
          </a:prstGeom>
          <a:ln w="12700">
            <a:miter lim="400000"/>
          </a:ln>
        </p:spPr>
      </p:pic>
      <p:sp>
        <p:nvSpPr>
          <p:cNvPr id="103" name="Shape 103"/>
          <p:cNvSpPr/>
          <p:nvPr/>
        </p:nvSpPr>
        <p:spPr>
          <a:xfrm>
            <a:off x="838200" y="5486400"/>
            <a:ext cx="533400" cy="533400"/>
          </a:xfrm>
          <a:prstGeom prst="rect">
            <a:avLst/>
          </a:prstGeom>
          <a:solidFill>
            <a:srgbClr val="FFFFFF"/>
          </a:solidFill>
          <a:ln>
            <a:solidFill>
              <a:srgbClr val="FFFFFF"/>
            </a:solidFill>
            <a:round/>
          </a:ln>
        </p:spPr>
        <p:txBody>
          <a:bodyPr lIns="0" tIns="0" rIns="0" bIns="0" anchor="ctr"/>
          <a:lstStyle/>
          <a:p>
            <a:pPr lvl="0"/>
          </a:p>
        </p:txBody>
      </p:sp>
      <p:sp>
        <p:nvSpPr>
          <p:cNvPr id="104" name="Shape 104"/>
          <p:cNvSpPr/>
          <p:nvPr/>
        </p:nvSpPr>
        <p:spPr>
          <a:xfrm>
            <a:off x="4419600" y="5105400"/>
            <a:ext cx="4114800" cy="105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600">
                <a:latin typeface="Verdana"/>
                <a:ea typeface="Verdana"/>
                <a:cs typeface="Verdana"/>
                <a:sym typeface="Verdana"/>
              </a:rPr>
              <a:t>Coca-cola is the no.1 brand in the world.</a:t>
            </a:r>
            <a:endParaRPr sz="1600">
              <a:latin typeface="Verdana"/>
              <a:ea typeface="Verdana"/>
              <a:cs typeface="Verdana"/>
              <a:sym typeface="Verdana"/>
            </a:endParaRPr>
          </a:p>
          <a:p>
            <a:pPr lvl="0">
              <a:defRPr sz="1800"/>
            </a:pPr>
            <a:r>
              <a:rPr sz="1600">
                <a:latin typeface="Verdana"/>
                <a:ea typeface="Verdana"/>
                <a:cs typeface="Verdana"/>
                <a:sym typeface="Verdana"/>
              </a:rPr>
              <a:t>The first shape that was registered is the coca cola bottle.  </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nvSpPr>
        <p:spPr>
          <a:xfrm>
            <a:off x="990600" y="1371600"/>
            <a:ext cx="7620000" cy="46812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900"/>
              </a:spcBef>
              <a:defRPr sz="1800"/>
            </a:pPr>
            <a:r>
              <a:rPr sz="1600">
                <a:latin typeface="Verdana"/>
                <a:ea typeface="Verdana"/>
                <a:cs typeface="Verdana"/>
                <a:sym typeface="Verdana"/>
              </a:rPr>
              <a:t>(1) Products and services have become so alike that they fail to distinguish themselves by their quality, efficacy, reliability, assurance and care. Brands add emotion and trust to these products and services, thus providing clues that simplify consumers’ choice.</a:t>
            </a:r>
            <a:endParaRPr sz="1600">
              <a:latin typeface="Verdana"/>
              <a:ea typeface="Verdana"/>
              <a:cs typeface="Verdana"/>
              <a:sym typeface="Verdana"/>
            </a:endParaRPr>
          </a:p>
          <a:p>
            <a:pPr lvl="0">
              <a:spcBef>
                <a:spcPts val="900"/>
              </a:spcBef>
              <a:defRPr sz="1800"/>
            </a:pPr>
            <a:r>
              <a:rPr sz="1600">
                <a:latin typeface="Verdana"/>
                <a:ea typeface="Verdana"/>
                <a:cs typeface="Verdana"/>
                <a:sym typeface="Verdana"/>
              </a:rPr>
              <a:t>(2) These added emotions and trust help create a </a:t>
            </a:r>
            <a:r>
              <a:rPr i="1" sz="1600">
                <a:latin typeface="Verdana"/>
                <a:ea typeface="Verdana"/>
                <a:cs typeface="Verdana"/>
                <a:sym typeface="Verdana"/>
              </a:rPr>
              <a:t>relationship </a:t>
            </a:r>
            <a:r>
              <a:rPr sz="1600">
                <a:latin typeface="Verdana"/>
                <a:ea typeface="Verdana"/>
                <a:cs typeface="Verdana"/>
                <a:sym typeface="Verdana"/>
              </a:rPr>
              <a:t>between brands and consumers, which ensures consumers’ loyalty to the brands. </a:t>
            </a:r>
            <a:endParaRPr sz="1600">
              <a:latin typeface="Verdana"/>
              <a:ea typeface="Verdana"/>
              <a:cs typeface="Verdana"/>
              <a:sym typeface="Verdana"/>
            </a:endParaRPr>
          </a:p>
          <a:p>
            <a:pPr lvl="0">
              <a:spcBef>
                <a:spcPts val="900"/>
              </a:spcBef>
              <a:defRPr sz="1800"/>
            </a:pPr>
            <a:r>
              <a:rPr sz="1600">
                <a:latin typeface="Verdana"/>
                <a:ea typeface="Verdana"/>
                <a:cs typeface="Verdana"/>
                <a:sym typeface="Verdana"/>
              </a:rPr>
              <a:t>(3) Brands create aspirational lifestyles based on these consumer relationships. Associating oneself with a brand transfers these lifestyles onto consumers.</a:t>
            </a:r>
            <a:endParaRPr sz="1600">
              <a:latin typeface="Verdana"/>
              <a:ea typeface="Verdana"/>
              <a:cs typeface="Verdana"/>
              <a:sym typeface="Verdana"/>
            </a:endParaRPr>
          </a:p>
          <a:p>
            <a:pPr lvl="0">
              <a:spcBef>
                <a:spcPts val="900"/>
              </a:spcBef>
              <a:defRPr sz="1800"/>
            </a:pPr>
            <a:r>
              <a:rPr sz="1600">
                <a:latin typeface="Verdana"/>
                <a:ea typeface="Verdana"/>
                <a:cs typeface="Verdana"/>
                <a:sym typeface="Verdana"/>
              </a:rPr>
              <a:t>(4) The branded lifestyles extol values over and above the brands’ product or service category that allow the brands to be extended into other product and service categories. Thus saving companies the  trouble and costs of developing new brands, while entering new lucrative markets.</a:t>
            </a:r>
            <a:endParaRPr sz="1600">
              <a:latin typeface="Verdana"/>
              <a:ea typeface="Verdana"/>
              <a:cs typeface="Verdana"/>
              <a:sym typeface="Verdana"/>
            </a:endParaRPr>
          </a:p>
          <a:p>
            <a:pPr lvl="0">
              <a:spcBef>
                <a:spcPts val="900"/>
              </a:spcBef>
              <a:defRPr sz="1800"/>
            </a:pPr>
            <a:r>
              <a:rPr sz="1600">
                <a:latin typeface="Verdana"/>
                <a:ea typeface="Verdana"/>
                <a:cs typeface="Verdana"/>
                <a:sym typeface="Verdana"/>
              </a:rPr>
              <a:t>(5) The combination of emotions, relationships, lifestyles and values allows brand owners to charge a price premium for their products and services, which otherwise are barely distinguishable from generics.</a:t>
            </a:r>
          </a:p>
        </p:txBody>
      </p:sp>
      <p:sp>
        <p:nvSpPr>
          <p:cNvPr id="107" name="Shape 107"/>
          <p:cNvSpPr/>
          <p:nvPr/>
        </p:nvSpPr>
        <p:spPr>
          <a:xfrm>
            <a:off x="0" y="533400"/>
            <a:ext cx="4191000" cy="457200"/>
          </a:xfrm>
          <a:prstGeom prst="rect">
            <a:avLst/>
          </a:prstGeom>
          <a:solidFill>
            <a:srgbClr val="FF0000"/>
          </a:solidFill>
          <a:ln>
            <a:solidFill>
              <a:srgbClr val="FFFFFF"/>
            </a:solidFill>
            <a:round/>
          </a:ln>
        </p:spPr>
        <p:txBody>
          <a:bodyPr lIns="0" tIns="0" rIns="0" bIns="0" anchor="ctr"/>
          <a:lstStyle/>
          <a:p>
            <a:pPr lvl="0" algn="ctr">
              <a:defRPr>
                <a:latin typeface="Times New Roman Bold"/>
                <a:ea typeface="Times New Roman Bold"/>
                <a:cs typeface="Times New Roman Bold"/>
                <a:sym typeface="Times New Roman Bold"/>
              </a:defRPr>
            </a:pPr>
          </a:p>
        </p:txBody>
      </p:sp>
      <p:sp>
        <p:nvSpPr>
          <p:cNvPr id="108" name="Shape 108"/>
          <p:cNvSpPr/>
          <p:nvPr/>
        </p:nvSpPr>
        <p:spPr>
          <a:xfrm>
            <a:off x="1546225" y="533400"/>
            <a:ext cx="2644339"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FFFF"/>
                </a:solidFill>
                <a:latin typeface="Alien League"/>
                <a:ea typeface="Alien League"/>
                <a:cs typeface="Alien League"/>
                <a:sym typeface="Alien League"/>
              </a:defRPr>
            </a:lvl1pPr>
          </a:lstStyle>
          <a:p>
            <a:pPr lvl="0">
              <a:defRPr b="0" sz="1800">
                <a:solidFill>
                  <a:srgbClr val="000000"/>
                </a:solidFill>
              </a:defRPr>
            </a:pPr>
            <a:r>
              <a:rPr b="1" sz="2400">
                <a:solidFill>
                  <a:srgbClr val="FFFFFF"/>
                </a:solidFill>
              </a:rPr>
              <a:t>What is a brand ?</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