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0EFA1-0167-4719-9D82-3812EAA2DD5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5B02A-2A2D-4F5C-AD85-E23024844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3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5B02A-2A2D-4F5C-AD85-E23024844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2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5B02A-2A2D-4F5C-AD85-E230248449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96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5B02A-2A2D-4F5C-AD85-E230248449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279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5B02A-2A2D-4F5C-AD85-E230248449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3954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02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3793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18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02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4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4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0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6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9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8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ACBBD-3BD9-409D-A1EE-C866C73E42DA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A69C6F-FC8B-4B7F-8C61-DF01BE5D8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0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subTitle" idx="1"/>
          </p:nvPr>
        </p:nvSpPr>
        <p:spPr>
          <a:xfrm>
            <a:off x="1894384" y="2320119"/>
            <a:ext cx="9144000" cy="4107976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Sulfonic acid</a:t>
            </a:r>
          </a:p>
        </p:txBody>
      </p:sp>
    </p:spTree>
    <p:extLst>
      <p:ext uri="{BB962C8B-B14F-4D97-AF65-F5344CB8AC3E}">
        <p14:creationId xmlns:p14="http://schemas.microsoft.com/office/powerpoint/2010/main" val="20753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002" y="545910"/>
            <a:ext cx="6946861" cy="60050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Applications/Uses:</a:t>
            </a: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5002" y="1444388"/>
            <a:ext cx="9966729" cy="52907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Detergents and surfactants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Dyes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Acid </a:t>
            </a:r>
            <a:r>
              <a:rPr lang="en-US" b="1" dirty="0" smtClean="0">
                <a:solidFill>
                  <a:schemeClr val="tx1"/>
                </a:solidFill>
              </a:rPr>
              <a:t>catalysts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Drugs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Flow </a:t>
            </a:r>
            <a:r>
              <a:rPr lang="en-US" b="1" dirty="0" smtClean="0">
                <a:solidFill>
                  <a:schemeClr val="tx1"/>
                </a:solidFill>
              </a:rPr>
              <a:t>batteries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Antibacterial drugs </a:t>
            </a:r>
            <a:r>
              <a:rPr lang="en-US" dirty="0" smtClean="0">
                <a:solidFill>
                  <a:schemeClr val="tx1"/>
                </a:solidFill>
              </a:rPr>
              <a:t>”sulfa drugs”</a:t>
            </a:r>
            <a:r>
              <a:rPr lang="en-US" dirty="0">
                <a:solidFill>
                  <a:schemeClr val="tx1"/>
                </a:solidFill>
              </a:rPr>
              <a:t> are produced from sulfonic acids.</a:t>
            </a: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80" y="1444388"/>
            <a:ext cx="5203921" cy="2086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80" y="4747145"/>
            <a:ext cx="5412351" cy="198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1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649" y="610463"/>
            <a:ext cx="4217309" cy="71337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Different kinds:</a:t>
            </a: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649" y="1574041"/>
            <a:ext cx="9976664" cy="49905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Sulfonic acids are many different kinds of,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Benzenesulfonic acids.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Naphthalenesulfonic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acids.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ABTA Sulfonic acids.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Camphorsulfonic acids.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Cefonicid.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2,3-Dimercapto-1-propanesulfonic acid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Ethanedisulfonic acid.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Glutaurine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Hydroxylamine-O-sulfonic acid.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3-Mercapto-1-propanesulfonic acid</a:t>
            </a:r>
          </a:p>
        </p:txBody>
      </p:sp>
    </p:spTree>
    <p:extLst>
      <p:ext uri="{BB962C8B-B14F-4D97-AF65-F5344CB8AC3E}">
        <p14:creationId xmlns:p14="http://schemas.microsoft.com/office/powerpoint/2010/main" val="45087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116" y="487633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Products:</a:t>
            </a: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33116" y="1369325"/>
            <a:ext cx="10058550" cy="5086065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CIBSA: Flake </a:t>
            </a:r>
            <a:r>
              <a:rPr lang="en-US" sz="1600" dirty="0">
                <a:solidFill>
                  <a:schemeClr val="tx1"/>
                </a:solidFill>
              </a:rPr>
              <a:t>Chlorobenzenesulfonic acid is commonly used as a catalyst and intermediate in pharmaceuticals and organic synthesis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TSA 94: </a:t>
            </a:r>
            <a:r>
              <a:rPr lang="en-US" sz="1600" dirty="0">
                <a:solidFill>
                  <a:schemeClr val="tx1"/>
                </a:solidFill>
              </a:rPr>
              <a:t>Liquid Toluenesulfonic acid 94% has wide application as an organic acid catalyst in resin and organic reactions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P- TSA powder: </a:t>
            </a:r>
            <a:r>
              <a:rPr lang="en-US" sz="1600" dirty="0">
                <a:solidFill>
                  <a:schemeClr val="tx1"/>
                </a:solidFill>
              </a:rPr>
              <a:t>p-Toluenesulfonic acid monohydrate is the leading high purity catalyst in organic syntheses of all kinds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PSA: </a:t>
            </a:r>
            <a:r>
              <a:rPr lang="en-US" sz="1600" dirty="0">
                <a:solidFill>
                  <a:schemeClr val="tx1"/>
                </a:solidFill>
              </a:rPr>
              <a:t>Liquid Phenolsulfonic acid is used principally in metal treatment and </a:t>
            </a:r>
            <a:r>
              <a:rPr lang="en-US" sz="1600" dirty="0" smtClean="0">
                <a:solidFill>
                  <a:schemeClr val="tx1"/>
                </a:solidFill>
              </a:rPr>
              <a:t>processing.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XSA: </a:t>
            </a:r>
            <a:r>
              <a:rPr lang="en-US" sz="1600" dirty="0">
                <a:solidFill>
                  <a:schemeClr val="tx1"/>
                </a:solidFill>
              </a:rPr>
              <a:t>Liquid Xylenesulfonic acid is widely used in organic catalyst systems and electronic </a:t>
            </a:r>
            <a:r>
              <a:rPr lang="en-US" sz="1600" dirty="0" smtClean="0">
                <a:solidFill>
                  <a:schemeClr val="tx1"/>
                </a:solidFill>
              </a:rPr>
              <a:t>processing.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2992" y="1768523"/>
            <a:ext cx="1160060" cy="5272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974" y="2695020"/>
            <a:ext cx="1176078" cy="4824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974" y="3672108"/>
            <a:ext cx="1176078" cy="4858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2992" y="4678507"/>
            <a:ext cx="1160059" cy="3611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779" y="5531719"/>
            <a:ext cx="1092272" cy="62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7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298" y="610462"/>
            <a:ext cx="3384794" cy="79525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Side effects:</a:t>
            </a: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297" y="1405719"/>
            <a:ext cx="9731003" cy="506332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Bad for human skin.</a:t>
            </a:r>
          </a:p>
          <a:p>
            <a:r>
              <a:rPr lang="en-US" dirty="0">
                <a:solidFill>
                  <a:schemeClr val="tx1"/>
                </a:solidFill>
              </a:rPr>
              <a:t>Pain is a feeling triggered in the nervous system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Burn eyes.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Conclusion: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Sulfonic acid is important part for making detergents, surfactants, drugs etc. LABSA 90% use for making detergents.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238" y="5005033"/>
            <a:ext cx="1742555" cy="14640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238" y="1119116"/>
            <a:ext cx="1714652" cy="171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83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89" y="887104"/>
            <a:ext cx="4217157" cy="668741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Introduction</a:t>
            </a:r>
            <a:endParaRPr lang="en-US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89" y="1953936"/>
            <a:ext cx="9144000" cy="4776718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 member of organ sulfur compound.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 sulfur.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foul odors.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derivative sweet compound.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salts and ester are called sulfonates.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49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Structure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formula RSO2OH.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( organic alkyl and aryl group).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Alkyl-Alkane missing 1 hydrogen.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Aryl_ Aromatic hydrocarbon ring (Phenyl, naphthyl, Indolyl). 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Sulfonyl (SO2OH) is functional group.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6" r="3596"/>
          <a:stretch>
            <a:fillRect/>
          </a:stretch>
        </p:blipFill>
        <p:spPr>
          <a:xfrm>
            <a:off x="8199763" y="3481121"/>
            <a:ext cx="3394010" cy="2420903"/>
          </a:xfrm>
          <a:prstGeom prst="rect">
            <a:avLst/>
          </a:prstGeom>
        </p:spPr>
      </p:pic>
      <p:sp>
        <p:nvSpPr>
          <p:cNvPr id="14" name="Notched Right Arrow 13"/>
          <p:cNvSpPr/>
          <p:nvPr/>
        </p:nvSpPr>
        <p:spPr>
          <a:xfrm>
            <a:off x="5935505" y="4192170"/>
            <a:ext cx="2044624" cy="998806"/>
          </a:xfrm>
          <a:prstGeom prst="notch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2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5194" y="931294"/>
            <a:ext cx="6036860" cy="1074927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get sulfonic acid by replacing one OH group from H2SO4 by an organic substituent.</a:t>
            </a:r>
            <a:b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194" y="2579426"/>
            <a:ext cx="9144000" cy="3794079"/>
          </a:xfrm>
        </p:spPr>
        <p:txBody>
          <a:bodyPr>
            <a:normAutofit/>
          </a:bodyPr>
          <a:lstStyle/>
          <a:p>
            <a:pPr lvl="0" algn="l"/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Types</a:t>
            </a:r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:</a:t>
            </a:r>
          </a:p>
          <a:p>
            <a:pPr lvl="0" algn="l"/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category. They are 16 types.</a:t>
            </a:r>
            <a:b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types are-</a:t>
            </a:r>
            <a:b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Avibactam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&lt;&gt;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Complicated urinary tract and intra abdominal infection. </a:t>
            </a:r>
            <a:b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&lt;&gt;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Caused by antibiotic resistant pathogen.</a:t>
            </a:r>
            <a:b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2.Ensulizole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&lt;&gt;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Sunscreen agent give UV protection.</a:t>
            </a:r>
            <a:b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&lt;&gt;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soluble so, use as moisturizer.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418" y="747264"/>
            <a:ext cx="2123364" cy="82223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Types:</a:t>
            </a: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418" y="1772576"/>
            <a:ext cx="10515600" cy="4889075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en-US" sz="9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3.Homotaurise:</a:t>
            </a:r>
          </a:p>
          <a:p>
            <a:pPr marL="0" lvl="0" indent="0">
              <a:buNone/>
            </a:pPr>
            <a:r>
              <a:rPr lang="en-U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&lt;&gt;Effect on neurodegenerative disease.</a:t>
            </a:r>
          </a:p>
          <a:p>
            <a:pPr marL="0" lvl="0" indent="0">
              <a:buNone/>
            </a:pPr>
            <a:r>
              <a:rPr lang="en-US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4.Micafungia:</a:t>
            </a:r>
          </a:p>
          <a:p>
            <a:pPr marL="0" lvl="0" indent="0">
              <a:buNone/>
            </a:pPr>
            <a:r>
              <a:rPr lang="en-U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&lt;&gt;Antifungal drug, Inhibits fungal cell wall production, prevent candidemia. </a:t>
            </a:r>
          </a:p>
          <a:p>
            <a:pPr marL="0" lvl="0" indent="0">
              <a:buNone/>
            </a:pPr>
            <a:r>
              <a:rPr lang="en-US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Relebactam:</a:t>
            </a:r>
          </a:p>
          <a:p>
            <a:pPr marL="0" lvl="0" indent="0">
              <a:buNone/>
            </a:pPr>
            <a:r>
              <a:rPr lang="en-U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&lt;&gt;Treat infection caused by gram negative bacteria.</a:t>
            </a:r>
          </a:p>
          <a:p>
            <a:pPr marL="0" lvl="0" indent="0">
              <a:buNone/>
            </a:pPr>
            <a:r>
              <a:rPr lang="en-US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6.Seclofen:</a:t>
            </a:r>
          </a:p>
          <a:p>
            <a:pPr marL="0" lvl="0" indent="0">
              <a:buNone/>
            </a:pPr>
            <a:r>
              <a:rPr lang="en-U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&lt;&gt;Modest action or central nervous system.</a:t>
            </a:r>
          </a:p>
          <a:p>
            <a:pPr marL="0" lvl="0" indent="0">
              <a:buNone/>
            </a:pPr>
            <a:r>
              <a:rPr lang="en-US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7.Taurine:</a:t>
            </a:r>
          </a:p>
          <a:p>
            <a:pPr marL="0" lvl="0" indent="0">
              <a:buNone/>
            </a:pPr>
            <a:r>
              <a:rPr lang="en-U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&lt;&gt;Essential for_ cardiovascular system, development of skeletal muscles, retina and central nervous system. </a:t>
            </a:r>
          </a:p>
          <a:p>
            <a:pPr marL="0" lvl="0" indent="0">
              <a:buNone/>
            </a:pPr>
            <a:endParaRPr lang="en-US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9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28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1657" y="518615"/>
            <a:ext cx="8797120" cy="996286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Properties: Physicals &amp; Chemicals</a:t>
            </a:r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1657" y="1514901"/>
            <a:ext cx="9943531" cy="5117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Physicals Properties: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Boiling point: 190’C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Melting point: 51’C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Molar mass: 158.15g/ mol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Density: 1.32g/cm3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Light yellow brown in viscous liquid.</a:t>
            </a:r>
            <a:endParaRPr lang="bn-BD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bn-BD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Appearance form:Liquid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n-BD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Colour:Clear amber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n-BD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Odor:Characteristic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Soluble: Water &amp; Alcohol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Slightly soluble: Benzene &amp; Cold dilute HCl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Insoluble: Ether &amp; Carbon disulfide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15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13914"/>
            <a:ext cx="8687937" cy="87345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Properties: Physicals &amp; Chemicals</a:t>
            </a:r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537605"/>
            <a:ext cx="10439400" cy="51237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Chemical Properties: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Sulfonic acids are much stronger acids than the corresponding carboxylic acids. </a:t>
            </a:r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dirty="0" smtClean="0">
                <a:solidFill>
                  <a:schemeClr val="tx1"/>
                </a:solidFill>
              </a:rPr>
              <a:t>-Toluene sulfonic </a:t>
            </a:r>
            <a:r>
              <a:rPr lang="en-US" sz="1600" dirty="0">
                <a:solidFill>
                  <a:schemeClr val="tx1"/>
                </a:solidFill>
              </a:rPr>
              <a:t>acid, with a p</a:t>
            </a:r>
            <a:r>
              <a:rPr lang="en-US" sz="1600" i="1" dirty="0">
                <a:solidFill>
                  <a:schemeClr val="tx1"/>
                </a:solidFill>
              </a:rPr>
              <a:t>K</a:t>
            </a:r>
            <a:r>
              <a:rPr lang="en-US" sz="1600" baseline="-25000" dirty="0">
                <a:solidFill>
                  <a:schemeClr val="tx1"/>
                </a:solidFill>
              </a:rPr>
              <a:t>a</a:t>
            </a:r>
            <a:r>
              <a:rPr lang="en-US" sz="1600" dirty="0">
                <a:solidFill>
                  <a:schemeClr val="tx1"/>
                </a:solidFill>
              </a:rPr>
              <a:t> of −2.8, is about a million times stronger acid than benzoic acid, with a p</a:t>
            </a:r>
            <a:r>
              <a:rPr lang="en-US" sz="1600" i="1" dirty="0">
                <a:solidFill>
                  <a:schemeClr val="tx1"/>
                </a:solidFill>
              </a:rPr>
              <a:t>K</a:t>
            </a:r>
            <a:r>
              <a:rPr lang="en-US" sz="1600" baseline="-25000" dirty="0">
                <a:solidFill>
                  <a:schemeClr val="tx1"/>
                </a:solidFill>
              </a:rPr>
              <a:t>a</a:t>
            </a:r>
            <a:r>
              <a:rPr lang="en-US" sz="1600" dirty="0">
                <a:solidFill>
                  <a:schemeClr val="tx1"/>
                </a:solidFill>
              </a:rPr>
              <a:t> of 4.2. Similarly, </a:t>
            </a:r>
            <a:r>
              <a:rPr lang="en-US" sz="1600" dirty="0" smtClean="0">
                <a:solidFill>
                  <a:schemeClr val="tx1"/>
                </a:solidFill>
              </a:rPr>
              <a:t>methane sulfonic </a:t>
            </a:r>
            <a:r>
              <a:rPr lang="en-US" sz="1600" dirty="0">
                <a:solidFill>
                  <a:schemeClr val="tx1"/>
                </a:solidFill>
              </a:rPr>
              <a:t>acid, p</a:t>
            </a:r>
            <a:r>
              <a:rPr lang="en-US" sz="1600" i="1" dirty="0">
                <a:solidFill>
                  <a:schemeClr val="tx1"/>
                </a:solidFill>
              </a:rPr>
              <a:t>K</a:t>
            </a:r>
            <a:r>
              <a:rPr lang="en-US" sz="1600" baseline="-25000" dirty="0">
                <a:solidFill>
                  <a:schemeClr val="tx1"/>
                </a:solidFill>
              </a:rPr>
              <a:t>a</a:t>
            </a:r>
            <a:r>
              <a:rPr lang="en-US" sz="1600" dirty="0">
                <a:solidFill>
                  <a:schemeClr val="tx1"/>
                </a:solidFill>
              </a:rPr>
              <a:t> = −1.9, is also about one million times stronger acid than acetic acid. Because of their polarity, sulfonic acids tend to be crystalline solids.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structure of sulfonic acids is illustrated by the prototype, </a:t>
            </a:r>
            <a:r>
              <a:rPr lang="en-US" sz="1600" dirty="0" smtClean="0">
                <a:solidFill>
                  <a:schemeClr val="tx1"/>
                </a:solidFill>
              </a:rPr>
              <a:t>methane sulfonic </a:t>
            </a:r>
            <a:r>
              <a:rPr lang="en-US" sz="1600" dirty="0">
                <a:solidFill>
                  <a:schemeClr val="tx1"/>
                </a:solidFill>
              </a:rPr>
              <a:t>acid.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</a:rPr>
              <a:t>The sulfonic acid group, RSO</a:t>
            </a:r>
            <a:r>
              <a:rPr lang="en-US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OH features a tetrahedral sulfur </a:t>
            </a:r>
            <a:r>
              <a:rPr lang="en-US" sz="1600" dirty="0" smtClean="0">
                <a:solidFill>
                  <a:schemeClr val="tx1"/>
                </a:solidFill>
              </a:rPr>
              <a:t>Centre, </a:t>
            </a:r>
            <a:r>
              <a:rPr lang="en-US" sz="1600" dirty="0">
                <a:solidFill>
                  <a:schemeClr val="tx1"/>
                </a:solidFill>
              </a:rPr>
              <a:t>meaning that sulfur is at the center of four atoms: three </a:t>
            </a:r>
            <a:r>
              <a:rPr lang="en-US" sz="1600" dirty="0" smtClean="0">
                <a:solidFill>
                  <a:schemeClr val="tx1"/>
                </a:solidFill>
              </a:rPr>
              <a:t>oxygen's </a:t>
            </a:r>
            <a:r>
              <a:rPr lang="en-US" sz="1600" dirty="0">
                <a:solidFill>
                  <a:schemeClr val="tx1"/>
                </a:solidFill>
              </a:rPr>
              <a:t>and one carbon.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</a:rPr>
              <a:t>The overall geometry of the sulfur </a:t>
            </a:r>
            <a:r>
              <a:rPr lang="en-US" sz="1600" dirty="0" smtClean="0">
                <a:solidFill>
                  <a:schemeClr val="tx1"/>
                </a:solidFill>
              </a:rPr>
              <a:t>Centre </a:t>
            </a:r>
            <a:r>
              <a:rPr lang="en-US" sz="1600" dirty="0">
                <a:solidFill>
                  <a:schemeClr val="tx1"/>
                </a:solidFill>
              </a:rPr>
              <a:t>is reminiscent of the shape of sulfuric </a:t>
            </a:r>
            <a:r>
              <a:rPr lang="en-US" sz="1600" dirty="0" smtClean="0">
                <a:solidFill>
                  <a:schemeClr val="tx1"/>
                </a:solidFill>
              </a:rPr>
              <a:t>acid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Etc.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3" descr="Taurine.svg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120156" y="5201360"/>
            <a:ext cx="2421292" cy="1086061"/>
          </a:xfrm>
          <a:prstGeom prst="rect">
            <a:avLst/>
          </a:prstGeom>
        </p:spPr>
      </p:pic>
      <p:pic>
        <p:nvPicPr>
          <p:cNvPr id="6" name="Picture 5" descr="180px-Perfluorooctanesulfonic_acid.png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822092" y="5107836"/>
            <a:ext cx="2748751" cy="1179585"/>
          </a:xfrm>
          <a:prstGeom prst="rect">
            <a:avLst/>
          </a:prstGeom>
        </p:spPr>
      </p:pic>
      <p:pic>
        <p:nvPicPr>
          <p:cNvPr id="7" name="Content Placeholder 3" descr="Tosic_acid.png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52600" y="5251594"/>
            <a:ext cx="1923306" cy="1086060"/>
          </a:xfrm>
          <a:prstGeom prst="rect">
            <a:avLst/>
          </a:prstGeom>
        </p:spPr>
      </p:pic>
      <p:pic>
        <p:nvPicPr>
          <p:cNvPr id="8" name="Picture 7" descr="Sodium_dodecylbenzenesulfonate.png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0800" y="5301828"/>
            <a:ext cx="2129051" cy="98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2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9896" y="485573"/>
            <a:ext cx="4266062" cy="653458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Preparation:</a:t>
            </a: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79896" y="1349495"/>
            <a:ext cx="10284725" cy="5240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A sulfonic acid is produced by the process of sulfonation. Usually the sulfonating agent is sulfur trioxide. A particularly large scale application of this method is the production of alkylbenzenesulfonic </a:t>
            </a:r>
            <a:r>
              <a:rPr lang="en-US" sz="1600" dirty="0" smtClean="0">
                <a:solidFill>
                  <a:schemeClr val="tx1"/>
                </a:solidFill>
              </a:rPr>
              <a:t>acids: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RC</a:t>
            </a:r>
            <a:r>
              <a:rPr lang="en-US" sz="1200" dirty="0" smtClean="0">
                <a:solidFill>
                  <a:schemeClr val="tx1"/>
                </a:solidFill>
              </a:rPr>
              <a:t>6</a:t>
            </a:r>
            <a:r>
              <a:rPr lang="en-US" sz="1600" dirty="0" smtClean="0">
                <a:solidFill>
                  <a:schemeClr val="tx1"/>
                </a:solidFill>
              </a:rPr>
              <a:t>H</a:t>
            </a:r>
            <a:r>
              <a:rPr lang="en-US" sz="1200" dirty="0" smtClean="0">
                <a:solidFill>
                  <a:schemeClr val="tx1"/>
                </a:solidFill>
              </a:rPr>
              <a:t>5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+ SO</a:t>
            </a:r>
            <a:r>
              <a:rPr lang="en-US" sz="1200" dirty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 → </a:t>
            </a:r>
            <a:r>
              <a:rPr lang="en-US" sz="1600" dirty="0" smtClean="0">
                <a:solidFill>
                  <a:schemeClr val="tx1"/>
                </a:solidFill>
              </a:rPr>
              <a:t>RC</a:t>
            </a:r>
            <a:r>
              <a:rPr lang="en-US" sz="1200" dirty="0" smtClean="0">
                <a:solidFill>
                  <a:schemeClr val="tx1"/>
                </a:solidFill>
              </a:rPr>
              <a:t>6</a:t>
            </a:r>
            <a:r>
              <a:rPr lang="en-US" sz="1600" dirty="0" smtClean="0">
                <a:solidFill>
                  <a:schemeClr val="tx1"/>
                </a:solidFill>
              </a:rPr>
              <a:t>H</a:t>
            </a:r>
            <a:r>
              <a:rPr lang="en-US" sz="12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SO</a:t>
            </a:r>
            <a:r>
              <a:rPr lang="en-US" sz="12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H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In </a:t>
            </a:r>
            <a:r>
              <a:rPr lang="en-US" sz="1600" dirty="0">
                <a:solidFill>
                  <a:schemeClr val="tx1"/>
                </a:solidFill>
              </a:rPr>
              <a:t>this reaction, sulfur trioxide is an electrophile and the arene undergoes electrophilic aromatic </a:t>
            </a:r>
            <a:r>
              <a:rPr lang="en-US" sz="1600" dirty="0" smtClean="0">
                <a:solidFill>
                  <a:schemeClr val="tx1"/>
                </a:solidFill>
              </a:rPr>
              <a:t>substitution. Thiols </a:t>
            </a:r>
            <a:r>
              <a:rPr lang="en-US" sz="1600" dirty="0">
                <a:solidFill>
                  <a:schemeClr val="tx1"/>
                </a:solidFill>
              </a:rPr>
              <a:t>can be oxidized to sulfonic acids: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RSH </a:t>
            </a:r>
            <a:r>
              <a:rPr lang="en-US" sz="1600" dirty="0">
                <a:solidFill>
                  <a:schemeClr val="tx1"/>
                </a:solidFill>
              </a:rPr>
              <a:t>+  3⁄2 O</a:t>
            </a:r>
            <a:r>
              <a:rPr lang="en-US" sz="12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→ RSO</a:t>
            </a:r>
            <a:r>
              <a:rPr lang="en-US" sz="1200" dirty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H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Certain sulfonic acids, such as perfluorooctanesulfonic acid, are prepared by electrophilic fluorination of preformed sulfonic acids. The net conversion can be represented simplistically: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C</a:t>
            </a:r>
            <a:r>
              <a:rPr lang="en-US" sz="1200" dirty="0" smtClean="0">
                <a:solidFill>
                  <a:schemeClr val="tx1"/>
                </a:solidFill>
              </a:rPr>
              <a:t>8</a:t>
            </a:r>
            <a:r>
              <a:rPr lang="en-US" sz="1600" dirty="0" smtClean="0">
                <a:solidFill>
                  <a:schemeClr val="tx1"/>
                </a:solidFill>
              </a:rPr>
              <a:t>H</a:t>
            </a:r>
            <a:r>
              <a:rPr lang="en-US" sz="1200" dirty="0" smtClean="0">
                <a:solidFill>
                  <a:schemeClr val="tx1"/>
                </a:solidFill>
              </a:rPr>
              <a:t>17</a:t>
            </a:r>
            <a:r>
              <a:rPr lang="en-US" sz="1600" dirty="0" smtClean="0">
                <a:solidFill>
                  <a:schemeClr val="tx1"/>
                </a:solidFill>
              </a:rPr>
              <a:t>SO</a:t>
            </a:r>
            <a:r>
              <a:rPr lang="en-US" sz="12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H </a:t>
            </a:r>
            <a:r>
              <a:rPr lang="en-US" sz="1600" dirty="0">
                <a:solidFill>
                  <a:schemeClr val="tx1"/>
                </a:solidFill>
              </a:rPr>
              <a:t>+ 17 F</a:t>
            </a:r>
            <a:r>
              <a:rPr lang="en-US" sz="12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→ C</a:t>
            </a:r>
            <a:r>
              <a:rPr lang="en-US" sz="1200" dirty="0">
                <a:solidFill>
                  <a:schemeClr val="tx1"/>
                </a:solidFill>
              </a:rPr>
              <a:t>8</a:t>
            </a:r>
            <a:r>
              <a:rPr lang="en-US" sz="1600" dirty="0">
                <a:solidFill>
                  <a:schemeClr val="tx1"/>
                </a:solidFill>
              </a:rPr>
              <a:t>F</a:t>
            </a:r>
            <a:r>
              <a:rPr lang="en-US" sz="1200" dirty="0">
                <a:solidFill>
                  <a:schemeClr val="tx1"/>
                </a:solidFill>
              </a:rPr>
              <a:t>17</a:t>
            </a:r>
            <a:r>
              <a:rPr lang="en-US" sz="1600" dirty="0">
                <a:solidFill>
                  <a:schemeClr val="tx1"/>
                </a:solidFill>
              </a:rPr>
              <a:t>SO</a:t>
            </a:r>
            <a:r>
              <a:rPr lang="en-US" sz="1200" dirty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H + 17 </a:t>
            </a:r>
            <a:r>
              <a:rPr lang="en-US" sz="1600" dirty="0" smtClean="0">
                <a:solidFill>
                  <a:schemeClr val="tx1"/>
                </a:solidFill>
              </a:rPr>
              <a:t>HF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894" y="4439438"/>
            <a:ext cx="2345793" cy="13889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911" y="4299795"/>
            <a:ext cx="2733675" cy="15108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811" y="4404971"/>
            <a:ext cx="3014093" cy="133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3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734" y="558718"/>
            <a:ext cx="3171093" cy="598867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Reactions:</a:t>
            </a: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0734" y="1323834"/>
            <a:ext cx="10106465" cy="53884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Esterification: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Sulfonic </a:t>
            </a:r>
            <a:r>
              <a:rPr lang="en-US" sz="1600" dirty="0">
                <a:solidFill>
                  <a:schemeClr val="tx1"/>
                </a:solidFill>
              </a:rPr>
              <a:t>acids can be converted to esters. This class of organic compounds has the general formula R−SO</a:t>
            </a:r>
            <a:r>
              <a:rPr lang="en-US" sz="12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−OR. Sulfonic esters such as methyl triflate are considered good alkylating agents in organic synthesis. Such sulfonate esters are often prepared by alcoholysis of the sulfonyl chlorides: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RSO</a:t>
            </a:r>
            <a:r>
              <a:rPr lang="en-US" sz="1200" b="1" dirty="0" smtClean="0">
                <a:solidFill>
                  <a:schemeClr val="tx1"/>
                </a:solidFill>
              </a:rPr>
              <a:t>2</a:t>
            </a:r>
            <a:r>
              <a:rPr lang="en-US" sz="1600" b="1" dirty="0" smtClean="0">
                <a:solidFill>
                  <a:schemeClr val="tx1"/>
                </a:solidFill>
              </a:rPr>
              <a:t>Cl </a:t>
            </a:r>
            <a:r>
              <a:rPr lang="en-US" sz="1600" b="1" dirty="0">
                <a:solidFill>
                  <a:schemeClr val="tx1"/>
                </a:solidFill>
              </a:rPr>
              <a:t>+ R′OH → RSO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OR′ + </a:t>
            </a:r>
            <a:r>
              <a:rPr lang="en-US" sz="1600" b="1" dirty="0" smtClean="0">
                <a:solidFill>
                  <a:schemeClr val="tx1"/>
                </a:solidFill>
              </a:rPr>
              <a:t>HCl   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Halogenation: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Sulfonyl halide groups occur when a sulfonyl functional group is singly bonded to a halogen atom. They have the general formula </a:t>
            </a:r>
            <a:r>
              <a:rPr lang="en-US" sz="1600" b="1" dirty="0">
                <a:solidFill>
                  <a:schemeClr val="tx1"/>
                </a:solidFill>
              </a:rPr>
              <a:t>R−SO2−X </a:t>
            </a:r>
            <a:r>
              <a:rPr lang="en-US" sz="1600" dirty="0">
                <a:solidFill>
                  <a:schemeClr val="tx1"/>
                </a:solidFill>
              </a:rPr>
              <a:t>where X is a halide, almost invariably chloride. They are produced by chlorination of sulfonic acids using thionyl chloride and related reagents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Displacement: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Although </a:t>
            </a:r>
            <a:r>
              <a:rPr lang="en-US" sz="1600" dirty="0">
                <a:solidFill>
                  <a:schemeClr val="tx1"/>
                </a:solidFill>
              </a:rPr>
              <a:t>the C−SO</a:t>
            </a:r>
            <a:r>
              <a:rPr lang="en-US" sz="1200" dirty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H bond is strong, the (aryl)C−SO</a:t>
            </a:r>
            <a:r>
              <a:rPr lang="en-US" sz="1200" dirty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 bond can be broken by certain nucleophiles. Of historic and continuing significance is the </a:t>
            </a:r>
            <a:r>
              <a:rPr lang="en-US" sz="1600" dirty="0" smtClean="0">
                <a:solidFill>
                  <a:schemeClr val="tx1"/>
                </a:solidFill>
              </a:rPr>
              <a:t>α-</a:t>
            </a:r>
            <a:r>
              <a:rPr lang="en-US" sz="1600" dirty="0" err="1" smtClean="0">
                <a:solidFill>
                  <a:schemeClr val="tx1"/>
                </a:solidFill>
              </a:rPr>
              <a:t>sulfonation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of anthroquinone followed by displacement of the sulfonate group by other nucleophiles, which cannot be installed </a:t>
            </a:r>
            <a:r>
              <a:rPr lang="en-US" sz="1600" dirty="0" smtClean="0">
                <a:solidFill>
                  <a:schemeClr val="tx1"/>
                </a:solidFill>
              </a:rPr>
              <a:t>directly. An </a:t>
            </a:r>
            <a:r>
              <a:rPr lang="en-US" sz="1600" dirty="0">
                <a:solidFill>
                  <a:schemeClr val="tx1"/>
                </a:solidFill>
              </a:rPr>
              <a:t>early method for producing phenol involved the base hydrolysis of sodium benzenesulfonate, which can be generated readily from benzene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C</a:t>
            </a:r>
            <a:r>
              <a:rPr lang="en-US" sz="1200" b="1" dirty="0" smtClean="0">
                <a:solidFill>
                  <a:schemeClr val="tx1"/>
                </a:solidFill>
              </a:rPr>
              <a:t>6</a:t>
            </a:r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200" b="1" dirty="0" smtClean="0">
                <a:solidFill>
                  <a:schemeClr val="tx1"/>
                </a:solidFill>
              </a:rPr>
              <a:t>5</a:t>
            </a:r>
            <a:r>
              <a:rPr lang="en-US" sz="1600" b="1" dirty="0" smtClean="0">
                <a:solidFill>
                  <a:schemeClr val="tx1"/>
                </a:solidFill>
              </a:rPr>
              <a:t>SO</a:t>
            </a:r>
            <a:r>
              <a:rPr lang="en-US" sz="1200" b="1" dirty="0" smtClean="0">
                <a:solidFill>
                  <a:schemeClr val="tx1"/>
                </a:solidFill>
              </a:rPr>
              <a:t>3</a:t>
            </a:r>
            <a:r>
              <a:rPr lang="en-US" sz="1600" b="1" dirty="0" smtClean="0">
                <a:solidFill>
                  <a:schemeClr val="tx1"/>
                </a:solidFill>
              </a:rPr>
              <a:t>Na </a:t>
            </a:r>
            <a:r>
              <a:rPr lang="en-US" sz="1600" b="1" dirty="0">
                <a:solidFill>
                  <a:schemeClr val="tx1"/>
                </a:solidFill>
              </a:rPr>
              <a:t>+ NaOH → C</a:t>
            </a:r>
            <a:r>
              <a:rPr lang="en-US" sz="1200" b="1" dirty="0">
                <a:solidFill>
                  <a:schemeClr val="tx1"/>
                </a:solidFill>
              </a:rPr>
              <a:t>6</a:t>
            </a:r>
            <a:r>
              <a:rPr lang="en-US" sz="1600" b="1" dirty="0">
                <a:solidFill>
                  <a:schemeClr val="tx1"/>
                </a:solidFill>
              </a:rPr>
              <a:t>H</a:t>
            </a:r>
            <a:r>
              <a:rPr lang="en-US" sz="1200" b="1" dirty="0">
                <a:solidFill>
                  <a:schemeClr val="tx1"/>
                </a:solidFill>
              </a:rPr>
              <a:t>5</a:t>
            </a:r>
            <a:r>
              <a:rPr lang="en-US" sz="1600" b="1" dirty="0">
                <a:solidFill>
                  <a:schemeClr val="tx1"/>
                </a:solidFill>
              </a:rPr>
              <a:t>OH + </a:t>
            </a:r>
            <a:r>
              <a:rPr lang="en-US" sz="1600" b="1" dirty="0" smtClean="0">
                <a:solidFill>
                  <a:schemeClr val="tx1"/>
                </a:solidFill>
              </a:rPr>
              <a:t>Na</a:t>
            </a:r>
            <a:r>
              <a:rPr lang="en-US" sz="1200" b="1" dirty="0" smtClean="0">
                <a:solidFill>
                  <a:schemeClr val="tx1"/>
                </a:solidFill>
              </a:rPr>
              <a:t>2</a:t>
            </a:r>
            <a:r>
              <a:rPr lang="en-US" sz="1600" b="1" dirty="0" smtClean="0">
                <a:solidFill>
                  <a:schemeClr val="tx1"/>
                </a:solidFill>
              </a:rPr>
              <a:t>SO</a:t>
            </a:r>
            <a:r>
              <a:rPr lang="en-US" sz="1200" b="1" dirty="0" smtClean="0">
                <a:solidFill>
                  <a:schemeClr val="tx1"/>
                </a:solidFill>
              </a:rPr>
              <a:t>3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781" y="2511189"/>
            <a:ext cx="1543335" cy="57320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677468" y="2702257"/>
            <a:ext cx="2920621" cy="136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1225" y="450376"/>
            <a:ext cx="2910835" cy="83251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Reactions:</a:t>
            </a:r>
            <a:endParaRPr lang="en-US" sz="4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1225" y="1282889"/>
            <a:ext cx="10134214" cy="52953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pt-BR" b="1" dirty="0"/>
              <a:t>n n dimethyl p </a:t>
            </a:r>
            <a:r>
              <a:rPr lang="pt-BR" b="1" dirty="0" smtClean="0"/>
              <a:t>nitrosoaniline,</a:t>
            </a:r>
            <a:r>
              <a:rPr lang="en-US" b="1" dirty="0" smtClean="0"/>
              <a:t>                 Aromatic Sulfunation</a:t>
            </a:r>
            <a:r>
              <a:rPr lang="en-US" dirty="0" smtClean="0"/>
              <a:t>                                                 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226" y="1844580"/>
            <a:ext cx="3010082" cy="1087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224" y="3365251"/>
            <a:ext cx="3295650" cy="15902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05" y="1716157"/>
            <a:ext cx="4673971" cy="12158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04" y="2931981"/>
            <a:ext cx="4673971" cy="18046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224" y="5276145"/>
            <a:ext cx="3400419" cy="11680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05" y="4736604"/>
            <a:ext cx="4673970" cy="1488635"/>
          </a:xfrm>
          <a:prstGeom prst="rect">
            <a:avLst/>
          </a:prstGeom>
        </p:spPr>
      </p:pic>
      <p:sp>
        <p:nvSpPr>
          <p:cNvPr id="11" name="Left-Up Arrow 10"/>
          <p:cNvSpPr/>
          <p:nvPr/>
        </p:nvSpPr>
        <p:spPr>
          <a:xfrm>
            <a:off x="10392485" y="1555699"/>
            <a:ext cx="436728" cy="4102497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8639032" y="1378424"/>
            <a:ext cx="2088107" cy="1772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rved Right Arrow 9"/>
          <p:cNvSpPr/>
          <p:nvPr/>
        </p:nvSpPr>
        <p:spPr>
          <a:xfrm>
            <a:off x="1037230" y="1378424"/>
            <a:ext cx="783994" cy="14193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82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395</TotalTime>
  <Words>706</Words>
  <Application>Microsoft Office PowerPoint</Application>
  <PresentationFormat>Widescreen</PresentationFormat>
  <Paragraphs>125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Arial Rounded MT Bold</vt:lpstr>
      <vt:lpstr>Calibri</vt:lpstr>
      <vt:lpstr>Century Gothic</vt:lpstr>
      <vt:lpstr>Courier New</vt:lpstr>
      <vt:lpstr>Times New Roman</vt:lpstr>
      <vt:lpstr>Wingdings</vt:lpstr>
      <vt:lpstr>Wingdings 3</vt:lpstr>
      <vt:lpstr>Wisp</vt:lpstr>
      <vt:lpstr>PowerPoint Presentation</vt:lpstr>
      <vt:lpstr>           Introduction</vt:lpstr>
      <vt:lpstr>We can get sulfonic acid by replacing one OH group from H2SO4 by an organic substituent. </vt:lpstr>
      <vt:lpstr>Types:</vt:lpstr>
      <vt:lpstr>Properties: Physicals &amp; Chemicals </vt:lpstr>
      <vt:lpstr>Properties: Physicals &amp; Chemicals </vt:lpstr>
      <vt:lpstr>Preparation:</vt:lpstr>
      <vt:lpstr>Reactions:</vt:lpstr>
      <vt:lpstr>Reactions:</vt:lpstr>
      <vt:lpstr>Applications/Uses:</vt:lpstr>
      <vt:lpstr>Different kinds:</vt:lpstr>
      <vt:lpstr>Products:</vt:lpstr>
      <vt:lpstr>Side effects: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Pharmacy-I Presentation  Presentation about Sulfonic acid</dc:title>
  <dc:creator>Motasim</dc:creator>
  <cp:lastModifiedBy>Acer</cp:lastModifiedBy>
  <cp:revision>44</cp:revision>
  <dcterms:created xsi:type="dcterms:W3CDTF">2017-10-17T17:26:59Z</dcterms:created>
  <dcterms:modified xsi:type="dcterms:W3CDTF">2020-04-19T05:57:52Z</dcterms:modified>
</cp:coreProperties>
</file>