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 snapToGrid="0">
      <p:cViewPr varScale="1">
        <p:scale>
          <a:sx n="70" d="100"/>
          <a:sy n="70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70EFA1-0167-4719-9D82-3812EAA2DD54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45B02A-2A2D-4F5C-AD85-E23024844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832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45B02A-2A2D-4F5C-AD85-E230248449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3283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45B02A-2A2D-4F5C-AD85-E230248449B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8966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45B02A-2A2D-4F5C-AD85-E230248449B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2793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45B02A-2A2D-4F5C-AD85-E230248449B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66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ACBBD-3BD9-409D-A1EE-C866C73E42DA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BA69C6F-FC8B-4B7F-8C61-DF01BE5D8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32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ACBBD-3BD9-409D-A1EE-C866C73E42DA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BA69C6F-FC8B-4B7F-8C61-DF01BE5D8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45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ACBBD-3BD9-409D-A1EE-C866C73E42DA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BA69C6F-FC8B-4B7F-8C61-DF01BE5D850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739544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ACBBD-3BD9-409D-A1EE-C866C73E42DA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A69C6F-FC8B-4B7F-8C61-DF01BE5D8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029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ACBBD-3BD9-409D-A1EE-C866C73E42DA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A69C6F-FC8B-4B7F-8C61-DF01BE5D850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837939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ACBBD-3BD9-409D-A1EE-C866C73E42DA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A69C6F-FC8B-4B7F-8C61-DF01BE5D8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2185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ACBBD-3BD9-409D-A1EE-C866C73E42DA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69C6F-FC8B-4B7F-8C61-DF01BE5D8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6023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ACBBD-3BD9-409D-A1EE-C866C73E42DA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69C6F-FC8B-4B7F-8C61-DF01BE5D8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ACBBD-3BD9-409D-A1EE-C866C73E42DA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69C6F-FC8B-4B7F-8C61-DF01BE5D8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448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ACBBD-3BD9-409D-A1EE-C866C73E42DA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BA69C6F-FC8B-4B7F-8C61-DF01BE5D8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845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ACBBD-3BD9-409D-A1EE-C866C73E42DA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BA69C6F-FC8B-4B7F-8C61-DF01BE5D8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006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ACBBD-3BD9-409D-A1EE-C866C73E42DA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BA69C6F-FC8B-4B7F-8C61-DF01BE5D8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227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ACBBD-3BD9-409D-A1EE-C866C73E42DA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69C6F-FC8B-4B7F-8C61-DF01BE5D8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927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ACBBD-3BD9-409D-A1EE-C866C73E42DA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69C6F-FC8B-4B7F-8C61-DF01BE5D8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764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ACBBD-3BD9-409D-A1EE-C866C73E42DA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69C6F-FC8B-4B7F-8C61-DF01BE5D8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494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ACBBD-3BD9-409D-A1EE-C866C73E42DA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A69C6F-FC8B-4B7F-8C61-DF01BE5D8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382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ACBBD-3BD9-409D-A1EE-C866C73E42DA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BA69C6F-FC8B-4B7F-8C61-DF01BE5D8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707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g"/><Relationship Id="rId5" Type="http://schemas.openxmlformats.org/officeDocument/2006/relationships/image" Target="../media/image21.jpg"/><Relationship Id="rId4" Type="http://schemas.openxmlformats.org/officeDocument/2006/relationships/image" Target="../media/image20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7" Type="http://schemas.openxmlformats.org/officeDocument/2006/relationships/image" Target="../media/image15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jp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subTitle" idx="1"/>
          </p:nvPr>
        </p:nvSpPr>
        <p:spPr>
          <a:xfrm>
            <a:off x="1894384" y="2320119"/>
            <a:ext cx="9144000" cy="4107976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Sulfonic acid</a:t>
            </a:r>
          </a:p>
        </p:txBody>
      </p:sp>
    </p:spTree>
    <p:extLst>
      <p:ext uri="{BB962C8B-B14F-4D97-AF65-F5344CB8AC3E}">
        <p14:creationId xmlns:p14="http://schemas.microsoft.com/office/powerpoint/2010/main" val="207531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5002" y="545910"/>
            <a:ext cx="6946861" cy="600502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Applications/Uses:</a:t>
            </a:r>
            <a:endParaRPr lang="en-US" sz="4000" b="1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5002" y="1444388"/>
            <a:ext cx="9966729" cy="529078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tx1"/>
                </a:solidFill>
              </a:rPr>
              <a:t>Detergents and surfactants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Dyes</a:t>
            </a:r>
            <a:endParaRPr lang="en-US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tx1"/>
                </a:solidFill>
              </a:rPr>
              <a:t>Acid </a:t>
            </a:r>
            <a:r>
              <a:rPr lang="en-US" b="1" dirty="0" smtClean="0">
                <a:solidFill>
                  <a:schemeClr val="tx1"/>
                </a:solidFill>
              </a:rPr>
              <a:t>catalysts</a:t>
            </a:r>
            <a:endParaRPr lang="en-US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Drugs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tx1"/>
                </a:solidFill>
              </a:rPr>
              <a:t>Flow </a:t>
            </a:r>
            <a:r>
              <a:rPr lang="en-US" b="1" dirty="0" smtClean="0">
                <a:solidFill>
                  <a:schemeClr val="tx1"/>
                </a:solidFill>
              </a:rPr>
              <a:t>batteries</a:t>
            </a:r>
          </a:p>
          <a:p>
            <a:pPr marL="0" indent="0">
              <a:buNone/>
            </a:pPr>
            <a:endParaRPr lang="en-US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Antibacterial drugs </a:t>
            </a:r>
            <a:r>
              <a:rPr lang="en-US" dirty="0" smtClean="0">
                <a:solidFill>
                  <a:schemeClr val="tx1"/>
                </a:solidFill>
              </a:rPr>
              <a:t>”sulfa drugs”</a:t>
            </a:r>
            <a:r>
              <a:rPr lang="en-US" dirty="0">
                <a:solidFill>
                  <a:schemeClr val="tx1"/>
                </a:solidFill>
              </a:rPr>
              <a:t> are produced from sulfonic acids.</a:t>
            </a:r>
            <a:endParaRPr lang="en-US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b="1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9380" y="1444388"/>
            <a:ext cx="5203921" cy="208675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9380" y="4747145"/>
            <a:ext cx="5412351" cy="1988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12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649" y="610463"/>
            <a:ext cx="4217309" cy="71337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Different kinds:</a:t>
            </a:r>
            <a:endParaRPr lang="en-US" sz="4000" b="1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649" y="1574041"/>
            <a:ext cx="9976664" cy="499053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Sulfonic acids are many different kinds of,</a:t>
            </a: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sz="1600" dirty="0" smtClean="0">
                <a:solidFill>
                  <a:schemeClr val="tx1"/>
                </a:solidFill>
              </a:rPr>
              <a:t>Benzenesulfonic acids.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600" dirty="0" smtClean="0">
                <a:solidFill>
                  <a:schemeClr val="tx1"/>
                </a:solidFill>
              </a:rPr>
              <a:t>Naphthalenesulfonic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acids.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600" dirty="0" smtClean="0">
                <a:solidFill>
                  <a:schemeClr val="tx1"/>
                </a:solidFill>
              </a:rPr>
              <a:t>ABTA Sulfonic acids.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600" dirty="0" smtClean="0">
                <a:solidFill>
                  <a:schemeClr val="tx1"/>
                </a:solidFill>
              </a:rPr>
              <a:t>Camphorsulfonic acids.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600" dirty="0" smtClean="0">
                <a:solidFill>
                  <a:schemeClr val="tx1"/>
                </a:solidFill>
              </a:rPr>
              <a:t>Cefonicid.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600" dirty="0" smtClean="0">
                <a:solidFill>
                  <a:schemeClr val="tx1"/>
                </a:solidFill>
              </a:rPr>
              <a:t>2,3-Dimercapto-1-propanesulfonic acid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600" dirty="0" smtClean="0">
                <a:solidFill>
                  <a:schemeClr val="tx1"/>
                </a:solidFill>
              </a:rPr>
              <a:t>Ethanedisulfonic acid.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600" dirty="0" smtClean="0">
                <a:solidFill>
                  <a:schemeClr val="tx1"/>
                </a:solidFill>
              </a:rPr>
              <a:t>Glutaurine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600" dirty="0" smtClean="0">
                <a:solidFill>
                  <a:schemeClr val="tx1"/>
                </a:solidFill>
              </a:rPr>
              <a:t>Hydroxylamine-O-sulfonic acid.</a:t>
            </a:r>
            <a:endParaRPr lang="en-US" sz="1600" dirty="0">
              <a:solidFill>
                <a:schemeClr val="tx1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sz="1600" dirty="0" smtClean="0">
                <a:solidFill>
                  <a:schemeClr val="tx1"/>
                </a:solidFill>
              </a:rPr>
              <a:t>3-Mercapto-1-propanesulfonic acid</a:t>
            </a:r>
          </a:p>
        </p:txBody>
      </p:sp>
    </p:spTree>
    <p:extLst>
      <p:ext uri="{BB962C8B-B14F-4D97-AF65-F5344CB8AC3E}">
        <p14:creationId xmlns:p14="http://schemas.microsoft.com/office/powerpoint/2010/main" val="45087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116" y="487633"/>
            <a:ext cx="8911687" cy="128089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Products:</a:t>
            </a:r>
            <a:endParaRPr lang="en-US" sz="4000" b="1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733116" y="1369325"/>
            <a:ext cx="10058550" cy="5086065"/>
          </a:xfrm>
        </p:spPr>
        <p:txBody>
          <a:bodyPr>
            <a:norm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CIBSA: Flake </a:t>
            </a:r>
            <a:r>
              <a:rPr lang="en-US" sz="1600" dirty="0">
                <a:solidFill>
                  <a:schemeClr val="tx1"/>
                </a:solidFill>
              </a:rPr>
              <a:t>Chlorobenzenesulfonic acid is commonly used as a catalyst and intermediate in pharmaceuticals and organic synthesis</a:t>
            </a:r>
            <a:r>
              <a:rPr lang="en-US" sz="1600" dirty="0" smtClean="0">
                <a:solidFill>
                  <a:schemeClr val="tx1"/>
                </a:solidFill>
              </a:rPr>
              <a:t>.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 smtClean="0">
                <a:solidFill>
                  <a:schemeClr val="tx1"/>
                </a:solidFill>
              </a:rPr>
              <a:t>TSA 94: </a:t>
            </a:r>
            <a:r>
              <a:rPr lang="en-US" sz="1600" dirty="0">
                <a:solidFill>
                  <a:schemeClr val="tx1"/>
                </a:solidFill>
              </a:rPr>
              <a:t>Liquid Toluenesulfonic acid 94% has wide application as an organic acid catalyst in resin and organic reactions</a:t>
            </a:r>
            <a:r>
              <a:rPr lang="en-US" sz="1600" dirty="0" smtClean="0">
                <a:solidFill>
                  <a:schemeClr val="tx1"/>
                </a:solidFill>
              </a:rPr>
              <a:t>.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 smtClean="0">
                <a:solidFill>
                  <a:schemeClr val="tx1"/>
                </a:solidFill>
              </a:rPr>
              <a:t>P- TSA powder: </a:t>
            </a:r>
            <a:r>
              <a:rPr lang="en-US" sz="1600" dirty="0">
                <a:solidFill>
                  <a:schemeClr val="tx1"/>
                </a:solidFill>
              </a:rPr>
              <a:t>p-Toluenesulfonic acid monohydrate is the leading high purity catalyst in organic syntheses of all kinds</a:t>
            </a:r>
            <a:r>
              <a:rPr lang="en-US" sz="1600" dirty="0" smtClean="0">
                <a:solidFill>
                  <a:schemeClr val="tx1"/>
                </a:solidFill>
              </a:rPr>
              <a:t>.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 smtClean="0">
                <a:solidFill>
                  <a:schemeClr val="tx1"/>
                </a:solidFill>
              </a:rPr>
              <a:t>PSA: </a:t>
            </a:r>
            <a:r>
              <a:rPr lang="en-US" sz="1600" dirty="0">
                <a:solidFill>
                  <a:schemeClr val="tx1"/>
                </a:solidFill>
              </a:rPr>
              <a:t>Liquid Phenolsulfonic acid is used principally in metal treatment and </a:t>
            </a:r>
            <a:r>
              <a:rPr lang="en-US" sz="1600" dirty="0" smtClean="0">
                <a:solidFill>
                  <a:schemeClr val="tx1"/>
                </a:solidFill>
              </a:rPr>
              <a:t>processing.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 smtClean="0">
                <a:solidFill>
                  <a:schemeClr val="tx1"/>
                </a:solidFill>
              </a:rPr>
              <a:t>XSA: </a:t>
            </a:r>
            <a:r>
              <a:rPr lang="en-US" sz="1600" dirty="0">
                <a:solidFill>
                  <a:schemeClr val="tx1"/>
                </a:solidFill>
              </a:rPr>
              <a:t>Liquid Xylenesulfonic acid is widely used in organic catalyst systems and electronic </a:t>
            </a:r>
            <a:r>
              <a:rPr lang="en-US" sz="1600" dirty="0" smtClean="0">
                <a:solidFill>
                  <a:schemeClr val="tx1"/>
                </a:solidFill>
              </a:rPr>
              <a:t>processing.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endParaRPr lang="en-US" sz="1600" dirty="0" smtClean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2992" y="1768523"/>
            <a:ext cx="1160060" cy="52729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6974" y="2695020"/>
            <a:ext cx="1176078" cy="48249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6974" y="3672108"/>
            <a:ext cx="1176078" cy="48584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2992" y="4678507"/>
            <a:ext cx="1160059" cy="36114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0779" y="5531719"/>
            <a:ext cx="1092272" cy="623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47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2298" y="610462"/>
            <a:ext cx="3384794" cy="795257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Side effects:</a:t>
            </a:r>
            <a:endParaRPr lang="en-US" sz="4000" b="1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2297" y="1405719"/>
            <a:ext cx="9731003" cy="506332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Bad for human skin.</a:t>
            </a:r>
          </a:p>
          <a:p>
            <a:r>
              <a:rPr lang="en-US" dirty="0">
                <a:solidFill>
                  <a:schemeClr val="tx1"/>
                </a:solidFill>
              </a:rPr>
              <a:t>Pain is a feeling triggered in the nervous system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Burn eyes.</a:t>
            </a: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4000" b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Conclusion: 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Sulfonic acid is important part for making detergents, surfactants, drugs etc. LABSA 90% use for making detergents. </a:t>
            </a: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2238" y="5005033"/>
            <a:ext cx="1742555" cy="146400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2238" y="1119116"/>
            <a:ext cx="1714652" cy="1714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833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89" y="887104"/>
            <a:ext cx="4217157" cy="668741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b="1" dirty="0" smtClean="0">
                <a:solidFill>
                  <a:schemeClr val="tx1"/>
                </a:solidFill>
              </a:rPr>
              <a:t/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>
                <a:solidFill>
                  <a:schemeClr val="tx1"/>
                </a:solidFill>
              </a:rPr>
              <a:t/>
            </a:r>
            <a:br>
              <a:rPr lang="en-US" sz="4000" b="1" dirty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/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>
                <a:solidFill>
                  <a:schemeClr val="tx1"/>
                </a:solidFill>
              </a:rPr>
              <a:t/>
            </a:r>
            <a:br>
              <a:rPr lang="en-US" sz="4000" b="1" dirty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/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/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>
                <a:solidFill>
                  <a:schemeClr val="tx1"/>
                </a:solidFill>
              </a:rPr>
              <a:t/>
            </a:r>
            <a:br>
              <a:rPr lang="en-US" sz="4000" b="1" dirty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/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>
                <a:solidFill>
                  <a:schemeClr val="tx1"/>
                </a:solidFill>
              </a:rPr>
              <a:t/>
            </a:r>
            <a:br>
              <a:rPr lang="en-US" sz="4000" b="1" dirty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/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Introduction</a:t>
            </a:r>
            <a:endParaRPr lang="en-US" b="1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89" y="1953936"/>
            <a:ext cx="9144000" cy="4776718"/>
          </a:xfrm>
        </p:spPr>
        <p:txBody>
          <a:bodyPr>
            <a:normAutofit lnSpcReduction="10000"/>
          </a:bodyPr>
          <a:lstStyle/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Most important member of organ sulfur compound.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Contain sulfur.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Associated with foul odors.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 derivative sweet compound.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 salts and ester are called sulfonates. 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sz="4900" b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Structure</a:t>
            </a:r>
          </a:p>
          <a:p>
            <a:pPr marL="342900" lvl="0" indent="-342900" algn="l"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 formula RSO2OH.</a:t>
            </a:r>
          </a:p>
          <a:p>
            <a:pPr marL="285750" lvl="0" indent="-285750" algn="l"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 ( organic alkyl and aryl group).</a:t>
            </a:r>
          </a:p>
          <a:p>
            <a:pPr marL="285750" lvl="0" indent="-285750" algn="l"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Alkyl-Alkane missing 1 hydrogen.</a:t>
            </a:r>
          </a:p>
          <a:p>
            <a:pPr marL="285750" lvl="0" indent="-285750" algn="l"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Aryl_ Aromatic hydrocarbon ring (Phenyl, naphthyl, Indolyl). </a:t>
            </a:r>
          </a:p>
          <a:p>
            <a:pPr marL="285750" lvl="0" indent="-285750" algn="l"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Sulfonyl (SO2OH) is functional group.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96" r="3596"/>
          <a:stretch>
            <a:fillRect/>
          </a:stretch>
        </p:blipFill>
        <p:spPr>
          <a:xfrm>
            <a:off x="8199763" y="3481121"/>
            <a:ext cx="3394010" cy="2420903"/>
          </a:xfrm>
          <a:prstGeom prst="rect">
            <a:avLst/>
          </a:prstGeom>
        </p:spPr>
      </p:pic>
      <p:sp>
        <p:nvSpPr>
          <p:cNvPr id="14" name="Notched Right Arrow 13"/>
          <p:cNvSpPr/>
          <p:nvPr/>
        </p:nvSpPr>
        <p:spPr>
          <a:xfrm>
            <a:off x="5935505" y="4192170"/>
            <a:ext cx="2044624" cy="998806"/>
          </a:xfrm>
          <a:prstGeom prst="notched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20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65194" y="931294"/>
            <a:ext cx="6036860" cy="1074927"/>
          </a:xfrm>
        </p:spPr>
        <p:txBody>
          <a:bodyPr>
            <a:noAutofit/>
          </a:bodyPr>
          <a:lstStyle/>
          <a:p>
            <a:pPr marL="342900" lvl="0" indent="-342900" algn="l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can get sulfonic acid by replacing one OH group from H2SO4 by an organic substituent.</a:t>
            </a:r>
            <a:b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65194" y="2579426"/>
            <a:ext cx="9144000" cy="3794079"/>
          </a:xfrm>
        </p:spPr>
        <p:txBody>
          <a:bodyPr>
            <a:normAutofit/>
          </a:bodyPr>
          <a:lstStyle/>
          <a:p>
            <a:pPr lvl="0" algn="l"/>
            <a:r>
              <a:rPr lang="en-US" sz="4000" b="1" dirty="0">
                <a:solidFill>
                  <a:schemeClr val="tx1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rPr>
              <a:t>Types</a:t>
            </a:r>
            <a:r>
              <a:rPr lang="en-US" sz="4000" b="1" dirty="0" smtClean="0">
                <a:solidFill>
                  <a:schemeClr val="tx1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rPr>
              <a:t>:</a:t>
            </a:r>
          </a:p>
          <a:p>
            <a:pPr lvl="0" algn="l"/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Different 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category. They are 16 types.</a:t>
            </a:r>
            <a:b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Important types are-</a:t>
            </a:r>
            <a:b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en-US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Avibactam</a:t>
            </a:r>
            <a:r>
              <a:rPr lang="en-US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br>
              <a:rPr lang="en-US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&lt;&gt;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Complicated urinary tract and intra abdominal infection. </a:t>
            </a:r>
            <a:b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&lt;&gt;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Caused by antibiotic resistant pathogen.</a:t>
            </a:r>
            <a:b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2.Ensulizole</a:t>
            </a:r>
            <a:r>
              <a:rPr lang="en-US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&lt;&gt;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Sunscreen agent give UV protection.</a:t>
            </a:r>
            <a:b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&lt;&gt;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Water soluble so, use as moisturizer. </a:t>
            </a:r>
            <a:endParaRPr lang="en-US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239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3418" y="747264"/>
            <a:ext cx="2123364" cy="82223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rPr>
              <a:t>Types:</a:t>
            </a:r>
            <a:endParaRPr lang="en-US" sz="4000" b="1" dirty="0">
              <a:solidFill>
                <a:schemeClr val="tx1"/>
              </a:solidFill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3418" y="1772576"/>
            <a:ext cx="10515600" cy="4889075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endParaRPr lang="en-US" sz="9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1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3.Homotaurise:</a:t>
            </a:r>
          </a:p>
          <a:p>
            <a:pPr marL="0" lvl="0" indent="0">
              <a:buNone/>
            </a:pPr>
            <a:r>
              <a:rPr lang="en-US" sz="1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&lt;&gt;Effect on neurodegenerative disease.</a:t>
            </a:r>
          </a:p>
          <a:p>
            <a:pPr marL="0" lvl="0" indent="0">
              <a:buNone/>
            </a:pPr>
            <a:r>
              <a:rPr lang="en-US" sz="1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4.Micafungia:</a:t>
            </a:r>
          </a:p>
          <a:p>
            <a:pPr marL="0" lvl="0" indent="0">
              <a:buNone/>
            </a:pPr>
            <a:r>
              <a:rPr lang="en-US" sz="1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&lt;&gt;Antifungal drug, Inhibits fungal cell wall production, prevent candidemia. </a:t>
            </a:r>
          </a:p>
          <a:p>
            <a:pPr marL="0" lvl="0" indent="0">
              <a:buNone/>
            </a:pPr>
            <a:r>
              <a:rPr lang="en-US" sz="1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Relebactam:</a:t>
            </a:r>
          </a:p>
          <a:p>
            <a:pPr marL="0" lvl="0" indent="0">
              <a:buNone/>
            </a:pPr>
            <a:r>
              <a:rPr lang="en-US" sz="1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&lt;&gt;Treat infection caused by gram negative bacteria.</a:t>
            </a:r>
          </a:p>
          <a:p>
            <a:pPr marL="0" lvl="0" indent="0">
              <a:buNone/>
            </a:pPr>
            <a:r>
              <a:rPr lang="en-US" sz="1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6.Seclofen:</a:t>
            </a:r>
          </a:p>
          <a:p>
            <a:pPr marL="0" lvl="0" indent="0">
              <a:buNone/>
            </a:pPr>
            <a:r>
              <a:rPr lang="en-US" sz="1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&lt;&gt;Modest action or central nervous system.</a:t>
            </a:r>
          </a:p>
          <a:p>
            <a:pPr marL="0" lvl="0" indent="0">
              <a:buNone/>
            </a:pPr>
            <a:r>
              <a:rPr lang="en-US" sz="1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7.Taurine:</a:t>
            </a:r>
          </a:p>
          <a:p>
            <a:pPr marL="0" lvl="0" indent="0">
              <a:buNone/>
            </a:pPr>
            <a:r>
              <a:rPr lang="en-US" sz="1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&lt;&gt;Essential for_ cardiovascular system, development of skeletal muscles, retina and central nervous system. </a:t>
            </a:r>
          </a:p>
          <a:p>
            <a:pPr marL="0" lvl="0" indent="0">
              <a:buNone/>
            </a:pPr>
            <a:endParaRPr lang="en-US" sz="17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en-US" sz="17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1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7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en-US" sz="9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sz="9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28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1657" y="518615"/>
            <a:ext cx="8797120" cy="996286"/>
          </a:xfrm>
        </p:spPr>
        <p:txBody>
          <a:bodyPr>
            <a:noAutofit/>
          </a:bodyPr>
          <a:lstStyle/>
          <a:p>
            <a:pPr lvl="0">
              <a:spcBef>
                <a:spcPts val="1000"/>
              </a:spcBef>
            </a:pPr>
            <a:r>
              <a:rPr lang="en-US" sz="4000" b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Properties: Physicals &amp; Chemicals</a:t>
            </a:r>
            <a:r>
              <a:rPr lang="en-US" sz="4000" b="1" dirty="0">
                <a:solidFill>
                  <a:schemeClr val="tx1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rPr>
              <a:t/>
            </a:r>
            <a:br>
              <a:rPr lang="en-US" sz="4000" b="1" dirty="0">
                <a:solidFill>
                  <a:schemeClr val="tx1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rPr>
            </a:br>
            <a:endParaRPr lang="en-US" sz="4000" b="1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1657" y="1514901"/>
            <a:ext cx="9943531" cy="51179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Physicals Properties: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Boiling point: 190’C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Melting point: 51’C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Molar mass: 158.15g/ mol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Density: 1.32g/cm3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Light yellow brown in viscous liquid.</a:t>
            </a:r>
            <a:endParaRPr lang="bn-BD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bn-BD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Appearance form:Liquid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BD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Colour:Clear amber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BD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Odor:Characteristic</a:t>
            </a: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Soluble: Water &amp; Alcohol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Slightly soluble: Benzene &amp; Cold dilute HCl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Insoluble: Ether &amp; Carbon disulfide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4156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613914"/>
            <a:ext cx="8687937" cy="873457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Properties: Physicals &amp; Chemicals</a:t>
            </a:r>
            <a:r>
              <a:rPr lang="en-US" sz="4000" b="1" dirty="0">
                <a:solidFill>
                  <a:schemeClr val="tx1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rPr>
              <a:t/>
            </a:r>
            <a:br>
              <a:rPr lang="en-US" sz="4000" b="1" dirty="0">
                <a:solidFill>
                  <a:schemeClr val="tx1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rPr>
            </a:br>
            <a:endParaRPr lang="en-US" sz="4000" b="1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537605"/>
            <a:ext cx="10439400" cy="51237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chemeClr val="tx1"/>
                </a:solidFill>
              </a:rPr>
              <a:t>Chemical Properties: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</a:rPr>
              <a:t>Sulfonic acids are much stronger acids than the corresponding carboxylic acids. </a:t>
            </a:r>
            <a:r>
              <a:rPr lang="en-US" sz="1600" i="1" dirty="0" smtClean="0">
                <a:solidFill>
                  <a:schemeClr val="tx1"/>
                </a:solidFill>
              </a:rPr>
              <a:t>p</a:t>
            </a:r>
            <a:r>
              <a:rPr lang="en-US" sz="1600" dirty="0" smtClean="0">
                <a:solidFill>
                  <a:schemeClr val="tx1"/>
                </a:solidFill>
              </a:rPr>
              <a:t>-Toluene sulfonic </a:t>
            </a:r>
            <a:r>
              <a:rPr lang="en-US" sz="1600" dirty="0">
                <a:solidFill>
                  <a:schemeClr val="tx1"/>
                </a:solidFill>
              </a:rPr>
              <a:t>acid, with a p</a:t>
            </a:r>
            <a:r>
              <a:rPr lang="en-US" sz="1600" i="1" dirty="0">
                <a:solidFill>
                  <a:schemeClr val="tx1"/>
                </a:solidFill>
              </a:rPr>
              <a:t>K</a:t>
            </a:r>
            <a:r>
              <a:rPr lang="en-US" sz="1600" baseline="-25000" dirty="0">
                <a:solidFill>
                  <a:schemeClr val="tx1"/>
                </a:solidFill>
              </a:rPr>
              <a:t>a</a:t>
            </a:r>
            <a:r>
              <a:rPr lang="en-US" sz="1600" dirty="0">
                <a:solidFill>
                  <a:schemeClr val="tx1"/>
                </a:solidFill>
              </a:rPr>
              <a:t> of −2.8, is about a million times stronger acid than benzoic acid, with a p</a:t>
            </a:r>
            <a:r>
              <a:rPr lang="en-US" sz="1600" i="1" dirty="0">
                <a:solidFill>
                  <a:schemeClr val="tx1"/>
                </a:solidFill>
              </a:rPr>
              <a:t>K</a:t>
            </a:r>
            <a:r>
              <a:rPr lang="en-US" sz="1600" baseline="-25000" dirty="0">
                <a:solidFill>
                  <a:schemeClr val="tx1"/>
                </a:solidFill>
              </a:rPr>
              <a:t>a</a:t>
            </a:r>
            <a:r>
              <a:rPr lang="en-US" sz="1600" dirty="0">
                <a:solidFill>
                  <a:schemeClr val="tx1"/>
                </a:solidFill>
              </a:rPr>
              <a:t> of 4.2. Similarly, </a:t>
            </a:r>
            <a:r>
              <a:rPr lang="en-US" sz="1600" dirty="0" smtClean="0">
                <a:solidFill>
                  <a:schemeClr val="tx1"/>
                </a:solidFill>
              </a:rPr>
              <a:t>methane sulfonic </a:t>
            </a:r>
            <a:r>
              <a:rPr lang="en-US" sz="1600" dirty="0">
                <a:solidFill>
                  <a:schemeClr val="tx1"/>
                </a:solidFill>
              </a:rPr>
              <a:t>acid, p</a:t>
            </a:r>
            <a:r>
              <a:rPr lang="en-US" sz="1600" i="1" dirty="0">
                <a:solidFill>
                  <a:schemeClr val="tx1"/>
                </a:solidFill>
              </a:rPr>
              <a:t>K</a:t>
            </a:r>
            <a:r>
              <a:rPr lang="en-US" sz="1600" baseline="-25000" dirty="0">
                <a:solidFill>
                  <a:schemeClr val="tx1"/>
                </a:solidFill>
              </a:rPr>
              <a:t>a</a:t>
            </a:r>
            <a:r>
              <a:rPr lang="en-US" sz="1600" dirty="0">
                <a:solidFill>
                  <a:schemeClr val="tx1"/>
                </a:solidFill>
              </a:rPr>
              <a:t> = −1.9, is also about one million times stronger acid than acetic acid. Because of their polarity, sulfonic acids tend to be crystalline solids. </a:t>
            </a:r>
            <a:endParaRPr lang="en-US" sz="16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The </a:t>
            </a:r>
            <a:r>
              <a:rPr lang="en-US" sz="1600" dirty="0">
                <a:solidFill>
                  <a:schemeClr val="tx1"/>
                </a:solidFill>
              </a:rPr>
              <a:t>structure of sulfonic acids is illustrated by the prototype, </a:t>
            </a:r>
            <a:r>
              <a:rPr lang="en-US" sz="1600" dirty="0" smtClean="0">
                <a:solidFill>
                  <a:schemeClr val="tx1"/>
                </a:solidFill>
              </a:rPr>
              <a:t>methane sulfonic </a:t>
            </a:r>
            <a:r>
              <a:rPr lang="en-US" sz="1600" dirty="0">
                <a:solidFill>
                  <a:schemeClr val="tx1"/>
                </a:solidFill>
              </a:rPr>
              <a:t>acid. </a:t>
            </a:r>
            <a:endParaRPr lang="en-US" sz="16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chemeClr val="tx1"/>
                </a:solidFill>
              </a:rPr>
              <a:t>The sulfonic acid group, RSO</a:t>
            </a:r>
            <a:r>
              <a:rPr lang="en-US" sz="1600" baseline="-25000" dirty="0">
                <a:solidFill>
                  <a:schemeClr val="tx1"/>
                </a:solidFill>
              </a:rPr>
              <a:t>2</a:t>
            </a:r>
            <a:r>
              <a:rPr lang="en-US" sz="1600" dirty="0">
                <a:solidFill>
                  <a:schemeClr val="tx1"/>
                </a:solidFill>
              </a:rPr>
              <a:t>OH features a tetrahedral sulfur </a:t>
            </a:r>
            <a:r>
              <a:rPr lang="en-US" sz="1600" dirty="0" smtClean="0">
                <a:solidFill>
                  <a:schemeClr val="tx1"/>
                </a:solidFill>
              </a:rPr>
              <a:t>Centre, </a:t>
            </a:r>
            <a:r>
              <a:rPr lang="en-US" sz="1600" dirty="0">
                <a:solidFill>
                  <a:schemeClr val="tx1"/>
                </a:solidFill>
              </a:rPr>
              <a:t>meaning that sulfur is at the center of four atoms: three </a:t>
            </a:r>
            <a:r>
              <a:rPr lang="en-US" sz="1600" dirty="0" smtClean="0">
                <a:solidFill>
                  <a:schemeClr val="tx1"/>
                </a:solidFill>
              </a:rPr>
              <a:t>oxygen's </a:t>
            </a:r>
            <a:r>
              <a:rPr lang="en-US" sz="1600" dirty="0">
                <a:solidFill>
                  <a:schemeClr val="tx1"/>
                </a:solidFill>
              </a:rPr>
              <a:t>and one carbon. </a:t>
            </a:r>
            <a:endParaRPr lang="en-US" sz="16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chemeClr val="tx1"/>
                </a:solidFill>
              </a:rPr>
              <a:t>The overall geometry of the sulfur </a:t>
            </a:r>
            <a:r>
              <a:rPr lang="en-US" sz="1600" dirty="0" smtClean="0">
                <a:solidFill>
                  <a:schemeClr val="tx1"/>
                </a:solidFill>
              </a:rPr>
              <a:t>Centre </a:t>
            </a:r>
            <a:r>
              <a:rPr lang="en-US" sz="1600" dirty="0">
                <a:solidFill>
                  <a:schemeClr val="tx1"/>
                </a:solidFill>
              </a:rPr>
              <a:t>is reminiscent of the shape of sulfuric </a:t>
            </a:r>
            <a:r>
              <a:rPr lang="en-US" sz="1600" dirty="0" smtClean="0">
                <a:solidFill>
                  <a:schemeClr val="tx1"/>
                </a:solidFill>
              </a:rPr>
              <a:t>acid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Etc.</a:t>
            </a:r>
          </a:p>
          <a:p>
            <a:pPr marL="0" indent="0">
              <a:buNone/>
            </a:pPr>
            <a:endParaRPr lang="en-US" sz="16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6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6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6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6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6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 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4" name="Picture 3" descr="Taurine.svg.png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120156" y="5201360"/>
            <a:ext cx="2421292" cy="1086061"/>
          </a:xfrm>
          <a:prstGeom prst="rect">
            <a:avLst/>
          </a:prstGeom>
        </p:spPr>
      </p:pic>
      <p:pic>
        <p:nvPicPr>
          <p:cNvPr id="6" name="Picture 5" descr="180px-Perfluorooctanesulfonic_acid.png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822092" y="5107836"/>
            <a:ext cx="2748751" cy="1179585"/>
          </a:xfrm>
          <a:prstGeom prst="rect">
            <a:avLst/>
          </a:prstGeom>
        </p:spPr>
      </p:pic>
      <p:pic>
        <p:nvPicPr>
          <p:cNvPr id="7" name="Content Placeholder 3" descr="Tosic_acid.png"/>
          <p:cNvPicPr>
            <a:picLocks noChangeAspect="1"/>
          </p:cNvPicPr>
          <p:nvPr/>
        </p:nvPicPr>
        <p:blipFill>
          <a:blip r:embed="rId5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752600" y="5251594"/>
            <a:ext cx="1923306" cy="1086060"/>
          </a:xfrm>
          <a:prstGeom prst="rect">
            <a:avLst/>
          </a:prstGeom>
        </p:spPr>
      </p:pic>
      <p:pic>
        <p:nvPicPr>
          <p:cNvPr id="8" name="Picture 7" descr="Sodium_dodecylbenzenesulfonate.png"/>
          <p:cNvPicPr>
            <a:picLocks noChangeAspect="1"/>
          </p:cNvPicPr>
          <p:nvPr/>
        </p:nvPicPr>
        <p:blipFill>
          <a:blip r:embed="rId6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400800" y="5301828"/>
            <a:ext cx="2129051" cy="985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25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9896" y="485573"/>
            <a:ext cx="4266062" cy="653458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Preparation:</a:t>
            </a:r>
            <a:endParaRPr lang="en-US" sz="4000" b="1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779896" y="1349495"/>
            <a:ext cx="10284725" cy="52407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</a:rPr>
              <a:t>A sulfonic acid is produced by the process of sulfonation. Usually the sulfonating agent is sulfur trioxide. A particularly large scale application of this method is the production of alkylbenzenesulfonic </a:t>
            </a:r>
            <a:r>
              <a:rPr lang="en-US" sz="1600" dirty="0" smtClean="0">
                <a:solidFill>
                  <a:schemeClr val="tx1"/>
                </a:solidFill>
              </a:rPr>
              <a:t>acids: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RC</a:t>
            </a:r>
            <a:r>
              <a:rPr lang="en-US" sz="1200" dirty="0" smtClean="0">
                <a:solidFill>
                  <a:schemeClr val="tx1"/>
                </a:solidFill>
              </a:rPr>
              <a:t>6</a:t>
            </a:r>
            <a:r>
              <a:rPr lang="en-US" sz="1600" dirty="0" smtClean="0">
                <a:solidFill>
                  <a:schemeClr val="tx1"/>
                </a:solidFill>
              </a:rPr>
              <a:t>H</a:t>
            </a:r>
            <a:r>
              <a:rPr lang="en-US" sz="1200" dirty="0" smtClean="0">
                <a:solidFill>
                  <a:schemeClr val="tx1"/>
                </a:solidFill>
              </a:rPr>
              <a:t>5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+ SO</a:t>
            </a:r>
            <a:r>
              <a:rPr lang="en-US" sz="1200" dirty="0">
                <a:solidFill>
                  <a:schemeClr val="tx1"/>
                </a:solidFill>
              </a:rPr>
              <a:t>3</a:t>
            </a:r>
            <a:r>
              <a:rPr lang="en-US" sz="1600" dirty="0">
                <a:solidFill>
                  <a:schemeClr val="tx1"/>
                </a:solidFill>
              </a:rPr>
              <a:t> → </a:t>
            </a:r>
            <a:r>
              <a:rPr lang="en-US" sz="1600" dirty="0" smtClean="0">
                <a:solidFill>
                  <a:schemeClr val="tx1"/>
                </a:solidFill>
              </a:rPr>
              <a:t>RC</a:t>
            </a:r>
            <a:r>
              <a:rPr lang="en-US" sz="1200" dirty="0" smtClean="0">
                <a:solidFill>
                  <a:schemeClr val="tx1"/>
                </a:solidFill>
              </a:rPr>
              <a:t>6</a:t>
            </a:r>
            <a:r>
              <a:rPr lang="en-US" sz="1600" dirty="0" smtClean="0">
                <a:solidFill>
                  <a:schemeClr val="tx1"/>
                </a:solidFill>
              </a:rPr>
              <a:t>H</a:t>
            </a:r>
            <a:r>
              <a:rPr lang="en-US" sz="1200" dirty="0" smtClean="0">
                <a:solidFill>
                  <a:schemeClr val="tx1"/>
                </a:solidFill>
              </a:rPr>
              <a:t>4</a:t>
            </a:r>
            <a:r>
              <a:rPr lang="en-US" sz="1600" dirty="0" smtClean="0">
                <a:solidFill>
                  <a:schemeClr val="tx1"/>
                </a:solidFill>
              </a:rPr>
              <a:t>SO</a:t>
            </a:r>
            <a:r>
              <a:rPr lang="en-US" sz="1200" dirty="0" smtClean="0">
                <a:solidFill>
                  <a:schemeClr val="tx1"/>
                </a:solidFill>
              </a:rPr>
              <a:t>3</a:t>
            </a:r>
            <a:r>
              <a:rPr lang="en-US" sz="1600" dirty="0" smtClean="0">
                <a:solidFill>
                  <a:schemeClr val="tx1"/>
                </a:solidFill>
              </a:rPr>
              <a:t>H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In </a:t>
            </a:r>
            <a:r>
              <a:rPr lang="en-US" sz="1600" dirty="0">
                <a:solidFill>
                  <a:schemeClr val="tx1"/>
                </a:solidFill>
              </a:rPr>
              <a:t>this reaction, sulfur trioxide is an electrophile and the arene undergoes electrophilic aromatic </a:t>
            </a:r>
            <a:r>
              <a:rPr lang="en-US" sz="1600" dirty="0" smtClean="0">
                <a:solidFill>
                  <a:schemeClr val="tx1"/>
                </a:solidFill>
              </a:rPr>
              <a:t>substitution. Thiols </a:t>
            </a:r>
            <a:r>
              <a:rPr lang="en-US" sz="1600" dirty="0">
                <a:solidFill>
                  <a:schemeClr val="tx1"/>
                </a:solidFill>
              </a:rPr>
              <a:t>can be oxidized to sulfonic acids: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RSH </a:t>
            </a:r>
            <a:r>
              <a:rPr lang="en-US" sz="1600" dirty="0">
                <a:solidFill>
                  <a:schemeClr val="tx1"/>
                </a:solidFill>
              </a:rPr>
              <a:t>+  3⁄2 O</a:t>
            </a:r>
            <a:r>
              <a:rPr lang="en-US" sz="1200" dirty="0">
                <a:solidFill>
                  <a:schemeClr val="tx1"/>
                </a:solidFill>
              </a:rPr>
              <a:t>2</a:t>
            </a:r>
            <a:r>
              <a:rPr lang="en-US" sz="1600" dirty="0">
                <a:solidFill>
                  <a:schemeClr val="tx1"/>
                </a:solidFill>
              </a:rPr>
              <a:t> → RSO</a:t>
            </a:r>
            <a:r>
              <a:rPr lang="en-US" sz="1200" dirty="0">
                <a:solidFill>
                  <a:schemeClr val="tx1"/>
                </a:solidFill>
              </a:rPr>
              <a:t>3</a:t>
            </a:r>
            <a:r>
              <a:rPr lang="en-US" sz="1600" dirty="0">
                <a:solidFill>
                  <a:schemeClr val="tx1"/>
                </a:solidFill>
              </a:rPr>
              <a:t>H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</a:rPr>
              <a:t>Certain sulfonic acids, such as perfluorooctanesulfonic acid, are prepared by electrophilic fluorination of preformed sulfonic acids. The net conversion can be represented simplistically: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C</a:t>
            </a:r>
            <a:r>
              <a:rPr lang="en-US" sz="1200" dirty="0" smtClean="0">
                <a:solidFill>
                  <a:schemeClr val="tx1"/>
                </a:solidFill>
              </a:rPr>
              <a:t>8</a:t>
            </a:r>
            <a:r>
              <a:rPr lang="en-US" sz="1600" dirty="0" smtClean="0">
                <a:solidFill>
                  <a:schemeClr val="tx1"/>
                </a:solidFill>
              </a:rPr>
              <a:t>H</a:t>
            </a:r>
            <a:r>
              <a:rPr lang="en-US" sz="1200" dirty="0" smtClean="0">
                <a:solidFill>
                  <a:schemeClr val="tx1"/>
                </a:solidFill>
              </a:rPr>
              <a:t>17</a:t>
            </a:r>
            <a:r>
              <a:rPr lang="en-US" sz="1600" dirty="0" smtClean="0">
                <a:solidFill>
                  <a:schemeClr val="tx1"/>
                </a:solidFill>
              </a:rPr>
              <a:t>SO</a:t>
            </a:r>
            <a:r>
              <a:rPr lang="en-US" sz="1200" dirty="0" smtClean="0">
                <a:solidFill>
                  <a:schemeClr val="tx1"/>
                </a:solidFill>
              </a:rPr>
              <a:t>3</a:t>
            </a:r>
            <a:r>
              <a:rPr lang="en-US" sz="1600" dirty="0" smtClean="0">
                <a:solidFill>
                  <a:schemeClr val="tx1"/>
                </a:solidFill>
              </a:rPr>
              <a:t>H </a:t>
            </a:r>
            <a:r>
              <a:rPr lang="en-US" sz="1600" dirty="0">
                <a:solidFill>
                  <a:schemeClr val="tx1"/>
                </a:solidFill>
              </a:rPr>
              <a:t>+ 17 F</a:t>
            </a:r>
            <a:r>
              <a:rPr lang="en-US" sz="1200" dirty="0">
                <a:solidFill>
                  <a:schemeClr val="tx1"/>
                </a:solidFill>
              </a:rPr>
              <a:t>2</a:t>
            </a:r>
            <a:r>
              <a:rPr lang="en-US" sz="1600" dirty="0">
                <a:solidFill>
                  <a:schemeClr val="tx1"/>
                </a:solidFill>
              </a:rPr>
              <a:t> → C</a:t>
            </a:r>
            <a:r>
              <a:rPr lang="en-US" sz="1200" dirty="0">
                <a:solidFill>
                  <a:schemeClr val="tx1"/>
                </a:solidFill>
              </a:rPr>
              <a:t>8</a:t>
            </a:r>
            <a:r>
              <a:rPr lang="en-US" sz="1600" dirty="0">
                <a:solidFill>
                  <a:schemeClr val="tx1"/>
                </a:solidFill>
              </a:rPr>
              <a:t>F</a:t>
            </a:r>
            <a:r>
              <a:rPr lang="en-US" sz="1200" dirty="0">
                <a:solidFill>
                  <a:schemeClr val="tx1"/>
                </a:solidFill>
              </a:rPr>
              <a:t>17</a:t>
            </a:r>
            <a:r>
              <a:rPr lang="en-US" sz="1600" dirty="0">
                <a:solidFill>
                  <a:schemeClr val="tx1"/>
                </a:solidFill>
              </a:rPr>
              <a:t>SO</a:t>
            </a:r>
            <a:r>
              <a:rPr lang="en-US" sz="1200" dirty="0">
                <a:solidFill>
                  <a:schemeClr val="tx1"/>
                </a:solidFill>
              </a:rPr>
              <a:t>3</a:t>
            </a:r>
            <a:r>
              <a:rPr lang="en-US" sz="1600" dirty="0">
                <a:solidFill>
                  <a:schemeClr val="tx1"/>
                </a:solidFill>
              </a:rPr>
              <a:t>H + 17 </a:t>
            </a:r>
            <a:r>
              <a:rPr lang="en-US" sz="1600" dirty="0" smtClean="0">
                <a:solidFill>
                  <a:schemeClr val="tx1"/>
                </a:solidFill>
              </a:rPr>
              <a:t>HF</a:t>
            </a:r>
          </a:p>
          <a:p>
            <a:pPr marL="0" indent="0">
              <a:buNone/>
            </a:pP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9894" y="4439438"/>
            <a:ext cx="2345793" cy="138892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0911" y="4299795"/>
            <a:ext cx="2733675" cy="151087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9811" y="4404971"/>
            <a:ext cx="3014093" cy="1335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03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0734" y="558718"/>
            <a:ext cx="3171093" cy="598867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Reactions:</a:t>
            </a:r>
            <a:endParaRPr lang="en-US" sz="4000" b="1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0734" y="1323834"/>
            <a:ext cx="10106465" cy="53884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dirty="0" smtClean="0">
                <a:solidFill>
                  <a:schemeClr val="tx1"/>
                </a:solidFill>
              </a:rPr>
              <a:t>Esterification: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Sulfonic </a:t>
            </a:r>
            <a:r>
              <a:rPr lang="en-US" sz="1600" dirty="0">
                <a:solidFill>
                  <a:schemeClr val="tx1"/>
                </a:solidFill>
              </a:rPr>
              <a:t>acids can be converted to esters. This class of organic compounds has the general formula R−SO</a:t>
            </a:r>
            <a:r>
              <a:rPr lang="en-US" sz="1200" dirty="0">
                <a:solidFill>
                  <a:schemeClr val="tx1"/>
                </a:solidFill>
              </a:rPr>
              <a:t>2</a:t>
            </a:r>
            <a:r>
              <a:rPr lang="en-US" sz="1600" dirty="0">
                <a:solidFill>
                  <a:schemeClr val="tx1"/>
                </a:solidFill>
              </a:rPr>
              <a:t>−OR. Sulfonic esters such as methyl triflate are considered good alkylating agents in organic synthesis. Such sulfonate esters are often prepared by alcoholysis of the sulfonyl chlorides:</a:t>
            </a:r>
          </a:p>
          <a:p>
            <a:pPr marL="0" indent="0">
              <a:buNone/>
            </a:pPr>
            <a:r>
              <a:rPr lang="en-US" sz="1600" b="1" dirty="0" smtClean="0">
                <a:solidFill>
                  <a:schemeClr val="tx1"/>
                </a:solidFill>
              </a:rPr>
              <a:t>RSO</a:t>
            </a:r>
            <a:r>
              <a:rPr lang="en-US" sz="1200" b="1" dirty="0" smtClean="0">
                <a:solidFill>
                  <a:schemeClr val="tx1"/>
                </a:solidFill>
              </a:rPr>
              <a:t>2</a:t>
            </a:r>
            <a:r>
              <a:rPr lang="en-US" sz="1600" b="1" dirty="0" smtClean="0">
                <a:solidFill>
                  <a:schemeClr val="tx1"/>
                </a:solidFill>
              </a:rPr>
              <a:t>Cl </a:t>
            </a:r>
            <a:r>
              <a:rPr lang="en-US" sz="1600" b="1" dirty="0">
                <a:solidFill>
                  <a:schemeClr val="tx1"/>
                </a:solidFill>
              </a:rPr>
              <a:t>+ R′OH → RSO</a:t>
            </a:r>
            <a:r>
              <a:rPr lang="en-US" sz="1200" b="1" dirty="0">
                <a:solidFill>
                  <a:schemeClr val="tx1"/>
                </a:solidFill>
              </a:rPr>
              <a:t>2</a:t>
            </a:r>
            <a:r>
              <a:rPr lang="en-US" sz="1600" b="1" dirty="0">
                <a:solidFill>
                  <a:schemeClr val="tx1"/>
                </a:solidFill>
              </a:rPr>
              <a:t>OR′ + </a:t>
            </a:r>
            <a:r>
              <a:rPr lang="en-US" sz="1600" b="1" dirty="0" smtClean="0">
                <a:solidFill>
                  <a:schemeClr val="tx1"/>
                </a:solidFill>
              </a:rPr>
              <a:t>HCl   </a:t>
            </a:r>
          </a:p>
          <a:p>
            <a:pPr marL="0" indent="0">
              <a:buNone/>
            </a:pPr>
            <a:r>
              <a:rPr lang="en-US" sz="1600" b="1" dirty="0" smtClean="0">
                <a:solidFill>
                  <a:schemeClr val="tx1"/>
                </a:solidFill>
              </a:rPr>
              <a:t>Halogenation: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</a:rPr>
              <a:t>Sulfonyl halide groups occur when a sulfonyl functional group is singly bonded to a halogen atom. They have the general formula </a:t>
            </a:r>
            <a:r>
              <a:rPr lang="en-US" sz="1600" b="1" dirty="0">
                <a:solidFill>
                  <a:schemeClr val="tx1"/>
                </a:solidFill>
              </a:rPr>
              <a:t>R−SO2−X </a:t>
            </a:r>
            <a:r>
              <a:rPr lang="en-US" sz="1600" dirty="0">
                <a:solidFill>
                  <a:schemeClr val="tx1"/>
                </a:solidFill>
              </a:rPr>
              <a:t>where X is a halide, almost invariably chloride. They are produced by chlorination of sulfonic acids using thionyl chloride and related reagents</a:t>
            </a:r>
            <a:r>
              <a:rPr lang="en-US" sz="1600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1600" b="1" dirty="0" smtClean="0">
                <a:solidFill>
                  <a:schemeClr val="tx1"/>
                </a:solidFill>
              </a:rPr>
              <a:t>Displacement: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Although </a:t>
            </a:r>
            <a:r>
              <a:rPr lang="en-US" sz="1600" dirty="0">
                <a:solidFill>
                  <a:schemeClr val="tx1"/>
                </a:solidFill>
              </a:rPr>
              <a:t>the C−SO</a:t>
            </a:r>
            <a:r>
              <a:rPr lang="en-US" sz="1200" dirty="0">
                <a:solidFill>
                  <a:schemeClr val="tx1"/>
                </a:solidFill>
              </a:rPr>
              <a:t>3</a:t>
            </a:r>
            <a:r>
              <a:rPr lang="en-US" sz="1600" dirty="0">
                <a:solidFill>
                  <a:schemeClr val="tx1"/>
                </a:solidFill>
              </a:rPr>
              <a:t>H bond is strong, the (aryl)C−SO</a:t>
            </a:r>
            <a:r>
              <a:rPr lang="en-US" sz="1200" dirty="0">
                <a:solidFill>
                  <a:schemeClr val="tx1"/>
                </a:solidFill>
              </a:rPr>
              <a:t>3</a:t>
            </a:r>
            <a:r>
              <a:rPr lang="en-US" sz="1600" dirty="0">
                <a:solidFill>
                  <a:schemeClr val="tx1"/>
                </a:solidFill>
              </a:rPr>
              <a:t> bond can be broken by certain nucleophiles. Of historic and continuing significance is the </a:t>
            </a:r>
            <a:r>
              <a:rPr lang="en-US" sz="1600" dirty="0" smtClean="0">
                <a:solidFill>
                  <a:schemeClr val="tx1"/>
                </a:solidFill>
              </a:rPr>
              <a:t>α-</a:t>
            </a:r>
            <a:r>
              <a:rPr lang="en-US" sz="1600" dirty="0" err="1" smtClean="0">
                <a:solidFill>
                  <a:schemeClr val="tx1"/>
                </a:solidFill>
              </a:rPr>
              <a:t>sulfonation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of anthroquinone followed by displacement of the sulfonate group by other nucleophiles, which cannot be installed </a:t>
            </a:r>
            <a:r>
              <a:rPr lang="en-US" sz="1600" dirty="0" smtClean="0">
                <a:solidFill>
                  <a:schemeClr val="tx1"/>
                </a:solidFill>
              </a:rPr>
              <a:t>directly. An </a:t>
            </a:r>
            <a:r>
              <a:rPr lang="en-US" sz="1600" dirty="0">
                <a:solidFill>
                  <a:schemeClr val="tx1"/>
                </a:solidFill>
              </a:rPr>
              <a:t>early method for producing phenol involved the base hydrolysis of sodium benzenesulfonate, which can be generated readily from benzene</a:t>
            </a:r>
            <a:r>
              <a:rPr lang="en-US" sz="1600" dirty="0" smtClean="0">
                <a:solidFill>
                  <a:schemeClr val="tx1"/>
                </a:solidFill>
              </a:rPr>
              <a:t>.</a:t>
            </a:r>
            <a:endParaRPr lang="en-US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600" b="1" dirty="0" smtClean="0">
                <a:solidFill>
                  <a:schemeClr val="tx1"/>
                </a:solidFill>
              </a:rPr>
              <a:t>C</a:t>
            </a:r>
            <a:r>
              <a:rPr lang="en-US" sz="1200" b="1" dirty="0" smtClean="0">
                <a:solidFill>
                  <a:schemeClr val="tx1"/>
                </a:solidFill>
              </a:rPr>
              <a:t>6</a:t>
            </a:r>
            <a:r>
              <a:rPr lang="en-US" sz="1600" b="1" dirty="0" smtClean="0">
                <a:solidFill>
                  <a:schemeClr val="tx1"/>
                </a:solidFill>
              </a:rPr>
              <a:t>H</a:t>
            </a:r>
            <a:r>
              <a:rPr lang="en-US" sz="1200" b="1" dirty="0" smtClean="0">
                <a:solidFill>
                  <a:schemeClr val="tx1"/>
                </a:solidFill>
              </a:rPr>
              <a:t>5</a:t>
            </a:r>
            <a:r>
              <a:rPr lang="en-US" sz="1600" b="1" dirty="0" smtClean="0">
                <a:solidFill>
                  <a:schemeClr val="tx1"/>
                </a:solidFill>
              </a:rPr>
              <a:t>SO</a:t>
            </a:r>
            <a:r>
              <a:rPr lang="en-US" sz="1200" b="1" dirty="0" smtClean="0">
                <a:solidFill>
                  <a:schemeClr val="tx1"/>
                </a:solidFill>
              </a:rPr>
              <a:t>3</a:t>
            </a:r>
            <a:r>
              <a:rPr lang="en-US" sz="1600" b="1" dirty="0" smtClean="0">
                <a:solidFill>
                  <a:schemeClr val="tx1"/>
                </a:solidFill>
              </a:rPr>
              <a:t>Na </a:t>
            </a:r>
            <a:r>
              <a:rPr lang="en-US" sz="1600" b="1" dirty="0">
                <a:solidFill>
                  <a:schemeClr val="tx1"/>
                </a:solidFill>
              </a:rPr>
              <a:t>+ NaOH → C</a:t>
            </a:r>
            <a:r>
              <a:rPr lang="en-US" sz="1200" b="1" dirty="0">
                <a:solidFill>
                  <a:schemeClr val="tx1"/>
                </a:solidFill>
              </a:rPr>
              <a:t>6</a:t>
            </a:r>
            <a:r>
              <a:rPr lang="en-US" sz="1600" b="1" dirty="0">
                <a:solidFill>
                  <a:schemeClr val="tx1"/>
                </a:solidFill>
              </a:rPr>
              <a:t>H</a:t>
            </a:r>
            <a:r>
              <a:rPr lang="en-US" sz="1200" b="1" dirty="0">
                <a:solidFill>
                  <a:schemeClr val="tx1"/>
                </a:solidFill>
              </a:rPr>
              <a:t>5</a:t>
            </a:r>
            <a:r>
              <a:rPr lang="en-US" sz="1600" b="1" dirty="0">
                <a:solidFill>
                  <a:schemeClr val="tx1"/>
                </a:solidFill>
              </a:rPr>
              <a:t>OH + </a:t>
            </a:r>
            <a:r>
              <a:rPr lang="en-US" sz="1600" b="1" dirty="0" smtClean="0">
                <a:solidFill>
                  <a:schemeClr val="tx1"/>
                </a:solidFill>
              </a:rPr>
              <a:t>Na</a:t>
            </a:r>
            <a:r>
              <a:rPr lang="en-US" sz="1200" b="1" dirty="0" smtClean="0">
                <a:solidFill>
                  <a:schemeClr val="tx1"/>
                </a:solidFill>
              </a:rPr>
              <a:t>2</a:t>
            </a:r>
            <a:r>
              <a:rPr lang="en-US" sz="1600" b="1" dirty="0" smtClean="0">
                <a:solidFill>
                  <a:schemeClr val="tx1"/>
                </a:solidFill>
              </a:rPr>
              <a:t>SO</a:t>
            </a:r>
            <a:r>
              <a:rPr lang="en-US" sz="1200" b="1" dirty="0" smtClean="0">
                <a:solidFill>
                  <a:schemeClr val="tx1"/>
                </a:solidFill>
              </a:rPr>
              <a:t>3</a:t>
            </a:r>
            <a:endParaRPr lang="en-US" sz="1200" b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9781" y="2511189"/>
            <a:ext cx="1543335" cy="573205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5677468" y="2702257"/>
            <a:ext cx="2920621" cy="1364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3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1225" y="450376"/>
            <a:ext cx="2910835" cy="832514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Reactions:</a:t>
            </a:r>
            <a:endParaRPr lang="en-US" sz="4000" b="1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1225" y="1282889"/>
            <a:ext cx="10134214" cy="529533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</a:t>
            </a:r>
            <a:r>
              <a:rPr lang="pt-BR" b="1" dirty="0"/>
              <a:t>n n dimethyl p </a:t>
            </a:r>
            <a:r>
              <a:rPr lang="pt-BR" b="1" dirty="0" smtClean="0"/>
              <a:t>nitrosoaniline,</a:t>
            </a:r>
            <a:r>
              <a:rPr lang="en-US" b="1" dirty="0" smtClean="0"/>
              <a:t>                 Aromatic Sulfunation</a:t>
            </a:r>
            <a:r>
              <a:rPr lang="en-US" dirty="0" smtClean="0"/>
              <a:t>                                                     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1226" y="1844580"/>
            <a:ext cx="3010082" cy="108740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1224" y="3365251"/>
            <a:ext cx="3295650" cy="159026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4805" y="1716157"/>
            <a:ext cx="4673971" cy="121582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4804" y="2931981"/>
            <a:ext cx="4673971" cy="180462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1224" y="5276145"/>
            <a:ext cx="3400419" cy="116800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4805" y="4736604"/>
            <a:ext cx="4673970" cy="1488635"/>
          </a:xfrm>
          <a:prstGeom prst="rect">
            <a:avLst/>
          </a:prstGeom>
        </p:spPr>
      </p:pic>
      <p:sp>
        <p:nvSpPr>
          <p:cNvPr id="11" name="Left-Up Arrow 10"/>
          <p:cNvSpPr/>
          <p:nvPr/>
        </p:nvSpPr>
        <p:spPr>
          <a:xfrm>
            <a:off x="10392485" y="1555699"/>
            <a:ext cx="436728" cy="4102497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 Arrow 11"/>
          <p:cNvSpPr/>
          <p:nvPr/>
        </p:nvSpPr>
        <p:spPr>
          <a:xfrm>
            <a:off x="8639032" y="1378424"/>
            <a:ext cx="2088107" cy="17727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urved Right Arrow 9"/>
          <p:cNvSpPr/>
          <p:nvPr/>
        </p:nvSpPr>
        <p:spPr>
          <a:xfrm>
            <a:off x="1037230" y="1378424"/>
            <a:ext cx="783994" cy="1419367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82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TM02892315[[fn=Wisp]]</Template>
  <TotalTime>395</TotalTime>
  <Words>706</Words>
  <Application>Microsoft Office PowerPoint</Application>
  <PresentationFormat>Widescreen</PresentationFormat>
  <Paragraphs>125</Paragraphs>
  <Slides>13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Arial</vt:lpstr>
      <vt:lpstr>Arial Black</vt:lpstr>
      <vt:lpstr>Arial Rounded MT Bold</vt:lpstr>
      <vt:lpstr>Calibri</vt:lpstr>
      <vt:lpstr>Century Gothic</vt:lpstr>
      <vt:lpstr>Courier New</vt:lpstr>
      <vt:lpstr>Times New Roman</vt:lpstr>
      <vt:lpstr>Wingdings</vt:lpstr>
      <vt:lpstr>Wingdings 3</vt:lpstr>
      <vt:lpstr>Wisp</vt:lpstr>
      <vt:lpstr>PowerPoint Presentation</vt:lpstr>
      <vt:lpstr>           Introduction</vt:lpstr>
      <vt:lpstr>We can get sulfonic acid by replacing one OH group from H2SO4 by an organic substituent. </vt:lpstr>
      <vt:lpstr>Types:</vt:lpstr>
      <vt:lpstr>Properties: Physicals &amp; Chemicals </vt:lpstr>
      <vt:lpstr>Properties: Physicals &amp; Chemicals </vt:lpstr>
      <vt:lpstr>Preparation:</vt:lpstr>
      <vt:lpstr>Reactions:</vt:lpstr>
      <vt:lpstr>Reactions:</vt:lpstr>
      <vt:lpstr>Applications/Uses:</vt:lpstr>
      <vt:lpstr>Different kinds:</vt:lpstr>
      <vt:lpstr>Products:</vt:lpstr>
      <vt:lpstr>Side effects: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Organic Pharmacy-I Presentation  Presentation about Sulfonic acid</dc:title>
  <dc:creator>Motasim</dc:creator>
  <cp:lastModifiedBy>Acer</cp:lastModifiedBy>
  <cp:revision>44</cp:revision>
  <dcterms:created xsi:type="dcterms:W3CDTF">2017-10-17T17:26:59Z</dcterms:created>
  <dcterms:modified xsi:type="dcterms:W3CDTF">2020-04-19T05:57:52Z</dcterms:modified>
</cp:coreProperties>
</file>