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9" r:id="rId6"/>
    <p:sldId id="261" r:id="rId7"/>
    <p:sldId id="262" r:id="rId8"/>
    <p:sldId id="270" r:id="rId9"/>
    <p:sldId id="263" r:id="rId10"/>
    <p:sldId id="264"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827915-CE69-45C1-89A3-3DE94DA5A5C7}"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2019675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27915-CE69-45C1-89A3-3DE94DA5A5C7}"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2257529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27915-CE69-45C1-89A3-3DE94DA5A5C7}"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1899614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827915-CE69-45C1-89A3-3DE94DA5A5C7}"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187668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827915-CE69-45C1-89A3-3DE94DA5A5C7}" type="datetimeFigureOut">
              <a:rPr lang="en-US" smtClean="0"/>
              <a:t>10/31/2017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1784074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827915-CE69-45C1-89A3-3DE94DA5A5C7}"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3176287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827915-CE69-45C1-89A3-3DE94DA5A5C7}" type="datetimeFigureOut">
              <a:rPr lang="en-US" smtClean="0"/>
              <a:t>10/31/2017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13107560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827915-CE69-45C1-89A3-3DE94DA5A5C7}" type="datetimeFigureOut">
              <a:rPr lang="en-US" smtClean="0"/>
              <a:t>10/31/2017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8148219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827915-CE69-45C1-89A3-3DE94DA5A5C7}" type="datetimeFigureOut">
              <a:rPr lang="en-US" smtClean="0"/>
              <a:t>10/31/2017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360043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7915-CE69-45C1-89A3-3DE94DA5A5C7}"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1695913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827915-CE69-45C1-89A3-3DE94DA5A5C7}" type="datetimeFigureOut">
              <a:rPr lang="en-US" smtClean="0"/>
              <a:t>10/31/2017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5D9E4B3-D5A9-44E7-816D-6CA4B5CC29D2}" type="slidenum">
              <a:rPr lang="en-US" smtClean="0"/>
              <a:t>‹#›</a:t>
            </a:fld>
            <a:endParaRPr lang="en-US"/>
          </a:p>
        </p:txBody>
      </p:sp>
    </p:spTree>
    <p:extLst>
      <p:ext uri="{BB962C8B-B14F-4D97-AF65-F5344CB8AC3E}">
        <p14:creationId xmlns:p14="http://schemas.microsoft.com/office/powerpoint/2010/main" val="3636889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827915-CE69-45C1-89A3-3DE94DA5A5C7}" type="datetimeFigureOut">
              <a:rPr lang="en-US" smtClean="0"/>
              <a:t>10/31/2017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D9E4B3-D5A9-44E7-816D-6CA4B5CC29D2}" type="slidenum">
              <a:rPr lang="en-US" smtClean="0"/>
              <a:t>‹#›</a:t>
            </a:fld>
            <a:endParaRPr lang="en-US"/>
          </a:p>
        </p:txBody>
      </p:sp>
    </p:spTree>
    <p:extLst>
      <p:ext uri="{BB962C8B-B14F-4D97-AF65-F5344CB8AC3E}">
        <p14:creationId xmlns:p14="http://schemas.microsoft.com/office/powerpoint/2010/main" val="5371152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THYROID GLAND </a:t>
            </a:r>
            <a:endParaRPr lang="en-US" b="1" dirty="0"/>
          </a:p>
        </p:txBody>
      </p:sp>
      <p:sp>
        <p:nvSpPr>
          <p:cNvPr id="3" name="Content Placeholder 2"/>
          <p:cNvSpPr>
            <a:spLocks noGrp="1"/>
          </p:cNvSpPr>
          <p:nvPr>
            <p:ph idx="1"/>
          </p:nvPr>
        </p:nvSpPr>
        <p:spPr/>
        <p:txBody>
          <a:bodyPr/>
          <a:lstStyle/>
          <a:p>
            <a:pPr algn="just"/>
            <a:r>
              <a:rPr lang="en-US" dirty="0"/>
              <a:t>The thyroid gland </a:t>
            </a:r>
            <a:r>
              <a:rPr lang="en-US" dirty="0" smtClean="0"/>
              <a:t>is </a:t>
            </a:r>
            <a:r>
              <a:rPr lang="en-US" dirty="0"/>
              <a:t>located at the upper portion of the trachea, just below the larynx. </a:t>
            </a:r>
            <a:r>
              <a:rPr lang="en-US" dirty="0" smtClean="0"/>
              <a:t>The gland is the source of two fundamentally different types of hormone, </a:t>
            </a:r>
            <a:r>
              <a:rPr lang="en-US" dirty="0" err="1" smtClean="0"/>
              <a:t>thyroxine</a:t>
            </a:r>
            <a:r>
              <a:rPr lang="en-US" dirty="0" smtClean="0"/>
              <a:t> (T4) &amp; </a:t>
            </a:r>
            <a:r>
              <a:rPr lang="en-US" dirty="0" err="1" smtClean="0"/>
              <a:t>triiodothyronine</a:t>
            </a:r>
            <a:r>
              <a:rPr lang="en-US" dirty="0" smtClean="0"/>
              <a:t> (T3). Both hormones are vital for normal growth &amp; development and control essential function, such as energy metabolism &amp; protein synthesis. </a:t>
            </a:r>
            <a:endParaRPr lang="en-US" dirty="0"/>
          </a:p>
        </p:txBody>
      </p:sp>
    </p:spTree>
    <p:extLst>
      <p:ext uri="{BB962C8B-B14F-4D97-AF65-F5344CB8AC3E}">
        <p14:creationId xmlns:p14="http://schemas.microsoft.com/office/powerpoint/2010/main" val="19392919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Synthesis of </a:t>
            </a:r>
            <a:r>
              <a:rPr lang="en-US" b="1" dirty="0" err="1" smtClean="0"/>
              <a:t>Carbimazole</a:t>
            </a:r>
            <a:r>
              <a:rPr lang="en-US" b="1" dirty="0" smtClean="0"/>
              <a:t> from </a:t>
            </a:r>
            <a:r>
              <a:rPr lang="en-US" b="1" dirty="0" err="1" smtClean="0"/>
              <a:t>Methimazole</a:t>
            </a:r>
            <a:endParaRPr lang="en-US" b="1" dirty="0"/>
          </a:p>
        </p:txBody>
      </p:sp>
      <p:pic>
        <p:nvPicPr>
          <p:cNvPr id="4" name="Picture 3"/>
          <p:cNvPicPr>
            <a:picLocks noChangeAspect="1"/>
          </p:cNvPicPr>
          <p:nvPr/>
        </p:nvPicPr>
        <p:blipFill>
          <a:blip r:embed="rId2"/>
          <a:stretch>
            <a:fillRect/>
          </a:stretch>
        </p:blipFill>
        <p:spPr>
          <a:xfrm>
            <a:off x="1953882" y="2012601"/>
            <a:ext cx="8284236" cy="2832797"/>
          </a:xfrm>
          <a:prstGeom prst="rect">
            <a:avLst/>
          </a:prstGeom>
        </p:spPr>
      </p:pic>
    </p:spTree>
    <p:extLst>
      <p:ext uri="{BB962C8B-B14F-4D97-AF65-F5344CB8AC3E}">
        <p14:creationId xmlns:p14="http://schemas.microsoft.com/office/powerpoint/2010/main" val="1066281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99849"/>
          </a:xfrm>
        </p:spPr>
        <p:txBody>
          <a:bodyPr>
            <a:normAutofit fontScale="90000"/>
          </a:bodyPr>
          <a:lstStyle/>
          <a:p>
            <a:r>
              <a:rPr lang="en-US" b="1" dirty="0" smtClean="0"/>
              <a:t>Thyroid replacement therapy (For Hypothyroidism)</a:t>
            </a:r>
            <a:endParaRPr lang="en-US" b="1" dirty="0"/>
          </a:p>
        </p:txBody>
      </p:sp>
      <p:sp>
        <p:nvSpPr>
          <p:cNvPr id="3" name="Content Placeholder 2"/>
          <p:cNvSpPr>
            <a:spLocks noGrp="1"/>
          </p:cNvSpPr>
          <p:nvPr>
            <p:ph idx="1"/>
          </p:nvPr>
        </p:nvSpPr>
        <p:spPr>
          <a:xfrm>
            <a:off x="649357" y="1364974"/>
            <a:ext cx="10704443" cy="4811989"/>
          </a:xfrm>
        </p:spPr>
        <p:txBody>
          <a:bodyPr>
            <a:normAutofit lnSpcReduction="10000"/>
          </a:bodyPr>
          <a:lstStyle/>
          <a:p>
            <a:pPr algn="just"/>
            <a:r>
              <a:rPr lang="en-US" dirty="0" smtClean="0"/>
              <a:t>Hormone replacement is used for various forms of hypothyroidism, from the complete absence of thyroid function seen in myxedema to simple goiter &amp; cretinism. A large number of organic &amp; some inorganic compounds stimulate or prevent thyroid hormone formation by interfering with iodide uptake, inhibiting </a:t>
            </a:r>
            <a:r>
              <a:rPr lang="en-US" dirty="0"/>
              <a:t>TPO(</a:t>
            </a:r>
            <a:r>
              <a:rPr lang="en-US" dirty="0" err="1"/>
              <a:t>thyroperoxidase</a:t>
            </a:r>
            <a:r>
              <a:rPr lang="en-US" dirty="0"/>
              <a:t>), </a:t>
            </a:r>
            <a:r>
              <a:rPr lang="en-US" dirty="0" smtClean="0"/>
              <a:t>preventing thyroid hormone binding to plasma protein.</a:t>
            </a:r>
          </a:p>
          <a:p>
            <a:pPr algn="just"/>
            <a:r>
              <a:rPr lang="en-US" dirty="0" smtClean="0"/>
              <a:t>The purpose of this treatment is to bring patients back to a "normal" metabolic state. Thyroid hormone drugs are natural or synthetic preparations containing T3 sodium &amp; T4 sodium or both. Synthetic T4 is the most commonly used preparation, and it is well absorbed and has a long plasma half-life, allowing for small daily fluctuation of plasma T4.</a:t>
            </a:r>
          </a:p>
        </p:txBody>
      </p:sp>
    </p:spTree>
    <p:extLst>
      <p:ext uri="{BB962C8B-B14F-4D97-AF65-F5344CB8AC3E}">
        <p14:creationId xmlns:p14="http://schemas.microsoft.com/office/powerpoint/2010/main" val="5937638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Thyromimetic</a:t>
            </a:r>
            <a:r>
              <a:rPr lang="en-US" b="1" dirty="0" smtClean="0"/>
              <a:t> Drugs</a:t>
            </a:r>
            <a:endParaRPr lang="en-US" dirty="0"/>
          </a:p>
        </p:txBody>
      </p:sp>
      <p:sp>
        <p:nvSpPr>
          <p:cNvPr id="3" name="Content Placeholder 2"/>
          <p:cNvSpPr>
            <a:spLocks noGrp="1"/>
          </p:cNvSpPr>
          <p:nvPr>
            <p:ph idx="1"/>
          </p:nvPr>
        </p:nvSpPr>
        <p:spPr/>
        <p:txBody>
          <a:bodyPr/>
          <a:lstStyle/>
          <a:p>
            <a:pPr algn="just"/>
            <a:r>
              <a:rPr lang="en-US" dirty="0"/>
              <a:t>The synthesis &amp; biological evaluation of a wide variety of T</a:t>
            </a:r>
            <a:r>
              <a:rPr lang="en-US" baseline="-25000" dirty="0"/>
              <a:t>3</a:t>
            </a:r>
            <a:r>
              <a:rPr lang="en-US" dirty="0"/>
              <a:t> &amp; T</a:t>
            </a:r>
            <a:r>
              <a:rPr lang="en-US" baseline="-25000" dirty="0"/>
              <a:t>4</a:t>
            </a:r>
            <a:r>
              <a:rPr lang="en-US" dirty="0"/>
              <a:t> analogues allowed a significant correlation of structural features with their relative importance in the production of hormonal responses. In general compounds with the appropriately substituted phenyl-X-phenyl nucleus have shown significant thyroid hormonal activities. Both single ring compounds such as 2,6-diiodothyronine (DIT) &amp; a variety of aliphatic &amp; alicyclic ether derivatives showed no T</a:t>
            </a:r>
            <a:r>
              <a:rPr lang="en-US" baseline="-25000" dirty="0"/>
              <a:t>4</a:t>
            </a:r>
            <a:r>
              <a:rPr lang="en-US" dirty="0"/>
              <a:t> like activity</a:t>
            </a:r>
            <a:r>
              <a:rPr lang="en-US" dirty="0" smtClean="0"/>
              <a:t>.</a:t>
            </a:r>
            <a:endParaRPr lang="en-US" dirty="0"/>
          </a:p>
        </p:txBody>
      </p:sp>
    </p:spTree>
    <p:extLst>
      <p:ext uri="{BB962C8B-B14F-4D97-AF65-F5344CB8AC3E}">
        <p14:creationId xmlns:p14="http://schemas.microsoft.com/office/powerpoint/2010/main" val="29783698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Summary of Basic </a:t>
            </a:r>
            <a:r>
              <a:rPr lang="en-US" b="1" dirty="0" err="1"/>
              <a:t>Thyromimetic</a:t>
            </a:r>
            <a:r>
              <a:rPr lang="en-US" b="1" dirty="0"/>
              <a:t> SAR</a:t>
            </a:r>
            <a:endParaRPr lang="en-US" dirty="0"/>
          </a:p>
        </p:txBody>
      </p:sp>
      <p:sp>
        <p:nvSpPr>
          <p:cNvPr id="3" name="Content Placeholder 2"/>
          <p:cNvSpPr>
            <a:spLocks noGrp="1"/>
          </p:cNvSpPr>
          <p:nvPr>
            <p:ph idx="1"/>
          </p:nvPr>
        </p:nvSpPr>
        <p:spPr/>
        <p:txBody>
          <a:bodyPr/>
          <a:lstStyle/>
          <a:p>
            <a:pPr algn="just"/>
            <a:r>
              <a:rPr lang="en-US" dirty="0"/>
              <a:t>The D-alanine analog (3) retains significant binding affinity and moderate </a:t>
            </a:r>
            <a:r>
              <a:rPr lang="en-US" i="1" dirty="0"/>
              <a:t>in vivo </a:t>
            </a:r>
            <a:r>
              <a:rPr lang="en-US" dirty="0"/>
              <a:t>activity. In compound </a:t>
            </a:r>
            <a:r>
              <a:rPr lang="en-US" b="1" dirty="0"/>
              <a:t>(4), </a:t>
            </a:r>
            <a:r>
              <a:rPr lang="en-US" dirty="0"/>
              <a:t>some </a:t>
            </a:r>
            <a:r>
              <a:rPr lang="en-US" i="1" dirty="0"/>
              <a:t>in vivo </a:t>
            </a:r>
            <a:r>
              <a:rPr lang="en-US" dirty="0"/>
              <a:t>activity is retained likely resulting from metabolic hydroxylation at the 4' position. Consistent with the binding model of compound (5) shows weak </a:t>
            </a:r>
            <a:r>
              <a:rPr lang="en-US" dirty="0" smtClean="0"/>
              <a:t>binding. </a:t>
            </a:r>
            <a:r>
              <a:rPr lang="en-US" dirty="0"/>
              <a:t>However, </a:t>
            </a:r>
            <a:r>
              <a:rPr lang="en-US" i="1" dirty="0"/>
              <a:t>in vivo </a:t>
            </a:r>
            <a:r>
              <a:rPr lang="en-US" dirty="0"/>
              <a:t>potency is retained in (5) through metabolic activation, in this case de-alkylation of the 4' methyl ether.</a:t>
            </a:r>
          </a:p>
        </p:txBody>
      </p:sp>
      <p:pic>
        <p:nvPicPr>
          <p:cNvPr id="4" name="Picture 3"/>
          <p:cNvPicPr>
            <a:picLocks noChangeAspect="1"/>
          </p:cNvPicPr>
          <p:nvPr/>
        </p:nvPicPr>
        <p:blipFill>
          <a:blip r:embed="rId2"/>
          <a:stretch>
            <a:fillRect/>
          </a:stretch>
        </p:blipFill>
        <p:spPr>
          <a:xfrm>
            <a:off x="1881937" y="4677399"/>
            <a:ext cx="2565824" cy="1342305"/>
          </a:xfrm>
          <a:prstGeom prst="rect">
            <a:avLst/>
          </a:prstGeom>
        </p:spPr>
      </p:pic>
      <p:sp>
        <p:nvSpPr>
          <p:cNvPr id="5" name="TextBox 4"/>
          <p:cNvSpPr txBox="1"/>
          <p:nvPr/>
        </p:nvSpPr>
        <p:spPr>
          <a:xfrm>
            <a:off x="5539409" y="4677399"/>
            <a:ext cx="5343129" cy="1015663"/>
          </a:xfrm>
          <a:prstGeom prst="rect">
            <a:avLst/>
          </a:prstGeom>
          <a:noFill/>
        </p:spPr>
        <p:txBody>
          <a:bodyPr wrap="none" rtlCol="0">
            <a:spAutoFit/>
          </a:bodyPr>
          <a:lstStyle/>
          <a:p>
            <a:r>
              <a:rPr lang="en-US" sz="2000" dirty="0"/>
              <a:t>(3) R</a:t>
            </a:r>
            <a:r>
              <a:rPr lang="en-US" sz="2000" baseline="-25000" dirty="0"/>
              <a:t>4</a:t>
            </a:r>
            <a:r>
              <a:rPr lang="en-US" sz="2000" dirty="0"/>
              <a:t>'=OH; R</a:t>
            </a:r>
            <a:r>
              <a:rPr lang="en-US" sz="2000" baseline="-25000" dirty="0"/>
              <a:t>3</a:t>
            </a:r>
            <a:r>
              <a:rPr lang="en-US" sz="2000" dirty="0"/>
              <a:t>'=I; R</a:t>
            </a:r>
            <a:r>
              <a:rPr lang="en-US" sz="2000" baseline="-25000" dirty="0"/>
              <a:t>5</a:t>
            </a:r>
            <a:r>
              <a:rPr lang="en-US" sz="2000" dirty="0"/>
              <a:t>'=H; X=O; R</a:t>
            </a:r>
            <a:r>
              <a:rPr lang="en-US" sz="2000" baseline="-25000" dirty="0"/>
              <a:t>3</a:t>
            </a:r>
            <a:r>
              <a:rPr lang="en-US" sz="2000" dirty="0"/>
              <a:t>, R</a:t>
            </a:r>
            <a:r>
              <a:rPr lang="en-US" sz="2000" baseline="-25000" dirty="0"/>
              <a:t>5</a:t>
            </a:r>
            <a:r>
              <a:rPr lang="en-US" sz="2000" dirty="0"/>
              <a:t>=I,I; R</a:t>
            </a:r>
            <a:r>
              <a:rPr lang="en-US" sz="2000" baseline="-25000" dirty="0"/>
              <a:t>1</a:t>
            </a:r>
            <a:r>
              <a:rPr lang="en-US" sz="2000" dirty="0"/>
              <a:t>=D-</a:t>
            </a:r>
            <a:r>
              <a:rPr lang="en-US" sz="2000" dirty="0" err="1"/>
              <a:t>ala</a:t>
            </a:r>
            <a:endParaRPr lang="en-US" sz="2000" dirty="0"/>
          </a:p>
          <a:p>
            <a:r>
              <a:rPr lang="en-US" sz="2000" dirty="0"/>
              <a:t>(4) R</a:t>
            </a:r>
            <a:r>
              <a:rPr lang="en-US" sz="2000" baseline="-25000" dirty="0"/>
              <a:t>4</a:t>
            </a:r>
            <a:r>
              <a:rPr lang="en-US" sz="2000" dirty="0"/>
              <a:t>'=H; R</a:t>
            </a:r>
            <a:r>
              <a:rPr lang="en-US" sz="2000" baseline="-25000" dirty="0"/>
              <a:t>3</a:t>
            </a:r>
            <a:r>
              <a:rPr lang="en-US" sz="2000" dirty="0"/>
              <a:t>'=I; R</a:t>
            </a:r>
            <a:r>
              <a:rPr lang="en-US" sz="2000" baseline="-25000" dirty="0"/>
              <a:t>5</a:t>
            </a:r>
            <a:r>
              <a:rPr lang="en-US" sz="2000" dirty="0"/>
              <a:t>'=H; X=O; R</a:t>
            </a:r>
            <a:r>
              <a:rPr lang="en-US" sz="2000" baseline="-25000" dirty="0"/>
              <a:t>3</a:t>
            </a:r>
            <a:r>
              <a:rPr lang="en-US" sz="2000" dirty="0"/>
              <a:t>, R</a:t>
            </a:r>
            <a:r>
              <a:rPr lang="en-US" sz="2000" baseline="-25000" dirty="0"/>
              <a:t>5</a:t>
            </a:r>
            <a:r>
              <a:rPr lang="en-US" sz="2000" dirty="0"/>
              <a:t>=I,I; R</a:t>
            </a:r>
            <a:r>
              <a:rPr lang="en-US" sz="2000" baseline="-25000" dirty="0"/>
              <a:t>1</a:t>
            </a:r>
            <a:r>
              <a:rPr lang="en-US" sz="2000" dirty="0"/>
              <a:t>=DL-</a:t>
            </a:r>
            <a:r>
              <a:rPr lang="en-US" sz="2000" dirty="0" err="1"/>
              <a:t>ala</a:t>
            </a:r>
            <a:endParaRPr lang="en-US" sz="2000" dirty="0"/>
          </a:p>
          <a:p>
            <a:r>
              <a:rPr lang="en-US" sz="2000" dirty="0"/>
              <a:t>(5) R</a:t>
            </a:r>
            <a:r>
              <a:rPr lang="en-US" sz="2000" baseline="-25000" dirty="0"/>
              <a:t>4</a:t>
            </a:r>
            <a:r>
              <a:rPr lang="en-US" sz="2000" dirty="0"/>
              <a:t>'=OCH</a:t>
            </a:r>
            <a:r>
              <a:rPr lang="en-US" sz="2000" baseline="-25000" dirty="0"/>
              <a:t>3</a:t>
            </a:r>
            <a:r>
              <a:rPr lang="en-US" sz="2000" dirty="0"/>
              <a:t>; R</a:t>
            </a:r>
            <a:r>
              <a:rPr lang="en-US" sz="2000" baseline="-25000" dirty="0"/>
              <a:t>3</a:t>
            </a:r>
            <a:r>
              <a:rPr lang="en-US" sz="2000" dirty="0"/>
              <a:t>'=I; R</a:t>
            </a:r>
            <a:r>
              <a:rPr lang="en-US" sz="2000" baseline="-25000" dirty="0"/>
              <a:t>5</a:t>
            </a:r>
            <a:r>
              <a:rPr lang="en-US" sz="2000" dirty="0"/>
              <a:t>'=H; X=O; R</a:t>
            </a:r>
            <a:r>
              <a:rPr lang="en-US" sz="2000" baseline="-25000" dirty="0"/>
              <a:t>3</a:t>
            </a:r>
            <a:r>
              <a:rPr lang="en-US" sz="2000" dirty="0"/>
              <a:t>, R</a:t>
            </a:r>
            <a:r>
              <a:rPr lang="en-US" sz="2000" baseline="-25000" dirty="0"/>
              <a:t>5</a:t>
            </a:r>
            <a:r>
              <a:rPr lang="en-US" sz="2000" dirty="0"/>
              <a:t>=I,I; </a:t>
            </a:r>
            <a:r>
              <a:rPr lang="en-US" sz="2000" dirty="0" smtClean="0"/>
              <a:t>R</a:t>
            </a:r>
            <a:r>
              <a:rPr lang="en-US" sz="2000" baseline="-25000" dirty="0" smtClean="0"/>
              <a:t>1</a:t>
            </a:r>
            <a:r>
              <a:rPr lang="en-US" sz="2000" dirty="0" smtClean="0"/>
              <a:t>=L-</a:t>
            </a:r>
            <a:r>
              <a:rPr lang="en-US" sz="2000" dirty="0" err="1" smtClean="0"/>
              <a:t>ala</a:t>
            </a:r>
            <a:endParaRPr lang="en-US" sz="2000" dirty="0"/>
          </a:p>
        </p:txBody>
      </p:sp>
    </p:spTree>
    <p:extLst>
      <p:ext uri="{BB962C8B-B14F-4D97-AF65-F5344CB8AC3E}">
        <p14:creationId xmlns:p14="http://schemas.microsoft.com/office/powerpoint/2010/main" val="10944195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33670" y="1404730"/>
            <a:ext cx="10320130" cy="4772233"/>
          </a:xfrm>
        </p:spPr>
        <p:txBody>
          <a:bodyPr/>
          <a:lstStyle/>
          <a:p>
            <a:pPr algn="just"/>
            <a:r>
              <a:rPr lang="en-US" dirty="0"/>
              <a:t>An important modification commonly used in </a:t>
            </a:r>
            <a:r>
              <a:rPr lang="en-US" dirty="0" err="1"/>
              <a:t>thyromimetic</a:t>
            </a:r>
            <a:r>
              <a:rPr lang="en-US" dirty="0"/>
              <a:t> structures is the replacement of the 3' </a:t>
            </a:r>
            <a:r>
              <a:rPr lang="en-US" dirty="0" err="1"/>
              <a:t>iodo</a:t>
            </a:r>
            <a:r>
              <a:rPr lang="en-US" dirty="0"/>
              <a:t> substituent by </a:t>
            </a:r>
            <a:r>
              <a:rPr lang="en-US" dirty="0" smtClean="0"/>
              <a:t>isopropyl. </a:t>
            </a:r>
            <a:r>
              <a:rPr lang="en-US" dirty="0"/>
              <a:t>This change retains the full binding affinity of T</a:t>
            </a:r>
            <a:r>
              <a:rPr lang="en-US" baseline="-25000" dirty="0"/>
              <a:t>3</a:t>
            </a:r>
            <a:r>
              <a:rPr lang="en-US" dirty="0"/>
              <a:t>, and significantly improves the in </a:t>
            </a:r>
            <a:r>
              <a:rPr lang="en-US" i="1" dirty="0"/>
              <a:t>vivo</a:t>
            </a:r>
            <a:r>
              <a:rPr lang="en-US" b="1" i="1" dirty="0"/>
              <a:t> </a:t>
            </a:r>
            <a:r>
              <a:rPr lang="en-US" dirty="0" err="1"/>
              <a:t>antigoiter</a:t>
            </a:r>
            <a:r>
              <a:rPr lang="en-US" dirty="0"/>
              <a:t> </a:t>
            </a:r>
            <a:r>
              <a:rPr lang="en-US" dirty="0" smtClean="0"/>
              <a:t>activity.</a:t>
            </a:r>
          </a:p>
          <a:p>
            <a:pPr algn="just"/>
            <a:r>
              <a:rPr lang="en-US" dirty="0"/>
              <a:t>Hydrophobic, one atom linker replacements for oxygen at </a:t>
            </a:r>
            <a:r>
              <a:rPr lang="en-US" b="1" dirty="0"/>
              <a:t>"X," </a:t>
            </a:r>
            <a:r>
              <a:rPr lang="en-US" dirty="0"/>
              <a:t>such as </a:t>
            </a:r>
            <a:r>
              <a:rPr lang="en-US" dirty="0" smtClean="0"/>
              <a:t>methylene </a:t>
            </a:r>
            <a:r>
              <a:rPr lang="en-US" dirty="0"/>
              <a:t>and </a:t>
            </a:r>
            <a:r>
              <a:rPr lang="en-US" dirty="0" smtClean="0"/>
              <a:t>sulfur, </a:t>
            </a:r>
            <a:r>
              <a:rPr lang="en-US" dirty="0"/>
              <a:t>are successful. At R</a:t>
            </a:r>
            <a:r>
              <a:rPr lang="en-US" baseline="-25000" dirty="0"/>
              <a:t>3</a:t>
            </a:r>
            <a:r>
              <a:rPr lang="en-US" dirty="0"/>
              <a:t> and R</a:t>
            </a:r>
            <a:r>
              <a:rPr lang="en-US" baseline="-25000" dirty="0"/>
              <a:t>5</a:t>
            </a:r>
            <a:r>
              <a:rPr lang="en-US" dirty="0"/>
              <a:t> bromine </a:t>
            </a:r>
            <a:r>
              <a:rPr lang="en-US" dirty="0" smtClean="0"/>
              <a:t>substitutes </a:t>
            </a:r>
            <a:r>
              <a:rPr lang="en-US" dirty="0"/>
              <a:t>for iodine with a modest decrease in binding affinity.</a:t>
            </a:r>
          </a:p>
        </p:txBody>
      </p:sp>
    </p:spTree>
    <p:extLst>
      <p:ext uri="{BB962C8B-B14F-4D97-AF65-F5344CB8AC3E}">
        <p14:creationId xmlns:p14="http://schemas.microsoft.com/office/powerpoint/2010/main" val="2711478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Regulation of Thyroid Hormones</a:t>
            </a:r>
            <a:endParaRPr lang="en-US" b="1" dirty="0"/>
          </a:p>
        </p:txBody>
      </p:sp>
      <p:sp>
        <p:nvSpPr>
          <p:cNvPr id="3" name="Content Placeholder 2"/>
          <p:cNvSpPr>
            <a:spLocks noGrp="1"/>
          </p:cNvSpPr>
          <p:nvPr>
            <p:ph idx="1"/>
          </p:nvPr>
        </p:nvSpPr>
        <p:spPr>
          <a:xfrm>
            <a:off x="742122" y="1590261"/>
            <a:ext cx="10611678" cy="4586702"/>
          </a:xfrm>
        </p:spPr>
        <p:txBody>
          <a:bodyPr>
            <a:normAutofit/>
          </a:bodyPr>
          <a:lstStyle/>
          <a:p>
            <a:pPr algn="just"/>
            <a:r>
              <a:rPr lang="en-US" dirty="0" smtClean="0"/>
              <a:t>Because thyroid hormones exert such diverse and profound biologic effects, precise regulation of these hormones is required. Production of T3, and T4, by the thyroid gland is under negative feedback control, exerted at several levels. TSH, also known as </a:t>
            </a:r>
            <a:r>
              <a:rPr lang="en-US" dirty="0" err="1" smtClean="0"/>
              <a:t>thyrotropin</a:t>
            </a:r>
            <a:r>
              <a:rPr lang="en-US" dirty="0" smtClean="0"/>
              <a:t>, is responsible for normal thyroid gland function and thyroid hormone secretion. It is synthesized in the anterior pituitary gland, and its secretion is controlled by thyroid releasing hormone (TRH) that is synthesized in the hypothalamus. TRH, a G-protein-coupled receptor (GPCR) agonist, causes a dose-dependent and rapid release (in minutes) of TSH. In addition to TRH, </a:t>
            </a:r>
            <a:r>
              <a:rPr lang="en-US" dirty="0" err="1" smtClean="0"/>
              <a:t>somatostatin</a:t>
            </a:r>
            <a:r>
              <a:rPr lang="en-US" dirty="0" smtClean="0"/>
              <a:t>, dopamine, and other </a:t>
            </a:r>
            <a:r>
              <a:rPr lang="en-US" dirty="0" err="1" smtClean="0"/>
              <a:t>catecholamines</a:t>
            </a:r>
            <a:r>
              <a:rPr lang="en-US" dirty="0" smtClean="0"/>
              <a:t> can modulate TSH secretion and release.</a:t>
            </a:r>
          </a:p>
        </p:txBody>
      </p:sp>
    </p:spTree>
    <p:extLst>
      <p:ext uri="{BB962C8B-B14F-4D97-AF65-F5344CB8AC3E}">
        <p14:creationId xmlns:p14="http://schemas.microsoft.com/office/powerpoint/2010/main" val="42695119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21553"/>
          </a:xfrm>
        </p:spPr>
        <p:txBody>
          <a:bodyPr/>
          <a:lstStyle/>
          <a:p>
            <a:r>
              <a:rPr lang="en-US" b="1" dirty="0" smtClean="0"/>
              <a:t>Thyroid Diseases</a:t>
            </a:r>
            <a:endParaRPr lang="en-US" b="1" dirty="0"/>
          </a:p>
        </p:txBody>
      </p:sp>
      <p:sp>
        <p:nvSpPr>
          <p:cNvPr id="3" name="Content Placeholder 2"/>
          <p:cNvSpPr>
            <a:spLocks noGrp="1"/>
          </p:cNvSpPr>
          <p:nvPr>
            <p:ph idx="1"/>
          </p:nvPr>
        </p:nvSpPr>
        <p:spPr>
          <a:xfrm>
            <a:off x="612912" y="1295538"/>
            <a:ext cx="11128513" cy="5290791"/>
          </a:xfrm>
        </p:spPr>
        <p:txBody>
          <a:bodyPr>
            <a:normAutofit fontScale="92500"/>
          </a:bodyPr>
          <a:lstStyle/>
          <a:p>
            <a:pPr algn="just"/>
            <a:r>
              <a:rPr lang="en-US" b="1" dirty="0" smtClean="0"/>
              <a:t>Hypothyroidism: </a:t>
            </a:r>
            <a:r>
              <a:rPr lang="en-US" dirty="0" smtClean="0"/>
              <a:t>Hypothyroidism is a common thyroid-related disorder. This occurs either through reduced thyroid production of thyroid hormones (primary or thyroidal hypothyroidism) or through diminished pituitary TSH release by TRH (central hypothyroidism). Primary hypothyroidism is characterized by an elevated TSH in blood and often results from destruction of thyroid tissue or altered hormone biosynthesis. Disease occurs due to hypothyroidism are- goiter, cretinism, myxedema etc.</a:t>
            </a:r>
          </a:p>
          <a:p>
            <a:pPr algn="just"/>
            <a:r>
              <a:rPr lang="en-US" b="1" dirty="0"/>
              <a:t>Hyperthyroidism and Thyrotoxicosis: </a:t>
            </a:r>
            <a:r>
              <a:rPr lang="en-US" dirty="0"/>
              <a:t>Hyperthyroidism is a condition caused by increases in thyroid hormone production or secretion, whereas thyrotoxicosis is the metabolic response to increased T</a:t>
            </a:r>
            <a:r>
              <a:rPr lang="en-US" baseline="-25000" dirty="0"/>
              <a:t>3</a:t>
            </a:r>
            <a:r>
              <a:rPr lang="en-US" dirty="0"/>
              <a:t>, or T</a:t>
            </a:r>
            <a:r>
              <a:rPr lang="en-US" baseline="-25000" dirty="0"/>
              <a:t>4</a:t>
            </a:r>
            <a:r>
              <a:rPr lang="en-US" dirty="0"/>
              <a:t>, levels. Examples of thyrotoxicosis associated with hyperthyroidism are as follows: Grave's disease (stimulatory TSH receptor antibodies), thyroid neoplasm or tumors, Hashimoto's disease and less commonly drug-induced hyperthyroidism.</a:t>
            </a:r>
          </a:p>
        </p:txBody>
      </p:sp>
    </p:spTree>
    <p:extLst>
      <p:ext uri="{BB962C8B-B14F-4D97-AF65-F5344CB8AC3E}">
        <p14:creationId xmlns:p14="http://schemas.microsoft.com/office/powerpoint/2010/main" val="3169865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6349" y="569843"/>
            <a:ext cx="11171582" cy="5883966"/>
          </a:xfrm>
        </p:spPr>
        <p:txBody>
          <a:bodyPr>
            <a:normAutofit/>
          </a:bodyPr>
          <a:lstStyle/>
          <a:p>
            <a:pPr algn="just"/>
            <a:r>
              <a:rPr lang="en-US" b="1" dirty="0"/>
              <a:t>Goiter:</a:t>
            </a:r>
            <a:r>
              <a:rPr lang="en-US" dirty="0"/>
              <a:t> An enlarge, palpable thyroid gland is referred to as a goiter. When insufficient thyroid hormone is liberated, the breakdown of thyroid-pituitary-hypothalamic feedback mechanism results in the release of excess TSH. The gland enlarges as it tries to take up more iodine.</a:t>
            </a:r>
          </a:p>
          <a:p>
            <a:pPr marL="0" indent="0" algn="just">
              <a:buNone/>
            </a:pPr>
            <a:endParaRPr lang="en-US" dirty="0"/>
          </a:p>
          <a:p>
            <a:pPr algn="just"/>
            <a:r>
              <a:rPr lang="en-US" b="1" dirty="0"/>
              <a:t>Cretinism:</a:t>
            </a:r>
            <a:r>
              <a:rPr lang="en-US" dirty="0"/>
              <a:t> The irreversible chemical entity characterized by defective physical &amp; mental development, </a:t>
            </a:r>
            <a:r>
              <a:rPr lang="en-US" dirty="0" err="1"/>
              <a:t>apears</a:t>
            </a:r>
            <a:r>
              <a:rPr lang="en-US" dirty="0"/>
              <a:t> when thyroid hormone is not available during early childhood for normal bone formation &amp; brain growth &amp; differentiation.</a:t>
            </a:r>
          </a:p>
          <a:p>
            <a:pPr marL="0" indent="0" algn="just">
              <a:buNone/>
            </a:pPr>
            <a:endParaRPr lang="en-US" dirty="0"/>
          </a:p>
          <a:p>
            <a:pPr algn="just"/>
            <a:r>
              <a:rPr lang="en-US" b="1" dirty="0"/>
              <a:t>Myxedema:</a:t>
            </a:r>
            <a:r>
              <a:rPr lang="en-US" dirty="0"/>
              <a:t> It means the infiltration of the intercellular spaces of skin &amp; muscle with </a:t>
            </a:r>
            <a:r>
              <a:rPr lang="en-US" dirty="0" err="1"/>
              <a:t>mucopolysaccharide</a:t>
            </a:r>
            <a:r>
              <a:rPr lang="en-US" dirty="0" smtClean="0"/>
              <a:t>.</a:t>
            </a:r>
            <a:r>
              <a:rPr lang="en-US" dirty="0"/>
              <a:t> </a:t>
            </a:r>
            <a:r>
              <a:rPr lang="en-US" dirty="0" smtClean="0"/>
              <a:t>It is </a:t>
            </a:r>
            <a:r>
              <a:rPr lang="en-US" dirty="0"/>
              <a:t>a loss of brain function as a result of severe, longstanding low level of thyroid hormone in the </a:t>
            </a:r>
            <a:r>
              <a:rPr lang="en-US" dirty="0" smtClean="0"/>
              <a:t>blood.</a:t>
            </a:r>
            <a:endParaRPr lang="en-US" dirty="0"/>
          </a:p>
          <a:p>
            <a:pPr marL="0" indent="0" algn="just">
              <a:buNone/>
            </a:pPr>
            <a:endParaRPr lang="en-US" dirty="0"/>
          </a:p>
        </p:txBody>
      </p:sp>
    </p:spTree>
    <p:extLst>
      <p:ext uri="{BB962C8B-B14F-4D97-AF65-F5344CB8AC3E}">
        <p14:creationId xmlns:p14="http://schemas.microsoft.com/office/powerpoint/2010/main" val="22942183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55374" y="821635"/>
            <a:ext cx="10598426" cy="5355328"/>
          </a:xfrm>
        </p:spPr>
        <p:txBody>
          <a:bodyPr>
            <a:normAutofit/>
          </a:bodyPr>
          <a:lstStyle/>
          <a:p>
            <a:pPr algn="just"/>
            <a:r>
              <a:rPr lang="en-US" b="1" dirty="0"/>
              <a:t>Graves disease:</a:t>
            </a:r>
            <a:r>
              <a:rPr lang="en-US" dirty="0"/>
              <a:t> It is caused by a generalized </a:t>
            </a:r>
            <a:r>
              <a:rPr lang="en-US" dirty="0" err="1"/>
              <a:t>overactivity</a:t>
            </a:r>
            <a:r>
              <a:rPr lang="en-US" dirty="0"/>
              <a:t> of the entire thyroid gland. It is named after the physician. Graves’ disease is an autoimmune condition in which the body’s immune system tricks the thyroid into producing too much thyroid hormone</a:t>
            </a:r>
            <a:r>
              <a:rPr lang="en-US" dirty="0" smtClean="0"/>
              <a:t>.</a:t>
            </a:r>
            <a:endParaRPr lang="en-US" b="1" dirty="0" smtClean="0"/>
          </a:p>
          <a:p>
            <a:pPr algn="just"/>
            <a:endParaRPr lang="en-US" b="1" dirty="0" smtClean="0"/>
          </a:p>
          <a:p>
            <a:pPr algn="just"/>
            <a:r>
              <a:rPr lang="en-US" b="1" dirty="0" smtClean="0"/>
              <a:t>Hashimoto’s </a:t>
            </a:r>
            <a:r>
              <a:rPr lang="en-US" b="1" dirty="0"/>
              <a:t>disease:</a:t>
            </a:r>
            <a:r>
              <a:rPr lang="en-US" dirty="0"/>
              <a:t> It is named after the physician who first describe it. It is an immune disorder in which plasma cells, lymphocytes &amp; fibrous tissues attack &amp; destroy the thyroid gland. The disease is initiated by injury to some thyroid structure for which thyroglobulin will release &amp; exposed to immunological mechanism, thus progressive interaction between thyroglobulin &amp; circulating auto-antibodies occur.</a:t>
            </a:r>
          </a:p>
          <a:p>
            <a:pPr algn="just"/>
            <a:endParaRPr lang="en-US" dirty="0"/>
          </a:p>
        </p:txBody>
      </p:sp>
    </p:spTree>
    <p:extLst>
      <p:ext uri="{BB962C8B-B14F-4D97-AF65-F5344CB8AC3E}">
        <p14:creationId xmlns:p14="http://schemas.microsoft.com/office/powerpoint/2010/main" val="2552878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Classification of </a:t>
            </a:r>
            <a:r>
              <a:rPr lang="en-US" b="1" dirty="0" err="1" smtClean="0"/>
              <a:t>Antithyroid</a:t>
            </a:r>
            <a:r>
              <a:rPr lang="en-US" b="1" dirty="0" smtClean="0"/>
              <a:t> drugs </a:t>
            </a:r>
            <a:endParaRPr lang="en-US" b="1" dirty="0"/>
          </a:p>
        </p:txBody>
      </p:sp>
      <p:sp>
        <p:nvSpPr>
          <p:cNvPr id="3" name="Content Placeholder 2"/>
          <p:cNvSpPr>
            <a:spLocks noGrp="1"/>
          </p:cNvSpPr>
          <p:nvPr>
            <p:ph idx="1"/>
          </p:nvPr>
        </p:nvSpPr>
        <p:spPr>
          <a:xfrm>
            <a:off x="543339" y="1497496"/>
            <a:ext cx="10810461" cy="5208104"/>
          </a:xfrm>
        </p:spPr>
        <p:txBody>
          <a:bodyPr>
            <a:normAutofit fontScale="85000" lnSpcReduction="20000"/>
          </a:bodyPr>
          <a:lstStyle/>
          <a:p>
            <a:r>
              <a:rPr lang="en-US" dirty="0" err="1" smtClean="0"/>
              <a:t>Antithyroid</a:t>
            </a:r>
            <a:r>
              <a:rPr lang="en-US" dirty="0" smtClean="0"/>
              <a:t> drugs are classified as follows:</a:t>
            </a:r>
          </a:p>
          <a:p>
            <a:r>
              <a:rPr lang="en-US" b="1" dirty="0" smtClean="0"/>
              <a:t>I. </a:t>
            </a:r>
            <a:r>
              <a:rPr lang="en-US" b="1" dirty="0" err="1" smtClean="0"/>
              <a:t>Thioureylenes</a:t>
            </a:r>
            <a:endParaRPr lang="en-US" b="1" dirty="0" smtClean="0"/>
          </a:p>
          <a:p>
            <a:pPr marL="0" indent="0">
              <a:buNone/>
            </a:pPr>
            <a:r>
              <a:rPr lang="en-US" dirty="0" smtClean="0"/>
              <a:t>(a) </a:t>
            </a:r>
            <a:r>
              <a:rPr lang="en-US" dirty="0" err="1"/>
              <a:t>Thiouracil</a:t>
            </a:r>
            <a:r>
              <a:rPr lang="en-US" dirty="0"/>
              <a:t> </a:t>
            </a:r>
            <a:r>
              <a:rPr lang="en-US" dirty="0" smtClean="0"/>
              <a:t>derivatives. Ex: </a:t>
            </a:r>
            <a:r>
              <a:rPr lang="en-US" dirty="0" err="1" smtClean="0"/>
              <a:t>Methylthiouracil</a:t>
            </a:r>
            <a:r>
              <a:rPr lang="en-US" dirty="0" smtClean="0"/>
              <a:t>, </a:t>
            </a:r>
            <a:r>
              <a:rPr lang="en-US" dirty="0"/>
              <a:t>Propylthiouracil</a:t>
            </a:r>
            <a:endParaRPr lang="en-US" dirty="0" smtClean="0"/>
          </a:p>
          <a:p>
            <a:pPr marL="0" indent="0">
              <a:buNone/>
            </a:pPr>
            <a:r>
              <a:rPr lang="en-US" dirty="0" smtClean="0"/>
              <a:t>(b) </a:t>
            </a:r>
            <a:r>
              <a:rPr lang="en-US" dirty="0" err="1" smtClean="0"/>
              <a:t>Imidazoles</a:t>
            </a:r>
            <a:r>
              <a:rPr lang="en-US" dirty="0" smtClean="0"/>
              <a:t>. Ex:</a:t>
            </a:r>
            <a:r>
              <a:rPr lang="en-US" dirty="0"/>
              <a:t> </a:t>
            </a:r>
            <a:r>
              <a:rPr lang="en-US" dirty="0" err="1" smtClean="0"/>
              <a:t>Carbimazole</a:t>
            </a:r>
            <a:r>
              <a:rPr lang="en-US" dirty="0" smtClean="0"/>
              <a:t>, </a:t>
            </a:r>
            <a:r>
              <a:rPr lang="en-US" dirty="0" err="1" smtClean="0"/>
              <a:t>Methimazole</a:t>
            </a:r>
            <a:endParaRPr lang="en-US" dirty="0" smtClean="0"/>
          </a:p>
          <a:p>
            <a:pPr marL="0" indent="0">
              <a:buNone/>
            </a:pPr>
            <a:r>
              <a:rPr lang="en-US" dirty="0" smtClean="0"/>
              <a:t>(c) </a:t>
            </a:r>
            <a:r>
              <a:rPr lang="en-US" dirty="0"/>
              <a:t>Aniline </a:t>
            </a:r>
            <a:r>
              <a:rPr lang="en-US" dirty="0" smtClean="0"/>
              <a:t>derivatives. Ex: </a:t>
            </a:r>
            <a:r>
              <a:rPr lang="en-US" dirty="0" err="1" smtClean="0"/>
              <a:t>Sulphanilamide</a:t>
            </a:r>
            <a:r>
              <a:rPr lang="en-US" dirty="0" smtClean="0"/>
              <a:t>, </a:t>
            </a:r>
            <a:r>
              <a:rPr lang="en-US" dirty="0" err="1"/>
              <a:t>Sulphaguanidine</a:t>
            </a:r>
            <a:endParaRPr lang="en-US" dirty="0" smtClean="0"/>
          </a:p>
          <a:p>
            <a:r>
              <a:rPr lang="en-US" b="1" dirty="0"/>
              <a:t>II. Polyhydric phenols</a:t>
            </a:r>
          </a:p>
          <a:p>
            <a:pPr marL="0" indent="0">
              <a:buNone/>
            </a:pPr>
            <a:r>
              <a:rPr lang="en-US" dirty="0" smtClean="0"/>
              <a:t>(a) Resorcinol</a:t>
            </a:r>
          </a:p>
          <a:p>
            <a:r>
              <a:rPr lang="en-US" b="1" dirty="0" smtClean="0"/>
              <a:t>III. Ionic inhibitors</a:t>
            </a:r>
          </a:p>
          <a:p>
            <a:pPr marL="0" indent="0">
              <a:buNone/>
            </a:pPr>
            <a:r>
              <a:rPr lang="en-US" dirty="0" smtClean="0"/>
              <a:t>(</a:t>
            </a:r>
            <a:r>
              <a:rPr lang="en-US" dirty="0"/>
              <a:t>a) Potassium perchlorate</a:t>
            </a:r>
          </a:p>
          <a:p>
            <a:pPr marL="0" indent="0">
              <a:buNone/>
            </a:pPr>
            <a:r>
              <a:rPr lang="en-US" dirty="0"/>
              <a:t>(b) </a:t>
            </a:r>
            <a:r>
              <a:rPr lang="en-US" dirty="0" err="1" smtClean="0"/>
              <a:t>Thiocynate</a:t>
            </a:r>
            <a:endParaRPr lang="en-US" dirty="0" smtClean="0"/>
          </a:p>
          <a:p>
            <a:r>
              <a:rPr lang="en-US" b="1" dirty="0"/>
              <a:t>IV. Miscellaneous agents</a:t>
            </a:r>
          </a:p>
          <a:p>
            <a:pPr marL="0" indent="0">
              <a:buNone/>
            </a:pPr>
            <a:r>
              <a:rPr lang="en-US" dirty="0"/>
              <a:t>(a) Lithium carbonate and</a:t>
            </a:r>
          </a:p>
          <a:p>
            <a:pPr marL="0" indent="0">
              <a:buNone/>
            </a:pPr>
            <a:r>
              <a:rPr lang="en-US" dirty="0"/>
              <a:t>(b) Adrenergic blockers</a:t>
            </a:r>
          </a:p>
        </p:txBody>
      </p:sp>
    </p:spTree>
    <p:extLst>
      <p:ext uri="{BB962C8B-B14F-4D97-AF65-F5344CB8AC3E}">
        <p14:creationId xmlns:p14="http://schemas.microsoft.com/office/powerpoint/2010/main" val="36080330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t>Thioureylenes</a:t>
            </a:r>
            <a:endParaRPr lang="en-US" b="1" dirty="0"/>
          </a:p>
        </p:txBody>
      </p:sp>
      <p:sp>
        <p:nvSpPr>
          <p:cNvPr id="3" name="Content Placeholder 2"/>
          <p:cNvSpPr>
            <a:spLocks noGrp="1"/>
          </p:cNvSpPr>
          <p:nvPr>
            <p:ph idx="1"/>
          </p:nvPr>
        </p:nvSpPr>
        <p:spPr/>
        <p:txBody>
          <a:bodyPr/>
          <a:lstStyle/>
          <a:p>
            <a:pPr algn="just"/>
            <a:r>
              <a:rPr lang="en-US" dirty="0" smtClean="0"/>
              <a:t>Mode of action: </a:t>
            </a:r>
            <a:r>
              <a:rPr lang="en-US" dirty="0" err="1" smtClean="0"/>
              <a:t>Thiourea</a:t>
            </a:r>
            <a:r>
              <a:rPr lang="en-US" dirty="0" smtClean="0"/>
              <a:t> and </a:t>
            </a:r>
            <a:r>
              <a:rPr lang="en-US" dirty="0" err="1" smtClean="0"/>
              <a:t>thiouracil</a:t>
            </a:r>
            <a:r>
              <a:rPr lang="en-US" dirty="0" smtClean="0"/>
              <a:t> derivatives are among the primary drugs to treat thyroid hyperactivity. They prevent iodine incorporation into the organic form perhaps by antagonizing the iodide oxidation by peroxidase.</a:t>
            </a:r>
          </a:p>
          <a:p>
            <a:pPr algn="just"/>
            <a:r>
              <a:rPr lang="en-US" dirty="0"/>
              <a:t>2-thiouracil </a:t>
            </a:r>
            <a:r>
              <a:rPr lang="en-US" dirty="0" smtClean="0"/>
              <a:t>derivatives is a 4-keto-2-thio </a:t>
            </a:r>
            <a:r>
              <a:rPr lang="en-US" dirty="0" err="1"/>
              <a:t>pyrimidines</a:t>
            </a:r>
            <a:r>
              <a:rPr lang="en-US" dirty="0"/>
              <a:t>, </a:t>
            </a:r>
            <a:r>
              <a:rPr lang="en-US" dirty="0" smtClean="0"/>
              <a:t>are </a:t>
            </a:r>
            <a:r>
              <a:rPr lang="en-US" dirty="0" err="1"/>
              <a:t>tautomeric</a:t>
            </a:r>
            <a:r>
              <a:rPr lang="en-US" dirty="0"/>
              <a:t> </a:t>
            </a:r>
            <a:r>
              <a:rPr lang="en-US" dirty="0" smtClean="0"/>
              <a:t>compounds and </a:t>
            </a:r>
            <a:r>
              <a:rPr lang="en-US" dirty="0"/>
              <a:t>can be represented as follows:</a:t>
            </a:r>
          </a:p>
        </p:txBody>
      </p:sp>
      <p:pic>
        <p:nvPicPr>
          <p:cNvPr id="4" name="Picture 3"/>
          <p:cNvPicPr>
            <a:picLocks noChangeAspect="1"/>
          </p:cNvPicPr>
          <p:nvPr/>
        </p:nvPicPr>
        <p:blipFill>
          <a:blip r:embed="rId2"/>
          <a:stretch>
            <a:fillRect/>
          </a:stretch>
        </p:blipFill>
        <p:spPr>
          <a:xfrm>
            <a:off x="1648940" y="4614569"/>
            <a:ext cx="8894119" cy="1816547"/>
          </a:xfrm>
          <a:prstGeom prst="rect">
            <a:avLst/>
          </a:prstGeom>
        </p:spPr>
      </p:pic>
    </p:spTree>
    <p:extLst>
      <p:ext uri="{BB962C8B-B14F-4D97-AF65-F5344CB8AC3E}">
        <p14:creationId xmlns:p14="http://schemas.microsoft.com/office/powerpoint/2010/main" val="33744483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81797"/>
          </a:xfrm>
        </p:spPr>
        <p:txBody>
          <a:bodyPr>
            <a:normAutofit fontScale="90000"/>
          </a:bodyPr>
          <a:lstStyle/>
          <a:p>
            <a:r>
              <a:rPr lang="en-US" dirty="0" smtClean="0"/>
              <a:t>Synthesis of propylthiouracil</a:t>
            </a:r>
            <a:endParaRPr lang="en-US" dirty="0"/>
          </a:p>
        </p:txBody>
      </p:sp>
      <p:sp>
        <p:nvSpPr>
          <p:cNvPr id="3" name="Content Placeholder 2"/>
          <p:cNvSpPr>
            <a:spLocks noGrp="1"/>
          </p:cNvSpPr>
          <p:nvPr>
            <p:ph idx="1"/>
          </p:nvPr>
        </p:nvSpPr>
        <p:spPr>
          <a:xfrm>
            <a:off x="344557" y="1046922"/>
            <a:ext cx="11304104" cy="1232452"/>
          </a:xfrm>
        </p:spPr>
        <p:txBody>
          <a:bodyPr>
            <a:normAutofit fontScale="92500" lnSpcReduction="10000"/>
          </a:bodyPr>
          <a:lstStyle/>
          <a:p>
            <a:r>
              <a:rPr lang="en-US" dirty="0"/>
              <a:t>It is prepared by the condensation (cyclization) of 3-oxo-caproate with </a:t>
            </a:r>
            <a:r>
              <a:rPr lang="en-US" dirty="0" err="1"/>
              <a:t>thiourea</a:t>
            </a:r>
            <a:r>
              <a:rPr lang="en-US" dirty="0"/>
              <a:t> and </a:t>
            </a:r>
            <a:r>
              <a:rPr lang="en-US" dirty="0" smtClean="0"/>
              <a:t>elimination of </a:t>
            </a:r>
            <a:r>
              <a:rPr lang="en-US" dirty="0"/>
              <a:t>two mole of water.</a:t>
            </a:r>
          </a:p>
          <a:p>
            <a:r>
              <a:rPr lang="en-US" b="1" dirty="0" err="1"/>
              <a:t>Polythiouracil</a:t>
            </a:r>
            <a:r>
              <a:rPr lang="en-US" b="1" dirty="0"/>
              <a:t> </a:t>
            </a:r>
            <a:r>
              <a:rPr lang="en-US" dirty="0"/>
              <a:t>is used in the preparation of the hyperthyroid patient for </a:t>
            </a:r>
            <a:r>
              <a:rPr lang="en-US" dirty="0" smtClean="0"/>
              <a:t>surgery</a:t>
            </a:r>
            <a:r>
              <a:rPr lang="en-US" dirty="0"/>
              <a:t>. </a:t>
            </a:r>
          </a:p>
        </p:txBody>
      </p:sp>
      <p:pic>
        <p:nvPicPr>
          <p:cNvPr id="4" name="Picture 3"/>
          <p:cNvPicPr>
            <a:picLocks noChangeAspect="1"/>
          </p:cNvPicPr>
          <p:nvPr/>
        </p:nvPicPr>
        <p:blipFill>
          <a:blip r:embed="rId2">
            <a:biLevel thresh="75000"/>
          </a:blip>
          <a:stretch>
            <a:fillRect/>
          </a:stretch>
        </p:blipFill>
        <p:spPr>
          <a:xfrm>
            <a:off x="2093843" y="2141288"/>
            <a:ext cx="7529071" cy="4716712"/>
          </a:xfrm>
          <a:prstGeom prst="rect">
            <a:avLst/>
          </a:prstGeom>
        </p:spPr>
      </p:pic>
    </p:spTree>
    <p:extLst>
      <p:ext uri="{BB962C8B-B14F-4D97-AF65-F5344CB8AC3E}">
        <p14:creationId xmlns:p14="http://schemas.microsoft.com/office/powerpoint/2010/main" val="470136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Synthesis of </a:t>
            </a:r>
            <a:r>
              <a:rPr lang="en-US" b="1" dirty="0" err="1"/>
              <a:t>Methimazole</a:t>
            </a:r>
            <a:endParaRPr lang="en-US" b="1" dirty="0"/>
          </a:p>
        </p:txBody>
      </p:sp>
      <p:pic>
        <p:nvPicPr>
          <p:cNvPr id="4" name="Picture 3"/>
          <p:cNvPicPr>
            <a:picLocks noChangeAspect="1"/>
          </p:cNvPicPr>
          <p:nvPr/>
        </p:nvPicPr>
        <p:blipFill>
          <a:blip r:embed="rId2"/>
          <a:stretch>
            <a:fillRect/>
          </a:stretch>
        </p:blipFill>
        <p:spPr>
          <a:xfrm>
            <a:off x="-92766" y="2076117"/>
            <a:ext cx="12278433" cy="2654909"/>
          </a:xfrm>
          <a:prstGeom prst="rect">
            <a:avLst/>
          </a:prstGeom>
        </p:spPr>
      </p:pic>
    </p:spTree>
    <p:extLst>
      <p:ext uri="{BB962C8B-B14F-4D97-AF65-F5344CB8AC3E}">
        <p14:creationId xmlns:p14="http://schemas.microsoft.com/office/powerpoint/2010/main" val="41931936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258</TotalTime>
  <Words>1181</Words>
  <Application>Microsoft Office PowerPoint</Application>
  <PresentationFormat>Widescreen</PresentationFormat>
  <Paragraphs>49</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THYROID GLAND </vt:lpstr>
      <vt:lpstr>Regulation of Thyroid Hormones</vt:lpstr>
      <vt:lpstr>Thyroid Diseases</vt:lpstr>
      <vt:lpstr>PowerPoint Presentation</vt:lpstr>
      <vt:lpstr>PowerPoint Presentation</vt:lpstr>
      <vt:lpstr>Classification of Antithyroid drugs </vt:lpstr>
      <vt:lpstr>Thioureylenes</vt:lpstr>
      <vt:lpstr>Synthesis of propylthiouracil</vt:lpstr>
      <vt:lpstr>Synthesis of Methimazole</vt:lpstr>
      <vt:lpstr>Synthesis of Carbimazole from Methimazole</vt:lpstr>
      <vt:lpstr>Thyroid replacement therapy (For Hypothyroidism)</vt:lpstr>
      <vt:lpstr>Thyromimetic Drugs</vt:lpstr>
      <vt:lpstr>Summary of Basic Thyromimetic SAR</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THYROID GLAND </dc:title>
  <dc:creator>su</dc:creator>
  <cp:lastModifiedBy>su</cp:lastModifiedBy>
  <cp:revision>9</cp:revision>
  <dcterms:created xsi:type="dcterms:W3CDTF">2016-11-20T05:23:58Z</dcterms:created>
  <dcterms:modified xsi:type="dcterms:W3CDTF">2017-10-31T03:44:08Z</dcterms:modified>
</cp:coreProperties>
</file>