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75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ran Khan" userId="8e2d8668-6b6a-4293-9e2b-f6dc677a8f93" providerId="ADAL" clId="{6EFD7678-B817-4621-9CD6-D5E9EA3F81AB}"/>
    <pc:docChg chg="custSel addSld delSld modSld">
      <pc:chgData name="Emran Khan" userId="8e2d8668-6b6a-4293-9e2b-f6dc677a8f93" providerId="ADAL" clId="{6EFD7678-B817-4621-9CD6-D5E9EA3F81AB}" dt="2022-07-18T14:19:00.069" v="43" actId="2696"/>
      <pc:docMkLst>
        <pc:docMk/>
      </pc:docMkLst>
      <pc:sldChg chg="modSp new mod">
        <pc:chgData name="Emran Khan" userId="8e2d8668-6b6a-4293-9e2b-f6dc677a8f93" providerId="ADAL" clId="{6EFD7678-B817-4621-9CD6-D5E9EA3F81AB}" dt="2022-07-18T14:14:51.791" v="16" actId="20577"/>
        <pc:sldMkLst>
          <pc:docMk/>
          <pc:sldMk cId="823054838" sldId="256"/>
        </pc:sldMkLst>
        <pc:spChg chg="mod">
          <ac:chgData name="Emran Khan" userId="8e2d8668-6b6a-4293-9e2b-f6dc677a8f93" providerId="ADAL" clId="{6EFD7678-B817-4621-9CD6-D5E9EA3F81AB}" dt="2022-07-18T14:14:51.791" v="16" actId="20577"/>
          <ac:spMkLst>
            <pc:docMk/>
            <pc:sldMk cId="823054838" sldId="256"/>
            <ac:spMk id="2" creationId="{0D4F2CF1-8D60-48F0-AA57-D6FC6A0DA95D}"/>
          </ac:spMkLst>
        </pc:spChg>
        <pc:spChg chg="mod">
          <ac:chgData name="Emran Khan" userId="8e2d8668-6b6a-4293-9e2b-f6dc677a8f93" providerId="ADAL" clId="{6EFD7678-B817-4621-9CD6-D5E9EA3F81AB}" dt="2022-07-18T14:14:44.223" v="1"/>
          <ac:spMkLst>
            <pc:docMk/>
            <pc:sldMk cId="823054838" sldId="256"/>
            <ac:spMk id="3" creationId="{FCFBD965-F0CC-4BE3-9292-7FB86782CE8D}"/>
          </ac:spMkLst>
        </pc:spChg>
      </pc:sldChg>
      <pc:sldChg chg="delSp modSp new mod">
        <pc:chgData name="Emran Khan" userId="8e2d8668-6b6a-4293-9e2b-f6dc677a8f93" providerId="ADAL" clId="{6EFD7678-B817-4621-9CD6-D5E9EA3F81AB}" dt="2022-07-18T14:15:39.721" v="20" actId="14100"/>
        <pc:sldMkLst>
          <pc:docMk/>
          <pc:sldMk cId="2379231612" sldId="257"/>
        </pc:sldMkLst>
        <pc:spChg chg="del">
          <ac:chgData name="Emran Khan" userId="8e2d8668-6b6a-4293-9e2b-f6dc677a8f93" providerId="ADAL" clId="{6EFD7678-B817-4621-9CD6-D5E9EA3F81AB}" dt="2022-07-18T14:15:36.577" v="19" actId="21"/>
          <ac:spMkLst>
            <pc:docMk/>
            <pc:sldMk cId="2379231612" sldId="257"/>
            <ac:spMk id="2" creationId="{5917B094-80E7-4908-92EA-1D7DC3423796}"/>
          </ac:spMkLst>
        </pc:spChg>
        <pc:spChg chg="mod">
          <ac:chgData name="Emran Khan" userId="8e2d8668-6b6a-4293-9e2b-f6dc677a8f93" providerId="ADAL" clId="{6EFD7678-B817-4621-9CD6-D5E9EA3F81AB}" dt="2022-07-18T14:15:39.721" v="20" actId="14100"/>
          <ac:spMkLst>
            <pc:docMk/>
            <pc:sldMk cId="2379231612" sldId="257"/>
            <ac:spMk id="3" creationId="{FF2404BA-FBAD-46D8-8ABD-DE7DACC7056F}"/>
          </ac:spMkLst>
        </pc:spChg>
      </pc:sldChg>
      <pc:sldChg chg="delSp modSp new mod">
        <pc:chgData name="Emran Khan" userId="8e2d8668-6b6a-4293-9e2b-f6dc677a8f93" providerId="ADAL" clId="{6EFD7678-B817-4621-9CD6-D5E9EA3F81AB}" dt="2022-07-18T14:16:16.728" v="23" actId="21"/>
        <pc:sldMkLst>
          <pc:docMk/>
          <pc:sldMk cId="2608140867" sldId="258"/>
        </pc:sldMkLst>
        <pc:spChg chg="del">
          <ac:chgData name="Emran Khan" userId="8e2d8668-6b6a-4293-9e2b-f6dc677a8f93" providerId="ADAL" clId="{6EFD7678-B817-4621-9CD6-D5E9EA3F81AB}" dt="2022-07-18T14:16:16.728" v="23" actId="21"/>
          <ac:spMkLst>
            <pc:docMk/>
            <pc:sldMk cId="2608140867" sldId="258"/>
            <ac:spMk id="2" creationId="{9FDC720D-59CB-46E1-9A1D-D26CCAD255C3}"/>
          </ac:spMkLst>
        </pc:spChg>
        <pc:spChg chg="mod">
          <ac:chgData name="Emran Khan" userId="8e2d8668-6b6a-4293-9e2b-f6dc677a8f93" providerId="ADAL" clId="{6EFD7678-B817-4621-9CD6-D5E9EA3F81AB}" dt="2022-07-18T14:16:13.132" v="22"/>
          <ac:spMkLst>
            <pc:docMk/>
            <pc:sldMk cId="2608140867" sldId="258"/>
            <ac:spMk id="3" creationId="{8CC313A0-2708-4C52-B25F-8549F6309081}"/>
          </ac:spMkLst>
        </pc:spChg>
      </pc:sldChg>
      <pc:sldChg chg="modSp new mod">
        <pc:chgData name="Emran Khan" userId="8e2d8668-6b6a-4293-9e2b-f6dc677a8f93" providerId="ADAL" clId="{6EFD7678-B817-4621-9CD6-D5E9EA3F81AB}" dt="2022-07-18T14:16:47.858" v="26"/>
        <pc:sldMkLst>
          <pc:docMk/>
          <pc:sldMk cId="3064061257" sldId="259"/>
        </pc:sldMkLst>
        <pc:spChg chg="mod">
          <ac:chgData name="Emran Khan" userId="8e2d8668-6b6a-4293-9e2b-f6dc677a8f93" providerId="ADAL" clId="{6EFD7678-B817-4621-9CD6-D5E9EA3F81AB}" dt="2022-07-18T14:16:35.286" v="25"/>
          <ac:spMkLst>
            <pc:docMk/>
            <pc:sldMk cId="3064061257" sldId="259"/>
            <ac:spMk id="2" creationId="{5479FA26-8228-456E-A06F-D4E323CF737F}"/>
          </ac:spMkLst>
        </pc:spChg>
        <pc:spChg chg="mod">
          <ac:chgData name="Emran Khan" userId="8e2d8668-6b6a-4293-9e2b-f6dc677a8f93" providerId="ADAL" clId="{6EFD7678-B817-4621-9CD6-D5E9EA3F81AB}" dt="2022-07-18T14:16:47.858" v="26"/>
          <ac:spMkLst>
            <pc:docMk/>
            <pc:sldMk cId="3064061257" sldId="259"/>
            <ac:spMk id="3" creationId="{EBCC6F26-8B01-4812-BD81-9CAE9B79CC07}"/>
          </ac:spMkLst>
        </pc:spChg>
      </pc:sldChg>
      <pc:sldChg chg="modSp new mod">
        <pc:chgData name="Emran Khan" userId="8e2d8668-6b6a-4293-9e2b-f6dc677a8f93" providerId="ADAL" clId="{6EFD7678-B817-4621-9CD6-D5E9EA3F81AB}" dt="2022-07-18T14:17:47.643" v="36" actId="3626"/>
        <pc:sldMkLst>
          <pc:docMk/>
          <pc:sldMk cId="3932715322" sldId="260"/>
        </pc:sldMkLst>
        <pc:spChg chg="mod">
          <ac:chgData name="Emran Khan" userId="8e2d8668-6b6a-4293-9e2b-f6dc677a8f93" providerId="ADAL" clId="{6EFD7678-B817-4621-9CD6-D5E9EA3F81AB}" dt="2022-07-18T14:17:02.523" v="28"/>
          <ac:spMkLst>
            <pc:docMk/>
            <pc:sldMk cId="3932715322" sldId="260"/>
            <ac:spMk id="2" creationId="{B09D8AE4-2748-4606-B822-C238061152EB}"/>
          </ac:spMkLst>
        </pc:spChg>
        <pc:spChg chg="mod">
          <ac:chgData name="Emran Khan" userId="8e2d8668-6b6a-4293-9e2b-f6dc677a8f93" providerId="ADAL" clId="{6EFD7678-B817-4621-9CD6-D5E9EA3F81AB}" dt="2022-07-18T14:17:47.643" v="36" actId="3626"/>
          <ac:spMkLst>
            <pc:docMk/>
            <pc:sldMk cId="3932715322" sldId="260"/>
            <ac:spMk id="3" creationId="{45BE6E6C-1E4F-49D4-99C6-8804065A221D}"/>
          </ac:spMkLst>
        </pc:spChg>
      </pc:sldChg>
      <pc:sldChg chg="delSp modSp new del mod">
        <pc:chgData name="Emran Khan" userId="8e2d8668-6b6a-4293-9e2b-f6dc677a8f93" providerId="ADAL" clId="{6EFD7678-B817-4621-9CD6-D5E9EA3F81AB}" dt="2022-07-18T14:19:00.069" v="43" actId="2696"/>
        <pc:sldMkLst>
          <pc:docMk/>
          <pc:sldMk cId="2791013702" sldId="261"/>
        </pc:sldMkLst>
        <pc:spChg chg="del">
          <ac:chgData name="Emran Khan" userId="8e2d8668-6b6a-4293-9e2b-f6dc677a8f93" providerId="ADAL" clId="{6EFD7678-B817-4621-9CD6-D5E9EA3F81AB}" dt="2022-07-18T14:18:51.616" v="38" actId="21"/>
          <ac:spMkLst>
            <pc:docMk/>
            <pc:sldMk cId="2791013702" sldId="261"/>
            <ac:spMk id="2" creationId="{0B71AC28-95B1-4021-8E8E-82F77E189D08}"/>
          </ac:spMkLst>
        </pc:spChg>
        <pc:spChg chg="mod">
          <ac:chgData name="Emran Khan" userId="8e2d8668-6b6a-4293-9e2b-f6dc677a8f93" providerId="ADAL" clId="{6EFD7678-B817-4621-9CD6-D5E9EA3F81AB}" dt="2022-07-18T14:18:56.203" v="42" actId="20577"/>
          <ac:spMkLst>
            <pc:docMk/>
            <pc:sldMk cId="2791013702" sldId="261"/>
            <ac:spMk id="3" creationId="{A532B49B-9803-42DF-A0B1-25792260F927}"/>
          </ac:spMkLst>
        </pc:spChg>
      </pc:sldChg>
      <pc:sldMasterChg chg="addSldLayout">
        <pc:chgData name="Emran Khan" userId="8e2d8668-6b6a-4293-9e2b-f6dc677a8f93" providerId="ADAL" clId="{6EFD7678-B817-4621-9CD6-D5E9EA3F81AB}" dt="2022-07-18T14:14:42.695" v="0" actId="680"/>
        <pc:sldMasterMkLst>
          <pc:docMk/>
          <pc:sldMasterMk cId="3216920029" sldId="2147483648"/>
        </pc:sldMasterMkLst>
        <pc:sldLayoutChg chg="add">
          <pc:chgData name="Emran Khan" userId="8e2d8668-6b6a-4293-9e2b-f6dc677a8f93" providerId="ADAL" clId="{6EFD7678-B817-4621-9CD6-D5E9EA3F81AB}" dt="2022-07-18T14:14:42.695" v="0" actId="680"/>
          <pc:sldLayoutMkLst>
            <pc:docMk/>
            <pc:sldMasterMk cId="3216920029" sldId="2147483648"/>
            <pc:sldLayoutMk cId="3381997935" sldId="214748364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321939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04446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7240449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91571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124888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381392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extLst>
      <p:ext uri="{BB962C8B-B14F-4D97-AF65-F5344CB8AC3E}">
        <p14:creationId xmlns:p14="http://schemas.microsoft.com/office/powerpoint/2010/main" val="18679322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795018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61217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87244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7/18/2022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extLst>
      <p:ext uri="{BB962C8B-B14F-4D97-AF65-F5344CB8AC3E}">
        <p14:creationId xmlns:p14="http://schemas.microsoft.com/office/powerpoint/2010/main" val="3285719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01010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710846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5491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3692915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56808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7/18/2022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889635815"/>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 id="2147483665" r:id="rId15"/>
    <p:sldLayoutId id="214748366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F2CF1-8D60-48F0-AA57-D6FC6A0DA95D}"/>
              </a:ext>
            </a:extLst>
          </p:cNvPr>
          <p:cNvSpPr>
            <a:spLocks noGrp="1"/>
          </p:cNvSpPr>
          <p:nvPr>
            <p:ph type="ctrTitle"/>
          </p:nvPr>
        </p:nvSpPr>
        <p:spPr/>
        <p:txBody>
          <a:bodyPr/>
          <a:lstStyle/>
          <a:p>
            <a:r>
              <a:rPr lang="en-US" dirty="0"/>
              <a:t>Career Planning</a:t>
            </a:r>
          </a:p>
        </p:txBody>
      </p:sp>
      <p:sp>
        <p:nvSpPr>
          <p:cNvPr id="3" name="Subtitle 2">
            <a:extLst>
              <a:ext uri="{FF2B5EF4-FFF2-40B4-BE49-F238E27FC236}">
                <a16:creationId xmlns:a16="http://schemas.microsoft.com/office/drawing/2014/main" id="{FCFBD965-F0CC-4BE3-9292-7FB86782CE8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823054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2404BA-FBAD-46D8-8ABD-DE7DACC7056F}"/>
              </a:ext>
            </a:extLst>
          </p:cNvPr>
          <p:cNvSpPr>
            <a:spLocks noGrp="1"/>
          </p:cNvSpPr>
          <p:nvPr>
            <p:ph idx="1"/>
          </p:nvPr>
        </p:nvSpPr>
        <p:spPr>
          <a:xfrm>
            <a:off x="677334" y="809625"/>
            <a:ext cx="8596668" cy="5231737"/>
          </a:xfrm>
        </p:spPr>
        <p:txBody>
          <a:bodyPr/>
          <a:lstStyle/>
          <a:p>
            <a:pPr algn="l" fontAlgn="base"/>
            <a:r>
              <a:rPr lang="en-US" b="0" i="0" dirty="0">
                <a:solidFill>
                  <a:srgbClr val="008080"/>
                </a:solidFill>
                <a:effectLst/>
                <a:latin typeface="Montserrat" panose="00000500000000000000" pitchFamily="2" charset="0"/>
              </a:rPr>
              <a:t>Career planning is a </a:t>
            </a:r>
            <a:r>
              <a:rPr lang="en-US" b="0" i="1" dirty="0">
                <a:solidFill>
                  <a:srgbClr val="008080"/>
                </a:solidFill>
                <a:effectLst/>
                <a:latin typeface="Montserrat" panose="00000500000000000000" pitchFamily="2" charset="0"/>
              </a:rPr>
              <a:t>process</a:t>
            </a:r>
            <a:r>
              <a:rPr lang="en-US" b="0" i="0" dirty="0">
                <a:solidFill>
                  <a:srgbClr val="008080"/>
                </a:solidFill>
                <a:effectLst/>
                <a:latin typeface="Montserrat" panose="00000500000000000000" pitchFamily="2" charset="0"/>
              </a:rPr>
              <a:t> for:</a:t>
            </a:r>
            <a:endParaRPr lang="en-US" b="0" i="0" dirty="0">
              <a:solidFill>
                <a:srgbClr val="565656"/>
              </a:solidFill>
              <a:effectLst/>
              <a:latin typeface="Montserrat" panose="00000500000000000000" pitchFamily="2" charset="0"/>
            </a:endParaRPr>
          </a:p>
          <a:p>
            <a:pPr algn="l" fontAlgn="base">
              <a:buFont typeface="Arial" panose="020B0604020202020204" pitchFamily="34" charset="0"/>
              <a:buChar char="•"/>
            </a:pPr>
            <a:r>
              <a:rPr lang="en-US" b="0" i="0" dirty="0">
                <a:solidFill>
                  <a:srgbClr val="565656"/>
                </a:solidFill>
                <a:effectLst/>
                <a:latin typeface="Lato" panose="020F0502020204030203" pitchFamily="34" charset="0"/>
              </a:rPr>
              <a:t>Identifying what you are good at</a:t>
            </a:r>
          </a:p>
          <a:p>
            <a:pPr algn="l" fontAlgn="base">
              <a:buFont typeface="Arial" panose="020B0604020202020204" pitchFamily="34" charset="0"/>
              <a:buChar char="•"/>
            </a:pPr>
            <a:r>
              <a:rPr lang="en-US" b="0" i="0" dirty="0">
                <a:solidFill>
                  <a:srgbClr val="565656"/>
                </a:solidFill>
                <a:effectLst/>
                <a:latin typeface="Lato" panose="020F0502020204030203" pitchFamily="34" charset="0"/>
              </a:rPr>
              <a:t>Knowing how your skills, talents, values, and interests translate into possible jobs or careers</a:t>
            </a:r>
          </a:p>
          <a:p>
            <a:pPr algn="l" fontAlgn="base">
              <a:buFont typeface="Arial" panose="020B0604020202020204" pitchFamily="34" charset="0"/>
              <a:buChar char="•"/>
            </a:pPr>
            <a:r>
              <a:rPr lang="en-US" b="0" i="0" dirty="0">
                <a:solidFill>
                  <a:srgbClr val="565656"/>
                </a:solidFill>
                <a:effectLst/>
                <a:latin typeface="Lato" panose="020F0502020204030203" pitchFamily="34" charset="0"/>
              </a:rPr>
              <a:t>Matching your skills, etc. to existing jobs or careers</a:t>
            </a:r>
          </a:p>
          <a:p>
            <a:pPr algn="l" fontAlgn="base">
              <a:buFont typeface="Arial" panose="020B0604020202020204" pitchFamily="34" charset="0"/>
              <a:buChar char="•"/>
            </a:pPr>
            <a:r>
              <a:rPr lang="en-US" b="0" i="0" dirty="0">
                <a:solidFill>
                  <a:srgbClr val="565656"/>
                </a:solidFill>
                <a:effectLst/>
                <a:latin typeface="Lato" panose="020F0502020204030203" pitchFamily="34" charset="0"/>
              </a:rPr>
              <a:t>Matching your career goals to your financial needs</a:t>
            </a:r>
          </a:p>
          <a:p>
            <a:pPr algn="l" fontAlgn="base">
              <a:buFont typeface="Arial" panose="020B0604020202020204" pitchFamily="34" charset="0"/>
              <a:buChar char="•"/>
            </a:pPr>
            <a:r>
              <a:rPr lang="en-US" b="0" i="0" dirty="0">
                <a:solidFill>
                  <a:srgbClr val="565656"/>
                </a:solidFill>
                <a:effectLst/>
                <a:latin typeface="Lato" panose="020F0502020204030203" pitchFamily="34" charset="0"/>
              </a:rPr>
              <a:t>Matching your career goals to your educational needs</a:t>
            </a:r>
          </a:p>
          <a:p>
            <a:pPr algn="l" fontAlgn="base">
              <a:buFont typeface="Arial" panose="020B0604020202020204" pitchFamily="34" charset="0"/>
              <a:buChar char="•"/>
            </a:pPr>
            <a:r>
              <a:rPr lang="en-US" b="0" i="0" dirty="0">
                <a:solidFill>
                  <a:srgbClr val="565656"/>
                </a:solidFill>
                <a:effectLst/>
                <a:latin typeface="Lato" panose="020F0502020204030203" pitchFamily="34" charset="0"/>
              </a:rPr>
              <a:t>Making good decisions for yourself</a:t>
            </a:r>
          </a:p>
          <a:p>
            <a:pPr algn="l" fontAlgn="base">
              <a:buFont typeface="Arial" panose="020B0604020202020204" pitchFamily="34" charset="0"/>
              <a:buChar char="•"/>
            </a:pPr>
            <a:r>
              <a:rPr lang="en-US" b="0" i="0" dirty="0">
                <a:solidFill>
                  <a:srgbClr val="565656"/>
                </a:solidFill>
                <a:effectLst/>
                <a:latin typeface="Lato" panose="020F0502020204030203" pitchFamily="34" charset="0"/>
              </a:rPr>
              <a:t>Finding ways to meet your educational and financial needs on your schedule</a:t>
            </a:r>
          </a:p>
          <a:p>
            <a:endParaRPr lang="en-US" dirty="0"/>
          </a:p>
        </p:txBody>
      </p:sp>
    </p:spTree>
    <p:extLst>
      <p:ext uri="{BB962C8B-B14F-4D97-AF65-F5344CB8AC3E}">
        <p14:creationId xmlns:p14="http://schemas.microsoft.com/office/powerpoint/2010/main" val="2379231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C313A0-2708-4C52-B25F-8549F6309081}"/>
              </a:ext>
            </a:extLst>
          </p:cNvPr>
          <p:cNvSpPr>
            <a:spLocks noGrp="1"/>
          </p:cNvSpPr>
          <p:nvPr>
            <p:ph idx="1"/>
          </p:nvPr>
        </p:nvSpPr>
        <p:spPr/>
        <p:txBody>
          <a:bodyPr/>
          <a:lstStyle/>
          <a:p>
            <a:r>
              <a:rPr lang="en-US" b="0" i="0" dirty="0">
                <a:solidFill>
                  <a:srgbClr val="565656"/>
                </a:solidFill>
                <a:effectLst/>
                <a:latin typeface="Lato" panose="020F0502020204030203" pitchFamily="34" charset="0"/>
              </a:rPr>
              <a:t>It is important to understand how your individual cultural context influences your worldview. Each of us has an individual worldview composing our attitudes, values, opinions, and beliefs about how things work in the world. Your </a:t>
            </a:r>
            <a:r>
              <a:rPr lang="en-US" b="1" i="0" dirty="0">
                <a:solidFill>
                  <a:srgbClr val="565656"/>
                </a:solidFill>
                <a:effectLst/>
                <a:latin typeface="Lato" panose="020F0502020204030203" pitchFamily="34" charset="0"/>
              </a:rPr>
              <a:t>Cultural Context</a:t>
            </a:r>
            <a:r>
              <a:rPr lang="en-US" b="0" i="0" dirty="0">
                <a:solidFill>
                  <a:srgbClr val="565656"/>
                </a:solidFill>
                <a:effectLst/>
                <a:latin typeface="Lato" panose="020F0502020204030203" pitchFamily="34" charset="0"/>
              </a:rPr>
              <a:t> surrounds the entire career planning process, and includes your cultural heritage and life experiences.</a:t>
            </a:r>
            <a:endParaRPr lang="en-US" dirty="0"/>
          </a:p>
        </p:txBody>
      </p:sp>
    </p:spTree>
    <p:extLst>
      <p:ext uri="{BB962C8B-B14F-4D97-AF65-F5344CB8AC3E}">
        <p14:creationId xmlns:p14="http://schemas.microsoft.com/office/powerpoint/2010/main" val="2608140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9FA26-8228-456E-A06F-D4E323CF737F}"/>
              </a:ext>
            </a:extLst>
          </p:cNvPr>
          <p:cNvSpPr>
            <a:spLocks noGrp="1"/>
          </p:cNvSpPr>
          <p:nvPr>
            <p:ph type="title"/>
          </p:nvPr>
        </p:nvSpPr>
        <p:spPr/>
        <p:txBody>
          <a:bodyPr/>
          <a:lstStyle/>
          <a:p>
            <a:r>
              <a:rPr lang="en-US" b="1" i="0" dirty="0">
                <a:solidFill>
                  <a:srgbClr val="008080"/>
                </a:solidFill>
                <a:effectLst/>
                <a:latin typeface="Lato" panose="020F0502020204030203" pitchFamily="34" charset="0"/>
              </a:rPr>
              <a:t>What’s the difference between a job and a career?</a:t>
            </a:r>
            <a:endParaRPr lang="en-US" dirty="0"/>
          </a:p>
        </p:txBody>
      </p:sp>
      <p:sp>
        <p:nvSpPr>
          <p:cNvPr id="3" name="Content Placeholder 2">
            <a:extLst>
              <a:ext uri="{FF2B5EF4-FFF2-40B4-BE49-F238E27FC236}">
                <a16:creationId xmlns:a16="http://schemas.microsoft.com/office/drawing/2014/main" id="{EBCC6F26-8B01-4812-BD81-9CAE9B79CC07}"/>
              </a:ext>
            </a:extLst>
          </p:cNvPr>
          <p:cNvSpPr>
            <a:spLocks noGrp="1"/>
          </p:cNvSpPr>
          <p:nvPr>
            <p:ph idx="1"/>
          </p:nvPr>
        </p:nvSpPr>
        <p:spPr/>
        <p:txBody>
          <a:bodyPr/>
          <a:lstStyle/>
          <a:p>
            <a:r>
              <a:rPr lang="en-US" b="0" i="0" dirty="0">
                <a:solidFill>
                  <a:srgbClr val="565656"/>
                </a:solidFill>
                <a:effectLst/>
                <a:latin typeface="Lato" panose="020F0502020204030203" pitchFamily="34" charset="0"/>
              </a:rPr>
              <a:t>A </a:t>
            </a:r>
            <a:r>
              <a:rPr lang="en-US" b="1" i="0" dirty="0">
                <a:solidFill>
                  <a:srgbClr val="565656"/>
                </a:solidFill>
                <a:effectLst/>
                <a:latin typeface="Lato" panose="020F0502020204030203" pitchFamily="34" charset="0"/>
              </a:rPr>
              <a:t>job</a:t>
            </a:r>
            <a:r>
              <a:rPr lang="en-US" b="0" i="0" dirty="0">
                <a:solidFill>
                  <a:srgbClr val="565656"/>
                </a:solidFill>
                <a:effectLst/>
                <a:latin typeface="Lato" panose="020F0502020204030203" pitchFamily="34" charset="0"/>
              </a:rPr>
              <a:t> is the occupation that you have at any given point in time.  A </a:t>
            </a:r>
            <a:r>
              <a:rPr lang="en-US" b="1" i="0" dirty="0">
                <a:solidFill>
                  <a:srgbClr val="565656"/>
                </a:solidFill>
                <a:effectLst/>
                <a:latin typeface="Lato" panose="020F0502020204030203" pitchFamily="34" charset="0"/>
              </a:rPr>
              <a:t>career</a:t>
            </a:r>
            <a:r>
              <a:rPr lang="en-US" b="0" i="0" dirty="0">
                <a:solidFill>
                  <a:srgbClr val="565656"/>
                </a:solidFill>
                <a:effectLst/>
                <a:latin typeface="Lato" panose="020F0502020204030203" pitchFamily="34" charset="0"/>
              </a:rPr>
              <a:t> refers to your working life over time, and could include a single job that you stay in for many years, or a series of successive jobs within the same field.  For example, you may decide to become a seventh-grade math teacher and stay in that job for 20 or 30 years or more, all the while gathering experience and additional training. In this case, you could say that your </a:t>
            </a:r>
            <a:r>
              <a:rPr lang="en-US" b="1" i="0" dirty="0">
                <a:solidFill>
                  <a:srgbClr val="565656"/>
                </a:solidFill>
                <a:effectLst/>
                <a:latin typeface="Lato" panose="020F0502020204030203" pitchFamily="34" charset="0"/>
              </a:rPr>
              <a:t>job</a:t>
            </a:r>
            <a:r>
              <a:rPr lang="en-US" b="0" i="0" dirty="0">
                <a:solidFill>
                  <a:srgbClr val="565656"/>
                </a:solidFill>
                <a:effectLst/>
                <a:latin typeface="Lato" panose="020F0502020204030203" pitchFamily="34" charset="0"/>
              </a:rPr>
              <a:t> was a math teacher, and that you also have a </a:t>
            </a:r>
            <a:r>
              <a:rPr lang="en-US" b="1" i="0" dirty="0">
                <a:solidFill>
                  <a:srgbClr val="565656"/>
                </a:solidFill>
                <a:effectLst/>
                <a:latin typeface="Lato" panose="020F0502020204030203" pitchFamily="34" charset="0"/>
              </a:rPr>
              <a:t>career</a:t>
            </a:r>
            <a:r>
              <a:rPr lang="en-US" b="0" i="0" dirty="0">
                <a:solidFill>
                  <a:srgbClr val="565656"/>
                </a:solidFill>
                <a:effectLst/>
                <a:latin typeface="Lato" panose="020F0502020204030203" pitchFamily="34" charset="0"/>
              </a:rPr>
              <a:t> as a math teacher. Or, you may decide simply that you want a career in health care.  You might choose to begin that career as a certified nursing aide and then, with additional education, become a surgical technologist and then a registered nurse.  It’s important to think about both your short-term and long-term goals.</a:t>
            </a:r>
            <a:endParaRPr lang="en-US" dirty="0"/>
          </a:p>
        </p:txBody>
      </p:sp>
    </p:spTree>
    <p:extLst>
      <p:ext uri="{BB962C8B-B14F-4D97-AF65-F5344CB8AC3E}">
        <p14:creationId xmlns:p14="http://schemas.microsoft.com/office/powerpoint/2010/main" val="3064061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D8AE4-2748-4606-B822-C238061152EB}"/>
              </a:ext>
            </a:extLst>
          </p:cNvPr>
          <p:cNvSpPr>
            <a:spLocks noGrp="1"/>
          </p:cNvSpPr>
          <p:nvPr>
            <p:ph type="title"/>
          </p:nvPr>
        </p:nvSpPr>
        <p:spPr/>
        <p:txBody>
          <a:bodyPr/>
          <a:lstStyle/>
          <a:p>
            <a:r>
              <a:rPr lang="en-US" b="1" i="0" dirty="0">
                <a:solidFill>
                  <a:srgbClr val="008080"/>
                </a:solidFill>
                <a:effectLst/>
                <a:latin typeface="Lato" panose="020F0502020204030203" pitchFamily="34" charset="0"/>
              </a:rPr>
              <a:t>Planning Your Career and Educational Goals</a:t>
            </a:r>
            <a:endParaRPr lang="en-US" dirty="0"/>
          </a:p>
        </p:txBody>
      </p:sp>
      <p:sp>
        <p:nvSpPr>
          <p:cNvPr id="3" name="Content Placeholder 2">
            <a:extLst>
              <a:ext uri="{FF2B5EF4-FFF2-40B4-BE49-F238E27FC236}">
                <a16:creationId xmlns:a16="http://schemas.microsoft.com/office/drawing/2014/main" id="{45BE6E6C-1E4F-49D4-99C6-8804065A221D}"/>
              </a:ext>
            </a:extLst>
          </p:cNvPr>
          <p:cNvSpPr>
            <a:spLocks noGrp="1"/>
          </p:cNvSpPr>
          <p:nvPr>
            <p:ph idx="1"/>
          </p:nvPr>
        </p:nvSpPr>
        <p:spPr/>
        <p:txBody>
          <a:bodyPr>
            <a:normAutofit lnSpcReduction="10000"/>
          </a:bodyPr>
          <a:lstStyle/>
          <a:p>
            <a:pPr algn="l" fontAlgn="base"/>
            <a:r>
              <a:rPr lang="en-US" b="0" i="0" dirty="0">
                <a:solidFill>
                  <a:srgbClr val="565656"/>
                </a:solidFill>
                <a:effectLst/>
                <a:latin typeface="Lato" panose="020F0502020204030203" pitchFamily="34" charset="0"/>
              </a:rPr>
              <a:t>To guide you through the Career Planning unit and its activities, you can use the </a:t>
            </a:r>
            <a:r>
              <a:rPr lang="en-US" b="0" i="1" u="none" strike="noStrike" dirty="0">
                <a:solidFill>
                  <a:srgbClr val="1B5459"/>
                </a:solidFill>
                <a:effectLst/>
                <a:latin typeface="Lato" panose="020F0502020204030203" pitchFamily="34" charset="0"/>
              </a:rPr>
              <a:t>Career and Education Planning Worksheet</a:t>
            </a:r>
            <a:r>
              <a:rPr lang="en-US" b="0" i="0" dirty="0">
                <a:solidFill>
                  <a:srgbClr val="565656"/>
                </a:solidFill>
                <a:effectLst/>
                <a:latin typeface="Lato" panose="020F0502020204030203" pitchFamily="34" charset="0"/>
              </a:rPr>
              <a:t>.  After you complete an activity and the worksheet that goes with it, transfer the key information to this worksheet. As you visit the other pages in this unit, you will learn more about your skills, occupations that use those skills, and the education needed for those occupations.  After you complete an activity, and the worksheet that goes with it, you will then transfer key information to your Career and Education Planning Worksheet.</a:t>
            </a:r>
          </a:p>
          <a:p>
            <a:pPr algn="l" fontAlgn="base"/>
            <a:r>
              <a:rPr lang="en-US" b="0" i="0" dirty="0">
                <a:solidFill>
                  <a:srgbClr val="565656"/>
                </a:solidFill>
                <a:effectLst/>
                <a:latin typeface="Lato" panose="020F0502020204030203" pitchFamily="34" charset="0"/>
              </a:rPr>
              <a:t>Part of career planning is deciding on which action to take based on the information you collect. By completing all the worksheets in the </a:t>
            </a:r>
            <a:r>
              <a:rPr lang="en-US" b="0" i="0" u="none" strike="noStrike" dirty="0">
                <a:solidFill>
                  <a:srgbClr val="1B5459"/>
                </a:solidFill>
                <a:effectLst/>
                <a:latin typeface="Lato" panose="020F0502020204030203" pitchFamily="34" charset="0"/>
              </a:rPr>
              <a:t>Career Planning</a:t>
            </a:r>
            <a:r>
              <a:rPr lang="en-US" b="0" i="0" dirty="0">
                <a:solidFill>
                  <a:srgbClr val="565656"/>
                </a:solidFill>
                <a:effectLst/>
                <a:latin typeface="Lato" panose="020F0502020204030203" pitchFamily="34" charset="0"/>
              </a:rPr>
              <a:t> unit, you will create a Career Plan with specific action steps to take.  Having this plan will better prepare you to know what information you will need to find in other sections of the website, such as </a:t>
            </a:r>
            <a:r>
              <a:rPr lang="en-US" b="0" i="0" u="none" strike="noStrike" dirty="0">
                <a:solidFill>
                  <a:srgbClr val="1B5459"/>
                </a:solidFill>
                <a:effectLst/>
                <a:latin typeface="Lato" panose="020F0502020204030203" pitchFamily="34" charset="0"/>
              </a:rPr>
              <a:t>Applying to College</a:t>
            </a:r>
            <a:r>
              <a:rPr lang="en-US" b="0" i="0" dirty="0">
                <a:solidFill>
                  <a:srgbClr val="565656"/>
                </a:solidFill>
                <a:effectLst/>
                <a:latin typeface="Lato" panose="020F0502020204030203" pitchFamily="34" charset="0"/>
              </a:rPr>
              <a:t> and </a:t>
            </a:r>
            <a:r>
              <a:rPr lang="en-US" b="0" i="0" u="none" strike="noStrike" dirty="0">
                <a:solidFill>
                  <a:srgbClr val="1B5459"/>
                </a:solidFill>
                <a:effectLst/>
                <a:latin typeface="Lato" panose="020F0502020204030203" pitchFamily="34" charset="0"/>
              </a:rPr>
              <a:t>Financial Planning</a:t>
            </a:r>
            <a:r>
              <a:rPr lang="en-US" b="0" i="0" dirty="0">
                <a:solidFill>
                  <a:srgbClr val="565656"/>
                </a:solidFill>
                <a:effectLst/>
                <a:latin typeface="Lato" panose="020F0502020204030203" pitchFamily="34" charset="0"/>
              </a:rPr>
              <a:t>.</a:t>
            </a:r>
          </a:p>
          <a:p>
            <a:endParaRPr lang="en-US" dirty="0"/>
          </a:p>
        </p:txBody>
      </p:sp>
    </p:spTree>
    <p:extLst>
      <p:ext uri="{BB962C8B-B14F-4D97-AF65-F5344CB8AC3E}">
        <p14:creationId xmlns:p14="http://schemas.microsoft.com/office/powerpoint/2010/main" val="393271532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TotalTime>
  <Words>494</Words>
  <Application>Microsoft Office PowerPoint</Application>
  <PresentationFormat>Widescreen</PresentationFormat>
  <Paragraphs>15</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Lato</vt:lpstr>
      <vt:lpstr>Montserrat</vt:lpstr>
      <vt:lpstr>Trebuchet MS</vt:lpstr>
      <vt:lpstr>Wingdings 3</vt:lpstr>
      <vt:lpstr>Facet</vt:lpstr>
      <vt:lpstr>Career Planning</vt:lpstr>
      <vt:lpstr>PowerPoint Presentation</vt:lpstr>
      <vt:lpstr>PowerPoint Presentation</vt:lpstr>
      <vt:lpstr>What’s the difference between a job and a career?</vt:lpstr>
      <vt:lpstr>Planning Your Career and Educational Goals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Career Planning</dc:title>
  <dc:creator>Emran Khan</dc:creator>
  <cp:lastModifiedBy>Emran Khan</cp:lastModifiedBy>
  <cp:revision>1</cp:revision>
  <dcterms:created xsi:type="dcterms:W3CDTF">2022-07-18T14:14:36Z</dcterms:created>
  <dcterms:modified xsi:type="dcterms:W3CDTF">2022-07-18T14:19:04Z</dcterms:modified>
</cp:coreProperties>
</file>