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62" r:id="rId5"/>
    <p:sldId id="260" r:id="rId6"/>
    <p:sldId id="261" r:id="rId7"/>
    <p:sldId id="265" r:id="rId8"/>
    <p:sldId id="267" r:id="rId9"/>
    <p:sldId id="266" r:id="rId10"/>
    <p:sldId id="268" r:id="rId11"/>
    <p:sldId id="27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FF"/>
    <a:srgbClr val="FFCCFF"/>
    <a:srgbClr val="CC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DD29D3-1165-481D-94CF-4975EA80EF59}" type="datetimeFigureOut">
              <a:rPr lang="en-US" smtClean="0"/>
              <a:t>3/27/2021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D8B407-4066-4C5C-9533-71F529F5DDED}" type="slidenum">
              <a:rPr lang="en-US" smtClean="0"/>
              <a:t>‹#›</a:t>
            </a:fld>
            <a:endParaRPr lang="en-US"/>
          </a:p>
        </p:txBody>
      </p:sp>
    </p:spTree>
    <p:extLst>
      <p:ext uri="{BB962C8B-B14F-4D97-AF65-F5344CB8AC3E}">
        <p14:creationId xmlns:p14="http://schemas.microsoft.com/office/powerpoint/2010/main" val="10730644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8B8CDB5-7783-4181-B01D-C6E7E2C3E9FA}" type="datetimeFigureOut">
              <a:rPr lang="en-US" smtClean="0"/>
              <a:t>3/27/2021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BB5F13-6B15-46F9-814F-B482CEE3D30A}" type="slidenum">
              <a:rPr lang="en-US" smtClean="0"/>
              <a:t>‹#›</a:t>
            </a:fld>
            <a:endParaRPr lang="en-US"/>
          </a:p>
        </p:txBody>
      </p:sp>
    </p:spTree>
    <p:extLst>
      <p:ext uri="{BB962C8B-B14F-4D97-AF65-F5344CB8AC3E}">
        <p14:creationId xmlns:p14="http://schemas.microsoft.com/office/powerpoint/2010/main" val="3177957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B8CDB5-7783-4181-B01D-C6E7E2C3E9FA}" type="datetimeFigureOut">
              <a:rPr lang="en-US" smtClean="0"/>
              <a:t>3/27/2021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BB5F13-6B15-46F9-814F-B482CEE3D30A}" type="slidenum">
              <a:rPr lang="en-US" smtClean="0"/>
              <a:t>‹#›</a:t>
            </a:fld>
            <a:endParaRPr lang="en-US"/>
          </a:p>
        </p:txBody>
      </p:sp>
    </p:spTree>
    <p:extLst>
      <p:ext uri="{BB962C8B-B14F-4D97-AF65-F5344CB8AC3E}">
        <p14:creationId xmlns:p14="http://schemas.microsoft.com/office/powerpoint/2010/main" val="260187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B8CDB5-7783-4181-B01D-C6E7E2C3E9FA}" type="datetimeFigureOut">
              <a:rPr lang="en-US" smtClean="0"/>
              <a:t>3/27/2021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BB5F13-6B15-46F9-814F-B482CEE3D30A}" type="slidenum">
              <a:rPr lang="en-US" smtClean="0"/>
              <a:t>‹#›</a:t>
            </a:fld>
            <a:endParaRPr lang="en-US"/>
          </a:p>
        </p:txBody>
      </p:sp>
    </p:spTree>
    <p:extLst>
      <p:ext uri="{BB962C8B-B14F-4D97-AF65-F5344CB8AC3E}">
        <p14:creationId xmlns:p14="http://schemas.microsoft.com/office/powerpoint/2010/main" val="184341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8B8CDB5-7783-4181-B01D-C6E7E2C3E9FA}" type="datetimeFigureOut">
              <a:rPr lang="en-US" smtClean="0"/>
              <a:t>3/27/2021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BB5F13-6B15-46F9-814F-B482CEE3D30A}" type="slidenum">
              <a:rPr lang="en-US" smtClean="0"/>
              <a:t>‹#›</a:t>
            </a:fld>
            <a:endParaRPr lang="en-US"/>
          </a:p>
        </p:txBody>
      </p:sp>
    </p:spTree>
    <p:extLst>
      <p:ext uri="{BB962C8B-B14F-4D97-AF65-F5344CB8AC3E}">
        <p14:creationId xmlns:p14="http://schemas.microsoft.com/office/powerpoint/2010/main" val="391158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B8CDB5-7783-4181-B01D-C6E7E2C3E9FA}" type="datetimeFigureOut">
              <a:rPr lang="en-US" smtClean="0"/>
              <a:t>3/27/2021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BB5F13-6B15-46F9-814F-B482CEE3D30A}" type="slidenum">
              <a:rPr lang="en-US" smtClean="0"/>
              <a:t>‹#›</a:t>
            </a:fld>
            <a:endParaRPr lang="en-US"/>
          </a:p>
        </p:txBody>
      </p:sp>
    </p:spTree>
    <p:extLst>
      <p:ext uri="{BB962C8B-B14F-4D97-AF65-F5344CB8AC3E}">
        <p14:creationId xmlns:p14="http://schemas.microsoft.com/office/powerpoint/2010/main" val="4191666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8B8CDB5-7783-4181-B01D-C6E7E2C3E9FA}" type="datetimeFigureOut">
              <a:rPr lang="en-US" smtClean="0"/>
              <a:t>3/27/2021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BB5F13-6B15-46F9-814F-B482CEE3D30A}" type="slidenum">
              <a:rPr lang="en-US" smtClean="0"/>
              <a:t>‹#›</a:t>
            </a:fld>
            <a:endParaRPr lang="en-US"/>
          </a:p>
        </p:txBody>
      </p:sp>
    </p:spTree>
    <p:extLst>
      <p:ext uri="{BB962C8B-B14F-4D97-AF65-F5344CB8AC3E}">
        <p14:creationId xmlns:p14="http://schemas.microsoft.com/office/powerpoint/2010/main" val="838396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8B8CDB5-7783-4181-B01D-C6E7E2C3E9FA}" type="datetimeFigureOut">
              <a:rPr lang="en-US" smtClean="0"/>
              <a:t>3/27/2021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BB5F13-6B15-46F9-814F-B482CEE3D30A}" type="slidenum">
              <a:rPr lang="en-US" smtClean="0"/>
              <a:t>‹#›</a:t>
            </a:fld>
            <a:endParaRPr lang="en-US"/>
          </a:p>
        </p:txBody>
      </p:sp>
    </p:spTree>
    <p:extLst>
      <p:ext uri="{BB962C8B-B14F-4D97-AF65-F5344CB8AC3E}">
        <p14:creationId xmlns:p14="http://schemas.microsoft.com/office/powerpoint/2010/main" val="1945946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8B8CDB5-7783-4181-B01D-C6E7E2C3E9FA}" type="datetimeFigureOut">
              <a:rPr lang="en-US" smtClean="0"/>
              <a:t>3/27/2021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BB5F13-6B15-46F9-814F-B482CEE3D30A}" type="slidenum">
              <a:rPr lang="en-US" smtClean="0"/>
              <a:t>‹#›</a:t>
            </a:fld>
            <a:endParaRPr lang="en-US"/>
          </a:p>
        </p:txBody>
      </p:sp>
    </p:spTree>
    <p:extLst>
      <p:ext uri="{BB962C8B-B14F-4D97-AF65-F5344CB8AC3E}">
        <p14:creationId xmlns:p14="http://schemas.microsoft.com/office/powerpoint/2010/main" val="1419112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B8CDB5-7783-4181-B01D-C6E7E2C3E9FA}" type="datetimeFigureOut">
              <a:rPr lang="en-US" smtClean="0"/>
              <a:t>3/27/2021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BB5F13-6B15-46F9-814F-B482CEE3D30A}" type="slidenum">
              <a:rPr lang="en-US" smtClean="0"/>
              <a:t>‹#›</a:t>
            </a:fld>
            <a:endParaRPr lang="en-US"/>
          </a:p>
        </p:txBody>
      </p:sp>
    </p:spTree>
    <p:extLst>
      <p:ext uri="{BB962C8B-B14F-4D97-AF65-F5344CB8AC3E}">
        <p14:creationId xmlns:p14="http://schemas.microsoft.com/office/powerpoint/2010/main" val="3346298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B8CDB5-7783-4181-B01D-C6E7E2C3E9FA}" type="datetimeFigureOut">
              <a:rPr lang="en-US" smtClean="0"/>
              <a:t>3/27/2021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BB5F13-6B15-46F9-814F-B482CEE3D30A}" type="slidenum">
              <a:rPr lang="en-US" smtClean="0"/>
              <a:t>‹#›</a:t>
            </a:fld>
            <a:endParaRPr lang="en-US"/>
          </a:p>
        </p:txBody>
      </p:sp>
    </p:spTree>
    <p:extLst>
      <p:ext uri="{BB962C8B-B14F-4D97-AF65-F5344CB8AC3E}">
        <p14:creationId xmlns:p14="http://schemas.microsoft.com/office/powerpoint/2010/main" val="3242824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B8CDB5-7783-4181-B01D-C6E7E2C3E9FA}" type="datetimeFigureOut">
              <a:rPr lang="en-US" smtClean="0"/>
              <a:t>3/27/2021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BB5F13-6B15-46F9-814F-B482CEE3D30A}" type="slidenum">
              <a:rPr lang="en-US" smtClean="0"/>
              <a:t>‹#›</a:t>
            </a:fld>
            <a:endParaRPr lang="en-US"/>
          </a:p>
        </p:txBody>
      </p:sp>
    </p:spTree>
    <p:extLst>
      <p:ext uri="{BB962C8B-B14F-4D97-AF65-F5344CB8AC3E}">
        <p14:creationId xmlns:p14="http://schemas.microsoft.com/office/powerpoint/2010/main" val="2823408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B8CDB5-7783-4181-B01D-C6E7E2C3E9FA}" type="datetimeFigureOut">
              <a:rPr lang="en-US" smtClean="0"/>
              <a:t>3/27/2021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BB5F13-6B15-46F9-814F-B482CEE3D30A}" type="slidenum">
              <a:rPr lang="en-US" smtClean="0"/>
              <a:t>‹#›</a:t>
            </a:fld>
            <a:endParaRPr lang="en-US"/>
          </a:p>
        </p:txBody>
      </p:sp>
    </p:spTree>
    <p:extLst>
      <p:ext uri="{BB962C8B-B14F-4D97-AF65-F5344CB8AC3E}">
        <p14:creationId xmlns:p14="http://schemas.microsoft.com/office/powerpoint/2010/main" val="4062039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Image result for Entrepreneurship ic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6010" y="2049437"/>
            <a:ext cx="2765047" cy="2765048"/>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5813946" y="0"/>
            <a:ext cx="6378054" cy="6858000"/>
          </a:xfrm>
          <a:prstGeom prst="rect">
            <a:avLst/>
          </a:prstGeom>
          <a:solidFill>
            <a:srgbClr val="CC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txBox="1">
            <a:spLocks/>
          </p:cNvSpPr>
          <p:nvPr/>
        </p:nvSpPr>
        <p:spPr>
          <a:xfrm>
            <a:off x="4802874" y="2195013"/>
            <a:ext cx="7772400" cy="281371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CA" sz="3200" b="1" dirty="0">
                <a:solidFill>
                  <a:srgbClr val="0070C0"/>
                </a:solidFill>
                <a:latin typeface="Tahoma" panose="020B0604030504040204" pitchFamily="34" charset="0"/>
                <a:ea typeface="Tahoma" panose="020B0604030504040204" pitchFamily="34" charset="0"/>
                <a:cs typeface="Tahoma" panose="020B0604030504040204" pitchFamily="34" charset="0"/>
              </a:rPr>
              <a:t>Chapter </a:t>
            </a:r>
            <a:r>
              <a:rPr lang="en-CA" sz="3200" b="1" dirty="0" smtClean="0">
                <a:solidFill>
                  <a:srgbClr val="0070C0"/>
                </a:solidFill>
                <a:latin typeface="Tahoma" panose="020B0604030504040204" pitchFamily="34" charset="0"/>
                <a:ea typeface="Tahoma" panose="020B0604030504040204" pitchFamily="34" charset="0"/>
                <a:cs typeface="Tahoma" panose="020B0604030504040204" pitchFamily="34" charset="0"/>
              </a:rPr>
              <a:t>03</a:t>
            </a:r>
            <a:endParaRPr lang="en-CA" sz="3200" b="1" dirty="0">
              <a:solidFill>
                <a:srgbClr val="0070C0"/>
              </a:solidFill>
              <a:latin typeface="Tahoma" panose="020B0604030504040204" pitchFamily="34" charset="0"/>
              <a:ea typeface="Tahoma" panose="020B0604030504040204" pitchFamily="34" charset="0"/>
              <a:cs typeface="Tahoma" panose="020B0604030504040204" pitchFamily="34" charset="0"/>
            </a:endParaRPr>
          </a:p>
          <a:p>
            <a:pPr algn="ctr">
              <a:defRPr/>
            </a:pPr>
            <a:endParaRPr lang="en-US" sz="3200" b="1" dirty="0" smtClean="0">
              <a:latin typeface="Tahoma" panose="020B0604030504040204" pitchFamily="34" charset="0"/>
              <a:ea typeface="Tahoma" panose="020B0604030504040204" pitchFamily="34" charset="0"/>
              <a:cs typeface="Tahoma" panose="020B0604030504040204" pitchFamily="34" charset="0"/>
            </a:endParaRPr>
          </a:p>
          <a:p>
            <a:pPr algn="ctr">
              <a:lnSpc>
                <a:spcPct val="150000"/>
              </a:lnSpc>
              <a:defRPr/>
            </a:pPr>
            <a:r>
              <a:rPr lang="en-US" sz="2400" b="1" dirty="0" smtClean="0">
                <a:latin typeface="Tahoma" panose="020B0604030504040204" pitchFamily="34" charset="0"/>
                <a:ea typeface="Tahoma" panose="020B0604030504040204" pitchFamily="34" charset="0"/>
                <a:cs typeface="Tahoma" panose="020B0604030504040204" pitchFamily="34" charset="0"/>
              </a:rPr>
              <a:t>Entrepreneurship, </a:t>
            </a:r>
            <a:br>
              <a:rPr lang="en-US" sz="2400" b="1" dirty="0" smtClean="0">
                <a:latin typeface="Tahoma" panose="020B0604030504040204" pitchFamily="34" charset="0"/>
                <a:ea typeface="Tahoma" panose="020B0604030504040204" pitchFamily="34" charset="0"/>
                <a:cs typeface="Tahoma" panose="020B0604030504040204" pitchFamily="34" charset="0"/>
              </a:rPr>
            </a:br>
            <a:r>
              <a:rPr lang="en-US" sz="2400" b="1" dirty="0" smtClean="0">
                <a:latin typeface="Tahoma" panose="020B0604030504040204" pitchFamily="34" charset="0"/>
                <a:ea typeface="Tahoma" panose="020B0604030504040204" pitchFamily="34" charset="0"/>
                <a:cs typeface="Tahoma" panose="020B0604030504040204" pitchFamily="34" charset="0"/>
              </a:rPr>
              <a:t>Franchising, </a:t>
            </a:r>
            <a:br>
              <a:rPr lang="en-US" sz="2400" b="1" dirty="0" smtClean="0">
                <a:latin typeface="Tahoma" panose="020B0604030504040204" pitchFamily="34" charset="0"/>
                <a:ea typeface="Tahoma" panose="020B0604030504040204" pitchFamily="34" charset="0"/>
                <a:cs typeface="Tahoma" panose="020B0604030504040204" pitchFamily="34" charset="0"/>
              </a:rPr>
            </a:br>
            <a:r>
              <a:rPr lang="en-US" sz="2400" b="1" dirty="0" smtClean="0">
                <a:latin typeface="Tahoma" panose="020B0604030504040204" pitchFamily="34" charset="0"/>
                <a:ea typeface="Tahoma" panose="020B0604030504040204" pitchFamily="34" charset="0"/>
                <a:cs typeface="Tahoma" panose="020B0604030504040204" pitchFamily="34" charset="0"/>
              </a:rPr>
              <a:t>and Small Business</a:t>
            </a:r>
            <a:endParaRPr 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7" name="Title 1"/>
          <p:cNvSpPr txBox="1">
            <a:spLocks/>
          </p:cNvSpPr>
          <p:nvPr/>
        </p:nvSpPr>
        <p:spPr>
          <a:xfrm>
            <a:off x="830807" y="5666089"/>
            <a:ext cx="4477603" cy="1469409"/>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US" sz="14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Md</a:t>
            </a:r>
            <a:r>
              <a:rPr lang="en-US" sz="1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 Kamruzzaman </a:t>
            </a:r>
            <a:r>
              <a:rPr lang="en-US" sz="1400" b="1" dirty="0" err="1" smtClean="0">
                <a:solidFill>
                  <a:srgbClr val="002060"/>
                </a:solidFill>
                <a:latin typeface="Tahoma" panose="020B0604030504040204" pitchFamily="34" charset="0"/>
                <a:ea typeface="Tahoma" panose="020B0604030504040204" pitchFamily="34" charset="0"/>
                <a:cs typeface="Tahoma" panose="020B0604030504040204" pitchFamily="34" charset="0"/>
              </a:rPr>
              <a:t>Didar</a:t>
            </a:r>
            <a:endParaRPr lang="en-US" sz="1400" b="1" dirty="0" smtClean="0">
              <a:solidFill>
                <a:srgbClr val="002060"/>
              </a:solidFill>
              <a:latin typeface="Tahoma" panose="020B0604030504040204" pitchFamily="34" charset="0"/>
              <a:ea typeface="Tahoma" panose="020B0604030504040204" pitchFamily="34" charset="0"/>
              <a:cs typeface="Tahoma" panose="020B0604030504040204" pitchFamily="34" charset="0"/>
            </a:endParaRPr>
          </a:p>
          <a:p>
            <a:pPr algn="ctr">
              <a:defRPr/>
            </a:pPr>
            <a:r>
              <a:rPr lang="en-US" sz="1400" b="1" dirty="0" smtClean="0">
                <a:solidFill>
                  <a:srgbClr val="002060"/>
                </a:solidFill>
                <a:latin typeface="Tahoma" panose="020B0604030504040204" pitchFamily="34" charset="0"/>
                <a:ea typeface="Tahoma" panose="020B0604030504040204" pitchFamily="34" charset="0"/>
                <a:cs typeface="Tahoma" panose="020B0604030504040204" pitchFamily="34" charset="0"/>
              </a:rPr>
              <a:t>Sr. Lecturer, DBA</a:t>
            </a:r>
            <a:endParaRPr lang="en-US" sz="1100" b="1"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413249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3821373"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653600" y="2753015"/>
            <a:ext cx="2758339" cy="954107"/>
          </a:xfrm>
          <a:prstGeom prst="rect">
            <a:avLst/>
          </a:prstGeom>
        </p:spPr>
        <p:txBody>
          <a:bodyPr wrap="square">
            <a:spAutoFit/>
          </a:bodyPr>
          <a:lstStyle/>
          <a:p>
            <a:pPr algn="ctr"/>
            <a:r>
              <a:rPr lang="en-US" sz="2800" b="1" dirty="0" smtClean="0">
                <a:solidFill>
                  <a:schemeClr val="bg1"/>
                </a:solidFill>
              </a:rPr>
              <a:t>Risks of Entrepreneurship </a:t>
            </a:r>
          </a:p>
        </p:txBody>
      </p:sp>
      <p:sp>
        <p:nvSpPr>
          <p:cNvPr id="8" name="Rectangle 4"/>
          <p:cNvSpPr>
            <a:spLocks noChangeArrowheads="1"/>
          </p:cNvSpPr>
          <p:nvPr/>
        </p:nvSpPr>
        <p:spPr bwMode="auto">
          <a:xfrm>
            <a:off x="4065539" y="775648"/>
            <a:ext cx="7620000" cy="5569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ct val="150000"/>
              </a:lnSpc>
            </a:pPr>
            <a:r>
              <a:rPr lang="en-US" sz="2000" dirty="0">
                <a:latin typeface="Tahoma" panose="020B0604030504040204" pitchFamily="34" charset="0"/>
                <a:ea typeface="Tahoma" panose="020B0604030504040204" pitchFamily="34" charset="0"/>
                <a:cs typeface="Tahoma" panose="020B0604030504040204" pitchFamily="34" charset="0"/>
              </a:rPr>
              <a:t>The failure rate among new ventures is comparatively high. </a:t>
            </a:r>
          </a:p>
          <a:p>
            <a:pPr algn="just" eaLnBrk="1" hangingPunct="1">
              <a:lnSpc>
                <a:spcPct val="150000"/>
              </a:lnSpc>
            </a:pPr>
            <a:endParaRPr lang="en-US" sz="2000" dirty="0">
              <a:latin typeface="Tahoma" panose="020B0604030504040204" pitchFamily="34" charset="0"/>
              <a:ea typeface="Tahoma" panose="020B0604030504040204" pitchFamily="34" charset="0"/>
              <a:cs typeface="Tahoma" panose="020B0604030504040204" pitchFamily="34" charset="0"/>
            </a:endParaRPr>
          </a:p>
          <a:p>
            <a:pPr algn="just" eaLnBrk="1" hangingPunct="1">
              <a:lnSpc>
                <a:spcPct val="150000"/>
              </a:lnSpc>
              <a:buFont typeface="Wingdings" panose="05000000000000000000" pitchFamily="2" charset="2"/>
              <a:buChar char="v"/>
            </a:pPr>
            <a:r>
              <a:rPr lang="en-US" sz="2000" dirty="0">
                <a:latin typeface="Tahoma" panose="020B0604030504040204" pitchFamily="34" charset="0"/>
                <a:ea typeface="Tahoma" panose="020B0604030504040204" pitchFamily="34" charset="0"/>
                <a:cs typeface="Tahoma" panose="020B0604030504040204" pitchFamily="34" charset="0"/>
              </a:rPr>
              <a:t> Besides business risk, entrepreneurs face significant finance risk, if they typically invest most – if not all of their financial resources in the business.</a:t>
            </a:r>
          </a:p>
          <a:p>
            <a:pPr algn="just" eaLnBrk="1" hangingPunct="1">
              <a:lnSpc>
                <a:spcPct val="150000"/>
              </a:lnSpc>
              <a:buFont typeface="Wingdings" panose="05000000000000000000" pitchFamily="2" charset="2"/>
              <a:buChar char="v"/>
            </a:pPr>
            <a:endParaRPr lang="en-US" sz="2000" dirty="0">
              <a:latin typeface="Tahoma" panose="020B0604030504040204" pitchFamily="34" charset="0"/>
              <a:ea typeface="Tahoma" panose="020B0604030504040204" pitchFamily="34" charset="0"/>
              <a:cs typeface="Tahoma" panose="020B0604030504040204" pitchFamily="34" charset="0"/>
            </a:endParaRPr>
          </a:p>
          <a:p>
            <a:pPr algn="just" eaLnBrk="1" hangingPunct="1">
              <a:lnSpc>
                <a:spcPct val="150000"/>
              </a:lnSpc>
              <a:buFont typeface="Wingdings" panose="05000000000000000000" pitchFamily="2" charset="2"/>
              <a:buChar char="v"/>
            </a:pPr>
            <a:r>
              <a:rPr lang="en-US" sz="2000" dirty="0">
                <a:latin typeface="Tahoma" panose="020B0604030504040204" pitchFamily="34" charset="0"/>
                <a:ea typeface="Tahoma" panose="020B0604030504040204" pitchFamily="34" charset="0"/>
                <a:cs typeface="Tahoma" panose="020B0604030504040204" pitchFamily="34" charset="0"/>
              </a:rPr>
              <a:t>They may take a career risk by leaving a secure job for a venture with a highly uncertain future. </a:t>
            </a:r>
          </a:p>
          <a:p>
            <a:pPr algn="just" eaLnBrk="1" hangingPunct="1">
              <a:lnSpc>
                <a:spcPct val="150000"/>
              </a:lnSpc>
              <a:buFont typeface="Wingdings" panose="05000000000000000000" pitchFamily="2" charset="2"/>
              <a:buChar char="v"/>
            </a:pPr>
            <a:endParaRPr lang="en-US" sz="2000" dirty="0">
              <a:latin typeface="Tahoma" panose="020B0604030504040204" pitchFamily="34" charset="0"/>
              <a:ea typeface="Tahoma" panose="020B0604030504040204" pitchFamily="34" charset="0"/>
              <a:cs typeface="Tahoma" panose="020B0604030504040204" pitchFamily="34" charset="0"/>
            </a:endParaRPr>
          </a:p>
          <a:p>
            <a:pPr algn="just" eaLnBrk="1" hangingPunct="1">
              <a:lnSpc>
                <a:spcPct val="150000"/>
              </a:lnSpc>
              <a:buFont typeface="Wingdings" panose="05000000000000000000" pitchFamily="2" charset="2"/>
              <a:buChar char="v"/>
            </a:pPr>
            <a:r>
              <a:rPr lang="en-US" sz="2000" dirty="0">
                <a:latin typeface="Tahoma" panose="020B0604030504040204" pitchFamily="34" charset="0"/>
                <a:ea typeface="Tahoma" panose="020B0604030504040204" pitchFamily="34" charset="0"/>
                <a:cs typeface="Tahoma" panose="020B0604030504040204" pitchFamily="34" charset="0"/>
              </a:rPr>
              <a:t>They may also incur family and social risks because the demands of starting and running a young business leave little time for attention to family and friends.</a:t>
            </a:r>
            <a:endParaRPr lang="en-US" sz="2000"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217326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3821373"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653600" y="2753015"/>
            <a:ext cx="2758339" cy="954107"/>
          </a:xfrm>
          <a:prstGeom prst="rect">
            <a:avLst/>
          </a:prstGeom>
        </p:spPr>
        <p:txBody>
          <a:bodyPr wrap="square">
            <a:spAutoFit/>
          </a:bodyPr>
          <a:lstStyle/>
          <a:p>
            <a:pPr algn="ctr"/>
            <a:r>
              <a:rPr lang="en-US" sz="2800" b="1" dirty="0" smtClean="0">
                <a:solidFill>
                  <a:schemeClr val="bg1"/>
                </a:solidFill>
              </a:rPr>
              <a:t>Reasons for Business Failure</a:t>
            </a:r>
          </a:p>
        </p:txBody>
      </p:sp>
      <p:sp>
        <p:nvSpPr>
          <p:cNvPr id="6" name="Rectangle 4"/>
          <p:cNvSpPr>
            <a:spLocks noChangeArrowheads="1"/>
          </p:cNvSpPr>
          <p:nvPr/>
        </p:nvSpPr>
        <p:spPr bwMode="auto">
          <a:xfrm>
            <a:off x="4065539" y="636895"/>
            <a:ext cx="7620000" cy="5852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ct val="150000"/>
              </a:lnSpc>
              <a:buFont typeface="Verdana" panose="020B0604030504040204" pitchFamily="34" charset="0"/>
              <a:buAutoNum type="arabicPeriod"/>
            </a:pPr>
            <a:r>
              <a:rPr lang="en-US" b="1" dirty="0">
                <a:latin typeface="Tahoma" panose="020B0604030504040204" pitchFamily="34" charset="0"/>
                <a:ea typeface="Tahoma" panose="020B0604030504040204" pitchFamily="34" charset="0"/>
                <a:cs typeface="Tahoma" panose="020B0604030504040204" pitchFamily="34" charset="0"/>
              </a:rPr>
              <a:t>People fail because they jump into a business too quickly. </a:t>
            </a:r>
            <a:r>
              <a:rPr lang="en-US" dirty="0">
                <a:latin typeface="Tahoma" panose="020B0604030504040204" pitchFamily="34" charset="0"/>
                <a:ea typeface="Tahoma" panose="020B0604030504040204" pitchFamily="34" charset="0"/>
                <a:cs typeface="Tahoma" panose="020B0604030504040204" pitchFamily="34" charset="0"/>
              </a:rPr>
              <a:t>They throw or get into a business enterprise very quickly , without  doing their homework. They do not analyze their own strengths and weaknesses. </a:t>
            </a:r>
          </a:p>
          <a:p>
            <a:pPr algn="just" eaLnBrk="1" hangingPunct="1">
              <a:lnSpc>
                <a:spcPct val="150000"/>
              </a:lnSpc>
              <a:buFont typeface="Verdana" panose="020B0604030504040204" pitchFamily="34" charset="0"/>
              <a:buAutoNum type="arabicPeriod"/>
            </a:pPr>
            <a:endParaRPr lang="en-US" dirty="0">
              <a:latin typeface="Tahoma" panose="020B0604030504040204" pitchFamily="34" charset="0"/>
              <a:ea typeface="Tahoma" panose="020B0604030504040204" pitchFamily="34" charset="0"/>
              <a:cs typeface="Tahoma" panose="020B0604030504040204" pitchFamily="34" charset="0"/>
            </a:endParaRPr>
          </a:p>
          <a:p>
            <a:pPr algn="just" eaLnBrk="1" hangingPunct="1">
              <a:lnSpc>
                <a:spcPct val="150000"/>
              </a:lnSpc>
              <a:buFont typeface="Verdana" panose="020B0604030504040204" pitchFamily="34" charset="0"/>
              <a:buAutoNum type="arabicPeriod"/>
            </a:pPr>
            <a:r>
              <a:rPr lang="en-US" b="1" dirty="0">
                <a:latin typeface="Tahoma" panose="020B0604030504040204" pitchFamily="34" charset="0"/>
                <a:ea typeface="Tahoma" panose="020B0604030504040204" pitchFamily="34" charset="0"/>
                <a:cs typeface="Tahoma" panose="020B0604030504040204" pitchFamily="34" charset="0"/>
              </a:rPr>
              <a:t>Businesses also fail due because they run out of money. </a:t>
            </a:r>
            <a:r>
              <a:rPr lang="en-US" dirty="0">
                <a:latin typeface="Tahoma" panose="020B0604030504040204" pitchFamily="34" charset="0"/>
                <a:ea typeface="Tahoma" panose="020B0604030504040204" pitchFamily="34" charset="0"/>
                <a:cs typeface="Tahoma" panose="020B0604030504040204" pitchFamily="34" charset="0"/>
              </a:rPr>
              <a:t>If you cannot pay your bills and other expenses, you are out of business. Realistic planning for the money needed is critically important. Estimates of cash requirements are a top priority before starting the venture. </a:t>
            </a:r>
          </a:p>
          <a:p>
            <a:pPr algn="just" eaLnBrk="1" hangingPunct="1">
              <a:lnSpc>
                <a:spcPct val="150000"/>
              </a:lnSpc>
              <a:buFont typeface="Verdana" panose="020B0604030504040204" pitchFamily="34" charset="0"/>
              <a:buAutoNum type="arabicPeriod"/>
            </a:pPr>
            <a:endParaRPr lang="en-US" dirty="0">
              <a:latin typeface="Tahoma" panose="020B0604030504040204" pitchFamily="34" charset="0"/>
              <a:ea typeface="Tahoma" panose="020B0604030504040204" pitchFamily="34" charset="0"/>
              <a:cs typeface="Tahoma" panose="020B0604030504040204" pitchFamily="34" charset="0"/>
            </a:endParaRPr>
          </a:p>
          <a:p>
            <a:pPr algn="just" eaLnBrk="1" hangingPunct="1">
              <a:lnSpc>
                <a:spcPct val="150000"/>
              </a:lnSpc>
              <a:buFont typeface="Verdana" panose="020B0604030504040204" pitchFamily="34" charset="0"/>
              <a:buAutoNum type="arabicPeriod"/>
            </a:pPr>
            <a:r>
              <a:rPr lang="en-US" b="1" dirty="0">
                <a:latin typeface="Tahoma" panose="020B0604030504040204" pitchFamily="34" charset="0"/>
                <a:ea typeface="Tahoma" panose="020B0604030504040204" pitchFamily="34" charset="0"/>
                <a:cs typeface="Tahoma" panose="020B0604030504040204" pitchFamily="34" charset="0"/>
              </a:rPr>
              <a:t>Failing to plan is an obvious mistake. </a:t>
            </a:r>
            <a:r>
              <a:rPr lang="en-US" dirty="0">
                <a:latin typeface="Tahoma" panose="020B0604030504040204" pitchFamily="34" charset="0"/>
                <a:ea typeface="Tahoma" panose="020B0604030504040204" pitchFamily="34" charset="0"/>
                <a:cs typeface="Tahoma" panose="020B0604030504040204" pitchFamily="34" charset="0"/>
              </a:rPr>
              <a:t>A detailed business plan forces the entrepreneur to think ahead, to reflect, to decide on how to proceed.</a:t>
            </a:r>
          </a:p>
        </p:txBody>
      </p:sp>
    </p:spTree>
    <p:extLst>
      <p:ext uri="{BB962C8B-B14F-4D97-AF65-F5344CB8AC3E}">
        <p14:creationId xmlns:p14="http://schemas.microsoft.com/office/powerpoint/2010/main" val="3112482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813946" y="0"/>
            <a:ext cx="6378054" cy="6858000"/>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txBox="1">
            <a:spLocks/>
          </p:cNvSpPr>
          <p:nvPr/>
        </p:nvSpPr>
        <p:spPr>
          <a:xfrm>
            <a:off x="1690617" y="2155658"/>
            <a:ext cx="2594780" cy="277118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200000"/>
              </a:lnSpc>
            </a:pPr>
            <a:r>
              <a:rPr lang="en-US" sz="1800" b="1" dirty="0" smtClean="0">
                <a:solidFill>
                  <a:srgbClr val="0070C0"/>
                </a:solidFill>
                <a:latin typeface="Tahoma" panose="020B0604030504040204" pitchFamily="34" charset="0"/>
                <a:ea typeface="Tahoma" panose="020B0604030504040204" pitchFamily="34" charset="0"/>
                <a:cs typeface="Tahoma" panose="020B0604030504040204" pitchFamily="34" charset="0"/>
              </a:rPr>
              <a:t>Chapter Includes</a:t>
            </a:r>
          </a:p>
          <a:p>
            <a:pPr marL="285750" indent="-285750">
              <a:lnSpc>
                <a:spcPct val="200000"/>
              </a:lnSpc>
              <a:buFont typeface="Wingdings" panose="05000000000000000000" pitchFamily="2" charset="2"/>
              <a:buChar char="q"/>
            </a:pPr>
            <a:r>
              <a:rPr lang="en-US" sz="1800" b="1" dirty="0" smtClean="0">
                <a:latin typeface="Tahoma" panose="020B0604030504040204" pitchFamily="34" charset="0"/>
                <a:ea typeface="Tahoma" panose="020B0604030504040204" pitchFamily="34" charset="0"/>
                <a:cs typeface="Tahoma" panose="020B0604030504040204" pitchFamily="34" charset="0"/>
              </a:rPr>
              <a:t>Entrepreneurship</a:t>
            </a:r>
          </a:p>
          <a:p>
            <a:pPr marL="285750" indent="-285750">
              <a:lnSpc>
                <a:spcPct val="200000"/>
              </a:lnSpc>
              <a:buFont typeface="Wingdings" panose="05000000000000000000" pitchFamily="2" charset="2"/>
              <a:buChar char="q"/>
            </a:pPr>
            <a:r>
              <a:rPr lang="en-US" sz="1800" b="1" dirty="0" smtClean="0">
                <a:latin typeface="Tahoma" panose="020B0604030504040204" pitchFamily="34" charset="0"/>
                <a:ea typeface="Tahoma" panose="020B0604030504040204" pitchFamily="34" charset="0"/>
                <a:cs typeface="Tahoma" panose="020B0604030504040204" pitchFamily="34" charset="0"/>
              </a:rPr>
              <a:t>Franchising</a:t>
            </a:r>
          </a:p>
          <a:p>
            <a:pPr marL="285750" indent="-285750">
              <a:lnSpc>
                <a:spcPct val="200000"/>
              </a:lnSpc>
              <a:buFont typeface="Wingdings" panose="05000000000000000000" pitchFamily="2" charset="2"/>
              <a:buChar char="q"/>
            </a:pPr>
            <a:r>
              <a:rPr lang="en-US" sz="1800" b="1" dirty="0" smtClean="0">
                <a:latin typeface="Tahoma" panose="020B0604030504040204" pitchFamily="34" charset="0"/>
                <a:ea typeface="Tahoma" panose="020B0604030504040204" pitchFamily="34" charset="0"/>
                <a:cs typeface="Tahoma" panose="020B0604030504040204" pitchFamily="34" charset="0"/>
              </a:rPr>
              <a:t>Small Business</a:t>
            </a:r>
            <a:endParaRPr lang="en-US" sz="1800" dirty="0">
              <a:latin typeface="Tahoma" panose="020B0604030504040204" pitchFamily="34" charset="0"/>
              <a:ea typeface="Tahoma" panose="020B0604030504040204" pitchFamily="34" charset="0"/>
              <a:cs typeface="Tahoma" panose="020B0604030504040204" pitchFamily="34" charset="0"/>
            </a:endParaRPr>
          </a:p>
        </p:txBody>
      </p:sp>
      <p:pic>
        <p:nvPicPr>
          <p:cNvPr id="8" name="Picture 4" descr="Image result for Entrepreneurship ic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38814" y="2155658"/>
            <a:ext cx="2307159" cy="23071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4103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result for Entrepreneu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13442" y="0"/>
            <a:ext cx="555873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itle 1"/>
          <p:cNvSpPr txBox="1">
            <a:spLocks/>
          </p:cNvSpPr>
          <p:nvPr/>
        </p:nvSpPr>
        <p:spPr>
          <a:xfrm>
            <a:off x="8364373" y="3070057"/>
            <a:ext cx="2594780" cy="277118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US" sz="3200" b="1" dirty="0" smtClean="0">
                <a:solidFill>
                  <a:srgbClr val="FF0000"/>
                </a:solidFill>
                <a:latin typeface="Tahoma" panose="020B0604030504040204" pitchFamily="34" charset="0"/>
                <a:ea typeface="Tahoma" panose="020B0604030504040204" pitchFamily="34" charset="0"/>
                <a:cs typeface="Tahoma" panose="020B0604030504040204" pitchFamily="34" charset="0"/>
              </a:rPr>
              <a:t>What’s your IDEA?</a:t>
            </a:r>
            <a:endParaRPr lang="en-US" sz="3200" dirty="0">
              <a:solidFill>
                <a:srgbClr val="FF000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254462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813946" y="0"/>
            <a:ext cx="6378054" cy="685800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txBox="1">
            <a:spLocks/>
          </p:cNvSpPr>
          <p:nvPr/>
        </p:nvSpPr>
        <p:spPr>
          <a:xfrm>
            <a:off x="1253889" y="1691634"/>
            <a:ext cx="3659306" cy="277118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200000"/>
              </a:lnSpc>
            </a:pPr>
            <a:r>
              <a:rPr lang="en-US" sz="2000" b="1" dirty="0" smtClean="0">
                <a:latin typeface="Tahoma" panose="020B0604030504040204" pitchFamily="34" charset="0"/>
                <a:ea typeface="Tahoma" panose="020B0604030504040204" pitchFamily="34" charset="0"/>
                <a:cs typeface="Tahoma" panose="020B0604030504040204" pitchFamily="34" charset="0"/>
              </a:rPr>
              <a:t>Entrepreneur is a person who shifts economic resources out of an area of lower and into an area of higher productivity and greater yield.</a:t>
            </a:r>
            <a:endParaRPr lang="en-US" sz="2000" dirty="0">
              <a:latin typeface="Tahoma" panose="020B0604030504040204" pitchFamily="34" charset="0"/>
              <a:ea typeface="Tahoma" panose="020B0604030504040204" pitchFamily="34" charset="0"/>
              <a:cs typeface="Tahoma" panose="020B0604030504040204" pitchFamily="34" charset="0"/>
            </a:endParaRPr>
          </a:p>
        </p:txBody>
      </p:sp>
      <p:pic>
        <p:nvPicPr>
          <p:cNvPr id="8" name="Picture 4" descr="Image result for Entrepreneurship ic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38814" y="2155658"/>
            <a:ext cx="2307159" cy="23071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2216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6378054" cy="685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a:off x="987187" y="2953939"/>
            <a:ext cx="4403678" cy="1200329"/>
          </a:xfrm>
          <a:prstGeom prst="rect">
            <a:avLst/>
          </a:prstGeom>
        </p:spPr>
        <p:txBody>
          <a:bodyPr wrap="square">
            <a:spAutoFit/>
          </a:bodyPr>
          <a:lstStyle/>
          <a:p>
            <a:pPr algn="just">
              <a:spcBef>
                <a:spcPts val="250"/>
              </a:spcBef>
              <a:buClr>
                <a:schemeClr val="accent1"/>
              </a:buClr>
              <a:buSzPct val="80000"/>
            </a:pPr>
            <a:r>
              <a:rPr lang="en-US" sz="2400" b="1" dirty="0" smtClean="0"/>
              <a:t>Some define the entrepreneur simply as one who starts his or her own new and small business.</a:t>
            </a:r>
            <a:endParaRPr lang="en-US" sz="2400" b="1" dirty="0"/>
          </a:p>
        </p:txBody>
      </p:sp>
      <p:sp>
        <p:nvSpPr>
          <p:cNvPr id="5" name="Rectangle 2"/>
          <p:cNvSpPr txBox="1">
            <a:spLocks noChangeArrowheads="1"/>
          </p:cNvSpPr>
          <p:nvPr/>
        </p:nvSpPr>
        <p:spPr>
          <a:xfrm>
            <a:off x="-316174" y="1357952"/>
            <a:ext cx="7010400" cy="8382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US" sz="4000" b="1" dirty="0" smtClean="0">
                <a:solidFill>
                  <a:srgbClr val="0070C0"/>
                </a:solidFill>
                <a:latin typeface="+mn-lt"/>
              </a:rPr>
              <a:t>ENTREPRENEURSHIP</a:t>
            </a:r>
            <a:r>
              <a:rPr lang="en-US" sz="4000" b="1" dirty="0" smtClean="0">
                <a:solidFill>
                  <a:srgbClr val="00B0F0"/>
                </a:solidFill>
                <a:latin typeface="+mn-lt"/>
              </a:rPr>
              <a:t> </a:t>
            </a:r>
            <a:endParaRPr lang="en-US" sz="4000" b="1" dirty="0">
              <a:solidFill>
                <a:srgbClr val="00B0F0"/>
              </a:solidFill>
              <a:latin typeface="+mn-lt"/>
            </a:endParaRPr>
          </a:p>
        </p:txBody>
      </p:sp>
      <p:sp>
        <p:nvSpPr>
          <p:cNvPr id="6" name="Rectangle 5"/>
          <p:cNvSpPr/>
          <p:nvPr/>
        </p:nvSpPr>
        <p:spPr>
          <a:xfrm>
            <a:off x="7037694" y="3429000"/>
            <a:ext cx="4685732" cy="2285241"/>
          </a:xfrm>
          <a:prstGeom prst="rect">
            <a:avLst/>
          </a:prstGeom>
        </p:spPr>
        <p:txBody>
          <a:bodyPr wrap="square">
            <a:spAutoFit/>
          </a:bodyPr>
          <a:lstStyle/>
          <a:p>
            <a:pPr algn="just">
              <a:spcBef>
                <a:spcPts val="250"/>
              </a:spcBef>
              <a:buClr>
                <a:schemeClr val="accent1"/>
              </a:buClr>
              <a:buSzPct val="80000"/>
            </a:pPr>
            <a:r>
              <a:rPr lang="en-US" sz="2000" b="1" dirty="0" smtClean="0">
                <a:solidFill>
                  <a:srgbClr val="0070C0"/>
                </a:solidFill>
              </a:rPr>
              <a:t>Entrepreneur</a:t>
            </a:r>
          </a:p>
          <a:p>
            <a:pPr algn="just">
              <a:lnSpc>
                <a:spcPct val="150000"/>
              </a:lnSpc>
              <a:spcBef>
                <a:spcPts val="250"/>
              </a:spcBef>
              <a:buClr>
                <a:schemeClr val="accent1"/>
              </a:buClr>
              <a:buSzPct val="80000"/>
            </a:pPr>
            <a:r>
              <a:rPr lang="en-US" sz="2000" b="1" dirty="0" smtClean="0"/>
              <a:t>A person who takes the risks necessary to organize and manage a business and receives the financial profits and nonmonetary rewards.</a:t>
            </a:r>
            <a:endParaRPr lang="en-US" sz="2000" b="1" dirty="0"/>
          </a:p>
        </p:txBody>
      </p:sp>
      <p:pic>
        <p:nvPicPr>
          <p:cNvPr id="5122" name="Picture 2" descr="Image result for Entrepreneur\"/>
          <p:cNvPicPr>
            <a:picLocks noChangeAspect="1" noChangeArrowheads="1"/>
          </p:cNvPicPr>
          <p:nvPr/>
        </p:nvPicPr>
        <p:blipFill rotWithShape="1">
          <a:blip r:embed="rId2">
            <a:extLst>
              <a:ext uri="{28A0092B-C50C-407E-A947-70E740481C1C}">
                <a14:useLocalDpi xmlns:a14="http://schemas.microsoft.com/office/drawing/2010/main" val="0"/>
              </a:ext>
            </a:extLst>
          </a:blip>
          <a:srcRect t="25693"/>
          <a:stretch/>
        </p:blipFill>
        <p:spPr bwMode="auto">
          <a:xfrm>
            <a:off x="7037693" y="1518586"/>
            <a:ext cx="4562903" cy="169528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783264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bwMode="auto">
          <a:xfrm>
            <a:off x="6378054" y="1965608"/>
            <a:ext cx="5050809"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82880" tIns="91440"/>
          <a:lstStyle>
            <a:lvl1pPr marL="457200" indent="-457200"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200000"/>
              </a:lnSpc>
              <a:spcBef>
                <a:spcPts val="250"/>
              </a:spcBef>
              <a:buClr>
                <a:schemeClr val="accent1"/>
              </a:buClr>
              <a:buSzPct val="80000"/>
            </a:pPr>
            <a:r>
              <a:rPr lang="en-US" sz="2000" b="1" dirty="0">
                <a:latin typeface="Tahoma" panose="020B0604030504040204" pitchFamily="34" charset="0"/>
                <a:ea typeface="Tahoma" panose="020B0604030504040204" pitchFamily="34" charset="0"/>
                <a:cs typeface="Tahoma" panose="020B0604030504040204" pitchFamily="34" charset="0"/>
              </a:rPr>
              <a:t>	A person with entrepreneurial characteristics employed by a corporation and encouraged to be innovative and creative. </a:t>
            </a:r>
          </a:p>
        </p:txBody>
      </p:sp>
      <p:sp>
        <p:nvSpPr>
          <p:cNvPr id="3" name="Rectangle 2"/>
          <p:cNvSpPr/>
          <p:nvPr/>
        </p:nvSpPr>
        <p:spPr>
          <a:xfrm>
            <a:off x="0" y="0"/>
            <a:ext cx="6378054"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a:off x="1419151" y="2792765"/>
            <a:ext cx="3539752" cy="707886"/>
          </a:xfrm>
          <a:prstGeom prst="rect">
            <a:avLst/>
          </a:prstGeom>
        </p:spPr>
        <p:txBody>
          <a:bodyPr wrap="none">
            <a:spAutoFit/>
          </a:bodyPr>
          <a:lstStyle/>
          <a:p>
            <a:pPr>
              <a:spcBef>
                <a:spcPts val="250"/>
              </a:spcBef>
              <a:buClr>
                <a:schemeClr val="accent1"/>
              </a:buClr>
              <a:buSzPct val="80000"/>
            </a:pPr>
            <a:r>
              <a:rPr lang="en-US" sz="4000" b="1" dirty="0" err="1" smtClean="0">
                <a:solidFill>
                  <a:schemeClr val="bg1"/>
                </a:solidFill>
                <a:latin typeface="Tahoma" panose="020B0604030504040204" pitchFamily="34" charset="0"/>
                <a:ea typeface="Tahoma" panose="020B0604030504040204" pitchFamily="34" charset="0"/>
                <a:cs typeface="Tahoma" panose="020B0604030504040204" pitchFamily="34" charset="0"/>
              </a:rPr>
              <a:t>Intrapreneur</a:t>
            </a:r>
            <a:endParaRPr lang="en-US" sz="40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949293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370627" y="0"/>
            <a:ext cx="3821373"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9156157" y="2534651"/>
            <a:ext cx="2250312" cy="1384995"/>
          </a:xfrm>
          <a:prstGeom prst="rect">
            <a:avLst/>
          </a:prstGeom>
        </p:spPr>
        <p:txBody>
          <a:bodyPr wrap="square">
            <a:spAutoFit/>
          </a:bodyPr>
          <a:lstStyle/>
          <a:p>
            <a:pPr algn="ctr"/>
            <a:r>
              <a:rPr lang="en-US" sz="2800" b="1" dirty="0" smtClean="0">
                <a:solidFill>
                  <a:schemeClr val="bg1"/>
                </a:solidFill>
              </a:rPr>
              <a:t>Growth-Oriented  Entrepreneur </a:t>
            </a:r>
            <a:endParaRPr lang="en-US" sz="2800" b="1" dirty="0">
              <a:solidFill>
                <a:schemeClr val="bg1"/>
              </a:solidFill>
            </a:endParaRPr>
          </a:p>
        </p:txBody>
      </p:sp>
      <p:sp>
        <p:nvSpPr>
          <p:cNvPr id="6" name="Rectangle 4"/>
          <p:cNvSpPr>
            <a:spLocks noChangeArrowheads="1"/>
          </p:cNvSpPr>
          <p:nvPr/>
        </p:nvSpPr>
        <p:spPr bwMode="auto">
          <a:xfrm>
            <a:off x="357862" y="598064"/>
            <a:ext cx="7620000" cy="5661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150000"/>
              </a:lnSpc>
              <a:buFont typeface="Wingdings" panose="05000000000000000000" pitchFamily="2" charset="2"/>
              <a:buChar char="v"/>
            </a:pPr>
            <a:r>
              <a:rPr lang="en-US" sz="2400" b="1" dirty="0">
                <a:solidFill>
                  <a:srgbClr val="002060"/>
                </a:solidFill>
                <a:latin typeface="Tahoma" panose="020B0604030504040204" pitchFamily="34" charset="0"/>
                <a:ea typeface="Tahoma" panose="020B0604030504040204" pitchFamily="34" charset="0"/>
                <a:cs typeface="Tahoma" panose="020B0604030504040204" pitchFamily="34" charset="0"/>
              </a:rPr>
              <a:t> Need for achievement</a:t>
            </a:r>
          </a:p>
          <a:p>
            <a:pPr eaLnBrk="1" hangingPunct="1">
              <a:lnSpc>
                <a:spcPct val="150000"/>
              </a:lnSpc>
            </a:pPr>
            <a:r>
              <a:rPr lang="en-US" sz="800" b="1" dirty="0">
                <a:latin typeface="Tahoma" panose="020B0604030504040204" pitchFamily="34" charset="0"/>
                <a:ea typeface="Tahoma" panose="020B0604030504040204" pitchFamily="34" charset="0"/>
                <a:cs typeface="Tahoma" panose="020B0604030504040204" pitchFamily="34" charset="0"/>
              </a:rPr>
              <a:t> </a:t>
            </a:r>
          </a:p>
          <a:p>
            <a:pPr algn="just" eaLnBrk="1" hangingPunct="1">
              <a:lnSpc>
                <a:spcPct val="150000"/>
              </a:lnSpc>
            </a:pPr>
            <a:r>
              <a:rPr lang="en-US" sz="2000" dirty="0">
                <a:latin typeface="Tahoma" panose="020B0604030504040204" pitchFamily="34" charset="0"/>
                <a:ea typeface="Tahoma" panose="020B0604030504040204" pitchFamily="34" charset="0"/>
                <a:cs typeface="Tahoma" panose="020B0604030504040204" pitchFamily="34" charset="0"/>
              </a:rPr>
              <a:t>Growth-oriented entrepreneurs have a high need for achievement: they need to succeed, to achieve, to accomplish challenging tasks. The strong desire for achievement leads to a desire for independence. </a:t>
            </a:r>
          </a:p>
          <a:p>
            <a:pPr algn="just" eaLnBrk="1" hangingPunct="1">
              <a:lnSpc>
                <a:spcPct val="150000"/>
              </a:lnSpc>
            </a:pPr>
            <a:endParaRPr lang="en-US" sz="2000" b="1" dirty="0">
              <a:latin typeface="Tahoma" panose="020B0604030504040204" pitchFamily="34" charset="0"/>
              <a:ea typeface="Tahoma" panose="020B0604030504040204" pitchFamily="34" charset="0"/>
              <a:cs typeface="Tahoma" panose="020B0604030504040204" pitchFamily="34" charset="0"/>
            </a:endParaRPr>
          </a:p>
          <a:p>
            <a:pPr eaLnBrk="1" hangingPunct="1">
              <a:lnSpc>
                <a:spcPct val="150000"/>
              </a:lnSpc>
              <a:buFont typeface="Wingdings" panose="05000000000000000000" pitchFamily="2" charset="2"/>
              <a:buChar char="v"/>
            </a:pPr>
            <a:r>
              <a:rPr lang="en-US" sz="2400" b="1" dirty="0">
                <a:solidFill>
                  <a:srgbClr val="002060"/>
                </a:solidFill>
                <a:latin typeface="Tahoma" panose="020B0604030504040204" pitchFamily="34" charset="0"/>
                <a:ea typeface="Tahoma" panose="020B0604030504040204" pitchFamily="34" charset="0"/>
                <a:cs typeface="Tahoma" panose="020B0604030504040204" pitchFamily="34" charset="0"/>
              </a:rPr>
              <a:t> Low need to conform</a:t>
            </a:r>
          </a:p>
          <a:p>
            <a:pPr eaLnBrk="1" hangingPunct="1">
              <a:lnSpc>
                <a:spcPct val="150000"/>
              </a:lnSpc>
            </a:pPr>
            <a:r>
              <a:rPr lang="en-US" sz="800" b="1" dirty="0">
                <a:latin typeface="Tahoma" panose="020B0604030504040204" pitchFamily="34" charset="0"/>
                <a:ea typeface="Tahoma" panose="020B0604030504040204" pitchFamily="34" charset="0"/>
                <a:cs typeface="Tahoma" panose="020B0604030504040204" pitchFamily="34" charset="0"/>
              </a:rPr>
              <a:t> </a:t>
            </a:r>
          </a:p>
          <a:p>
            <a:pPr algn="just" eaLnBrk="1" hangingPunct="1">
              <a:lnSpc>
                <a:spcPct val="150000"/>
              </a:lnSpc>
            </a:pPr>
            <a:r>
              <a:rPr lang="en-US" sz="2000" dirty="0">
                <a:latin typeface="Tahoma" panose="020B0604030504040204" pitchFamily="34" charset="0"/>
                <a:ea typeface="Tahoma" panose="020B0604030504040204" pitchFamily="34" charset="0"/>
                <a:cs typeface="Tahoma" panose="020B0604030504040204" pitchFamily="34" charset="0"/>
              </a:rPr>
              <a:t>Growth-oriented entrepreneurs listen, but they are able to ignore other’s advice. They are able to handle generally accepted rules and standards. Taking the unpopular course of action, if they consider it best, is the way they do business.</a:t>
            </a:r>
            <a:endParaRPr lang="en-US" sz="2000"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007417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370627" y="0"/>
            <a:ext cx="3821373"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9156157" y="2534651"/>
            <a:ext cx="2250312" cy="1384995"/>
          </a:xfrm>
          <a:prstGeom prst="rect">
            <a:avLst/>
          </a:prstGeom>
        </p:spPr>
        <p:txBody>
          <a:bodyPr wrap="square">
            <a:spAutoFit/>
          </a:bodyPr>
          <a:lstStyle/>
          <a:p>
            <a:pPr algn="ctr"/>
            <a:r>
              <a:rPr lang="en-US" sz="2800" b="1" dirty="0" smtClean="0">
                <a:solidFill>
                  <a:schemeClr val="bg1"/>
                </a:solidFill>
              </a:rPr>
              <a:t>Growth-Oriented  Entrepreneur </a:t>
            </a:r>
            <a:endParaRPr lang="en-US" sz="2800" b="1" dirty="0">
              <a:solidFill>
                <a:schemeClr val="bg1"/>
              </a:solidFill>
            </a:endParaRPr>
          </a:p>
        </p:txBody>
      </p:sp>
      <p:sp>
        <p:nvSpPr>
          <p:cNvPr id="7" name="Rectangle 4"/>
          <p:cNvSpPr>
            <a:spLocks noChangeArrowheads="1"/>
          </p:cNvSpPr>
          <p:nvPr/>
        </p:nvSpPr>
        <p:spPr bwMode="auto">
          <a:xfrm>
            <a:off x="357862" y="598064"/>
            <a:ext cx="7620000" cy="56618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150000"/>
              </a:lnSpc>
              <a:buFont typeface="Wingdings" panose="05000000000000000000" pitchFamily="2" charset="2"/>
              <a:buChar char="v"/>
            </a:pPr>
            <a:r>
              <a:rPr lang="en-US" sz="2400" b="1" dirty="0">
                <a:solidFill>
                  <a:srgbClr val="002060"/>
                </a:solidFill>
                <a:latin typeface="Tahoma" panose="020B0604030504040204" pitchFamily="34" charset="0"/>
                <a:ea typeface="Tahoma" panose="020B0604030504040204" pitchFamily="34" charset="0"/>
                <a:cs typeface="Tahoma" panose="020B0604030504040204" pitchFamily="34" charset="0"/>
              </a:rPr>
              <a:t> Determination</a:t>
            </a:r>
          </a:p>
          <a:p>
            <a:pPr eaLnBrk="1" hangingPunct="1">
              <a:lnSpc>
                <a:spcPct val="150000"/>
              </a:lnSpc>
            </a:pPr>
            <a:r>
              <a:rPr lang="en-US" sz="800" b="1" dirty="0">
                <a:latin typeface="Tahoma" panose="020B0604030504040204" pitchFamily="34" charset="0"/>
                <a:ea typeface="Tahoma" panose="020B0604030504040204" pitchFamily="34" charset="0"/>
                <a:cs typeface="Tahoma" panose="020B0604030504040204" pitchFamily="34" charset="0"/>
              </a:rPr>
              <a:t> </a:t>
            </a:r>
          </a:p>
          <a:p>
            <a:pPr algn="just" eaLnBrk="1" hangingPunct="1">
              <a:lnSpc>
                <a:spcPct val="150000"/>
              </a:lnSpc>
            </a:pPr>
            <a:r>
              <a:rPr lang="en-US" sz="2000" dirty="0">
                <a:latin typeface="Tahoma" panose="020B0604030504040204" pitchFamily="34" charset="0"/>
                <a:ea typeface="Tahoma" panose="020B0604030504040204" pitchFamily="34" charset="0"/>
                <a:cs typeface="Tahoma" panose="020B0604030504040204" pitchFamily="34" charset="0"/>
              </a:rPr>
              <a:t>Growth-oriented entrepreneurs are persistent (refusing to give up), doing business with determination for it to succeed. They work hard on the details and uncompromisingly attempt to  find ways to become more profitable. </a:t>
            </a:r>
          </a:p>
          <a:p>
            <a:pPr algn="just" eaLnBrk="1" hangingPunct="1">
              <a:lnSpc>
                <a:spcPct val="150000"/>
              </a:lnSpc>
            </a:pPr>
            <a:endParaRPr lang="en-US" sz="2000" b="1" dirty="0">
              <a:latin typeface="Tahoma" panose="020B0604030504040204" pitchFamily="34" charset="0"/>
              <a:ea typeface="Tahoma" panose="020B0604030504040204" pitchFamily="34" charset="0"/>
              <a:cs typeface="Tahoma" panose="020B0604030504040204" pitchFamily="34" charset="0"/>
            </a:endParaRPr>
          </a:p>
          <a:p>
            <a:pPr eaLnBrk="1" hangingPunct="1">
              <a:lnSpc>
                <a:spcPct val="150000"/>
              </a:lnSpc>
              <a:buFont typeface="Wingdings" panose="05000000000000000000" pitchFamily="2" charset="2"/>
              <a:buChar char="v"/>
            </a:pPr>
            <a:r>
              <a:rPr lang="en-US" sz="2400" b="1" dirty="0">
                <a:solidFill>
                  <a:srgbClr val="002060"/>
                </a:solidFill>
                <a:latin typeface="Tahoma" panose="020B0604030504040204" pitchFamily="34" charset="0"/>
                <a:ea typeface="Tahoma" panose="020B0604030504040204" pitchFamily="34" charset="0"/>
                <a:cs typeface="Tahoma" panose="020B0604030504040204" pitchFamily="34" charset="0"/>
              </a:rPr>
              <a:t> High Energy Level</a:t>
            </a:r>
          </a:p>
          <a:p>
            <a:pPr eaLnBrk="1" hangingPunct="1">
              <a:lnSpc>
                <a:spcPct val="150000"/>
              </a:lnSpc>
            </a:pPr>
            <a:r>
              <a:rPr lang="en-US" sz="800" b="1" dirty="0">
                <a:latin typeface="Tahoma" panose="020B0604030504040204" pitchFamily="34" charset="0"/>
                <a:ea typeface="Tahoma" panose="020B0604030504040204" pitchFamily="34" charset="0"/>
                <a:cs typeface="Tahoma" panose="020B0604030504040204" pitchFamily="34" charset="0"/>
              </a:rPr>
              <a:t> </a:t>
            </a:r>
          </a:p>
          <a:p>
            <a:pPr algn="just" eaLnBrk="1" hangingPunct="1">
              <a:lnSpc>
                <a:spcPct val="150000"/>
              </a:lnSpc>
            </a:pPr>
            <a:r>
              <a:rPr lang="en-US" sz="2000" dirty="0">
                <a:latin typeface="Tahoma" panose="020B0604030504040204" pitchFamily="34" charset="0"/>
                <a:ea typeface="Tahoma" panose="020B0604030504040204" pitchFamily="34" charset="0"/>
                <a:cs typeface="Tahoma" panose="020B0604030504040204" pitchFamily="34" charset="0"/>
              </a:rPr>
              <a:t>The capacity for continued effort requires a high energy level. All the necessary work---planning, organizing, directing, creating strategy and finding funds can only be accomplished on a demanding schedule.</a:t>
            </a:r>
            <a:endParaRPr lang="en-US" sz="2000"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771157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370627" y="0"/>
            <a:ext cx="3821373" cy="685800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9156157" y="2534651"/>
            <a:ext cx="2250312" cy="1384995"/>
          </a:xfrm>
          <a:prstGeom prst="rect">
            <a:avLst/>
          </a:prstGeom>
        </p:spPr>
        <p:txBody>
          <a:bodyPr wrap="square">
            <a:spAutoFit/>
          </a:bodyPr>
          <a:lstStyle/>
          <a:p>
            <a:pPr algn="ctr"/>
            <a:r>
              <a:rPr lang="en-US" sz="2800" b="1" dirty="0" smtClean="0">
                <a:solidFill>
                  <a:schemeClr val="bg1"/>
                </a:solidFill>
              </a:rPr>
              <a:t>Growth-Oriented  Entrepreneur </a:t>
            </a:r>
            <a:endParaRPr lang="en-US" sz="2800" b="1" dirty="0">
              <a:solidFill>
                <a:schemeClr val="bg1"/>
              </a:solidFill>
            </a:endParaRPr>
          </a:p>
        </p:txBody>
      </p:sp>
      <p:sp>
        <p:nvSpPr>
          <p:cNvPr id="7" name="Rectangle 4"/>
          <p:cNvSpPr>
            <a:spLocks noChangeArrowheads="1"/>
          </p:cNvSpPr>
          <p:nvPr/>
        </p:nvSpPr>
        <p:spPr bwMode="auto">
          <a:xfrm>
            <a:off x="357862" y="1887840"/>
            <a:ext cx="7620000" cy="3082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150000"/>
              </a:lnSpc>
              <a:buFont typeface="Wingdings" panose="05000000000000000000" pitchFamily="2" charset="2"/>
              <a:buChar char="v"/>
            </a:pPr>
            <a:r>
              <a:rPr lang="en-US" sz="2400" b="1" dirty="0">
                <a:solidFill>
                  <a:srgbClr val="002060"/>
                </a:solidFill>
                <a:latin typeface="Tahoma" panose="020B0604030504040204" pitchFamily="34" charset="0"/>
                <a:ea typeface="Tahoma" panose="020B0604030504040204" pitchFamily="34" charset="0"/>
                <a:cs typeface="Tahoma" panose="020B0604030504040204" pitchFamily="34" charset="0"/>
              </a:rPr>
              <a:t> Risk taking tendency</a:t>
            </a:r>
          </a:p>
          <a:p>
            <a:pPr eaLnBrk="1" hangingPunct="1">
              <a:lnSpc>
                <a:spcPct val="150000"/>
              </a:lnSpc>
            </a:pPr>
            <a:r>
              <a:rPr lang="en-US" sz="800" b="1" dirty="0">
                <a:latin typeface="Tahoma" panose="020B0604030504040204" pitchFamily="34" charset="0"/>
                <a:ea typeface="Tahoma" panose="020B0604030504040204" pitchFamily="34" charset="0"/>
                <a:cs typeface="Tahoma" panose="020B0604030504040204" pitchFamily="34" charset="0"/>
              </a:rPr>
              <a:t> </a:t>
            </a:r>
          </a:p>
          <a:p>
            <a:pPr algn="just" eaLnBrk="1" hangingPunct="1">
              <a:lnSpc>
                <a:spcPct val="150000"/>
              </a:lnSpc>
            </a:pPr>
            <a:r>
              <a:rPr lang="en-US" sz="2000" dirty="0">
                <a:latin typeface="Tahoma" panose="020B0604030504040204" pitchFamily="34" charset="0"/>
                <a:ea typeface="Tahoma" panose="020B0604030504040204" pitchFamily="34" charset="0"/>
                <a:cs typeface="Tahoma" panose="020B0604030504040204" pitchFamily="34" charset="0"/>
              </a:rPr>
              <a:t>It is said that, people with a high need for achievement tend to take risks. Growth-oriented entrepreneurs believe so strongly in their ability to achieve that they do not see possibility of failure. They thus accept risk and find it motivating.</a:t>
            </a:r>
          </a:p>
          <a:p>
            <a:pPr algn="just" eaLnBrk="1" hangingPunct="1">
              <a:lnSpc>
                <a:spcPct val="150000"/>
              </a:lnSpc>
            </a:pPr>
            <a:endParaRPr lang="en-US" sz="2000"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0798109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524</Words>
  <Application>Microsoft Office PowerPoint</Application>
  <PresentationFormat>Widescreen</PresentationFormat>
  <Paragraphs>51</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Calibri Light</vt:lpstr>
      <vt:lpstr>Tahoma</vt:lpstr>
      <vt:lpstr>Verdana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dc:creator>
  <cp:lastModifiedBy>Dider</cp:lastModifiedBy>
  <cp:revision>13</cp:revision>
  <dcterms:created xsi:type="dcterms:W3CDTF">2018-10-14T16:09:51Z</dcterms:created>
  <dcterms:modified xsi:type="dcterms:W3CDTF">2021-03-27T16:25:24Z</dcterms:modified>
</cp:coreProperties>
</file>