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Lst>
  <p:notesMasterIdLst>
    <p:notesMasterId r:id="rId52"/>
  </p:notesMasterIdLst>
  <p:sldIdLst>
    <p:sldId id="340" r:id="rId2"/>
    <p:sldId id="316" r:id="rId3"/>
    <p:sldId id="317" r:id="rId4"/>
    <p:sldId id="341" r:id="rId5"/>
    <p:sldId id="310" r:id="rId6"/>
    <p:sldId id="312" r:id="rId7"/>
    <p:sldId id="311" r:id="rId8"/>
    <p:sldId id="313" r:id="rId9"/>
    <p:sldId id="315" r:id="rId10"/>
    <p:sldId id="314" r:id="rId11"/>
    <p:sldId id="301" r:id="rId12"/>
    <p:sldId id="303" r:id="rId13"/>
    <p:sldId id="304" r:id="rId14"/>
    <p:sldId id="305" r:id="rId15"/>
    <p:sldId id="306" r:id="rId16"/>
    <p:sldId id="307" r:id="rId17"/>
    <p:sldId id="308" r:id="rId18"/>
    <p:sldId id="326" r:id="rId19"/>
    <p:sldId id="327" r:id="rId20"/>
    <p:sldId id="318" r:id="rId21"/>
    <p:sldId id="260" r:id="rId22"/>
    <p:sldId id="299" r:id="rId23"/>
    <p:sldId id="257" r:id="rId24"/>
    <p:sldId id="258" r:id="rId25"/>
    <p:sldId id="337" r:id="rId26"/>
    <p:sldId id="319" r:id="rId27"/>
    <p:sldId id="331" r:id="rId28"/>
    <p:sldId id="328" r:id="rId29"/>
    <p:sldId id="274" r:id="rId30"/>
    <p:sldId id="259" r:id="rId31"/>
    <p:sldId id="322" r:id="rId32"/>
    <p:sldId id="330" r:id="rId33"/>
    <p:sldId id="336" r:id="rId34"/>
    <p:sldId id="323" r:id="rId35"/>
    <p:sldId id="320" r:id="rId36"/>
    <p:sldId id="325" r:id="rId37"/>
    <p:sldId id="324" r:id="rId38"/>
    <p:sldId id="277" r:id="rId39"/>
    <p:sldId id="279" r:id="rId40"/>
    <p:sldId id="280" r:id="rId41"/>
    <p:sldId id="332" r:id="rId42"/>
    <p:sldId id="333" r:id="rId43"/>
    <p:sldId id="321" r:id="rId44"/>
    <p:sldId id="294" r:id="rId45"/>
    <p:sldId id="335" r:id="rId46"/>
    <p:sldId id="334" r:id="rId47"/>
    <p:sldId id="338" r:id="rId48"/>
    <p:sldId id="339" r:id="rId49"/>
    <p:sldId id="283" r:id="rId50"/>
    <p:sldId id="296"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7" d="100"/>
          <a:sy n="67" d="100"/>
        </p:scale>
        <p:origin x="83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3DFA1B-9C3C-4A5D-8072-78C4904879FA}" type="datetimeFigureOut">
              <a:rPr lang="en-US" smtClean="0"/>
              <a:t>1/19/2025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824A4-3C56-43AF-A9B9-4CF4A56C3B14}" type="slidenum">
              <a:rPr lang="en-US" smtClean="0"/>
              <a:t>‹#›</a:t>
            </a:fld>
            <a:endParaRPr lang="en-US"/>
          </a:p>
        </p:txBody>
      </p:sp>
    </p:spTree>
    <p:extLst>
      <p:ext uri="{BB962C8B-B14F-4D97-AF65-F5344CB8AC3E}">
        <p14:creationId xmlns:p14="http://schemas.microsoft.com/office/powerpoint/2010/main" val="214948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824A4-3C56-43AF-A9B9-4CF4A56C3B14}" type="slidenum">
              <a:rPr lang="en-US" smtClean="0"/>
              <a:t>2</a:t>
            </a:fld>
            <a:endParaRPr lang="en-US"/>
          </a:p>
        </p:txBody>
      </p:sp>
    </p:spTree>
    <p:extLst>
      <p:ext uri="{BB962C8B-B14F-4D97-AF65-F5344CB8AC3E}">
        <p14:creationId xmlns:p14="http://schemas.microsoft.com/office/powerpoint/2010/main" val="3988352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8E302A-411C-CBD7-FC08-53533E5CE90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76E20E-5925-704D-4CE8-F235218EBC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BFF933-2CF7-C44C-02FC-B14AA94FBAB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835ECDD-0E36-7554-2064-F21A9D907208}"/>
              </a:ext>
            </a:extLst>
          </p:cNvPr>
          <p:cNvSpPr>
            <a:spLocks noGrp="1"/>
          </p:cNvSpPr>
          <p:nvPr>
            <p:ph type="sldNum" sz="quarter" idx="5"/>
          </p:nvPr>
        </p:nvSpPr>
        <p:spPr/>
        <p:txBody>
          <a:bodyPr/>
          <a:lstStyle/>
          <a:p>
            <a:fld id="{DBD824A4-3C56-43AF-A9B9-4CF4A56C3B14}" type="slidenum">
              <a:rPr lang="en-US" smtClean="0"/>
              <a:t>3</a:t>
            </a:fld>
            <a:endParaRPr lang="en-US"/>
          </a:p>
        </p:txBody>
      </p:sp>
    </p:spTree>
    <p:extLst>
      <p:ext uri="{BB962C8B-B14F-4D97-AF65-F5344CB8AC3E}">
        <p14:creationId xmlns:p14="http://schemas.microsoft.com/office/powerpoint/2010/main" val="1451885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F6A1F-7EF3-F014-7E8E-06EB9F36CE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D44DD-A0E0-CDFD-4C3A-CB2EC11DC3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3AB819-7DC1-C524-CB27-4FE01FDD3D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B71E1B1-C5C2-355A-BD72-99D5B15AF057}"/>
              </a:ext>
            </a:extLst>
          </p:cNvPr>
          <p:cNvSpPr>
            <a:spLocks noGrp="1"/>
          </p:cNvSpPr>
          <p:nvPr>
            <p:ph type="sldNum" sz="quarter" idx="5"/>
          </p:nvPr>
        </p:nvSpPr>
        <p:spPr/>
        <p:txBody>
          <a:bodyPr/>
          <a:lstStyle/>
          <a:p>
            <a:fld id="{DBD824A4-3C56-43AF-A9B9-4CF4A56C3B14}" type="slidenum">
              <a:rPr lang="en-US" smtClean="0"/>
              <a:t>4</a:t>
            </a:fld>
            <a:endParaRPr lang="en-US"/>
          </a:p>
        </p:txBody>
      </p:sp>
    </p:spTree>
    <p:extLst>
      <p:ext uri="{BB962C8B-B14F-4D97-AF65-F5344CB8AC3E}">
        <p14:creationId xmlns:p14="http://schemas.microsoft.com/office/powerpoint/2010/main" val="3983564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824A4-3C56-43AF-A9B9-4CF4A56C3B14}" type="slidenum">
              <a:rPr lang="en-US" smtClean="0"/>
              <a:t>49</a:t>
            </a:fld>
            <a:endParaRPr lang="en-US"/>
          </a:p>
        </p:txBody>
      </p:sp>
    </p:spTree>
    <p:extLst>
      <p:ext uri="{BB962C8B-B14F-4D97-AF65-F5344CB8AC3E}">
        <p14:creationId xmlns:p14="http://schemas.microsoft.com/office/powerpoint/2010/main" val="44106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7402097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4078999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95565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3872636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2528068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1676431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34876776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353329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2948117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09CD29-0587-4B5D-B43B-6463406D9A5B}" type="datetimeFigureOut">
              <a:rPr lang="en-US" smtClean="0"/>
              <a:t>1/19/2025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3524727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09CD29-0587-4B5D-B43B-6463406D9A5B}"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3033690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09CD29-0587-4B5D-B43B-6463406D9A5B}" type="datetimeFigureOut">
              <a:rPr lang="en-US" smtClean="0"/>
              <a:t>1/19/2025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2950422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09CD29-0587-4B5D-B43B-6463406D9A5B}" type="datetimeFigureOut">
              <a:rPr lang="en-US" smtClean="0"/>
              <a:t>1/19/2025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5564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09CD29-0587-4B5D-B43B-6463406D9A5B}" type="datetimeFigureOut">
              <a:rPr lang="en-US" smtClean="0"/>
              <a:t>1/19/2025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20268211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09CD29-0587-4B5D-B43B-6463406D9A5B}" type="datetimeFigureOut">
              <a:rPr lang="en-US" smtClean="0"/>
              <a:t>1/19/2025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6B97F-58AB-44AF-BF70-66ED113ECE6A}" type="slidenum">
              <a:rPr lang="en-US" smtClean="0"/>
              <a:t>‹#›</a:t>
            </a:fld>
            <a:endParaRPr lang="en-US"/>
          </a:p>
        </p:txBody>
      </p:sp>
    </p:spTree>
    <p:extLst>
      <p:ext uri="{BB962C8B-B14F-4D97-AF65-F5344CB8AC3E}">
        <p14:creationId xmlns:p14="http://schemas.microsoft.com/office/powerpoint/2010/main" val="1007039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326B97F-58AB-44AF-BF70-66ED113ECE6A}" type="slidenum">
              <a:rPr lang="en-US" smtClean="0"/>
              <a:t>‹#›</a:t>
            </a:fld>
            <a:endParaRPr lang="en-US"/>
          </a:p>
        </p:txBody>
      </p:sp>
      <p:sp>
        <p:nvSpPr>
          <p:cNvPr id="5" name="Date Placeholder 4"/>
          <p:cNvSpPr>
            <a:spLocks noGrp="1"/>
          </p:cNvSpPr>
          <p:nvPr>
            <p:ph type="dt" sz="half" idx="10"/>
          </p:nvPr>
        </p:nvSpPr>
        <p:spPr/>
        <p:txBody>
          <a:bodyPr/>
          <a:lstStyle/>
          <a:p>
            <a:fld id="{4809CD29-0587-4B5D-B43B-6463406D9A5B}" type="datetimeFigureOut">
              <a:rPr lang="en-US" smtClean="0"/>
              <a:t>1/19/2025</a:t>
            </a:fld>
            <a:endParaRPr lang="en-US"/>
          </a:p>
        </p:txBody>
      </p:sp>
    </p:spTree>
    <p:extLst>
      <p:ext uri="{BB962C8B-B14F-4D97-AF65-F5344CB8AC3E}">
        <p14:creationId xmlns:p14="http://schemas.microsoft.com/office/powerpoint/2010/main" val="548908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809CD29-0587-4B5D-B43B-6463406D9A5B}" type="datetimeFigureOut">
              <a:rPr lang="en-US" smtClean="0"/>
              <a:t>1/19/2025</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1326B97F-58AB-44AF-BF70-66ED113ECE6A}" type="slidenum">
              <a:rPr lang="en-US" smtClean="0"/>
              <a:t>‹#›</a:t>
            </a:fld>
            <a:endParaRPr lang="en-US"/>
          </a:p>
        </p:txBody>
      </p:sp>
    </p:spTree>
    <p:extLst>
      <p:ext uri="{BB962C8B-B14F-4D97-AF65-F5344CB8AC3E}">
        <p14:creationId xmlns:p14="http://schemas.microsoft.com/office/powerpoint/2010/main" val="3708582614"/>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 id="2147483690" r:id="rId13"/>
    <p:sldLayoutId id="2147483691" r:id="rId14"/>
    <p:sldLayoutId id="2147483692" r:id="rId15"/>
    <p:sldLayoutId id="2147483693"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eb.facebook.com/FrontierUniversitypuntland" TargetMode="External"/><Relationship Id="rId5" Type="http://schemas.openxmlformats.org/officeDocument/2006/relationships/hyperlink" Target="https://web.facebook.com/daffodilvarsity.edu.bd" TargetMode="Externa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researchgate.net/profile/Marcin-Konieczny-3?_sg%5B0%5D=EMDfvmtI2coCIS9t4UXts8EfXzBbdsmvAsLIUWE69o-Nes4FwWoC4to5whxgn_iPV8bnxGc.b2An8vsj4R_hzsMLkbfKEyGLE6OHh0sUl-fnxLB_I7zwR9m0L75ovp0JP8Jcytz4hlVzdCMYxvunnWtNEVRX1A&amp;_sg%5B1%5D=oqwoEkmYh5Co2pRazCTeCTFArYdRSD63k6VkJ4OfwhOBXS9TSCMF7FYAcFXuw4uVozkrimQ.WdTzZUmNk-FeBmPSuDuHrpBHr1DOG7v8A1zF68xeBbr8SEPEaak6a46B3iFMNZFoM75LAHcy6uYEVNJXpXs0yw&amp;_tp=eyJjb250ZXh0Ijp7ImZpcnN0UGFnZSI6Il9kaXJlY3QiLCJwYWdlIjoicHVibGljYXRpb24iLCJwb3NpdGlvbiI6InBhZ2VIZWFkZXIifX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hyperlink" Target="https://www.scopus.com/results/handle.uri?src=s&amp;sot=aff&amp;s=AF-ID%2860027523%29+AND+SUBJAREA%28SOCI%29&amp;origin=AffiliationProfile" TargetMode="External"/><Relationship Id="rId3" Type="http://schemas.openxmlformats.org/officeDocument/2006/relationships/hyperlink" Target="https://www.scopus.com/results/handle.uri?src=s&amp;sot=aff&amp;s=AF-ID%2860027523%29+AND+SUBJAREA%28ENGI%29&amp;origin=AffiliationProfile" TargetMode="External"/><Relationship Id="rId7" Type="http://schemas.openxmlformats.org/officeDocument/2006/relationships/hyperlink" Target="https://www.scopus.com/results/handle.uri?src=s&amp;sot=aff&amp;s=AF-ID%2860027523%29+AND+SUBJAREA%28MATH%29&amp;origin=AffiliationProfile" TargetMode="External"/><Relationship Id="rId2" Type="http://schemas.openxmlformats.org/officeDocument/2006/relationships/hyperlink" Target="https://www.scopus.com/results/handle.uri?src=s&amp;sot=aff&amp;s=AF-ID%2860027523%29+AND+SUBJAREA%28COMP%29&amp;origin=AffiliationProfile" TargetMode="External"/><Relationship Id="rId1" Type="http://schemas.openxmlformats.org/officeDocument/2006/relationships/slideLayout" Target="../slideLayouts/slideLayout7.xml"/><Relationship Id="rId6" Type="http://schemas.openxmlformats.org/officeDocument/2006/relationships/hyperlink" Target="https://www.scopus.com/results/handle.uri?src=s&amp;sot=aff&amp;s=AF-ID%2860027523%29+AND+SUBJAREA%28DECI%29&amp;origin=AffiliationProfile" TargetMode="External"/><Relationship Id="rId5" Type="http://schemas.openxmlformats.org/officeDocument/2006/relationships/hyperlink" Target="https://www.scopus.com/results/handle.uri?src=s&amp;sot=aff&amp;s=AF-ID%2860027523%29+AND+SUBJAREA%28PHYS%29&amp;origin=AffiliationProfile" TargetMode="External"/><Relationship Id="rId10" Type="http://schemas.openxmlformats.org/officeDocument/2006/relationships/image" Target="../media/image33.png"/><Relationship Id="rId4" Type="http://schemas.openxmlformats.org/officeDocument/2006/relationships/hyperlink" Target="https://www.scopus.com/results/handle.uri?src=s&amp;sot=aff&amp;s=AF-ID%2860027523%29+AND+SUBJAREA%28MEDI%29&amp;origin=AffiliationProfile" TargetMode="External"/><Relationship Id="rId9" Type="http://schemas.openxmlformats.org/officeDocument/2006/relationships/image" Target="../media/image3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doi.org/10.1007/s10980-011-9674-3"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2DD2-33E0-2468-9173-B0A3C2F7BBA7}"/>
              </a:ext>
            </a:extLst>
          </p:cNvPr>
          <p:cNvSpPr>
            <a:spLocks noGrp="1"/>
          </p:cNvSpPr>
          <p:nvPr>
            <p:ph type="title"/>
          </p:nvPr>
        </p:nvSpPr>
        <p:spPr>
          <a:xfrm>
            <a:off x="1363134" y="2108200"/>
            <a:ext cx="9166754" cy="2806700"/>
          </a:xfrm>
        </p:spPr>
        <p:txBody>
          <a:bodyPr>
            <a:normAutofit fontScale="90000"/>
          </a:bodyPr>
          <a:lstStyle/>
          <a:p>
            <a:r>
              <a:rPr lang="en-US" dirty="0">
                <a:solidFill>
                  <a:srgbClr val="002060"/>
                </a:solidFill>
                <a:latin typeface="Berlin Sans FB Demi" panose="020E0802020502020306" pitchFamily="34" charset="0"/>
              </a:rPr>
              <a:t>“Successful and unsuccessful people do not vary greatly in their abilities. They vary in their desires to reach their potential.” – John Maxwell</a:t>
            </a:r>
            <a:br>
              <a:rPr lang="en-US" dirty="0">
                <a:solidFill>
                  <a:srgbClr val="002060"/>
                </a:solidFill>
                <a:latin typeface="Berlin Sans FB Demi" panose="020E0802020502020306" pitchFamily="34" charset="0"/>
              </a:rPr>
            </a:br>
            <a:endParaRPr lang="en-US" dirty="0">
              <a:solidFill>
                <a:srgbClr val="002060"/>
              </a:solidFill>
              <a:latin typeface="Berlin Sans FB Demi" panose="020E0802020502020306" pitchFamily="34" charset="0"/>
            </a:endParaRPr>
          </a:p>
        </p:txBody>
      </p:sp>
    </p:spTree>
    <p:extLst>
      <p:ext uri="{BB962C8B-B14F-4D97-AF65-F5344CB8AC3E}">
        <p14:creationId xmlns:p14="http://schemas.microsoft.com/office/powerpoint/2010/main" val="33433306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23FE7-AAB5-206F-8708-B34123B5DC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9C60EC-A4C1-0313-5CB3-B4109102C5A5}"/>
              </a:ext>
            </a:extLst>
          </p:cNvPr>
          <p:cNvSpPr>
            <a:spLocks noGrp="1"/>
          </p:cNvSpPr>
          <p:nvPr>
            <p:ph type="ctrTitle"/>
          </p:nvPr>
        </p:nvSpPr>
        <p:spPr>
          <a:xfrm>
            <a:off x="428624" y="1518708"/>
            <a:ext cx="9701213" cy="1110192"/>
          </a:xfrm>
        </p:spPr>
        <p:txBody>
          <a:bodyPr/>
          <a:lstStyle/>
          <a:p>
            <a:pPr algn="ctr"/>
            <a:r>
              <a:rPr lang="en-US" sz="4800" b="1" dirty="0">
                <a:solidFill>
                  <a:srgbClr val="002060"/>
                </a:solidFill>
                <a:latin typeface="Berlin Sans FB Demi" panose="020E0802020502020306" pitchFamily="34" charset="0"/>
                <a:cs typeface="Leelawadee" panose="020B0502040204020203" pitchFamily="34" charset="-34"/>
              </a:rPr>
              <a:t>Today’s Session Theme????</a:t>
            </a:r>
          </a:p>
        </p:txBody>
      </p:sp>
      <p:pic>
        <p:nvPicPr>
          <p:cNvPr id="7" name="Picture 6">
            <a:extLst>
              <a:ext uri="{FF2B5EF4-FFF2-40B4-BE49-F238E27FC236}">
                <a16:creationId xmlns:a16="http://schemas.microsoft.com/office/drawing/2014/main" id="{2C370027-21F3-15CB-DD4A-1A44F7588999}"/>
              </a:ext>
            </a:extLst>
          </p:cNvPr>
          <p:cNvPicPr>
            <a:picLocks noChangeAspect="1"/>
          </p:cNvPicPr>
          <p:nvPr/>
        </p:nvPicPr>
        <p:blipFill>
          <a:blip r:embed="rId2"/>
          <a:stretch>
            <a:fillRect/>
          </a:stretch>
        </p:blipFill>
        <p:spPr>
          <a:xfrm>
            <a:off x="5279230" y="3040857"/>
            <a:ext cx="3564733" cy="2376488"/>
          </a:xfrm>
          <a:prstGeom prst="rect">
            <a:avLst/>
          </a:prstGeom>
        </p:spPr>
      </p:pic>
      <p:sp>
        <p:nvSpPr>
          <p:cNvPr id="3" name="Subtitle 2">
            <a:extLst>
              <a:ext uri="{FF2B5EF4-FFF2-40B4-BE49-F238E27FC236}">
                <a16:creationId xmlns:a16="http://schemas.microsoft.com/office/drawing/2014/main" id="{CB4D7150-2E2A-63D5-8FC7-A412C60A2048}"/>
              </a:ext>
            </a:extLst>
          </p:cNvPr>
          <p:cNvSpPr>
            <a:spLocks noGrp="1"/>
          </p:cNvSpPr>
          <p:nvPr>
            <p:ph type="subTitle" idx="1"/>
          </p:nvPr>
        </p:nvSpPr>
        <p:spPr>
          <a:xfrm>
            <a:off x="6096000" y="3040856"/>
            <a:ext cx="4948238" cy="2376487"/>
          </a:xfrm>
        </p:spPr>
        <p:txBody>
          <a:bodyPr>
            <a:noAutofit/>
          </a:bodyPr>
          <a:lstStyle/>
          <a:p>
            <a:r>
              <a:rPr lang="en-US" sz="2400" b="1" dirty="0">
                <a:solidFill>
                  <a:srgbClr val="002060"/>
                </a:solidFill>
                <a:latin typeface="Berlin Sans FB Demi" panose="020E0802020502020306" pitchFamily="34" charset="0"/>
                <a:cs typeface="Leelawadee" panose="020B0502040204020203" pitchFamily="34" charset="-34"/>
              </a:rPr>
              <a:t>MAKE</a:t>
            </a:r>
          </a:p>
          <a:p>
            <a:r>
              <a:rPr lang="en-US" sz="2400" b="1" dirty="0">
                <a:solidFill>
                  <a:srgbClr val="FF0000"/>
                </a:solidFill>
                <a:latin typeface="Berlin Sans FB Demi" panose="020E0802020502020306" pitchFamily="34" charset="0"/>
                <a:cs typeface="Leelawadee" panose="020B0502040204020203" pitchFamily="34" charset="-34"/>
              </a:rPr>
              <a:t>YOURSELF</a:t>
            </a:r>
          </a:p>
          <a:p>
            <a:r>
              <a:rPr lang="en-US" sz="2400" b="1" dirty="0">
                <a:solidFill>
                  <a:srgbClr val="002060"/>
                </a:solidFill>
                <a:latin typeface="Berlin Sans FB Demi" panose="020E0802020502020306" pitchFamily="34" charset="0"/>
                <a:cs typeface="Leelawadee" panose="020B0502040204020203" pitchFamily="34" charset="-34"/>
              </a:rPr>
              <a:t>GREAT</a:t>
            </a:r>
          </a:p>
          <a:p>
            <a:r>
              <a:rPr lang="en-US" sz="2400" b="1" dirty="0">
                <a:solidFill>
                  <a:srgbClr val="FF0000"/>
                </a:solidFill>
                <a:latin typeface="Berlin Sans FB Demi" panose="020E0802020502020306" pitchFamily="34" charset="0"/>
                <a:cs typeface="Leelawadee" panose="020B0502040204020203" pitchFamily="34" charset="-34"/>
              </a:rPr>
              <a:t>AGAIN!</a:t>
            </a:r>
          </a:p>
          <a:p>
            <a:endParaRPr lang="en-US" sz="2800" b="1" dirty="0">
              <a:solidFill>
                <a:schemeClr val="tx1"/>
              </a:solidFill>
              <a:cs typeface="Leelawadee" panose="020B0502040204020203" pitchFamily="34" charset="-34"/>
            </a:endParaRPr>
          </a:p>
        </p:txBody>
      </p:sp>
      <p:pic>
        <p:nvPicPr>
          <p:cNvPr id="6" name="Picture 5">
            <a:extLst>
              <a:ext uri="{FF2B5EF4-FFF2-40B4-BE49-F238E27FC236}">
                <a16:creationId xmlns:a16="http://schemas.microsoft.com/office/drawing/2014/main" id="{96A85A05-B16F-CE05-699E-0EB6BB3CA7C6}"/>
              </a:ext>
            </a:extLst>
          </p:cNvPr>
          <p:cNvPicPr>
            <a:picLocks noChangeAspect="1"/>
          </p:cNvPicPr>
          <p:nvPr/>
        </p:nvPicPr>
        <p:blipFill>
          <a:blip r:embed="rId3"/>
          <a:stretch>
            <a:fillRect/>
          </a:stretch>
        </p:blipFill>
        <p:spPr>
          <a:xfrm>
            <a:off x="543160" y="2984347"/>
            <a:ext cx="4542952" cy="2489508"/>
          </a:xfrm>
          <a:prstGeom prst="rect">
            <a:avLst/>
          </a:prstGeom>
        </p:spPr>
      </p:pic>
    </p:spTree>
    <p:extLst>
      <p:ext uri="{BB962C8B-B14F-4D97-AF65-F5344CB8AC3E}">
        <p14:creationId xmlns:p14="http://schemas.microsoft.com/office/powerpoint/2010/main" val="2111464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C6283-6869-F592-E1AC-0F05D76E8B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DEC7DA7-F7CF-33EC-A562-C5DA9311E0C4}"/>
              </a:ext>
            </a:extLst>
          </p:cNvPr>
          <p:cNvSpPr>
            <a:spLocks noGrp="1"/>
          </p:cNvSpPr>
          <p:nvPr>
            <p:ph type="ctrTitle"/>
          </p:nvPr>
        </p:nvSpPr>
        <p:spPr>
          <a:xfrm>
            <a:off x="800099" y="330465"/>
            <a:ext cx="9701213" cy="1110192"/>
          </a:xfrm>
        </p:spPr>
        <p:txBody>
          <a:bodyPr/>
          <a:lstStyle/>
          <a:p>
            <a:pPr algn="ctr"/>
            <a:r>
              <a:rPr lang="en-US" sz="4000" b="1" dirty="0">
                <a:solidFill>
                  <a:srgbClr val="002060"/>
                </a:solidFill>
                <a:latin typeface="Berlin Sans FB Demi" panose="020E0802020502020306" pitchFamily="34" charset="0"/>
                <a:cs typeface="Leelawadee" panose="020B0502040204020203" pitchFamily="34" charset="-34"/>
              </a:rPr>
              <a:t>Inspiration for Being a Teacher!!</a:t>
            </a:r>
          </a:p>
        </p:txBody>
      </p:sp>
      <p:sp>
        <p:nvSpPr>
          <p:cNvPr id="3" name="Subtitle 2">
            <a:extLst>
              <a:ext uri="{FF2B5EF4-FFF2-40B4-BE49-F238E27FC236}">
                <a16:creationId xmlns:a16="http://schemas.microsoft.com/office/drawing/2014/main" id="{023A4C56-ED05-E703-A0C9-550FA862C9E8}"/>
              </a:ext>
            </a:extLst>
          </p:cNvPr>
          <p:cNvSpPr>
            <a:spLocks noGrp="1"/>
          </p:cNvSpPr>
          <p:nvPr>
            <p:ph type="subTitle" idx="1"/>
          </p:nvPr>
        </p:nvSpPr>
        <p:spPr>
          <a:xfrm>
            <a:off x="557212" y="1797843"/>
            <a:ext cx="10901363" cy="4729691"/>
          </a:xfrm>
        </p:spPr>
        <p:txBody>
          <a:bodyPr>
            <a:noAutofit/>
          </a:bodyPr>
          <a:lstStyle/>
          <a:p>
            <a:r>
              <a:rPr lang="en-US" sz="2800" b="1" dirty="0">
                <a:solidFill>
                  <a:schemeClr val="tx1"/>
                </a:solidFill>
                <a:cs typeface="Leelawadee" panose="020B0502040204020203" pitchFamily="34" charset="-34"/>
              </a:rPr>
              <a:t>Chapter: The virtue of the scholars, and encouragement to seek knowledge</a:t>
            </a:r>
          </a:p>
          <a:p>
            <a:r>
              <a:rPr lang="en-US" sz="2800" b="1" i="0" dirty="0">
                <a:solidFill>
                  <a:srgbClr val="002060"/>
                </a:solidFill>
                <a:effectLst/>
                <a:latin typeface="Akzidenz Roman"/>
              </a:rPr>
              <a:t>It was narrated that 'Abdullah bin 'Amr said</a:t>
            </a:r>
            <a:r>
              <a:rPr lang="en-US" sz="2800" b="1" i="0" dirty="0">
                <a:solidFill>
                  <a:srgbClr val="000000"/>
                </a:solidFill>
                <a:effectLst/>
                <a:latin typeface="Akzidenz Roman"/>
              </a:rPr>
              <a:t>:</a:t>
            </a:r>
            <a:endParaRPr lang="en-US" sz="2800" b="1" i="0" dirty="0">
              <a:solidFill>
                <a:schemeClr val="tx1"/>
              </a:solidFill>
              <a:effectLst/>
              <a:latin typeface="Akzidenz Roman"/>
              <a:cs typeface="Leelawadee" panose="020B0502040204020203" pitchFamily="34" charset="-34"/>
            </a:endParaRPr>
          </a:p>
          <a:p>
            <a:pPr algn="just"/>
            <a:r>
              <a:rPr lang="en-US" sz="2400" b="1" i="0" dirty="0">
                <a:solidFill>
                  <a:srgbClr val="08081A"/>
                </a:solidFill>
                <a:effectLst/>
              </a:rPr>
              <a:t>"The Messenger of Allah came out of one of his apartments one day and entered the mosque, where he saw two circles, one reciting Qur'an and supplicating to Allah, and the other learning and teaching. The Prophet said</a:t>
            </a:r>
            <a:r>
              <a:rPr lang="en-US" sz="2400" b="1" i="0" dirty="0">
                <a:solidFill>
                  <a:schemeClr val="tx1"/>
                </a:solidFill>
                <a:effectLst/>
              </a:rPr>
              <a:t>: 'Both of them are good. </a:t>
            </a:r>
            <a:r>
              <a:rPr lang="en-US" sz="2400" b="1" i="0" dirty="0">
                <a:solidFill>
                  <a:srgbClr val="08081A"/>
                </a:solidFill>
                <a:effectLst/>
              </a:rPr>
              <a:t>These people are reciting the Qur'an and supplicating to Allah, and if He wills He will give them, and if He wills He will withhold from them. And these people are learning and teaching. </a:t>
            </a:r>
            <a:r>
              <a:rPr lang="en-US" sz="2400" b="1" i="0" dirty="0">
                <a:solidFill>
                  <a:srgbClr val="FF0000"/>
                </a:solidFill>
                <a:effectLst/>
              </a:rPr>
              <a:t>Verily I have been sent as a teacher</a:t>
            </a:r>
            <a:r>
              <a:rPr lang="en-US" sz="2400" b="1" i="0" dirty="0">
                <a:solidFill>
                  <a:srgbClr val="08081A"/>
                </a:solidFill>
                <a:effectLst/>
              </a:rPr>
              <a:t>.' Then he sat down with them.“</a:t>
            </a:r>
          </a:p>
          <a:p>
            <a:r>
              <a:rPr lang="en-US" sz="2000" b="1" dirty="0">
                <a:solidFill>
                  <a:srgbClr val="C00000"/>
                </a:solidFill>
                <a:cs typeface="Leelawadee" panose="020B0502040204020203" pitchFamily="34" charset="-34"/>
              </a:rPr>
              <a:t>Reference: Sunan Ibn </a:t>
            </a:r>
            <a:r>
              <a:rPr lang="en-US" sz="2000" b="1" dirty="0" err="1">
                <a:solidFill>
                  <a:srgbClr val="C00000"/>
                </a:solidFill>
                <a:cs typeface="Leelawadee" panose="020B0502040204020203" pitchFamily="34" charset="-34"/>
              </a:rPr>
              <a:t>Majah</a:t>
            </a:r>
            <a:r>
              <a:rPr lang="en-US" sz="2000" b="1" dirty="0">
                <a:solidFill>
                  <a:srgbClr val="C00000"/>
                </a:solidFill>
                <a:cs typeface="Leelawadee" panose="020B0502040204020203" pitchFamily="34" charset="-34"/>
              </a:rPr>
              <a:t> 229</a:t>
            </a:r>
          </a:p>
        </p:txBody>
      </p:sp>
    </p:spTree>
    <p:extLst>
      <p:ext uri="{BB962C8B-B14F-4D97-AF65-F5344CB8AC3E}">
        <p14:creationId xmlns:p14="http://schemas.microsoft.com/office/powerpoint/2010/main" val="5360172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9E82B3-0E85-DD27-248B-E8889510BE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8F1DC33-B821-13A5-25EB-C3238BC96837}"/>
              </a:ext>
            </a:extLst>
          </p:cNvPr>
          <p:cNvSpPr>
            <a:spLocks noGrp="1"/>
          </p:cNvSpPr>
          <p:nvPr>
            <p:ph type="ctrTitle"/>
          </p:nvPr>
        </p:nvSpPr>
        <p:spPr>
          <a:xfrm>
            <a:off x="800099" y="330465"/>
            <a:ext cx="9701213" cy="1110192"/>
          </a:xfrm>
        </p:spPr>
        <p:txBody>
          <a:bodyPr/>
          <a:lstStyle/>
          <a:p>
            <a:pPr algn="ctr"/>
            <a:r>
              <a:rPr lang="en-US" sz="4000" b="1" dirty="0">
                <a:solidFill>
                  <a:srgbClr val="002060"/>
                </a:solidFill>
                <a:latin typeface="Berlin Sans FB Demi" panose="020E0802020502020306" pitchFamily="34" charset="0"/>
                <a:cs typeface="Leelawadee" panose="020B0502040204020203" pitchFamily="34" charset="-34"/>
              </a:rPr>
              <a:t>Rethink about our Profession!!</a:t>
            </a:r>
          </a:p>
        </p:txBody>
      </p:sp>
      <p:sp>
        <p:nvSpPr>
          <p:cNvPr id="3" name="Subtitle 2">
            <a:extLst>
              <a:ext uri="{FF2B5EF4-FFF2-40B4-BE49-F238E27FC236}">
                <a16:creationId xmlns:a16="http://schemas.microsoft.com/office/drawing/2014/main" id="{28153176-7765-FB1E-9CA0-97F3941DACA6}"/>
              </a:ext>
            </a:extLst>
          </p:cNvPr>
          <p:cNvSpPr>
            <a:spLocks noGrp="1"/>
          </p:cNvSpPr>
          <p:nvPr>
            <p:ph type="subTitle" idx="1"/>
          </p:nvPr>
        </p:nvSpPr>
        <p:spPr>
          <a:xfrm>
            <a:off x="557212" y="1797843"/>
            <a:ext cx="10901363" cy="4729691"/>
          </a:xfrm>
        </p:spPr>
        <p:txBody>
          <a:bodyPr>
            <a:noAutofit/>
          </a:bodyPr>
          <a:lstStyle/>
          <a:p>
            <a:r>
              <a:rPr lang="en-US" sz="2800" b="1" dirty="0">
                <a:solidFill>
                  <a:schemeClr val="tx1"/>
                </a:solidFill>
                <a:cs typeface="Leelawadee" panose="020B0502040204020203" pitchFamily="34" charset="-34"/>
              </a:rPr>
              <a:t>Chapter: One who fights to show off and gain a reputation deserves Hell</a:t>
            </a:r>
          </a:p>
          <a:p>
            <a:r>
              <a:rPr lang="en-US" sz="2800" b="1" i="0" dirty="0">
                <a:solidFill>
                  <a:srgbClr val="002060"/>
                </a:solidFill>
                <a:effectLst/>
                <a:latin typeface="Akzidenz Roman"/>
              </a:rPr>
              <a:t>It has been narrated on the authority of </a:t>
            </a:r>
            <a:r>
              <a:rPr lang="en-US" sz="2800" b="1" i="0" dirty="0" err="1">
                <a:solidFill>
                  <a:srgbClr val="002060"/>
                </a:solidFill>
                <a:effectLst/>
                <a:latin typeface="Akzidenz Roman"/>
              </a:rPr>
              <a:t>Sulaiman</a:t>
            </a:r>
            <a:r>
              <a:rPr lang="en-US" sz="2800" b="1" i="0" dirty="0">
                <a:solidFill>
                  <a:srgbClr val="002060"/>
                </a:solidFill>
                <a:effectLst/>
                <a:latin typeface="Akzidenz Roman"/>
              </a:rPr>
              <a:t> b. Yasar who said</a:t>
            </a:r>
            <a:r>
              <a:rPr lang="en-US" sz="2800" b="1" i="0" dirty="0">
                <a:solidFill>
                  <a:srgbClr val="000000"/>
                </a:solidFill>
                <a:effectLst/>
                <a:latin typeface="Akzidenz Roman"/>
              </a:rPr>
              <a:t>:</a:t>
            </a:r>
            <a:endParaRPr lang="en-US" sz="2800" b="1" i="0" dirty="0">
              <a:solidFill>
                <a:schemeClr val="tx1"/>
              </a:solidFill>
              <a:effectLst/>
              <a:latin typeface="Akzidenz Roman"/>
              <a:cs typeface="Leelawadee" panose="020B0502040204020203" pitchFamily="34" charset="-34"/>
            </a:endParaRPr>
          </a:p>
          <a:p>
            <a:pPr algn="just"/>
            <a:r>
              <a:rPr lang="en-US" sz="2400" b="1" i="0" dirty="0">
                <a:solidFill>
                  <a:srgbClr val="08081A"/>
                </a:solidFill>
                <a:effectLst/>
              </a:rPr>
              <a:t>"People dispersed from around Abu Huraira, and </a:t>
            </a:r>
            <a:r>
              <a:rPr lang="en-US" sz="2400" b="1" i="0" dirty="0" err="1">
                <a:solidFill>
                  <a:srgbClr val="08081A"/>
                </a:solidFill>
                <a:effectLst/>
              </a:rPr>
              <a:t>Natil</a:t>
            </a:r>
            <a:r>
              <a:rPr lang="en-US" sz="2400" b="1" i="0" dirty="0">
                <a:solidFill>
                  <a:srgbClr val="08081A"/>
                </a:solidFill>
                <a:effectLst/>
              </a:rPr>
              <a:t>, who was from the Syrians. said to him: O Shaikh, relate (to us) a tradition you have heard from the Messenger of Allah (</a:t>
            </a:r>
            <a:r>
              <a:rPr lang="ar-AE" sz="2400" b="1" i="0" dirty="0">
                <a:solidFill>
                  <a:srgbClr val="08081A"/>
                </a:solidFill>
                <a:effectLst/>
              </a:rPr>
              <a:t>ﷺ). </a:t>
            </a:r>
            <a:r>
              <a:rPr lang="en-US" sz="2400" b="1" i="0" dirty="0">
                <a:solidFill>
                  <a:srgbClr val="08081A"/>
                </a:solidFill>
                <a:effectLst/>
              </a:rPr>
              <a:t>He said: Yes. I heard the Messenger of Allah (</a:t>
            </a:r>
            <a:r>
              <a:rPr lang="ar-AE" sz="2400" b="1" i="0" dirty="0">
                <a:solidFill>
                  <a:srgbClr val="08081A"/>
                </a:solidFill>
                <a:effectLst/>
              </a:rPr>
              <a:t>ﷺ) </a:t>
            </a:r>
            <a:r>
              <a:rPr lang="en-US" sz="2400" b="1" i="0" dirty="0">
                <a:solidFill>
                  <a:srgbClr val="08081A"/>
                </a:solidFill>
                <a:effectLst/>
              </a:rPr>
              <a:t>say: The first of men (whose case) will be decided on the Day of Judgment will </a:t>
            </a:r>
            <a:r>
              <a:rPr lang="en-US" sz="2400" b="1" i="0" dirty="0">
                <a:solidFill>
                  <a:srgbClr val="FF0000"/>
                </a:solidFill>
                <a:effectLst/>
              </a:rPr>
              <a:t>be a man who died as a martyr</a:t>
            </a:r>
            <a:r>
              <a:rPr lang="en-US" sz="2400" b="1" i="0" dirty="0">
                <a:solidFill>
                  <a:srgbClr val="08081A"/>
                </a:solidFill>
                <a:effectLst/>
              </a:rPr>
              <a:t>. He shall be brought (before the Judgment Seat). … He will say: I fought for Thee until I died as a martyr. Allah will say: You have told a lie. </a:t>
            </a:r>
            <a:r>
              <a:rPr lang="en-US" sz="2400" b="1" i="0" dirty="0">
                <a:solidFill>
                  <a:srgbClr val="FF0000"/>
                </a:solidFill>
                <a:effectLst/>
              </a:rPr>
              <a:t>You fought that you might be called a" brave warrior"</a:t>
            </a:r>
            <a:r>
              <a:rPr lang="en-US" sz="2400" b="1" i="0" dirty="0">
                <a:solidFill>
                  <a:srgbClr val="08081A"/>
                </a:solidFill>
                <a:effectLst/>
              </a:rPr>
              <a:t>.</a:t>
            </a:r>
          </a:p>
        </p:txBody>
      </p:sp>
    </p:spTree>
    <p:extLst>
      <p:ext uri="{BB962C8B-B14F-4D97-AF65-F5344CB8AC3E}">
        <p14:creationId xmlns:p14="http://schemas.microsoft.com/office/powerpoint/2010/main" val="14205829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32B3F5-40B9-CB8D-B50E-AFE3811EA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59BF70-E991-C540-1161-75E06F59C8DC}"/>
              </a:ext>
            </a:extLst>
          </p:cNvPr>
          <p:cNvSpPr>
            <a:spLocks noGrp="1"/>
          </p:cNvSpPr>
          <p:nvPr>
            <p:ph type="ctrTitle"/>
          </p:nvPr>
        </p:nvSpPr>
        <p:spPr>
          <a:xfrm>
            <a:off x="800099" y="330465"/>
            <a:ext cx="9701213" cy="826823"/>
          </a:xfrm>
        </p:spPr>
        <p:txBody>
          <a:bodyPr/>
          <a:lstStyle/>
          <a:p>
            <a:pPr algn="ctr"/>
            <a:r>
              <a:rPr lang="en-US" sz="4000" b="1" dirty="0">
                <a:solidFill>
                  <a:srgbClr val="002060"/>
                </a:solidFill>
                <a:latin typeface="Berlin Sans FB Demi" panose="020E0802020502020306" pitchFamily="34" charset="0"/>
                <a:cs typeface="Leelawadee" panose="020B0502040204020203" pitchFamily="34" charset="-34"/>
              </a:rPr>
              <a:t>Rethink about our Profession!!</a:t>
            </a:r>
          </a:p>
        </p:txBody>
      </p:sp>
      <p:sp>
        <p:nvSpPr>
          <p:cNvPr id="3" name="Subtitle 2">
            <a:extLst>
              <a:ext uri="{FF2B5EF4-FFF2-40B4-BE49-F238E27FC236}">
                <a16:creationId xmlns:a16="http://schemas.microsoft.com/office/drawing/2014/main" id="{8DB4D987-F52B-FC34-C952-C7F12526261D}"/>
              </a:ext>
            </a:extLst>
          </p:cNvPr>
          <p:cNvSpPr>
            <a:spLocks noGrp="1"/>
          </p:cNvSpPr>
          <p:nvPr>
            <p:ph type="subTitle" idx="1"/>
          </p:nvPr>
        </p:nvSpPr>
        <p:spPr>
          <a:xfrm>
            <a:off x="557212" y="1797843"/>
            <a:ext cx="10901363" cy="4729691"/>
          </a:xfrm>
        </p:spPr>
        <p:txBody>
          <a:bodyPr>
            <a:noAutofit/>
          </a:bodyPr>
          <a:lstStyle/>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endParaRPr lang="en-US" sz="2000" b="1" dirty="0">
              <a:solidFill>
                <a:srgbClr val="C00000"/>
              </a:solidFill>
              <a:cs typeface="Leelawadee" panose="020B0502040204020203" pitchFamily="34" charset="-34"/>
            </a:endParaRPr>
          </a:p>
          <a:p>
            <a:r>
              <a:rPr lang="en-US" sz="2000" b="1" dirty="0">
                <a:solidFill>
                  <a:srgbClr val="C00000"/>
                </a:solidFill>
                <a:cs typeface="Leelawadee" panose="020B0502040204020203" pitchFamily="34" charset="-34"/>
              </a:rPr>
              <a:t>Reference: Sahih Muslim 1905a</a:t>
            </a:r>
          </a:p>
        </p:txBody>
      </p:sp>
      <p:sp>
        <p:nvSpPr>
          <p:cNvPr id="5" name="TextBox 4">
            <a:extLst>
              <a:ext uri="{FF2B5EF4-FFF2-40B4-BE49-F238E27FC236}">
                <a16:creationId xmlns:a16="http://schemas.microsoft.com/office/drawing/2014/main" id="{167B76D3-CAEB-FD44-BB58-40E6A0AFD0E2}"/>
              </a:ext>
            </a:extLst>
          </p:cNvPr>
          <p:cNvSpPr txBox="1"/>
          <p:nvPr/>
        </p:nvSpPr>
        <p:spPr>
          <a:xfrm>
            <a:off x="557212" y="1314026"/>
            <a:ext cx="11077576" cy="5170646"/>
          </a:xfrm>
          <a:prstGeom prst="rect">
            <a:avLst/>
          </a:prstGeom>
          <a:noFill/>
        </p:spPr>
        <p:txBody>
          <a:bodyPr wrap="square">
            <a:spAutoFit/>
          </a:bodyPr>
          <a:lstStyle/>
          <a:p>
            <a:pPr algn="just"/>
            <a:r>
              <a:rPr lang="en-US" sz="2200" dirty="0"/>
              <a:t>Then will be brought forward </a:t>
            </a:r>
            <a:r>
              <a:rPr lang="en-US" sz="2200" b="1" dirty="0">
                <a:solidFill>
                  <a:srgbClr val="FF0000"/>
                </a:solidFill>
              </a:rPr>
              <a:t>a man who acquired knowledge</a:t>
            </a:r>
            <a:r>
              <a:rPr lang="en-US" sz="2200" dirty="0"/>
              <a:t> and imparted it (to others) and recited the Qur'an. He will be brought And Allah will make him recount His blessings and he will recount them (and admit having enjoyed them in his lifetime). Then will Allah ask: What did you do (to requite these blessings)? He will say: I acquired knowledge and disseminated it and recited the Qur'an seeking Thy pleasure. Allah will say: You have told a lie. </a:t>
            </a:r>
            <a:r>
              <a:rPr lang="en-US" sz="2200" b="1" dirty="0">
                <a:solidFill>
                  <a:srgbClr val="FF0000"/>
                </a:solidFill>
              </a:rPr>
              <a:t>You acquired knowledge so that you might be called “a scholar,” and you recited the Qur'an so that it might be said:" He is a Qari</a:t>
            </a:r>
            <a:r>
              <a:rPr lang="en-US" sz="2200" dirty="0"/>
              <a:t>" … Then will be brought a </a:t>
            </a:r>
            <a:r>
              <a:rPr lang="en-US" sz="2200" b="1" dirty="0">
                <a:solidFill>
                  <a:srgbClr val="FF0000"/>
                </a:solidFill>
              </a:rPr>
              <a:t>man whom Allah had made abundantly rich and had granted every kind of wealth</a:t>
            </a:r>
            <a:r>
              <a:rPr lang="en-US" sz="2200" dirty="0"/>
              <a:t>. He will be brought and Allah will make him recount His blessings and he will recount them and (admit having enjoyed them in his lifetime). Allah will (then) ask: What have you done (to requite these blessings)? </a:t>
            </a:r>
            <a:r>
              <a:rPr lang="en-US" sz="2200" b="1" dirty="0">
                <a:solidFill>
                  <a:srgbClr val="FF0000"/>
                </a:solidFill>
              </a:rPr>
              <a:t>He will say: I spent money in every cause in which Thou wished that it should be spent. Allah will say: You are lying. You did (so) that it might be said about (You):" </a:t>
            </a:r>
            <a:r>
              <a:rPr lang="en-US" sz="2200" dirty="0"/>
              <a:t>He is a generous fellow" and so it was said. Then will Allah pass orders and he will be dragged with his face downward and thrown into Hell.                                                                  </a:t>
            </a:r>
          </a:p>
        </p:txBody>
      </p:sp>
    </p:spTree>
    <p:extLst>
      <p:ext uri="{BB962C8B-B14F-4D97-AF65-F5344CB8AC3E}">
        <p14:creationId xmlns:p14="http://schemas.microsoft.com/office/powerpoint/2010/main" val="41762289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E523D2-AA33-DF4B-0803-4AF1C67F9F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803A745-0F0D-A698-4334-625D5A30CB95}"/>
              </a:ext>
            </a:extLst>
          </p:cNvPr>
          <p:cNvSpPr>
            <a:spLocks noGrp="1"/>
          </p:cNvSpPr>
          <p:nvPr>
            <p:ph type="ctrTitle"/>
          </p:nvPr>
        </p:nvSpPr>
        <p:spPr>
          <a:xfrm>
            <a:off x="728663" y="999671"/>
            <a:ext cx="10458632" cy="610130"/>
          </a:xfrm>
        </p:spPr>
        <p:txBody>
          <a:bodyPr/>
          <a:lstStyle/>
          <a:p>
            <a:pPr algn="ctr"/>
            <a:r>
              <a:rPr lang="en-US" sz="3600" b="1" dirty="0">
                <a:solidFill>
                  <a:srgbClr val="002060"/>
                </a:solidFill>
                <a:latin typeface="Berlin Sans FB Demi" panose="020E0802020502020306" pitchFamily="34" charset="0"/>
                <a:cs typeface="Leelawadee" panose="020B0502040204020203" pitchFamily="34" charset="-34"/>
              </a:rPr>
              <a:t>Who I am!! </a:t>
            </a:r>
          </a:p>
        </p:txBody>
      </p:sp>
      <p:pic>
        <p:nvPicPr>
          <p:cNvPr id="4" name="Picture 3">
            <a:extLst>
              <a:ext uri="{FF2B5EF4-FFF2-40B4-BE49-F238E27FC236}">
                <a16:creationId xmlns:a16="http://schemas.microsoft.com/office/drawing/2014/main" id="{5A3116AB-2C13-CE78-59AB-3AED84BBD174}"/>
              </a:ext>
            </a:extLst>
          </p:cNvPr>
          <p:cNvPicPr>
            <a:picLocks noChangeAspect="1"/>
          </p:cNvPicPr>
          <p:nvPr/>
        </p:nvPicPr>
        <p:blipFill>
          <a:blip r:embed="rId2"/>
          <a:stretch>
            <a:fillRect/>
          </a:stretch>
        </p:blipFill>
        <p:spPr>
          <a:xfrm>
            <a:off x="914044" y="1895278"/>
            <a:ext cx="3043594" cy="1692147"/>
          </a:xfrm>
          <a:prstGeom prst="rect">
            <a:avLst/>
          </a:prstGeom>
          <a:solidFill>
            <a:srgbClr val="FF0000"/>
          </a:solidFill>
          <a:ln w="228600" cap="sq" cmpd="thickThin">
            <a:solidFill>
              <a:srgbClr val="00B0F0"/>
            </a:solidFill>
            <a:prstDash val="solid"/>
            <a:miter lim="800000"/>
          </a:ln>
          <a:effectLst>
            <a:innerShdw blurRad="76200">
              <a:srgbClr val="000000"/>
            </a:innerShdw>
          </a:effectLst>
        </p:spPr>
      </p:pic>
      <p:pic>
        <p:nvPicPr>
          <p:cNvPr id="18" name="Picture 17">
            <a:extLst>
              <a:ext uri="{FF2B5EF4-FFF2-40B4-BE49-F238E27FC236}">
                <a16:creationId xmlns:a16="http://schemas.microsoft.com/office/drawing/2014/main" id="{149B22BC-FD99-EF5E-29B1-D88C60038FA4}"/>
              </a:ext>
            </a:extLst>
          </p:cNvPr>
          <p:cNvPicPr>
            <a:picLocks noChangeAspect="1"/>
          </p:cNvPicPr>
          <p:nvPr/>
        </p:nvPicPr>
        <p:blipFill>
          <a:blip r:embed="rId3"/>
          <a:stretch>
            <a:fillRect/>
          </a:stretch>
        </p:blipFill>
        <p:spPr>
          <a:xfrm>
            <a:off x="914044" y="4093232"/>
            <a:ext cx="3043594" cy="1690925"/>
          </a:xfrm>
          <a:prstGeom prst="rect">
            <a:avLst/>
          </a:prstGeom>
          <a:ln w="228600" cap="sq" cmpd="thickThin">
            <a:solidFill>
              <a:schemeClr val="accent6"/>
            </a:solidFill>
            <a:prstDash val="solid"/>
            <a:miter lim="800000"/>
          </a:ln>
          <a:effectLst>
            <a:innerShdw blurRad="76200">
              <a:srgbClr val="000000"/>
            </a:innerShdw>
          </a:effectLst>
        </p:spPr>
      </p:pic>
      <p:pic>
        <p:nvPicPr>
          <p:cNvPr id="5" name="Picture 4">
            <a:extLst>
              <a:ext uri="{FF2B5EF4-FFF2-40B4-BE49-F238E27FC236}">
                <a16:creationId xmlns:a16="http://schemas.microsoft.com/office/drawing/2014/main" id="{299DBDC7-2E7F-E87B-AF0D-113E186EFDAB}"/>
              </a:ext>
            </a:extLst>
          </p:cNvPr>
          <p:cNvPicPr>
            <a:picLocks noChangeAspect="1"/>
          </p:cNvPicPr>
          <p:nvPr/>
        </p:nvPicPr>
        <p:blipFill>
          <a:blip r:embed="rId4"/>
          <a:stretch>
            <a:fillRect/>
          </a:stretch>
        </p:blipFill>
        <p:spPr>
          <a:xfrm>
            <a:off x="4422096" y="4136781"/>
            <a:ext cx="2829320" cy="1648055"/>
          </a:xfrm>
          <a:prstGeom prst="rect">
            <a:avLst/>
          </a:prstGeom>
          <a:ln w="228600" cap="sq" cmpd="thickThin">
            <a:solidFill>
              <a:srgbClr val="00B0F0"/>
            </a:solidFill>
            <a:prstDash val="solid"/>
            <a:miter lim="800000"/>
          </a:ln>
          <a:effectLst>
            <a:innerShdw blurRad="76200">
              <a:srgbClr val="000000"/>
            </a:innerShdw>
          </a:effectLst>
        </p:spPr>
      </p:pic>
      <p:pic>
        <p:nvPicPr>
          <p:cNvPr id="8" name="Picture 7">
            <a:extLst>
              <a:ext uri="{FF2B5EF4-FFF2-40B4-BE49-F238E27FC236}">
                <a16:creationId xmlns:a16="http://schemas.microsoft.com/office/drawing/2014/main" id="{DF832223-5617-5233-94B0-677CFD5F3C4A}"/>
              </a:ext>
            </a:extLst>
          </p:cNvPr>
          <p:cNvPicPr>
            <a:picLocks noChangeAspect="1"/>
          </p:cNvPicPr>
          <p:nvPr/>
        </p:nvPicPr>
        <p:blipFill>
          <a:blip r:embed="rId5"/>
          <a:stretch>
            <a:fillRect/>
          </a:stretch>
        </p:blipFill>
        <p:spPr>
          <a:xfrm>
            <a:off x="7715874" y="4100034"/>
            <a:ext cx="3685551" cy="1684123"/>
          </a:xfrm>
          <a:prstGeom prst="rect">
            <a:avLst/>
          </a:prstGeom>
          <a:ln w="228600" cap="sq" cmpd="thickThin">
            <a:solidFill>
              <a:srgbClr val="7030A0"/>
            </a:solidFill>
            <a:prstDash val="solid"/>
            <a:miter lim="800000"/>
          </a:ln>
          <a:effectLst>
            <a:innerShdw blurRad="76200">
              <a:srgbClr val="000000"/>
            </a:innerShdw>
          </a:effectLst>
        </p:spPr>
      </p:pic>
      <p:pic>
        <p:nvPicPr>
          <p:cNvPr id="10" name="Picture 9">
            <a:extLst>
              <a:ext uri="{FF2B5EF4-FFF2-40B4-BE49-F238E27FC236}">
                <a16:creationId xmlns:a16="http://schemas.microsoft.com/office/drawing/2014/main" id="{6A8D2DDD-4F23-3EDF-24C1-A1B81751F873}"/>
              </a:ext>
            </a:extLst>
          </p:cNvPr>
          <p:cNvPicPr>
            <a:picLocks noChangeAspect="1"/>
          </p:cNvPicPr>
          <p:nvPr/>
        </p:nvPicPr>
        <p:blipFill>
          <a:blip r:embed="rId6"/>
          <a:stretch>
            <a:fillRect/>
          </a:stretch>
        </p:blipFill>
        <p:spPr>
          <a:xfrm>
            <a:off x="4200055" y="1653351"/>
            <a:ext cx="7401395" cy="2208903"/>
          </a:xfrm>
          <a:prstGeom prst="rect">
            <a:avLst/>
          </a:prstGeom>
        </p:spPr>
      </p:pic>
    </p:spTree>
    <p:extLst>
      <p:ext uri="{BB962C8B-B14F-4D97-AF65-F5344CB8AC3E}">
        <p14:creationId xmlns:p14="http://schemas.microsoft.com/office/powerpoint/2010/main" val="90602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85019-D622-A6CD-619D-C9805C02EBC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FA8CF4-147A-7B4F-71B6-8689BAC9025B}"/>
              </a:ext>
            </a:extLst>
          </p:cNvPr>
          <p:cNvSpPr>
            <a:spLocks noGrp="1"/>
          </p:cNvSpPr>
          <p:nvPr>
            <p:ph type="ctrTitle"/>
          </p:nvPr>
        </p:nvSpPr>
        <p:spPr>
          <a:xfrm>
            <a:off x="-514166" y="748946"/>
            <a:ext cx="11658600" cy="610130"/>
          </a:xfrm>
        </p:spPr>
        <p:txBody>
          <a:bodyPr/>
          <a:lstStyle/>
          <a:p>
            <a:pPr algn="ctr"/>
            <a:r>
              <a:rPr lang="en-US" sz="3600" b="1" dirty="0">
                <a:solidFill>
                  <a:srgbClr val="002060"/>
                </a:solidFill>
                <a:latin typeface="Berlin Sans FB Demi" panose="020E0802020502020306" pitchFamily="34" charset="0"/>
                <a:cs typeface="Leelawadee" panose="020B0502040204020203" pitchFamily="34" charset="-34"/>
              </a:rPr>
              <a:t>Who I am!! (Research </a:t>
            </a:r>
            <a:r>
              <a:rPr lang="en-US" sz="3600" b="1" dirty="0" err="1">
                <a:solidFill>
                  <a:srgbClr val="002060"/>
                </a:solidFill>
                <a:latin typeface="Berlin Sans FB Demi" panose="020E0802020502020306" pitchFamily="34" charset="0"/>
                <a:cs typeface="Leelawadee" panose="020B0502040204020203" pitchFamily="34" charset="-34"/>
              </a:rPr>
              <a:t>Fields#SDGs</a:t>
            </a:r>
            <a:r>
              <a:rPr lang="en-US" sz="3600" b="1" dirty="0">
                <a:solidFill>
                  <a:srgbClr val="002060"/>
                </a:solidFill>
                <a:latin typeface="Berlin Sans FB Demi" panose="020E0802020502020306" pitchFamily="34" charset="0"/>
                <a:cs typeface="Leelawadee" panose="020B0502040204020203" pitchFamily="34" charset="-34"/>
              </a:rPr>
              <a:t>) </a:t>
            </a:r>
          </a:p>
        </p:txBody>
      </p:sp>
      <p:pic>
        <p:nvPicPr>
          <p:cNvPr id="10" name="Picture 9">
            <a:extLst>
              <a:ext uri="{FF2B5EF4-FFF2-40B4-BE49-F238E27FC236}">
                <a16:creationId xmlns:a16="http://schemas.microsoft.com/office/drawing/2014/main" id="{2218F05E-0582-8D7E-5889-BCB3F9FB705E}"/>
              </a:ext>
            </a:extLst>
          </p:cNvPr>
          <p:cNvPicPr>
            <a:picLocks noChangeAspect="1"/>
          </p:cNvPicPr>
          <p:nvPr/>
        </p:nvPicPr>
        <p:blipFill>
          <a:blip r:embed="rId2"/>
          <a:stretch>
            <a:fillRect/>
          </a:stretch>
        </p:blipFill>
        <p:spPr>
          <a:xfrm>
            <a:off x="523599" y="4645239"/>
            <a:ext cx="11006413" cy="1687758"/>
          </a:xfrm>
          <a:prstGeom prst="rect">
            <a:avLst/>
          </a:prstGeom>
        </p:spPr>
      </p:pic>
      <p:pic>
        <p:nvPicPr>
          <p:cNvPr id="5" name="Picture 4">
            <a:extLst>
              <a:ext uri="{FF2B5EF4-FFF2-40B4-BE49-F238E27FC236}">
                <a16:creationId xmlns:a16="http://schemas.microsoft.com/office/drawing/2014/main" id="{8F3B07AD-94E3-5AA1-F7A6-54E145A4B21D}"/>
              </a:ext>
            </a:extLst>
          </p:cNvPr>
          <p:cNvPicPr>
            <a:picLocks noChangeAspect="1"/>
          </p:cNvPicPr>
          <p:nvPr/>
        </p:nvPicPr>
        <p:blipFill>
          <a:blip r:embed="rId3"/>
          <a:stretch>
            <a:fillRect/>
          </a:stretch>
        </p:blipFill>
        <p:spPr>
          <a:xfrm>
            <a:off x="709338" y="1795070"/>
            <a:ext cx="4634187" cy="2672705"/>
          </a:xfrm>
          <a:prstGeom prst="rect">
            <a:avLst/>
          </a:prstGeom>
          <a:ln w="228600" cap="sq" cmpd="thickThin">
            <a:solidFill>
              <a:srgbClr val="0070C0"/>
            </a:solidFill>
            <a:prstDash val="solid"/>
            <a:miter lim="800000"/>
          </a:ln>
          <a:effectLst>
            <a:innerShdw blurRad="76200">
              <a:srgbClr val="000000"/>
            </a:innerShdw>
          </a:effectLst>
        </p:spPr>
      </p:pic>
      <p:pic>
        <p:nvPicPr>
          <p:cNvPr id="4" name="Picture 3">
            <a:extLst>
              <a:ext uri="{FF2B5EF4-FFF2-40B4-BE49-F238E27FC236}">
                <a16:creationId xmlns:a16="http://schemas.microsoft.com/office/drawing/2014/main" id="{C1037A8E-9E85-D2F3-EA37-FB01E5CED040}"/>
              </a:ext>
            </a:extLst>
          </p:cNvPr>
          <p:cNvPicPr>
            <a:picLocks noChangeAspect="1"/>
          </p:cNvPicPr>
          <p:nvPr/>
        </p:nvPicPr>
        <p:blipFill>
          <a:blip r:embed="rId4"/>
          <a:stretch>
            <a:fillRect/>
          </a:stretch>
        </p:blipFill>
        <p:spPr>
          <a:xfrm>
            <a:off x="5871912" y="1716287"/>
            <a:ext cx="4786563" cy="2828654"/>
          </a:xfrm>
          <a:prstGeom prst="rect">
            <a:avLst/>
          </a:prstGeom>
          <a:ln w="127000" cap="sq">
            <a:solidFill>
              <a:srgbClr val="FF0000"/>
            </a:solidFill>
            <a:miter lim="800000"/>
          </a:ln>
          <a:effectLst>
            <a:outerShdw blurRad="57150" dist="50800" dir="2700000" algn="tl" rotWithShape="0">
              <a:srgbClr val="000000">
                <a:alpha val="40000"/>
              </a:srgbClr>
            </a:outerShdw>
          </a:effectLst>
        </p:spPr>
      </p:pic>
    </p:spTree>
    <p:extLst>
      <p:ext uri="{BB962C8B-B14F-4D97-AF65-F5344CB8AC3E}">
        <p14:creationId xmlns:p14="http://schemas.microsoft.com/office/powerpoint/2010/main" val="24096697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73692-F4AC-D5A2-5A90-4D1508E978A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618FEE-0136-B4E1-AFDF-3DF7796CD5EA}"/>
              </a:ext>
            </a:extLst>
          </p:cNvPr>
          <p:cNvSpPr>
            <a:spLocks noGrp="1"/>
          </p:cNvSpPr>
          <p:nvPr>
            <p:ph type="ctrTitle"/>
          </p:nvPr>
        </p:nvSpPr>
        <p:spPr>
          <a:xfrm>
            <a:off x="457201" y="748946"/>
            <a:ext cx="11458574" cy="822680"/>
          </a:xfrm>
        </p:spPr>
        <p:txBody>
          <a:bodyPr/>
          <a:lstStyle/>
          <a:p>
            <a:pPr algn="ctr"/>
            <a:r>
              <a:rPr lang="en-US" sz="3600" b="1" dirty="0">
                <a:solidFill>
                  <a:srgbClr val="002060"/>
                </a:solidFill>
                <a:latin typeface="Berlin Sans FB Demi" panose="020E0802020502020306" pitchFamily="34" charset="0"/>
                <a:cs typeface="Leelawadee" panose="020B0502040204020203" pitchFamily="34" charset="-34"/>
              </a:rPr>
              <a:t>Status: Among 89,50,978 Reviewers of the World (</a:t>
            </a:r>
            <a:r>
              <a:rPr lang="en-US" sz="3600" b="1" dirty="0" err="1">
                <a:solidFill>
                  <a:srgbClr val="002060"/>
                </a:solidFill>
                <a:latin typeface="Berlin Sans FB Demi" panose="020E0802020502020306" pitchFamily="34" charset="0"/>
                <a:cs typeface="Leelawadee" panose="020B0502040204020203" pitchFamily="34" charset="-34"/>
              </a:rPr>
              <a:t>WoS</a:t>
            </a:r>
            <a:r>
              <a:rPr lang="en-US" sz="3600" b="1" dirty="0">
                <a:solidFill>
                  <a:srgbClr val="002060"/>
                </a:solidFill>
                <a:latin typeface="Berlin Sans FB Demi" panose="020E0802020502020306" pitchFamily="34" charset="0"/>
                <a:cs typeface="Leelawadee" panose="020B0502040204020203" pitchFamily="34" charset="-34"/>
              </a:rPr>
              <a:t>) </a:t>
            </a:r>
          </a:p>
        </p:txBody>
      </p:sp>
      <p:pic>
        <p:nvPicPr>
          <p:cNvPr id="7" name="Picture 6">
            <a:extLst>
              <a:ext uri="{FF2B5EF4-FFF2-40B4-BE49-F238E27FC236}">
                <a16:creationId xmlns:a16="http://schemas.microsoft.com/office/drawing/2014/main" id="{EA1514F5-2FA1-FE2B-45B9-FB1A17625051}"/>
              </a:ext>
            </a:extLst>
          </p:cNvPr>
          <p:cNvPicPr>
            <a:picLocks noChangeAspect="1"/>
          </p:cNvPicPr>
          <p:nvPr/>
        </p:nvPicPr>
        <p:blipFill>
          <a:blip r:embed="rId2"/>
          <a:stretch>
            <a:fillRect/>
          </a:stretch>
        </p:blipFill>
        <p:spPr>
          <a:xfrm>
            <a:off x="7575292" y="1823697"/>
            <a:ext cx="4616708" cy="3896749"/>
          </a:xfrm>
          <a:prstGeom prst="rect">
            <a:avLst/>
          </a:prstGeom>
          <a:ln w="228600" cap="sq" cmpd="thickThin">
            <a:solidFill>
              <a:schemeClr val="accent6"/>
            </a:solidFill>
            <a:prstDash val="solid"/>
            <a:miter lim="800000"/>
          </a:ln>
          <a:effectLst>
            <a:innerShdw blurRad="76200">
              <a:srgbClr val="000000"/>
            </a:innerShdw>
          </a:effectLst>
        </p:spPr>
      </p:pic>
      <p:sp>
        <p:nvSpPr>
          <p:cNvPr id="11" name="TextBox 10">
            <a:extLst>
              <a:ext uri="{FF2B5EF4-FFF2-40B4-BE49-F238E27FC236}">
                <a16:creationId xmlns:a16="http://schemas.microsoft.com/office/drawing/2014/main" id="{12748EE9-C9CA-DE57-A4C2-EDE88BA1CF3C}"/>
              </a:ext>
            </a:extLst>
          </p:cNvPr>
          <p:cNvSpPr txBox="1"/>
          <p:nvPr/>
        </p:nvSpPr>
        <p:spPr>
          <a:xfrm>
            <a:off x="178685" y="5908724"/>
            <a:ext cx="10179753" cy="400110"/>
          </a:xfrm>
          <a:prstGeom prst="rect">
            <a:avLst/>
          </a:prstGeom>
          <a:noFill/>
        </p:spPr>
        <p:txBody>
          <a:bodyPr wrap="square">
            <a:spAutoFit/>
          </a:bodyPr>
          <a:lstStyle/>
          <a:p>
            <a:r>
              <a:rPr lang="en-US" sz="2000" dirty="0">
                <a:solidFill>
                  <a:srgbClr val="002060"/>
                </a:solidFill>
                <a:latin typeface="Berlin Sans FB Demi" panose="020E0802020502020306" pitchFamily="34" charset="0"/>
              </a:rPr>
              <a:t>Average Review Length: 362 words (Globally), 275 words (DIU), 552 words (Me). </a:t>
            </a:r>
          </a:p>
        </p:txBody>
      </p:sp>
      <p:pic>
        <p:nvPicPr>
          <p:cNvPr id="5" name="Picture 4">
            <a:extLst>
              <a:ext uri="{FF2B5EF4-FFF2-40B4-BE49-F238E27FC236}">
                <a16:creationId xmlns:a16="http://schemas.microsoft.com/office/drawing/2014/main" id="{BE4DBDAB-A7E2-0FE5-4870-68E2D0E2F990}"/>
              </a:ext>
            </a:extLst>
          </p:cNvPr>
          <p:cNvPicPr>
            <a:picLocks noChangeAspect="1"/>
          </p:cNvPicPr>
          <p:nvPr/>
        </p:nvPicPr>
        <p:blipFill>
          <a:blip r:embed="rId3"/>
          <a:stretch>
            <a:fillRect/>
          </a:stretch>
        </p:blipFill>
        <p:spPr>
          <a:xfrm>
            <a:off x="293572" y="1788480"/>
            <a:ext cx="6821603" cy="3896749"/>
          </a:xfrm>
          <a:prstGeom prst="rect">
            <a:avLst/>
          </a:prstGeom>
          <a:ln w="228600" cap="sq" cmpd="thickThin">
            <a:solidFill>
              <a:schemeClr val="accent6"/>
            </a:solidFill>
            <a:prstDash val="solid"/>
            <a:miter lim="800000"/>
          </a:ln>
          <a:effectLst>
            <a:innerShdw blurRad="76200">
              <a:srgbClr val="000000"/>
            </a:innerShdw>
          </a:effectLst>
        </p:spPr>
      </p:pic>
    </p:spTree>
    <p:extLst>
      <p:ext uri="{BB962C8B-B14F-4D97-AF65-F5344CB8AC3E}">
        <p14:creationId xmlns:p14="http://schemas.microsoft.com/office/powerpoint/2010/main" val="22454210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448E9-2393-B77C-F3B7-77B795DB83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4C32E-9698-3767-FE6C-E917CE5B7EC5}"/>
              </a:ext>
            </a:extLst>
          </p:cNvPr>
          <p:cNvSpPr>
            <a:spLocks noGrp="1"/>
          </p:cNvSpPr>
          <p:nvPr>
            <p:ph type="ctrTitle"/>
          </p:nvPr>
        </p:nvSpPr>
        <p:spPr>
          <a:xfrm>
            <a:off x="604654" y="1014412"/>
            <a:ext cx="10158596" cy="1671638"/>
          </a:xfrm>
        </p:spPr>
        <p:txBody>
          <a:bodyPr/>
          <a:lstStyle/>
          <a:p>
            <a:pPr algn="ctr"/>
            <a:r>
              <a:rPr lang="en-US" sz="3200" b="1" dirty="0">
                <a:solidFill>
                  <a:srgbClr val="002060"/>
                </a:solidFill>
                <a:latin typeface="Berlin Sans FB Demi" panose="020E0802020502020306" pitchFamily="34" charset="0"/>
                <a:cs typeface="Leelawadee" panose="020B0502040204020203" pitchFamily="34" charset="-34"/>
              </a:rPr>
              <a:t>Identity as an Academic/Editorial Board Member</a:t>
            </a:r>
            <a:br>
              <a:rPr lang="en-US" sz="3200" b="1" dirty="0">
                <a:solidFill>
                  <a:srgbClr val="002060"/>
                </a:solidFill>
                <a:latin typeface="Berlin Sans FB Demi" panose="020E0802020502020306" pitchFamily="34" charset="0"/>
                <a:cs typeface="Leelawadee" panose="020B0502040204020203" pitchFamily="34" charset="-34"/>
              </a:rPr>
            </a:br>
            <a:endParaRPr lang="en-US" sz="3600" b="1" dirty="0">
              <a:solidFill>
                <a:srgbClr val="002060"/>
              </a:solidFill>
              <a:latin typeface="Berlin Sans FB Demi" panose="020E0802020502020306" pitchFamily="34" charset="0"/>
              <a:cs typeface="Leelawadee" panose="020B0502040204020203" pitchFamily="34" charset="-34"/>
            </a:endParaRPr>
          </a:p>
        </p:txBody>
      </p:sp>
      <p:sp>
        <p:nvSpPr>
          <p:cNvPr id="8" name="TextBox 7">
            <a:extLst>
              <a:ext uri="{FF2B5EF4-FFF2-40B4-BE49-F238E27FC236}">
                <a16:creationId xmlns:a16="http://schemas.microsoft.com/office/drawing/2014/main" id="{63DC8FD8-2E1E-A37A-01A9-1E2090A83DE1}"/>
              </a:ext>
            </a:extLst>
          </p:cNvPr>
          <p:cNvSpPr txBox="1"/>
          <p:nvPr/>
        </p:nvSpPr>
        <p:spPr>
          <a:xfrm>
            <a:off x="1100137" y="2343151"/>
            <a:ext cx="8701088" cy="2631490"/>
          </a:xfrm>
          <a:prstGeom prst="rect">
            <a:avLst/>
          </a:prstGeom>
          <a:noFill/>
        </p:spPr>
        <p:txBody>
          <a:bodyPr wrap="square">
            <a:spAutoFit/>
          </a:bodyPr>
          <a:lstStyle/>
          <a:p>
            <a:pPr algn="just"/>
            <a:r>
              <a:rPr lang="en-US" sz="2400" dirty="0"/>
              <a:t>I am currently working as an ‘</a:t>
            </a:r>
            <a:r>
              <a:rPr lang="en-US" sz="2400" b="1" dirty="0">
                <a:solidFill>
                  <a:srgbClr val="FF0000"/>
                </a:solidFill>
              </a:rPr>
              <a:t>Academic Editor’ of PLOS ONE</a:t>
            </a:r>
            <a:r>
              <a:rPr lang="en-US" sz="2400" dirty="0"/>
              <a:t>, an international recognized </a:t>
            </a:r>
            <a:r>
              <a:rPr lang="en-US" sz="2400" b="1" dirty="0">
                <a:solidFill>
                  <a:srgbClr val="FF0000"/>
                </a:solidFill>
              </a:rPr>
              <a:t>Q1 Journal </a:t>
            </a:r>
            <a:r>
              <a:rPr lang="en-US" sz="2400" dirty="0"/>
              <a:t>which is enlisted as </a:t>
            </a:r>
            <a:r>
              <a:rPr lang="en-US" sz="2400" b="1" i="0" dirty="0">
                <a:solidFill>
                  <a:srgbClr val="FF0000"/>
                </a:solidFill>
                <a:effectLst/>
              </a:rPr>
              <a:t>Science Citation Index Expanded (SCIE), and Web of Science Core Collection. </a:t>
            </a:r>
            <a:r>
              <a:rPr lang="en-US" sz="2400" dirty="0"/>
              <a:t>I am also an editorial board member for the Journal of Social and Political Sciences, and the Sankalp Journal of Multidisciplinary Studies (SJMS). </a:t>
            </a:r>
          </a:p>
          <a:p>
            <a:pPr algn="just"/>
            <a:endParaRPr lang="en-US" sz="2100" dirty="0"/>
          </a:p>
        </p:txBody>
      </p:sp>
      <p:sp>
        <p:nvSpPr>
          <p:cNvPr id="4" name="TextBox 3">
            <a:extLst>
              <a:ext uri="{FF2B5EF4-FFF2-40B4-BE49-F238E27FC236}">
                <a16:creationId xmlns:a16="http://schemas.microsoft.com/office/drawing/2014/main" id="{3DE36470-9B3F-48CA-97C8-1426C5CEAA32}"/>
              </a:ext>
            </a:extLst>
          </p:cNvPr>
          <p:cNvSpPr txBox="1"/>
          <p:nvPr/>
        </p:nvSpPr>
        <p:spPr>
          <a:xfrm>
            <a:off x="1120378" y="4974641"/>
            <a:ext cx="8701088" cy="1200329"/>
          </a:xfrm>
          <a:prstGeom prst="rect">
            <a:avLst/>
          </a:prstGeom>
          <a:noFill/>
        </p:spPr>
        <p:txBody>
          <a:bodyPr wrap="square">
            <a:spAutoFit/>
          </a:bodyPr>
          <a:lstStyle/>
          <a:p>
            <a:pPr algn="r"/>
            <a:r>
              <a:rPr lang="en-US" sz="2400" b="1" dirty="0">
                <a:solidFill>
                  <a:srgbClr val="002060"/>
                </a:solidFill>
                <a:highlight>
                  <a:srgbClr val="FFFF00"/>
                </a:highlight>
              </a:rPr>
              <a:t>Please visit:</a:t>
            </a:r>
          </a:p>
          <a:p>
            <a:pPr algn="r"/>
            <a:r>
              <a:rPr lang="en-US" sz="2400" b="1" dirty="0">
                <a:solidFill>
                  <a:srgbClr val="002060"/>
                </a:solidFill>
              </a:rPr>
              <a:t>https://journals.plos.org/plosone/static/editorial-board?ae_name=Md.+Fouad+Hossain+Sarker</a:t>
            </a:r>
          </a:p>
        </p:txBody>
      </p:sp>
    </p:spTree>
    <p:extLst>
      <p:ext uri="{BB962C8B-B14F-4D97-AF65-F5344CB8AC3E}">
        <p14:creationId xmlns:p14="http://schemas.microsoft.com/office/powerpoint/2010/main" val="20756244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767B7-35CA-E15D-6CA1-2FDE3279D7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8317A0-3DAA-34ED-E8A7-FEB937E8E2B9}"/>
              </a:ext>
            </a:extLst>
          </p:cNvPr>
          <p:cNvSpPr>
            <a:spLocks noGrp="1"/>
          </p:cNvSpPr>
          <p:nvPr>
            <p:ph type="ctrTitle"/>
          </p:nvPr>
        </p:nvSpPr>
        <p:spPr>
          <a:xfrm>
            <a:off x="985838" y="614364"/>
            <a:ext cx="10158596" cy="1257300"/>
          </a:xfrm>
        </p:spPr>
        <p:txBody>
          <a:bodyPr/>
          <a:lstStyle/>
          <a:p>
            <a:pPr algn="ctr"/>
            <a:r>
              <a:rPr lang="en-US" sz="3200" b="1" dirty="0">
                <a:solidFill>
                  <a:srgbClr val="002060"/>
                </a:solidFill>
                <a:latin typeface="Berlin Sans FB Demi" panose="020E0802020502020306" pitchFamily="34" charset="0"/>
                <a:cs typeface="Leelawadee" panose="020B0502040204020203" pitchFamily="34" charset="-34"/>
              </a:rPr>
              <a:t>Identity as a Reviewer of local &amp; International Journals </a:t>
            </a:r>
            <a:br>
              <a:rPr lang="en-US" sz="3600" b="1" dirty="0">
                <a:solidFill>
                  <a:srgbClr val="002060"/>
                </a:solidFill>
                <a:latin typeface="Berlin Sans FB Demi" panose="020E0802020502020306" pitchFamily="34" charset="0"/>
                <a:cs typeface="Leelawadee" panose="020B0502040204020203" pitchFamily="34" charset="-34"/>
              </a:rPr>
            </a:br>
            <a:endParaRPr lang="en-US" sz="3600" b="1" dirty="0">
              <a:solidFill>
                <a:srgbClr val="002060"/>
              </a:solidFill>
              <a:latin typeface="Berlin Sans FB Demi" panose="020E0802020502020306" pitchFamily="34" charset="0"/>
              <a:cs typeface="Leelawadee" panose="020B0502040204020203" pitchFamily="34" charset="-34"/>
            </a:endParaRPr>
          </a:p>
        </p:txBody>
      </p:sp>
      <p:sp>
        <p:nvSpPr>
          <p:cNvPr id="8" name="TextBox 7">
            <a:extLst>
              <a:ext uri="{FF2B5EF4-FFF2-40B4-BE49-F238E27FC236}">
                <a16:creationId xmlns:a16="http://schemas.microsoft.com/office/drawing/2014/main" id="{9338965B-DC4D-1D2E-25E0-DBA40EA87453}"/>
              </a:ext>
            </a:extLst>
          </p:cNvPr>
          <p:cNvSpPr txBox="1"/>
          <p:nvPr/>
        </p:nvSpPr>
        <p:spPr>
          <a:xfrm>
            <a:off x="171450" y="1604664"/>
            <a:ext cx="11572875" cy="5262979"/>
          </a:xfrm>
          <a:prstGeom prst="rect">
            <a:avLst/>
          </a:prstGeom>
          <a:noFill/>
        </p:spPr>
        <p:txBody>
          <a:bodyPr wrap="square">
            <a:spAutoFit/>
          </a:bodyPr>
          <a:lstStyle/>
          <a:p>
            <a:pPr algn="just"/>
            <a:r>
              <a:rPr lang="en-US" sz="2400" dirty="0"/>
              <a:t>I work as a reviewer for various local and international peer-reviewed journals </a:t>
            </a:r>
            <a:r>
              <a:rPr lang="en-US" sz="2400" b="1" dirty="0">
                <a:solidFill>
                  <a:srgbClr val="FF0000"/>
                </a:solidFill>
              </a:rPr>
              <a:t>(20)</a:t>
            </a:r>
            <a:r>
              <a:rPr lang="en-US" sz="2400" dirty="0"/>
              <a:t>, such as </a:t>
            </a:r>
            <a:r>
              <a:rPr lang="en-US" sz="2400" dirty="0">
                <a:highlight>
                  <a:srgbClr val="00FFFF"/>
                </a:highlight>
              </a:rPr>
              <a:t>Sage Open </a:t>
            </a:r>
            <a:r>
              <a:rPr lang="en-US" sz="2400" dirty="0">
                <a:highlight>
                  <a:srgbClr val="FFFF00"/>
                </a:highlight>
              </a:rPr>
              <a:t>Journal of Applied Research in Higher Education (Emerald), Southeast Asia: A Multidisciplinary Journal (Emerald), </a:t>
            </a:r>
            <a:r>
              <a:rPr lang="en-US" sz="2400" dirty="0">
                <a:highlight>
                  <a:srgbClr val="00FFFF"/>
                </a:highlight>
              </a:rPr>
              <a:t>International Journal of Community Well-Being (Springer), BMC Medical Education (Springer), BMC Public Health (Springer), Discover Sustainability (Springer), Discover Education (Springer), </a:t>
            </a:r>
            <a:r>
              <a:rPr lang="en-US" sz="2400" dirty="0">
                <a:highlight>
                  <a:srgbClr val="FFFF00"/>
                </a:highlight>
              </a:rPr>
              <a:t>International Journal of Educational Research Open (Elsevier), </a:t>
            </a:r>
            <a:r>
              <a:rPr lang="en-US" sz="2400" dirty="0" err="1">
                <a:highlight>
                  <a:srgbClr val="FFFF00"/>
                </a:highlight>
              </a:rPr>
              <a:t>Heliyon</a:t>
            </a:r>
            <a:r>
              <a:rPr lang="en-US" sz="2400" dirty="0">
                <a:highlight>
                  <a:srgbClr val="FFFF00"/>
                </a:highlight>
              </a:rPr>
              <a:t> (Elsevier), Computers in Human Behavior Reports (Elsevier), Social Sciences &amp; Humanities Open (Elsevier), International Journal of Gastronomy and Food Science (Elsevier), International Journal of Disaster Risk Reduction (Elsevier), World Development Perspectives (Elsevier),</a:t>
            </a:r>
            <a:r>
              <a:rPr lang="en-US" sz="2400" dirty="0"/>
              <a:t> </a:t>
            </a:r>
            <a:r>
              <a:rPr lang="en-US" sz="2400" dirty="0">
                <a:highlight>
                  <a:srgbClr val="00FFFF"/>
                </a:highlight>
              </a:rPr>
              <a:t>Cogent Social Sciences (Taylor &amp; Francis), International Journal of Human- Computer Interaction (Taylor &amp; Francis), </a:t>
            </a:r>
            <a:r>
              <a:rPr lang="en-US" sz="2400" dirty="0" err="1">
                <a:highlight>
                  <a:srgbClr val="FFFF00"/>
                </a:highlight>
              </a:rPr>
              <a:t>Qeios</a:t>
            </a:r>
            <a:r>
              <a:rPr lang="en-US" sz="2400" dirty="0">
                <a:highlight>
                  <a:srgbClr val="FFFF00"/>
                </a:highlight>
              </a:rPr>
              <a:t> (Scopus &amp; WOS), Journal of Sustainability Science and Management (Scopus &amp; WOS), International Journal of Emerging Technologies in Learning (</a:t>
            </a:r>
            <a:r>
              <a:rPr lang="en-US" sz="2400" dirty="0" err="1">
                <a:highlight>
                  <a:srgbClr val="FFFF00"/>
                </a:highlight>
              </a:rPr>
              <a:t>iJET</a:t>
            </a:r>
            <a:r>
              <a:rPr lang="en-US" sz="2400" dirty="0">
                <a:highlight>
                  <a:srgbClr val="FFFF00"/>
                </a:highlight>
              </a:rPr>
              <a:t>)</a:t>
            </a:r>
            <a:r>
              <a:rPr lang="en-US" sz="2400" dirty="0"/>
              <a:t>, and DIU Journal of Humanities and Social Science in Dhaka, Bangladesh.</a:t>
            </a:r>
          </a:p>
        </p:txBody>
      </p:sp>
    </p:spTree>
    <p:extLst>
      <p:ext uri="{BB962C8B-B14F-4D97-AF65-F5344CB8AC3E}">
        <p14:creationId xmlns:p14="http://schemas.microsoft.com/office/powerpoint/2010/main" val="42047475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E22DD6-DB6E-E403-E1C3-F3812CD9C1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05B50A-FB9D-0477-8843-BB9C6C9B9612}"/>
              </a:ext>
            </a:extLst>
          </p:cNvPr>
          <p:cNvSpPr>
            <a:spLocks noGrp="1"/>
          </p:cNvSpPr>
          <p:nvPr>
            <p:ph type="ctrTitle"/>
          </p:nvPr>
        </p:nvSpPr>
        <p:spPr>
          <a:xfrm>
            <a:off x="1371600" y="748946"/>
            <a:ext cx="9772834" cy="822680"/>
          </a:xfrm>
        </p:spPr>
        <p:txBody>
          <a:bodyPr/>
          <a:lstStyle/>
          <a:p>
            <a:pPr algn="ctr"/>
            <a:br>
              <a:rPr lang="en-US" sz="3600" b="1" dirty="0">
                <a:solidFill>
                  <a:srgbClr val="002060"/>
                </a:solidFill>
                <a:latin typeface="Berlin Sans FB Demi" panose="020E0802020502020306" pitchFamily="34" charset="0"/>
                <a:cs typeface="Leelawadee" panose="020B0502040204020203" pitchFamily="34" charset="-34"/>
              </a:rPr>
            </a:br>
            <a:endParaRPr lang="en-US" sz="3600" b="1" dirty="0">
              <a:solidFill>
                <a:srgbClr val="002060"/>
              </a:solidFill>
              <a:latin typeface="Berlin Sans FB Demi" panose="020E0802020502020306" pitchFamily="34" charset="0"/>
              <a:cs typeface="Leelawadee" panose="020B0502040204020203" pitchFamily="34" charset="-34"/>
            </a:endParaRPr>
          </a:p>
        </p:txBody>
      </p:sp>
      <p:sp>
        <p:nvSpPr>
          <p:cNvPr id="3" name="Title 1">
            <a:extLst>
              <a:ext uri="{FF2B5EF4-FFF2-40B4-BE49-F238E27FC236}">
                <a16:creationId xmlns:a16="http://schemas.microsoft.com/office/drawing/2014/main" id="{C688ED01-3077-850E-4ACA-0F9AAAE61026}"/>
              </a:ext>
            </a:extLst>
          </p:cNvPr>
          <p:cNvSpPr txBox="1">
            <a:spLocks/>
          </p:cNvSpPr>
          <p:nvPr/>
        </p:nvSpPr>
        <p:spPr>
          <a:xfrm>
            <a:off x="1257300" y="748946"/>
            <a:ext cx="10001434" cy="671513"/>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3600" b="1" dirty="0">
                <a:solidFill>
                  <a:srgbClr val="002060"/>
                </a:solidFill>
                <a:latin typeface="Berlin Sans FB Demi" panose="020E0802020502020306" pitchFamily="34" charset="0"/>
                <a:cs typeface="Leelawadee" panose="020B0502040204020203" pitchFamily="34" charset="-34"/>
              </a:rPr>
              <a:t>Benefits as a Reviewer </a:t>
            </a:r>
          </a:p>
        </p:txBody>
      </p:sp>
      <p:pic>
        <p:nvPicPr>
          <p:cNvPr id="7" name="Picture 6">
            <a:extLst>
              <a:ext uri="{FF2B5EF4-FFF2-40B4-BE49-F238E27FC236}">
                <a16:creationId xmlns:a16="http://schemas.microsoft.com/office/drawing/2014/main" id="{7A254EA6-369E-7DAB-5093-06E4AF76551F}"/>
              </a:ext>
            </a:extLst>
          </p:cNvPr>
          <p:cNvPicPr>
            <a:picLocks noChangeAspect="1"/>
          </p:cNvPicPr>
          <p:nvPr/>
        </p:nvPicPr>
        <p:blipFill>
          <a:blip r:embed="rId2"/>
          <a:stretch>
            <a:fillRect/>
          </a:stretch>
        </p:blipFill>
        <p:spPr>
          <a:xfrm>
            <a:off x="427298" y="1649060"/>
            <a:ext cx="11128292" cy="3854627"/>
          </a:xfrm>
          <a:prstGeom prst="rect">
            <a:avLst/>
          </a:prstGeom>
          <a:ln w="228600" cap="sq" cmpd="thickThin">
            <a:solidFill>
              <a:srgbClr val="92D050"/>
            </a:solidFill>
            <a:prstDash val="solid"/>
            <a:miter lim="800000"/>
          </a:ln>
          <a:effectLst>
            <a:innerShdw blurRad="76200">
              <a:srgbClr val="000000"/>
            </a:innerShdw>
          </a:effectLst>
        </p:spPr>
      </p:pic>
    </p:spTree>
    <p:extLst>
      <p:ext uri="{BB962C8B-B14F-4D97-AF65-F5344CB8AC3E}">
        <p14:creationId xmlns:p14="http://schemas.microsoft.com/office/powerpoint/2010/main" val="335997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91E36B-759D-17A7-194E-5A61DC53E1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BC28E-2B29-CEA5-C2C1-E7C4400E5C28}"/>
              </a:ext>
            </a:extLst>
          </p:cNvPr>
          <p:cNvSpPr>
            <a:spLocks noGrp="1"/>
          </p:cNvSpPr>
          <p:nvPr>
            <p:ph type="ctrTitle"/>
          </p:nvPr>
        </p:nvSpPr>
        <p:spPr>
          <a:xfrm>
            <a:off x="0" y="418577"/>
            <a:ext cx="11215689" cy="1110192"/>
          </a:xfrm>
        </p:spPr>
        <p:txBody>
          <a:bodyPr/>
          <a:lstStyle/>
          <a:p>
            <a:pPr algn="ctr"/>
            <a:r>
              <a:rPr lang="en-US" sz="4800" b="1" dirty="0">
                <a:solidFill>
                  <a:srgbClr val="002060"/>
                </a:solidFill>
                <a:latin typeface="Berlin Sans FB Demi" panose="020E0802020502020306" pitchFamily="34" charset="0"/>
                <a:cs typeface="Leelawadee" panose="020B0502040204020203" pitchFamily="34" charset="-34"/>
              </a:rPr>
              <a:t>Reveal Your Potentiality</a:t>
            </a:r>
          </a:p>
        </p:txBody>
      </p:sp>
      <p:pic>
        <p:nvPicPr>
          <p:cNvPr id="4" name="Picture 3">
            <a:extLst>
              <a:ext uri="{FF2B5EF4-FFF2-40B4-BE49-F238E27FC236}">
                <a16:creationId xmlns:a16="http://schemas.microsoft.com/office/drawing/2014/main" id="{0333AC02-8473-6601-E186-EFEB650987A1}"/>
              </a:ext>
            </a:extLst>
          </p:cNvPr>
          <p:cNvPicPr>
            <a:picLocks noChangeAspect="1"/>
          </p:cNvPicPr>
          <p:nvPr/>
        </p:nvPicPr>
        <p:blipFill>
          <a:blip r:embed="rId3"/>
          <a:stretch>
            <a:fillRect/>
          </a:stretch>
        </p:blipFill>
        <p:spPr>
          <a:xfrm>
            <a:off x="428625" y="1760670"/>
            <a:ext cx="7482356" cy="2462090"/>
          </a:xfrm>
          <a:prstGeom prst="rect">
            <a:avLst/>
          </a:prstGeom>
          <a:ln>
            <a:solidFill>
              <a:schemeClr val="accent3"/>
            </a:solidFill>
          </a:ln>
        </p:spPr>
      </p:pic>
      <p:pic>
        <p:nvPicPr>
          <p:cNvPr id="6" name="Picture 5">
            <a:extLst>
              <a:ext uri="{FF2B5EF4-FFF2-40B4-BE49-F238E27FC236}">
                <a16:creationId xmlns:a16="http://schemas.microsoft.com/office/drawing/2014/main" id="{5109A3BB-3E5F-D51B-211A-50B4F319F524}"/>
              </a:ext>
            </a:extLst>
          </p:cNvPr>
          <p:cNvPicPr>
            <a:picLocks noChangeAspect="1"/>
          </p:cNvPicPr>
          <p:nvPr/>
        </p:nvPicPr>
        <p:blipFill>
          <a:blip r:embed="rId4"/>
          <a:stretch>
            <a:fillRect/>
          </a:stretch>
        </p:blipFill>
        <p:spPr>
          <a:xfrm>
            <a:off x="8034109" y="1735399"/>
            <a:ext cx="4052673" cy="4611017"/>
          </a:xfrm>
          <a:prstGeom prst="rect">
            <a:avLst/>
          </a:prstGeom>
        </p:spPr>
      </p:pic>
      <p:sp>
        <p:nvSpPr>
          <p:cNvPr id="11" name="TextBox 10">
            <a:extLst>
              <a:ext uri="{FF2B5EF4-FFF2-40B4-BE49-F238E27FC236}">
                <a16:creationId xmlns:a16="http://schemas.microsoft.com/office/drawing/2014/main" id="{71EA0BE2-9604-52C3-C5CD-7544DA8630FE}"/>
              </a:ext>
            </a:extLst>
          </p:cNvPr>
          <p:cNvSpPr txBox="1"/>
          <p:nvPr/>
        </p:nvSpPr>
        <p:spPr>
          <a:xfrm>
            <a:off x="428625" y="4222759"/>
            <a:ext cx="8629649" cy="2123658"/>
          </a:xfrm>
          <a:prstGeom prst="rect">
            <a:avLst/>
          </a:prstGeom>
          <a:noFill/>
        </p:spPr>
        <p:txBody>
          <a:bodyPr wrap="square">
            <a:spAutoFit/>
          </a:bodyPr>
          <a:lstStyle/>
          <a:p>
            <a:r>
              <a:rPr lang="en-US" sz="2400" b="1" dirty="0">
                <a:highlight>
                  <a:srgbClr val="FFFF00"/>
                </a:highlight>
              </a:rPr>
              <a:t>Intro</a:t>
            </a:r>
          </a:p>
          <a:p>
            <a:r>
              <a:rPr lang="en-US" b="1" dirty="0"/>
              <a:t>Researcher! Software Engineer!! Traveler (🇧🇩🇯🇵🇨🇳🇱🇷🇳🇵🇸🇬)</a:t>
            </a:r>
          </a:p>
          <a:p>
            <a:r>
              <a:rPr lang="en-US" b="1" dirty="0"/>
              <a:t>Associate member at Bangladesh Computer Society</a:t>
            </a:r>
          </a:p>
          <a:p>
            <a:r>
              <a:rPr lang="en-US" b="1" dirty="0"/>
              <a:t>Graduate Student Member at IEEE</a:t>
            </a:r>
          </a:p>
          <a:p>
            <a:r>
              <a:rPr lang="en-US" b="1" dirty="0"/>
              <a:t>Research Assistant (RA) at University of Southern Queensland - Students</a:t>
            </a:r>
          </a:p>
          <a:p>
            <a:r>
              <a:rPr lang="en-US" b="1" dirty="0"/>
              <a:t>Research assistant at The University of Queensland - International</a:t>
            </a:r>
          </a:p>
          <a:p>
            <a:r>
              <a:rPr lang="en-US" b="1" dirty="0"/>
              <a:t>Former Graduate Research Assistant at </a:t>
            </a:r>
            <a:r>
              <a:rPr lang="en-US" b="1" dirty="0" err="1"/>
              <a:t>Universiti</a:t>
            </a:r>
            <a:r>
              <a:rPr lang="en-US" b="1" dirty="0"/>
              <a:t> Malaya</a:t>
            </a:r>
          </a:p>
        </p:txBody>
      </p:sp>
    </p:spTree>
    <p:extLst>
      <p:ext uri="{BB962C8B-B14F-4D97-AF65-F5344CB8AC3E}">
        <p14:creationId xmlns:p14="http://schemas.microsoft.com/office/powerpoint/2010/main" val="26221666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05A52-62A3-2A82-3A64-8D780D64731F}"/>
              </a:ext>
            </a:extLst>
          </p:cNvPr>
          <p:cNvSpPr>
            <a:spLocks noGrp="1"/>
          </p:cNvSpPr>
          <p:nvPr>
            <p:ph type="title"/>
          </p:nvPr>
        </p:nvSpPr>
        <p:spPr>
          <a:xfrm>
            <a:off x="1797666" y="1062037"/>
            <a:ext cx="8596668" cy="762000"/>
          </a:xfrm>
        </p:spPr>
        <p:txBody>
          <a:bodyPr/>
          <a:lstStyle/>
          <a:p>
            <a:pPr algn="ctr"/>
            <a:r>
              <a:rPr lang="en-US" dirty="0">
                <a:solidFill>
                  <a:srgbClr val="0070C0"/>
                </a:solidFill>
                <a:latin typeface="Berlin Sans FB Demi" panose="020E0802020502020306" pitchFamily="34" charset="0"/>
              </a:rPr>
              <a:t>Achievements at DIU </a:t>
            </a:r>
          </a:p>
        </p:txBody>
      </p:sp>
      <p:pic>
        <p:nvPicPr>
          <p:cNvPr id="5" name="Content Placeholder 4">
            <a:extLst>
              <a:ext uri="{FF2B5EF4-FFF2-40B4-BE49-F238E27FC236}">
                <a16:creationId xmlns:a16="http://schemas.microsoft.com/office/drawing/2014/main" id="{5E15AE14-6A17-CC4E-3A3E-60033A2073B7}"/>
              </a:ext>
            </a:extLst>
          </p:cNvPr>
          <p:cNvPicPr>
            <a:picLocks noGrp="1" noChangeAspect="1"/>
          </p:cNvPicPr>
          <p:nvPr>
            <p:ph idx="1"/>
          </p:nvPr>
        </p:nvPicPr>
        <p:blipFill>
          <a:blip r:embed="rId2"/>
          <a:stretch>
            <a:fillRect/>
          </a:stretch>
        </p:blipFill>
        <p:spPr>
          <a:xfrm>
            <a:off x="1012825" y="2141663"/>
            <a:ext cx="10166350" cy="3654300"/>
          </a:xfrm>
          <a:prstGeom prst="rect">
            <a:avLst/>
          </a:prstGeom>
          <a:ln w="228600" cap="sq" cmpd="thickThin">
            <a:solidFill>
              <a:srgbClr val="FFFF00"/>
            </a:solidFill>
            <a:prstDash val="solid"/>
            <a:miter lim="800000"/>
          </a:ln>
          <a:effectLst>
            <a:innerShdw blurRad="76200">
              <a:srgbClr val="000000"/>
            </a:innerShdw>
          </a:effectLst>
        </p:spPr>
      </p:pic>
    </p:spTree>
    <p:extLst>
      <p:ext uri="{BB962C8B-B14F-4D97-AF65-F5344CB8AC3E}">
        <p14:creationId xmlns:p14="http://schemas.microsoft.com/office/powerpoint/2010/main" val="1252893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63DBC-EB1B-CE69-71B4-4D8A9D45CF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4BFEAD-0A38-4E6A-5B60-5CE61BBB6B8A}"/>
              </a:ext>
            </a:extLst>
          </p:cNvPr>
          <p:cNvSpPr>
            <a:spLocks noGrp="1"/>
          </p:cNvSpPr>
          <p:nvPr>
            <p:ph type="ctrTitle"/>
          </p:nvPr>
        </p:nvSpPr>
        <p:spPr>
          <a:xfrm>
            <a:off x="1857376" y="2500313"/>
            <a:ext cx="7758113" cy="1392704"/>
          </a:xfrm>
        </p:spPr>
        <p:txBody>
          <a:bodyPr/>
          <a:lstStyle/>
          <a:p>
            <a:pPr algn="ctr"/>
            <a:r>
              <a:rPr lang="en-US" sz="3600" b="1" dirty="0">
                <a:solidFill>
                  <a:srgbClr val="002060"/>
                </a:solidFill>
                <a:latin typeface="Berlin Sans FB Demi" panose="020E0802020502020306" pitchFamily="34" charset="0"/>
                <a:cs typeface="Leelawadee" panose="020B0502040204020203" pitchFamily="34" charset="-34"/>
              </a:rPr>
              <a:t>What are today's concerns that we want to address?</a:t>
            </a:r>
          </a:p>
        </p:txBody>
      </p:sp>
    </p:spTree>
    <p:extLst>
      <p:ext uri="{BB962C8B-B14F-4D97-AF65-F5344CB8AC3E}">
        <p14:creationId xmlns:p14="http://schemas.microsoft.com/office/powerpoint/2010/main" val="33231844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9BB81-4930-0DEA-FF62-72F7CD1463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F4A763-D54B-E92E-4486-2E0F5F5BC0F4}"/>
              </a:ext>
            </a:extLst>
          </p:cNvPr>
          <p:cNvSpPr>
            <a:spLocks noGrp="1"/>
          </p:cNvSpPr>
          <p:nvPr>
            <p:ph type="ctrTitle"/>
          </p:nvPr>
        </p:nvSpPr>
        <p:spPr>
          <a:xfrm>
            <a:off x="428624" y="1518708"/>
            <a:ext cx="9701213" cy="1646302"/>
          </a:xfrm>
        </p:spPr>
        <p:txBody>
          <a:bodyPr/>
          <a:lstStyle/>
          <a:p>
            <a:r>
              <a:rPr lang="en-US" sz="4000" b="1" dirty="0">
                <a:solidFill>
                  <a:srgbClr val="002060"/>
                </a:solidFill>
                <a:latin typeface="Berlin Sans FB Demi" panose="020E0802020502020306" pitchFamily="34" charset="0"/>
                <a:cs typeface="Leelawadee" panose="020B0502040204020203" pitchFamily="34" charset="-34"/>
              </a:rPr>
              <a:t>Session on "Building a Thriving Research Culture among Students of DIU” </a:t>
            </a:r>
          </a:p>
        </p:txBody>
      </p:sp>
      <p:sp>
        <p:nvSpPr>
          <p:cNvPr id="3" name="Subtitle 2">
            <a:extLst>
              <a:ext uri="{FF2B5EF4-FFF2-40B4-BE49-F238E27FC236}">
                <a16:creationId xmlns:a16="http://schemas.microsoft.com/office/drawing/2014/main" id="{70DB21BB-BF38-C9D1-D447-2864E003D273}"/>
              </a:ext>
            </a:extLst>
          </p:cNvPr>
          <p:cNvSpPr>
            <a:spLocks noGrp="1"/>
          </p:cNvSpPr>
          <p:nvPr>
            <p:ph type="subTitle" idx="1"/>
          </p:nvPr>
        </p:nvSpPr>
        <p:spPr>
          <a:xfrm>
            <a:off x="2212532" y="3692991"/>
            <a:ext cx="7766936" cy="2064873"/>
          </a:xfrm>
        </p:spPr>
        <p:txBody>
          <a:bodyPr>
            <a:noAutofit/>
          </a:bodyPr>
          <a:lstStyle/>
          <a:p>
            <a:r>
              <a:rPr lang="en-US" sz="2800" b="1" dirty="0">
                <a:solidFill>
                  <a:srgbClr val="0070C0"/>
                </a:solidFill>
                <a:cs typeface="Leelawadee" panose="020B0502040204020203" pitchFamily="34" charset="-34"/>
              </a:rPr>
              <a:t>Md. Fouad Hossain Sarker</a:t>
            </a:r>
          </a:p>
          <a:p>
            <a:r>
              <a:rPr lang="en-US" sz="2800" b="1" dirty="0">
                <a:solidFill>
                  <a:srgbClr val="0070C0"/>
                </a:solidFill>
                <a:cs typeface="Leelawadee" panose="020B0502040204020203" pitchFamily="34" charset="-34"/>
              </a:rPr>
              <a:t>Associate Professor </a:t>
            </a:r>
          </a:p>
          <a:p>
            <a:r>
              <a:rPr lang="en-US" sz="2800" b="1" dirty="0">
                <a:solidFill>
                  <a:srgbClr val="0070C0"/>
                </a:solidFill>
                <a:cs typeface="Leelawadee" panose="020B0502040204020203" pitchFamily="34" charset="-34"/>
              </a:rPr>
              <a:t>Department of Development Studies</a:t>
            </a:r>
          </a:p>
        </p:txBody>
      </p:sp>
    </p:spTree>
    <p:extLst>
      <p:ext uri="{BB962C8B-B14F-4D97-AF65-F5344CB8AC3E}">
        <p14:creationId xmlns:p14="http://schemas.microsoft.com/office/powerpoint/2010/main" val="27660400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F7D3A-8B7C-EEEE-D511-189135CF07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09ACB3-A397-7F96-E8EA-6C2479497F8A}"/>
              </a:ext>
            </a:extLst>
          </p:cNvPr>
          <p:cNvSpPr>
            <a:spLocks noGrp="1"/>
          </p:cNvSpPr>
          <p:nvPr>
            <p:ph type="ctrTitle"/>
          </p:nvPr>
        </p:nvSpPr>
        <p:spPr>
          <a:xfrm>
            <a:off x="557212" y="671512"/>
            <a:ext cx="9701213" cy="981605"/>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Objectives of this Sessions</a:t>
            </a:r>
          </a:p>
        </p:txBody>
      </p:sp>
      <p:sp>
        <p:nvSpPr>
          <p:cNvPr id="3" name="Subtitle 2">
            <a:extLst>
              <a:ext uri="{FF2B5EF4-FFF2-40B4-BE49-F238E27FC236}">
                <a16:creationId xmlns:a16="http://schemas.microsoft.com/office/drawing/2014/main" id="{0212BA3A-3750-6230-1D71-A648C3EDBE7D}"/>
              </a:ext>
            </a:extLst>
          </p:cNvPr>
          <p:cNvSpPr>
            <a:spLocks noGrp="1"/>
          </p:cNvSpPr>
          <p:nvPr>
            <p:ph type="subTitle" idx="1"/>
          </p:nvPr>
        </p:nvSpPr>
        <p:spPr>
          <a:xfrm>
            <a:off x="557212" y="1782200"/>
            <a:ext cx="9701213" cy="3961375"/>
          </a:xfrm>
        </p:spPr>
        <p:txBody>
          <a:bodyPr>
            <a:noAutofit/>
          </a:bodyPr>
          <a:lstStyle/>
          <a:p>
            <a:pPr marL="514350" indent="-514350" algn="just">
              <a:buFont typeface="+mj-lt"/>
              <a:buAutoNum type="romanLcPeriod"/>
            </a:pPr>
            <a:r>
              <a:rPr lang="en-US" sz="2400" b="1" dirty="0">
                <a:solidFill>
                  <a:schemeClr val="tx1"/>
                </a:solidFill>
                <a:cs typeface="Leelawadee" panose="020B0502040204020203" pitchFamily="34" charset="-34"/>
              </a:rPr>
              <a:t>Understand the </a:t>
            </a:r>
            <a:r>
              <a:rPr lang="en-US" sz="2400" b="1" i="0" dirty="0">
                <a:solidFill>
                  <a:srgbClr val="222222"/>
                </a:solidFill>
                <a:effectLst/>
              </a:rPr>
              <a:t>importance of research and its shape the future graduates</a:t>
            </a:r>
            <a:endParaRPr lang="en-US" sz="2400" b="1" dirty="0">
              <a:solidFill>
                <a:schemeClr val="tx1"/>
              </a:solidFill>
              <a:cs typeface="Leelawadee" panose="020B0502040204020203" pitchFamily="34" charset="-34"/>
            </a:endParaRPr>
          </a:p>
          <a:p>
            <a:pPr marL="514350" indent="-514350" algn="just">
              <a:buFont typeface="+mj-lt"/>
              <a:buAutoNum type="romanLcPeriod"/>
            </a:pPr>
            <a:r>
              <a:rPr lang="en-US" sz="2400" b="1" dirty="0">
                <a:solidFill>
                  <a:schemeClr val="tx1"/>
                </a:solidFill>
                <a:cs typeface="Leelawadee" panose="020B0502040204020203" pitchFamily="34" charset="-34"/>
              </a:rPr>
              <a:t>Explore the research trends and opportunities within our fields of interest.</a:t>
            </a:r>
          </a:p>
          <a:p>
            <a:pPr marL="514350" indent="-514350" algn="just">
              <a:buFont typeface="+mj-lt"/>
              <a:buAutoNum type="romanLcPeriod"/>
            </a:pPr>
            <a:r>
              <a:rPr lang="en-US" sz="2400" b="1" dirty="0">
                <a:solidFill>
                  <a:schemeClr val="tx1"/>
                </a:solidFill>
                <a:cs typeface="Leelawadee" panose="020B0502040204020203" pitchFamily="34" charset="-34"/>
              </a:rPr>
              <a:t>Share individual research interests and aspirations to identify common areas for collaboration.</a:t>
            </a:r>
          </a:p>
          <a:p>
            <a:pPr marL="514350" indent="-514350" algn="just">
              <a:buFont typeface="+mj-lt"/>
              <a:buAutoNum type="romanLcPeriod"/>
            </a:pPr>
            <a:r>
              <a:rPr lang="en-US" sz="2400" b="1" dirty="0">
                <a:solidFill>
                  <a:schemeClr val="tx1"/>
                </a:solidFill>
                <a:cs typeface="Leelawadee" panose="020B0502040204020203" pitchFamily="34" charset="-34"/>
              </a:rPr>
              <a:t>Explore strategies for fostering a sustainable research culture and establish commitments for future publication</a:t>
            </a:r>
          </a:p>
        </p:txBody>
      </p:sp>
    </p:spTree>
    <p:extLst>
      <p:ext uri="{BB962C8B-B14F-4D97-AF65-F5344CB8AC3E}">
        <p14:creationId xmlns:p14="http://schemas.microsoft.com/office/powerpoint/2010/main" val="167519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0E6AC-9F63-8AED-085F-416EAD5866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CDB295-F557-6E5B-9ECE-02DA26DE7132}"/>
              </a:ext>
            </a:extLst>
          </p:cNvPr>
          <p:cNvSpPr>
            <a:spLocks noGrp="1"/>
          </p:cNvSpPr>
          <p:nvPr>
            <p:ph type="ctrTitle"/>
          </p:nvPr>
        </p:nvSpPr>
        <p:spPr>
          <a:xfrm>
            <a:off x="742950" y="671510"/>
            <a:ext cx="9701213" cy="981605"/>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Expected Outcomes</a:t>
            </a:r>
          </a:p>
        </p:txBody>
      </p:sp>
      <p:sp>
        <p:nvSpPr>
          <p:cNvPr id="3" name="Subtitle 2">
            <a:extLst>
              <a:ext uri="{FF2B5EF4-FFF2-40B4-BE49-F238E27FC236}">
                <a16:creationId xmlns:a16="http://schemas.microsoft.com/office/drawing/2014/main" id="{87049E1E-811A-B78D-7ECF-125745C125AB}"/>
              </a:ext>
            </a:extLst>
          </p:cNvPr>
          <p:cNvSpPr>
            <a:spLocks noGrp="1"/>
          </p:cNvSpPr>
          <p:nvPr>
            <p:ph type="subTitle" idx="1"/>
          </p:nvPr>
        </p:nvSpPr>
        <p:spPr>
          <a:xfrm>
            <a:off x="742950" y="1653115"/>
            <a:ext cx="10272714" cy="4061388"/>
          </a:xfrm>
        </p:spPr>
        <p:txBody>
          <a:bodyPr>
            <a:noAutofit/>
          </a:bodyPr>
          <a:lstStyle/>
          <a:p>
            <a:pPr marL="514350" indent="-514350" algn="just">
              <a:lnSpc>
                <a:spcPct val="150000"/>
              </a:lnSpc>
              <a:buFont typeface="+mj-lt"/>
              <a:buAutoNum type="romanLcPeriod"/>
            </a:pPr>
            <a:r>
              <a:rPr lang="en-US" sz="2400" b="1" dirty="0">
                <a:solidFill>
                  <a:schemeClr val="tx1"/>
                </a:solidFill>
                <a:cs typeface="Leelawadee" panose="020B0502040204020203" pitchFamily="34" charset="-34"/>
              </a:rPr>
              <a:t>Attendees will acquire the knowledge about the benefits or importance of research and its trends and opportunities within fields of interest.</a:t>
            </a:r>
          </a:p>
          <a:p>
            <a:pPr marL="514350" indent="-514350" algn="just">
              <a:lnSpc>
                <a:spcPct val="150000"/>
              </a:lnSpc>
              <a:buFont typeface="+mj-lt"/>
              <a:buAutoNum type="romanLcPeriod"/>
            </a:pPr>
            <a:r>
              <a:rPr lang="en-US" sz="2400" b="1" dirty="0">
                <a:solidFill>
                  <a:schemeClr val="tx1"/>
                </a:solidFill>
                <a:cs typeface="Leelawadee" panose="020B0502040204020203" pitchFamily="34" charset="-34"/>
              </a:rPr>
              <a:t>Empowering students for fostering a sustainable research culture and establish commitments for future publication.</a:t>
            </a:r>
          </a:p>
          <a:p>
            <a:pPr marL="514350" indent="-514350" algn="just">
              <a:lnSpc>
                <a:spcPct val="150000"/>
              </a:lnSpc>
              <a:buFont typeface="+mj-lt"/>
              <a:buAutoNum type="romanLcPeriod"/>
            </a:pPr>
            <a:endParaRPr lang="en-US" sz="2400" b="1" dirty="0">
              <a:solidFill>
                <a:schemeClr val="tx1"/>
              </a:solidFill>
              <a:cs typeface="Leelawadee" panose="020B0502040204020203" pitchFamily="34" charset="-34"/>
            </a:endParaRPr>
          </a:p>
          <a:p>
            <a:pPr marL="514350" indent="-514350" algn="just">
              <a:lnSpc>
                <a:spcPct val="150000"/>
              </a:lnSpc>
              <a:buFont typeface="+mj-lt"/>
              <a:buAutoNum type="romanLcPeriod"/>
            </a:pPr>
            <a:endParaRPr lang="en-US" sz="2400" b="1" dirty="0">
              <a:solidFill>
                <a:schemeClr val="tx1"/>
              </a:solidFill>
              <a:cs typeface="Leelawadee" panose="020B0502040204020203" pitchFamily="34" charset="-34"/>
            </a:endParaRPr>
          </a:p>
        </p:txBody>
      </p:sp>
    </p:spTree>
    <p:extLst>
      <p:ext uri="{BB962C8B-B14F-4D97-AF65-F5344CB8AC3E}">
        <p14:creationId xmlns:p14="http://schemas.microsoft.com/office/powerpoint/2010/main" val="3192563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DD1BD4-6B7D-B733-1B1C-2996A18CD5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0C5B44-5F8B-BCE3-2354-2C493D9733FA}"/>
              </a:ext>
            </a:extLst>
          </p:cNvPr>
          <p:cNvSpPr>
            <a:spLocks noGrp="1"/>
          </p:cNvSpPr>
          <p:nvPr>
            <p:ph type="title"/>
          </p:nvPr>
        </p:nvSpPr>
        <p:spPr>
          <a:xfrm>
            <a:off x="1620309" y="2566987"/>
            <a:ext cx="8596668" cy="1320800"/>
          </a:xfrm>
        </p:spPr>
        <p:txBody>
          <a:bodyPr/>
          <a:lstStyle/>
          <a:p>
            <a:pPr algn="ctr"/>
            <a:r>
              <a:rPr lang="en-US" dirty="0">
                <a:solidFill>
                  <a:srgbClr val="002060"/>
                </a:solidFill>
                <a:latin typeface="Berlin Sans FB Demi" panose="020E0802020502020306" pitchFamily="34" charset="0"/>
              </a:rPr>
              <a:t>SO-1: Let Us Make your Understanding about the Research and its Benefits</a:t>
            </a:r>
          </a:p>
        </p:txBody>
      </p:sp>
    </p:spTree>
    <p:extLst>
      <p:ext uri="{BB962C8B-B14F-4D97-AF65-F5344CB8AC3E}">
        <p14:creationId xmlns:p14="http://schemas.microsoft.com/office/powerpoint/2010/main" val="595504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6C6647-86A0-1B5F-22B0-3BAF268AD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9DAFAD-84C7-0DC0-1746-CF112B42F6B5}"/>
              </a:ext>
            </a:extLst>
          </p:cNvPr>
          <p:cNvSpPr>
            <a:spLocks noGrp="1"/>
          </p:cNvSpPr>
          <p:nvPr>
            <p:ph type="ctrTitle"/>
          </p:nvPr>
        </p:nvSpPr>
        <p:spPr>
          <a:xfrm>
            <a:off x="614364" y="671510"/>
            <a:ext cx="9829799" cy="981605"/>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Importance of Research </a:t>
            </a:r>
          </a:p>
        </p:txBody>
      </p:sp>
      <p:sp>
        <p:nvSpPr>
          <p:cNvPr id="3" name="Subtitle 2">
            <a:extLst>
              <a:ext uri="{FF2B5EF4-FFF2-40B4-BE49-F238E27FC236}">
                <a16:creationId xmlns:a16="http://schemas.microsoft.com/office/drawing/2014/main" id="{022AE093-CD71-A86F-6374-7DEE8C8BF673}"/>
              </a:ext>
            </a:extLst>
          </p:cNvPr>
          <p:cNvSpPr>
            <a:spLocks noGrp="1"/>
          </p:cNvSpPr>
          <p:nvPr>
            <p:ph type="subTitle" idx="1"/>
          </p:nvPr>
        </p:nvSpPr>
        <p:spPr>
          <a:xfrm>
            <a:off x="614364" y="1896499"/>
            <a:ext cx="10158412" cy="4061388"/>
          </a:xfrm>
        </p:spPr>
        <p:txBody>
          <a:bodyPr>
            <a:noAutofit/>
          </a:bodyPr>
          <a:lstStyle/>
          <a:p>
            <a:pPr algn="just"/>
            <a:r>
              <a:rPr lang="en-US" sz="2400" b="1" dirty="0">
                <a:solidFill>
                  <a:schemeClr val="tx1"/>
                </a:solidFill>
                <a:effectLst/>
                <a:cs typeface="Leelawadee" panose="020B0502040204020203" pitchFamily="34" charset="-34"/>
              </a:rPr>
              <a:t>Say, ˹O Prophet,˺ </a:t>
            </a:r>
            <a:r>
              <a:rPr lang="en-US" sz="2400" b="1" dirty="0">
                <a:solidFill>
                  <a:srgbClr val="7030A0"/>
                </a:solidFill>
                <a:effectLst/>
                <a:cs typeface="Leelawadee" panose="020B0502040204020203" pitchFamily="34" charset="-34"/>
              </a:rPr>
              <a:t>“</a:t>
            </a:r>
            <a:r>
              <a:rPr lang="en-US" sz="2400" b="1" dirty="0">
                <a:solidFill>
                  <a:srgbClr val="FF0000"/>
                </a:solidFill>
                <a:effectLst/>
                <a:cs typeface="Leelawadee" panose="020B0502040204020203" pitchFamily="34" charset="-34"/>
              </a:rPr>
              <a:t>Travel throughout the land and see what was the end of those ˹destroyed</a:t>
            </a:r>
            <a:r>
              <a:rPr lang="en-US" sz="2400" b="1" dirty="0">
                <a:solidFill>
                  <a:srgbClr val="7030A0"/>
                </a:solidFill>
                <a:effectLst/>
                <a:cs typeface="Leelawadee" panose="020B0502040204020203" pitchFamily="34" charset="-34"/>
              </a:rPr>
              <a:t>˺ </a:t>
            </a:r>
            <a:r>
              <a:rPr lang="en-US" sz="2400" b="1" dirty="0">
                <a:solidFill>
                  <a:srgbClr val="FF0000"/>
                </a:solidFill>
                <a:effectLst/>
                <a:cs typeface="Leelawadee" panose="020B0502040204020203" pitchFamily="34" charset="-34"/>
              </a:rPr>
              <a:t>before ˹you</a:t>
            </a:r>
            <a:r>
              <a:rPr lang="en-US" sz="2400" b="1" dirty="0">
                <a:solidFill>
                  <a:srgbClr val="7030A0"/>
                </a:solidFill>
                <a:effectLst/>
                <a:cs typeface="Leelawadee" panose="020B0502040204020203" pitchFamily="34" charset="-34"/>
              </a:rPr>
              <a:t>˺</a:t>
            </a:r>
            <a:r>
              <a:rPr lang="en-US" sz="2400" b="1" dirty="0">
                <a:solidFill>
                  <a:schemeClr val="tx1"/>
                </a:solidFill>
                <a:effectLst/>
                <a:cs typeface="Leelawadee" panose="020B0502040204020203" pitchFamily="34" charset="-34"/>
              </a:rPr>
              <a:t>—most of them were polytheists.” (The Quran 30:42). T</a:t>
            </a:r>
            <a:r>
              <a:rPr lang="en-US" sz="2400" b="1" i="0" dirty="0">
                <a:solidFill>
                  <a:schemeClr val="tx1"/>
                </a:solidFill>
                <a:effectLst/>
                <a:cs typeface="Leelawadee" panose="020B0502040204020203" pitchFamily="34" charset="-34"/>
              </a:rPr>
              <a:t>his encourages research into archeology and anthropology.</a:t>
            </a:r>
          </a:p>
          <a:p>
            <a:pPr algn="just"/>
            <a:endParaRPr lang="en-US" sz="2400" b="1" dirty="0">
              <a:solidFill>
                <a:srgbClr val="FF0000"/>
              </a:solidFill>
              <a:cs typeface="Leelawadee" panose="020B0502040204020203" pitchFamily="34" charset="-34"/>
            </a:endParaRPr>
          </a:p>
          <a:p>
            <a:pPr algn="just"/>
            <a:r>
              <a:rPr lang="en-US" sz="2400" b="1" dirty="0">
                <a:solidFill>
                  <a:srgbClr val="FF0000"/>
                </a:solidFill>
                <a:cs typeface="Leelawadee" panose="020B0502040204020203" pitchFamily="34" charset="-34"/>
              </a:rPr>
              <a:t>Read</a:t>
            </a:r>
            <a:r>
              <a:rPr lang="en-US" sz="2400" b="1" dirty="0">
                <a:solidFill>
                  <a:srgbClr val="7030A0"/>
                </a:solidFill>
                <a:cs typeface="Leelawadee" panose="020B0502040204020203" pitchFamily="34" charset="-34"/>
              </a:rPr>
              <a:t> </a:t>
            </a:r>
            <a:r>
              <a:rPr lang="en-US" sz="2400" b="1" dirty="0">
                <a:solidFill>
                  <a:schemeClr val="tx1"/>
                </a:solidFill>
                <a:cs typeface="Leelawadee" panose="020B0502040204020203" pitchFamily="34" charset="-34"/>
              </a:rPr>
              <a:t>(or Proclaim) In the name of thy Lord and Cherisher-Who created, Created man, out of a leechlike clot: Proclaim! And thy Lord is Most Bountiful, He Who taught (the use of) </a:t>
            </a:r>
            <a:r>
              <a:rPr lang="en-US" sz="2400" b="1" dirty="0">
                <a:solidFill>
                  <a:srgbClr val="FF0000"/>
                </a:solidFill>
                <a:cs typeface="Leelawadee" panose="020B0502040204020203" pitchFamily="34" charset="-34"/>
              </a:rPr>
              <a:t>the Pen</a:t>
            </a:r>
            <a:r>
              <a:rPr lang="en-US" sz="2400" b="1" dirty="0">
                <a:solidFill>
                  <a:srgbClr val="7030A0"/>
                </a:solidFill>
                <a:cs typeface="Leelawadee" panose="020B0502040204020203" pitchFamily="34" charset="-34"/>
              </a:rPr>
              <a:t>, </a:t>
            </a:r>
            <a:r>
              <a:rPr lang="en-US" sz="2400" b="1" dirty="0">
                <a:solidFill>
                  <a:srgbClr val="FF0000"/>
                </a:solidFill>
                <a:cs typeface="Leelawadee" panose="020B0502040204020203" pitchFamily="34" charset="-34"/>
              </a:rPr>
              <a:t>Taught human being </a:t>
            </a:r>
            <a:r>
              <a:rPr lang="en-US" sz="2400" b="1" dirty="0">
                <a:solidFill>
                  <a:schemeClr val="tx1"/>
                </a:solidFill>
                <a:cs typeface="Leelawadee" panose="020B0502040204020203" pitchFamily="34" charset="-34"/>
              </a:rPr>
              <a:t>that</a:t>
            </a:r>
            <a:r>
              <a:rPr lang="en-US" sz="2400" b="1" dirty="0">
                <a:solidFill>
                  <a:srgbClr val="FF0000"/>
                </a:solidFill>
                <a:cs typeface="Leelawadee" panose="020B0502040204020203" pitchFamily="34" charset="-34"/>
              </a:rPr>
              <a:t> Which he knew not</a:t>
            </a:r>
            <a:r>
              <a:rPr lang="en-US" sz="2400" b="1" dirty="0">
                <a:solidFill>
                  <a:srgbClr val="7030A0"/>
                </a:solidFill>
                <a:cs typeface="Leelawadee" panose="020B0502040204020203" pitchFamily="34" charset="-34"/>
              </a:rPr>
              <a:t>. </a:t>
            </a:r>
            <a:r>
              <a:rPr lang="en-US" sz="2400" b="1" dirty="0">
                <a:solidFill>
                  <a:schemeClr val="tx1"/>
                </a:solidFill>
                <a:cs typeface="Leelawadee" panose="020B0502040204020203" pitchFamily="34" charset="-34"/>
              </a:rPr>
              <a:t>[The Qur’an 96: 1-5]</a:t>
            </a:r>
          </a:p>
          <a:p>
            <a:pPr algn="just"/>
            <a:endParaRPr lang="en-US" sz="2400" b="1" dirty="0">
              <a:solidFill>
                <a:srgbClr val="7030A0"/>
              </a:solidFill>
              <a:cs typeface="Leelawadee" panose="020B0502040204020203" pitchFamily="34" charset="-34"/>
            </a:endParaRPr>
          </a:p>
          <a:p>
            <a:pPr algn="just"/>
            <a:br>
              <a:rPr lang="en-US" sz="2400" dirty="0">
                <a:solidFill>
                  <a:srgbClr val="7030A0"/>
                </a:solidFill>
                <a:latin typeface="Leelawadee" panose="020B0502040204020203" pitchFamily="34" charset="-34"/>
                <a:cs typeface="Leelawadee" panose="020B0502040204020203" pitchFamily="34" charset="-34"/>
              </a:rPr>
            </a:br>
            <a:endParaRPr lang="en-US" sz="2400" i="1" dirty="0">
              <a:solidFill>
                <a:srgbClr val="7030A0"/>
              </a:solidFill>
              <a:latin typeface="Leelawadee" panose="020B0502040204020203" pitchFamily="34" charset="-34"/>
              <a:cs typeface="Leelawadee" panose="020B0502040204020203" pitchFamily="34" charset="-34"/>
            </a:endParaRPr>
          </a:p>
        </p:txBody>
      </p:sp>
    </p:spTree>
    <p:extLst>
      <p:ext uri="{BB962C8B-B14F-4D97-AF65-F5344CB8AC3E}">
        <p14:creationId xmlns:p14="http://schemas.microsoft.com/office/powerpoint/2010/main" val="3622177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2F0C0B-FD82-B8F3-5E1B-79F4B581B2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9C4D1A-E781-EB3C-4A0D-C79E58D28B61}"/>
              </a:ext>
            </a:extLst>
          </p:cNvPr>
          <p:cNvSpPr>
            <a:spLocks noGrp="1"/>
          </p:cNvSpPr>
          <p:nvPr>
            <p:ph type="ctrTitle"/>
          </p:nvPr>
        </p:nvSpPr>
        <p:spPr>
          <a:xfrm>
            <a:off x="1943100" y="2228847"/>
            <a:ext cx="9701213" cy="981605"/>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Have you any Plan for Higher Studies???</a:t>
            </a:r>
          </a:p>
        </p:txBody>
      </p:sp>
    </p:spTree>
    <p:extLst>
      <p:ext uri="{BB962C8B-B14F-4D97-AF65-F5344CB8AC3E}">
        <p14:creationId xmlns:p14="http://schemas.microsoft.com/office/powerpoint/2010/main" val="31194713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E236A-420E-2E42-14AC-8384F3EC640C}"/>
              </a:ext>
            </a:extLst>
          </p:cNvPr>
          <p:cNvSpPr>
            <a:spLocks noGrp="1"/>
          </p:cNvSpPr>
          <p:nvPr>
            <p:ph type="title"/>
          </p:nvPr>
        </p:nvSpPr>
        <p:spPr>
          <a:xfrm>
            <a:off x="1210468" y="657226"/>
            <a:ext cx="8658225" cy="1320800"/>
          </a:xfrm>
        </p:spPr>
        <p:txBody>
          <a:bodyPr>
            <a:normAutofit/>
          </a:bodyPr>
          <a:lstStyle/>
          <a:p>
            <a:pPr algn="ctr"/>
            <a:r>
              <a:rPr lang="en-US" b="1" dirty="0">
                <a:solidFill>
                  <a:srgbClr val="002060"/>
                </a:solidFill>
                <a:latin typeface="Berlin Sans FB Demi" panose="020E0802020502020306" pitchFamily="34" charset="0"/>
              </a:rPr>
              <a:t>Unraveling the Surge of Bangladeshi </a:t>
            </a:r>
            <a:br>
              <a:rPr lang="en-US" b="1" dirty="0">
                <a:solidFill>
                  <a:srgbClr val="002060"/>
                </a:solidFill>
                <a:latin typeface="Berlin Sans FB Demi" panose="020E0802020502020306" pitchFamily="34" charset="0"/>
              </a:rPr>
            </a:br>
            <a:r>
              <a:rPr lang="en-US" b="1" dirty="0">
                <a:solidFill>
                  <a:srgbClr val="002060"/>
                </a:solidFill>
                <a:latin typeface="Berlin Sans FB Demi" panose="020E0802020502020306" pitchFamily="34" charset="0"/>
              </a:rPr>
              <a:t>Students Studying Abroad</a:t>
            </a:r>
          </a:p>
        </p:txBody>
      </p:sp>
      <p:graphicFrame>
        <p:nvGraphicFramePr>
          <p:cNvPr id="4" name="Content Placeholder 3">
            <a:extLst>
              <a:ext uri="{FF2B5EF4-FFF2-40B4-BE49-F238E27FC236}">
                <a16:creationId xmlns:a16="http://schemas.microsoft.com/office/drawing/2014/main" id="{F88F9820-3A6C-D49A-39D2-D13DEEC0D043}"/>
              </a:ext>
            </a:extLst>
          </p:cNvPr>
          <p:cNvGraphicFramePr>
            <a:graphicFrameLocks noGrp="1"/>
          </p:cNvGraphicFramePr>
          <p:nvPr>
            <p:ph idx="1"/>
            <p:extLst>
              <p:ext uri="{D42A27DB-BD31-4B8C-83A1-F6EECF244321}">
                <p14:modId xmlns:p14="http://schemas.microsoft.com/office/powerpoint/2010/main" val="1015966680"/>
              </p:ext>
            </p:extLst>
          </p:nvPr>
        </p:nvGraphicFramePr>
        <p:xfrm>
          <a:off x="420686" y="1927542"/>
          <a:ext cx="5251452" cy="4236720"/>
        </p:xfrm>
        <a:graphic>
          <a:graphicData uri="http://schemas.openxmlformats.org/drawingml/2006/table">
            <a:tbl>
              <a:tblPr firstRow="1" bandRow="1">
                <a:tableStyleId>{5C22544A-7EE6-4342-B048-85BDC9FD1C3A}</a:tableStyleId>
              </a:tblPr>
              <a:tblGrid>
                <a:gridCol w="1226331">
                  <a:extLst>
                    <a:ext uri="{9D8B030D-6E8A-4147-A177-3AD203B41FA5}">
                      <a16:colId xmlns:a16="http://schemas.microsoft.com/office/drawing/2014/main" val="3635283085"/>
                    </a:ext>
                  </a:extLst>
                </a:gridCol>
                <a:gridCol w="4025121">
                  <a:extLst>
                    <a:ext uri="{9D8B030D-6E8A-4147-A177-3AD203B41FA5}">
                      <a16:colId xmlns:a16="http://schemas.microsoft.com/office/drawing/2014/main" val="499816"/>
                    </a:ext>
                  </a:extLst>
                </a:gridCol>
              </a:tblGrid>
              <a:tr h="783151">
                <a:tc>
                  <a:txBody>
                    <a:bodyPr/>
                    <a:lstStyle/>
                    <a:p>
                      <a:pPr algn="l" fontAlgn="t"/>
                      <a:r>
                        <a:rPr lang="en-US" sz="2800" dirty="0">
                          <a:solidFill>
                            <a:srgbClr val="FF0000"/>
                          </a:solidFill>
                          <a:effectLst/>
                          <a:latin typeface="Berlin Sans FB Demi" panose="020E0802020502020306" pitchFamily="34" charset="0"/>
                        </a:rPr>
                        <a:t>Year</a:t>
                      </a:r>
                      <a:br>
                        <a:rPr lang="en-US" sz="2800" dirty="0">
                          <a:solidFill>
                            <a:srgbClr val="FF0000"/>
                          </a:solidFill>
                          <a:effectLst/>
                          <a:latin typeface="Berlin Sans FB Demi" panose="020E0802020502020306" pitchFamily="34" charset="0"/>
                        </a:rPr>
                      </a:br>
                      <a:endParaRPr lang="en-US" sz="2800" dirty="0">
                        <a:solidFill>
                          <a:srgbClr val="FF0000"/>
                        </a:solidFill>
                        <a:effectLst/>
                        <a:latin typeface="Berlin Sans FB Demi" panose="020E0802020502020306" pitchFamily="34" charset="0"/>
                      </a:endParaRPr>
                    </a:p>
                  </a:txBody>
                  <a:tcPr/>
                </a:tc>
                <a:tc>
                  <a:txBody>
                    <a:bodyPr/>
                    <a:lstStyle/>
                    <a:p>
                      <a:pPr algn="ctr" fontAlgn="t"/>
                      <a:r>
                        <a:rPr lang="en-US" sz="2800" dirty="0">
                          <a:solidFill>
                            <a:srgbClr val="FF0000"/>
                          </a:solidFill>
                          <a:effectLst/>
                          <a:latin typeface="Berlin Sans FB Demi" panose="020E0802020502020306" pitchFamily="34" charset="0"/>
                        </a:rPr>
                        <a:t>Number of Students</a:t>
                      </a:r>
                      <a:br>
                        <a:rPr lang="en-US" sz="2800" dirty="0">
                          <a:solidFill>
                            <a:srgbClr val="FF0000"/>
                          </a:solidFill>
                          <a:effectLst/>
                          <a:latin typeface="Berlin Sans FB Demi" panose="020E0802020502020306" pitchFamily="34" charset="0"/>
                        </a:rPr>
                      </a:br>
                      <a:endParaRPr lang="en-US" sz="2800" dirty="0">
                        <a:solidFill>
                          <a:srgbClr val="FF0000"/>
                        </a:solidFill>
                        <a:effectLst/>
                        <a:latin typeface="Berlin Sans FB Demi" panose="020E0802020502020306" pitchFamily="34" charset="0"/>
                      </a:endParaRPr>
                    </a:p>
                  </a:txBody>
                  <a:tcPr/>
                </a:tc>
                <a:extLst>
                  <a:ext uri="{0D108BD9-81ED-4DB2-BD59-A6C34878D82A}">
                    <a16:rowId xmlns:a16="http://schemas.microsoft.com/office/drawing/2014/main" val="2086399564"/>
                  </a:ext>
                </a:extLst>
              </a:tr>
              <a:tr h="682100">
                <a:tc>
                  <a:txBody>
                    <a:bodyPr/>
                    <a:lstStyle/>
                    <a:p>
                      <a:pPr fontAlgn="t"/>
                      <a:r>
                        <a:rPr lang="en-US" sz="2400" b="1" dirty="0">
                          <a:solidFill>
                            <a:srgbClr val="FF0000"/>
                          </a:solidFill>
                          <a:effectLst/>
                        </a:rPr>
                        <a:t>2008</a:t>
                      </a:r>
                    </a:p>
                  </a:txBody>
                  <a:tcPr/>
                </a:tc>
                <a:tc>
                  <a:txBody>
                    <a:bodyPr/>
                    <a:lstStyle/>
                    <a:p>
                      <a:pPr algn="ctr" fontAlgn="t"/>
                      <a:r>
                        <a:rPr lang="en-US" sz="2400" b="1" dirty="0">
                          <a:solidFill>
                            <a:srgbClr val="FF0000"/>
                          </a:solidFill>
                          <a:effectLst/>
                        </a:rPr>
                        <a:t>16, 609</a:t>
                      </a:r>
                      <a:br>
                        <a:rPr lang="en-US" sz="2400" b="1" dirty="0">
                          <a:solidFill>
                            <a:srgbClr val="FF0000"/>
                          </a:solidFill>
                          <a:effectLst/>
                        </a:rPr>
                      </a:br>
                      <a:endParaRPr lang="en-US" sz="2400" b="1" dirty="0">
                        <a:solidFill>
                          <a:srgbClr val="FF0000"/>
                        </a:solidFill>
                        <a:effectLst/>
                      </a:endParaRPr>
                    </a:p>
                  </a:txBody>
                  <a:tcPr/>
                </a:tc>
                <a:extLst>
                  <a:ext uri="{0D108BD9-81ED-4DB2-BD59-A6C34878D82A}">
                    <a16:rowId xmlns:a16="http://schemas.microsoft.com/office/drawing/2014/main" val="2069909076"/>
                  </a:ext>
                </a:extLst>
              </a:tr>
              <a:tr h="682100">
                <a:tc>
                  <a:txBody>
                    <a:bodyPr/>
                    <a:lstStyle/>
                    <a:p>
                      <a:pPr fontAlgn="t"/>
                      <a:r>
                        <a:rPr lang="en-US" sz="2400" b="1" dirty="0">
                          <a:solidFill>
                            <a:srgbClr val="FF0000"/>
                          </a:solidFill>
                          <a:effectLst/>
                        </a:rPr>
                        <a:t>2013</a:t>
                      </a:r>
                      <a:br>
                        <a:rPr lang="en-US" sz="2400" b="1" dirty="0">
                          <a:solidFill>
                            <a:srgbClr val="FF0000"/>
                          </a:solidFill>
                          <a:effectLst/>
                        </a:rPr>
                      </a:br>
                      <a:endParaRPr lang="en-US" sz="2400" b="1" dirty="0">
                        <a:solidFill>
                          <a:srgbClr val="FF0000"/>
                        </a:solidFill>
                        <a:effectLst/>
                      </a:endParaRPr>
                    </a:p>
                  </a:txBody>
                  <a:tcPr/>
                </a:tc>
                <a:tc>
                  <a:txBody>
                    <a:bodyPr/>
                    <a:lstStyle/>
                    <a:p>
                      <a:pPr algn="ctr" fontAlgn="t"/>
                      <a:r>
                        <a:rPr lang="en-US" sz="2400" b="1" dirty="0">
                          <a:solidFill>
                            <a:srgbClr val="FF0000"/>
                          </a:solidFill>
                          <a:effectLst/>
                        </a:rPr>
                        <a:t>24, 112</a:t>
                      </a:r>
                      <a:br>
                        <a:rPr lang="en-US" sz="2400" b="1" dirty="0">
                          <a:solidFill>
                            <a:srgbClr val="FF0000"/>
                          </a:solidFill>
                          <a:effectLst/>
                        </a:rPr>
                      </a:br>
                      <a:endParaRPr lang="en-US" sz="2400" b="1" dirty="0">
                        <a:solidFill>
                          <a:srgbClr val="FF0000"/>
                        </a:solidFill>
                        <a:effectLst/>
                      </a:endParaRPr>
                    </a:p>
                  </a:txBody>
                  <a:tcPr/>
                </a:tc>
                <a:extLst>
                  <a:ext uri="{0D108BD9-81ED-4DB2-BD59-A6C34878D82A}">
                    <a16:rowId xmlns:a16="http://schemas.microsoft.com/office/drawing/2014/main" val="3353662273"/>
                  </a:ext>
                </a:extLst>
              </a:tr>
              <a:tr h="682100">
                <a:tc>
                  <a:txBody>
                    <a:bodyPr/>
                    <a:lstStyle/>
                    <a:p>
                      <a:pPr fontAlgn="t"/>
                      <a:r>
                        <a:rPr lang="en-US" sz="2400" b="1" dirty="0">
                          <a:solidFill>
                            <a:srgbClr val="FF0000"/>
                          </a:solidFill>
                          <a:effectLst/>
                        </a:rPr>
                        <a:t>2022</a:t>
                      </a:r>
                      <a:br>
                        <a:rPr lang="en-US" sz="2400" b="1" dirty="0">
                          <a:solidFill>
                            <a:srgbClr val="FF0000"/>
                          </a:solidFill>
                          <a:effectLst/>
                        </a:rPr>
                      </a:br>
                      <a:endParaRPr lang="en-US" sz="2400" b="1" dirty="0">
                        <a:solidFill>
                          <a:srgbClr val="FF0000"/>
                        </a:solidFill>
                        <a:effectLst/>
                      </a:endParaRPr>
                    </a:p>
                  </a:txBody>
                  <a:tcPr/>
                </a:tc>
                <a:tc>
                  <a:txBody>
                    <a:bodyPr/>
                    <a:lstStyle/>
                    <a:p>
                      <a:pPr algn="ctr" fontAlgn="t"/>
                      <a:r>
                        <a:rPr lang="en-US" sz="2400" b="1" dirty="0">
                          <a:solidFill>
                            <a:srgbClr val="FF0000"/>
                          </a:solidFill>
                          <a:effectLst/>
                        </a:rPr>
                        <a:t>49, 151</a:t>
                      </a:r>
                      <a:br>
                        <a:rPr lang="en-US" sz="2400" b="1" dirty="0">
                          <a:solidFill>
                            <a:srgbClr val="FF0000"/>
                          </a:solidFill>
                          <a:effectLst/>
                        </a:rPr>
                      </a:br>
                      <a:endParaRPr lang="en-US" sz="2400" b="1" dirty="0">
                        <a:solidFill>
                          <a:srgbClr val="FF0000"/>
                        </a:solidFill>
                        <a:effectLst/>
                      </a:endParaRPr>
                    </a:p>
                  </a:txBody>
                  <a:tcPr/>
                </a:tc>
                <a:extLst>
                  <a:ext uri="{0D108BD9-81ED-4DB2-BD59-A6C34878D82A}">
                    <a16:rowId xmlns:a16="http://schemas.microsoft.com/office/drawing/2014/main" val="945558679"/>
                  </a:ext>
                </a:extLst>
              </a:tr>
              <a:tr h="682100">
                <a:tc>
                  <a:txBody>
                    <a:bodyPr/>
                    <a:lstStyle/>
                    <a:p>
                      <a:pPr fontAlgn="t"/>
                      <a:r>
                        <a:rPr lang="en-US" sz="2400" b="1" dirty="0">
                          <a:solidFill>
                            <a:srgbClr val="FF0000"/>
                          </a:solidFill>
                          <a:effectLst/>
                        </a:rPr>
                        <a:t>2023</a:t>
                      </a:r>
                      <a:br>
                        <a:rPr lang="en-US" sz="2400" b="1" dirty="0">
                          <a:solidFill>
                            <a:srgbClr val="FF0000"/>
                          </a:solidFill>
                          <a:effectLst/>
                        </a:rPr>
                      </a:br>
                      <a:endParaRPr lang="en-US" sz="2400" b="1" dirty="0">
                        <a:solidFill>
                          <a:srgbClr val="FF0000"/>
                        </a:solidFill>
                        <a:effectLst/>
                      </a:endParaRPr>
                    </a:p>
                  </a:txBody>
                  <a:tcPr/>
                </a:tc>
                <a:tc>
                  <a:txBody>
                    <a:bodyPr/>
                    <a:lstStyle/>
                    <a:p>
                      <a:pPr algn="ctr" fontAlgn="t"/>
                      <a:r>
                        <a:rPr lang="en-US" sz="2400" b="1" dirty="0">
                          <a:solidFill>
                            <a:srgbClr val="FF0000"/>
                          </a:solidFill>
                          <a:effectLst/>
                        </a:rPr>
                        <a:t>52, 799</a:t>
                      </a:r>
                    </a:p>
                  </a:txBody>
                  <a:tcPr/>
                </a:tc>
                <a:extLst>
                  <a:ext uri="{0D108BD9-81ED-4DB2-BD59-A6C34878D82A}">
                    <a16:rowId xmlns:a16="http://schemas.microsoft.com/office/drawing/2014/main" val="3096864395"/>
                  </a:ext>
                </a:extLst>
              </a:tr>
            </a:tbl>
          </a:graphicData>
        </a:graphic>
      </p:graphicFrame>
      <p:sp>
        <p:nvSpPr>
          <p:cNvPr id="6" name="TextBox 5">
            <a:extLst>
              <a:ext uri="{FF2B5EF4-FFF2-40B4-BE49-F238E27FC236}">
                <a16:creationId xmlns:a16="http://schemas.microsoft.com/office/drawing/2014/main" id="{C58F8361-2E9D-A85D-46D8-83010B24632B}"/>
              </a:ext>
            </a:extLst>
          </p:cNvPr>
          <p:cNvSpPr txBox="1"/>
          <p:nvPr/>
        </p:nvSpPr>
        <p:spPr>
          <a:xfrm>
            <a:off x="1071165" y="5979596"/>
            <a:ext cx="2772173" cy="369332"/>
          </a:xfrm>
          <a:prstGeom prst="rect">
            <a:avLst/>
          </a:prstGeom>
          <a:noFill/>
        </p:spPr>
        <p:txBody>
          <a:bodyPr wrap="square">
            <a:spAutoFit/>
          </a:bodyPr>
          <a:lstStyle/>
          <a:p>
            <a:r>
              <a:rPr lang="en-US" b="1" i="0" dirty="0">
                <a:effectLst/>
                <a:latin typeface="Poppins" panose="00000500000000000000" pitchFamily="2" charset="0"/>
              </a:rPr>
              <a:t>Source: The Daily Star</a:t>
            </a:r>
            <a:endParaRPr lang="en-US" b="1" dirty="0"/>
          </a:p>
        </p:txBody>
      </p:sp>
      <p:sp>
        <p:nvSpPr>
          <p:cNvPr id="8" name="TextBox 7">
            <a:extLst>
              <a:ext uri="{FF2B5EF4-FFF2-40B4-BE49-F238E27FC236}">
                <a16:creationId xmlns:a16="http://schemas.microsoft.com/office/drawing/2014/main" id="{28A94379-FADB-E622-7472-DB059345FBF3}"/>
              </a:ext>
            </a:extLst>
          </p:cNvPr>
          <p:cNvSpPr txBox="1"/>
          <p:nvPr/>
        </p:nvSpPr>
        <p:spPr>
          <a:xfrm>
            <a:off x="5757863" y="1927542"/>
            <a:ext cx="6107906" cy="4524315"/>
          </a:xfrm>
          <a:prstGeom prst="rect">
            <a:avLst/>
          </a:prstGeom>
          <a:noFill/>
        </p:spPr>
        <p:txBody>
          <a:bodyPr wrap="square">
            <a:spAutoFit/>
          </a:bodyPr>
          <a:lstStyle/>
          <a:p>
            <a:pPr algn="just"/>
            <a:r>
              <a:rPr lang="en-US" sz="2400" b="1" u="sng" dirty="0">
                <a:solidFill>
                  <a:srgbClr val="FF0000"/>
                </a:solidFill>
              </a:rPr>
              <a:t>UNESCO Data</a:t>
            </a:r>
          </a:p>
          <a:p>
            <a:pPr algn="just"/>
            <a:endParaRPr lang="en-US" sz="2400" dirty="0"/>
          </a:p>
          <a:p>
            <a:pPr algn="just"/>
            <a:r>
              <a:rPr lang="en-US" sz="2400" dirty="0"/>
              <a:t>According to the latest UNESCO data, a total of 52,799 Bangladeshi students went abroad for higher education in 2023. The United States was the most preferred destination, with 8,524 students, followed by the UK (6,586), Canada (5,835), Malaysia (5,714), Germany (5,046), Australia (4,987), Japan (2,082), India (2,606), the Koreas Republic (1,202), and Saudi Arabia (1,190).</a:t>
            </a:r>
          </a:p>
        </p:txBody>
      </p:sp>
    </p:spTree>
    <p:extLst>
      <p:ext uri="{BB962C8B-B14F-4D97-AF65-F5344CB8AC3E}">
        <p14:creationId xmlns:p14="http://schemas.microsoft.com/office/powerpoint/2010/main" val="41191497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42951" y="708660"/>
            <a:ext cx="8196579" cy="635000"/>
          </a:xfrm>
          <a:prstGeom prst="rect">
            <a:avLst/>
          </a:prstGeom>
        </p:spPr>
        <p:txBody>
          <a:bodyPr vert="horz" wrap="square" lIns="0" tIns="12065" rIns="0" bIns="0" rtlCol="0">
            <a:spAutoFit/>
          </a:bodyPr>
          <a:lstStyle/>
          <a:p>
            <a:pPr marL="12700">
              <a:lnSpc>
                <a:spcPct val="100000"/>
              </a:lnSpc>
              <a:spcBef>
                <a:spcPts val="95"/>
              </a:spcBef>
            </a:pPr>
            <a:r>
              <a:rPr lang="en-US" sz="4000" b="1" dirty="0">
                <a:solidFill>
                  <a:srgbClr val="002060"/>
                </a:solidFill>
                <a:latin typeface="Berlin Sans FB Demi" panose="020E0802020502020306" pitchFamily="34" charset="0"/>
              </a:rPr>
              <a:t>What is all about research?</a:t>
            </a:r>
          </a:p>
        </p:txBody>
      </p:sp>
      <p:sp>
        <p:nvSpPr>
          <p:cNvPr id="10" name="Rectangle 8">
            <a:extLst>
              <a:ext uri="{FF2B5EF4-FFF2-40B4-BE49-F238E27FC236}">
                <a16:creationId xmlns:a16="http://schemas.microsoft.com/office/drawing/2014/main" id="{E54CC84D-834A-9516-772A-D2F50EEC1C41}"/>
              </a:ext>
            </a:extLst>
          </p:cNvPr>
          <p:cNvSpPr>
            <a:spLocks noChangeArrowheads="1"/>
          </p:cNvSpPr>
          <p:nvPr/>
        </p:nvSpPr>
        <p:spPr bwMode="auto">
          <a:xfrm>
            <a:off x="1574165" y="27482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501492" tIns="130134" rIns="0" bIns="0" numCol="1" anchor="ctr" anchorCtr="0" compatLnSpc="1">
            <a:prstTxWarp prst="textNoShape">
              <a:avLst/>
            </a:prstTxWarp>
            <a:spAutoFit/>
          </a:bodyPr>
          <a:lstStyle/>
          <a:p>
            <a:endParaRPr lang="en-US"/>
          </a:p>
        </p:txBody>
      </p:sp>
      <p:sp>
        <p:nvSpPr>
          <p:cNvPr id="12" name="Rectangle 9">
            <a:extLst>
              <a:ext uri="{FF2B5EF4-FFF2-40B4-BE49-F238E27FC236}">
                <a16:creationId xmlns:a16="http://schemas.microsoft.com/office/drawing/2014/main" id="{F336A180-FC86-ECB0-09AF-D52318756143}"/>
              </a:ext>
            </a:extLst>
          </p:cNvPr>
          <p:cNvSpPr>
            <a:spLocks noChangeArrowheads="1"/>
          </p:cNvSpPr>
          <p:nvPr/>
        </p:nvSpPr>
        <p:spPr bwMode="auto">
          <a:xfrm>
            <a:off x="642938" y="1453613"/>
            <a:ext cx="10944226"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lgn="l" rtl="0" eaLnBrk="0" fontAlgn="base" hangingPunct="0">
              <a:spcBef>
                <a:spcPct val="0"/>
              </a:spcBef>
              <a:spcAft>
                <a:spcPct val="0"/>
              </a:spcAft>
              <a:tabLst>
                <a:tab pos="519113" algn="l"/>
              </a:tabLst>
              <a:defRPr>
                <a:solidFill>
                  <a:schemeClr val="tx1"/>
                </a:solidFill>
                <a:latin typeface="Arial" panose="020B0604020202020204" pitchFamily="34" charset="0"/>
              </a:defRPr>
            </a:lvl1pPr>
            <a:lvl2pPr marL="457200" algn="l" rtl="0" eaLnBrk="0" fontAlgn="base" hangingPunct="0">
              <a:spcBef>
                <a:spcPct val="0"/>
              </a:spcBef>
              <a:spcAft>
                <a:spcPct val="0"/>
              </a:spcAft>
              <a:tabLst>
                <a:tab pos="519113" algn="l"/>
              </a:tabLst>
              <a:defRPr>
                <a:solidFill>
                  <a:schemeClr val="tx1"/>
                </a:solidFill>
                <a:latin typeface="Arial" panose="020B0604020202020204" pitchFamily="34" charset="0"/>
              </a:defRPr>
            </a:lvl2pPr>
            <a:lvl3pPr marL="914400" algn="l" rtl="0" eaLnBrk="0" fontAlgn="base" hangingPunct="0">
              <a:spcBef>
                <a:spcPct val="0"/>
              </a:spcBef>
              <a:spcAft>
                <a:spcPct val="0"/>
              </a:spcAft>
              <a:tabLst>
                <a:tab pos="519113" algn="l"/>
              </a:tabLst>
              <a:defRPr>
                <a:solidFill>
                  <a:schemeClr val="tx1"/>
                </a:solidFill>
                <a:latin typeface="Arial" panose="020B0604020202020204" pitchFamily="34" charset="0"/>
              </a:defRPr>
            </a:lvl3pPr>
            <a:lvl4pPr marL="1371600" algn="l" rtl="0" eaLnBrk="0" fontAlgn="base" hangingPunct="0">
              <a:spcBef>
                <a:spcPct val="0"/>
              </a:spcBef>
              <a:spcAft>
                <a:spcPct val="0"/>
              </a:spcAft>
              <a:tabLst>
                <a:tab pos="519113" algn="l"/>
              </a:tabLst>
              <a:defRPr>
                <a:solidFill>
                  <a:schemeClr val="tx1"/>
                </a:solidFill>
                <a:latin typeface="Arial" panose="020B0604020202020204" pitchFamily="34" charset="0"/>
              </a:defRPr>
            </a:lvl4pPr>
            <a:lvl5pPr marL="1828800" algn="l" rtl="0" eaLnBrk="0" fontAlgn="base" hangingPunct="0">
              <a:spcBef>
                <a:spcPct val="0"/>
              </a:spcBef>
              <a:spcAft>
                <a:spcPct val="0"/>
              </a:spcAft>
              <a:tabLst>
                <a:tab pos="519113" algn="l"/>
              </a:tabLst>
              <a:defRPr>
                <a:solidFill>
                  <a:schemeClr val="tx1"/>
                </a:solidFill>
                <a:latin typeface="Arial" panose="020B0604020202020204" pitchFamily="34" charset="0"/>
              </a:defRPr>
            </a:lvl5pPr>
            <a:lvl6pPr marL="2286000" algn="l" rtl="0" eaLnBrk="0" fontAlgn="base" hangingPunct="0">
              <a:spcBef>
                <a:spcPct val="0"/>
              </a:spcBef>
              <a:spcAft>
                <a:spcPct val="0"/>
              </a:spcAft>
              <a:tabLst>
                <a:tab pos="519113" algn="l"/>
              </a:tabLst>
              <a:defRPr>
                <a:solidFill>
                  <a:schemeClr val="tx1"/>
                </a:solidFill>
                <a:latin typeface="Arial" panose="020B0604020202020204" pitchFamily="34" charset="0"/>
              </a:defRPr>
            </a:lvl6pPr>
            <a:lvl7pPr marL="2743200" algn="l" rtl="0" eaLnBrk="0" fontAlgn="base" hangingPunct="0">
              <a:spcBef>
                <a:spcPct val="0"/>
              </a:spcBef>
              <a:spcAft>
                <a:spcPct val="0"/>
              </a:spcAft>
              <a:tabLst>
                <a:tab pos="519113" algn="l"/>
              </a:tabLst>
              <a:defRPr>
                <a:solidFill>
                  <a:schemeClr val="tx1"/>
                </a:solidFill>
                <a:latin typeface="Arial" panose="020B0604020202020204" pitchFamily="34" charset="0"/>
              </a:defRPr>
            </a:lvl7pPr>
            <a:lvl8pPr marL="3200400" algn="l" rtl="0" eaLnBrk="0" fontAlgn="base" hangingPunct="0">
              <a:spcBef>
                <a:spcPct val="0"/>
              </a:spcBef>
              <a:spcAft>
                <a:spcPct val="0"/>
              </a:spcAft>
              <a:tabLst>
                <a:tab pos="519113" algn="l"/>
              </a:tabLst>
              <a:defRPr>
                <a:solidFill>
                  <a:schemeClr val="tx1"/>
                </a:solidFill>
                <a:latin typeface="Arial" panose="020B0604020202020204" pitchFamily="34" charset="0"/>
              </a:defRPr>
            </a:lvl8pPr>
            <a:lvl9pPr marL="3657600" algn="l" rtl="0" eaLnBrk="0" fontAlgn="base" hangingPunct="0">
              <a:spcBef>
                <a:spcPct val="0"/>
              </a:spcBef>
              <a:spcAft>
                <a:spcPct val="0"/>
              </a:spcAft>
              <a:tabLst>
                <a:tab pos="519113" algn="l"/>
              </a:tabLst>
              <a:defRPr>
                <a:solidFill>
                  <a:schemeClr val="tx1"/>
                </a:solidFill>
                <a:latin typeface="Arial" panose="020B0604020202020204" pitchFamily="34" charset="0"/>
              </a:defRPr>
            </a:lvl9pPr>
          </a:lstStyle>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519113" algn="l"/>
              </a:tabLst>
            </a:pPr>
            <a:r>
              <a:rPr kumimoji="0" lang="en-US" altLang="en-US" sz="2400" b="0" u="none" strike="noStrike" cap="none" normalizeH="0" baseline="0" dirty="0">
                <a:ln>
                  <a:noFill/>
                </a:ln>
                <a:effectLst/>
                <a:latin typeface="+mn-lt"/>
                <a:ea typeface="Carlito" charset="0"/>
                <a:cs typeface="Carlito" charset="0"/>
              </a:rPr>
              <a:t>A</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search,</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re-search</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or</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re-examination</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of</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the</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questions:</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What?</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Why?</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When?</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Where?</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How?</a:t>
            </a:r>
          </a:p>
          <a:p>
            <a:pPr marR="0" lvl="0" algn="just" defTabSz="914400" rtl="0" eaLnBrk="0" fontAlgn="base" latinLnBrk="0" hangingPunct="0">
              <a:lnSpc>
                <a:spcPct val="100000"/>
              </a:lnSpc>
              <a:spcBef>
                <a:spcPct val="0"/>
              </a:spcBef>
              <a:spcAft>
                <a:spcPct val="0"/>
              </a:spcAft>
              <a:buClrTx/>
              <a:buSzTx/>
              <a:tabLst>
                <a:tab pos="519113" algn="l"/>
              </a:tabLst>
            </a:pPr>
            <a:endParaRPr kumimoji="0" lang="en-US" altLang="en-US" sz="1200" b="0" u="none" strike="noStrike" cap="none" normalizeH="0" baseline="0" dirty="0">
              <a:ln>
                <a:noFill/>
              </a:ln>
              <a:effectLst/>
              <a:latin typeface="+mn-lt"/>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519113" algn="l"/>
              </a:tabLst>
            </a:pPr>
            <a:r>
              <a:rPr kumimoji="0" lang="en-US" altLang="en-US" sz="2400" b="0" u="none" strike="noStrike" cap="none" normalizeH="0" baseline="0" dirty="0">
                <a:ln>
                  <a:noFill/>
                </a:ln>
                <a:effectLst/>
                <a:latin typeface="+mn-lt"/>
                <a:ea typeface="Carlito" charset="0"/>
                <a:cs typeface="Carlito" charset="0"/>
              </a:rPr>
              <a:t>Sir</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Isaac</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Newton</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asked</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the</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question:</a:t>
            </a:r>
            <a:endParaRPr lang="en-US" altLang="en-US" sz="2400" dirty="0">
              <a:latin typeface="+mn-lt"/>
              <a:ea typeface="Carlito" charset="0"/>
              <a:cs typeface="Carlito" charset="0"/>
            </a:endParaRPr>
          </a:p>
          <a:p>
            <a:pPr marR="0" lvl="0" algn="just" defTabSz="914400" rtl="0" eaLnBrk="0" fontAlgn="base" latinLnBrk="0" hangingPunct="0">
              <a:lnSpc>
                <a:spcPct val="100000"/>
              </a:lnSpc>
              <a:spcBef>
                <a:spcPct val="0"/>
              </a:spcBef>
              <a:spcAft>
                <a:spcPct val="0"/>
              </a:spcAft>
              <a:buClrTx/>
              <a:buSzTx/>
              <a:tabLst>
                <a:tab pos="519113" algn="l"/>
              </a:tabLst>
            </a:pPr>
            <a:r>
              <a:rPr kumimoji="0" lang="en-US" altLang="en-US" sz="2400" b="0" u="none" strike="noStrike" cap="none" normalizeH="0" baseline="0" dirty="0">
                <a:ln>
                  <a:noFill/>
                </a:ln>
                <a:solidFill>
                  <a:srgbClr val="FF0000"/>
                </a:solidFill>
                <a:effectLst/>
                <a:latin typeface="+mn-lt"/>
                <a:ea typeface="Carlito" charset="0"/>
                <a:cs typeface="Carlito" charset="0"/>
              </a:rPr>
              <a:t>‘Why</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do</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apples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regularly</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fall</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to</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the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ground</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instead</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of</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floating</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off</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into</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space?’</a:t>
            </a:r>
          </a:p>
          <a:p>
            <a:pPr marR="0" lvl="0" algn="just" defTabSz="914400" rtl="0" eaLnBrk="0" fontAlgn="base" latinLnBrk="0" hangingPunct="0">
              <a:lnSpc>
                <a:spcPct val="100000"/>
              </a:lnSpc>
              <a:spcBef>
                <a:spcPct val="0"/>
              </a:spcBef>
              <a:spcAft>
                <a:spcPct val="0"/>
              </a:spcAft>
              <a:buClrTx/>
              <a:buSzTx/>
              <a:tabLst>
                <a:tab pos="519113" algn="l"/>
              </a:tabLst>
            </a:pPr>
            <a:endParaRPr kumimoji="0" lang="en-US" altLang="en-US" sz="1200" b="0" u="none" strike="noStrike" cap="none" normalizeH="0" baseline="0" dirty="0">
              <a:ln>
                <a:noFill/>
              </a:ln>
              <a:solidFill>
                <a:schemeClr val="tx1"/>
              </a:solidFill>
              <a:effectLst/>
              <a:latin typeface="+mn-lt"/>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519113" algn="l"/>
              </a:tabLst>
            </a:pPr>
            <a:r>
              <a:rPr kumimoji="0" lang="en-US" altLang="en-US" sz="2400" b="0" u="none" strike="noStrike" cap="none" normalizeH="0" baseline="0" dirty="0">
                <a:ln>
                  <a:noFill/>
                </a:ln>
                <a:effectLst/>
                <a:latin typeface="+mn-lt"/>
                <a:ea typeface="Carlito" charset="0"/>
                <a:cs typeface="Carlito" charset="0"/>
              </a:rPr>
              <a:t>Charles</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Darwin</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asked</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the</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question:</a:t>
            </a:r>
            <a:endParaRPr kumimoji="0" lang="en-US" altLang="en-US" sz="2400" b="0" u="none" strike="noStrike" cap="none" normalizeH="0" baseline="0" dirty="0">
              <a:ln>
                <a:noFill/>
              </a:ln>
              <a:effectLst/>
              <a:latin typeface="+mn-lt"/>
            </a:endParaRPr>
          </a:p>
          <a:p>
            <a:pPr marR="0" lvl="0" algn="just" defTabSz="914400" rtl="0" eaLnBrk="0" fontAlgn="base" latinLnBrk="0" hangingPunct="0">
              <a:lnSpc>
                <a:spcPct val="100000"/>
              </a:lnSpc>
              <a:spcBef>
                <a:spcPct val="0"/>
              </a:spcBef>
              <a:spcAft>
                <a:spcPct val="0"/>
              </a:spcAft>
              <a:buClrTx/>
              <a:buSzTx/>
              <a:tabLst>
                <a:tab pos="519113" algn="l"/>
              </a:tabLst>
            </a:pPr>
            <a:r>
              <a:rPr kumimoji="0" lang="en-US" altLang="en-US" sz="2400" b="0" u="none" strike="noStrike" cap="none" normalizeH="0" baseline="0" dirty="0">
                <a:ln>
                  <a:noFill/>
                </a:ln>
                <a:solidFill>
                  <a:srgbClr val="FF0000"/>
                </a:solidFill>
                <a:effectLst/>
                <a:latin typeface="+mn-lt"/>
                <a:ea typeface="Carlito" charset="0"/>
                <a:cs typeface="Carlito" charset="0"/>
              </a:rPr>
              <a:t>‘How</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did</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the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humans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evolve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from</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the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pre-human</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forms?’</a:t>
            </a:r>
          </a:p>
          <a:p>
            <a:pPr marR="0" lvl="0" algn="just" defTabSz="914400" rtl="0" eaLnBrk="0" fontAlgn="base" latinLnBrk="0" hangingPunct="0">
              <a:lnSpc>
                <a:spcPct val="100000"/>
              </a:lnSpc>
              <a:spcBef>
                <a:spcPct val="0"/>
              </a:spcBef>
              <a:spcAft>
                <a:spcPct val="0"/>
              </a:spcAft>
              <a:buClrTx/>
              <a:buSzTx/>
              <a:tabLst>
                <a:tab pos="519113" algn="l"/>
              </a:tabLst>
            </a:pPr>
            <a:endParaRPr kumimoji="0" lang="en-US" altLang="en-US" sz="1200" b="0" u="none" strike="noStrike" cap="none" normalizeH="0" baseline="0" dirty="0">
              <a:ln>
                <a:noFill/>
              </a:ln>
              <a:solidFill>
                <a:schemeClr val="tx1"/>
              </a:solidFill>
              <a:effectLst/>
              <a:latin typeface="+mn-lt"/>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519113" algn="l"/>
              </a:tabLst>
            </a:pPr>
            <a:r>
              <a:rPr kumimoji="0" lang="en-US" altLang="en-US" sz="2400" b="0" u="none" strike="noStrike" cap="none" normalizeH="0" baseline="0" dirty="0">
                <a:ln>
                  <a:noFill/>
                </a:ln>
                <a:effectLst/>
                <a:latin typeface="+mn-lt"/>
                <a:ea typeface="Carlito" charset="0"/>
                <a:cs typeface="Carlito" charset="0"/>
              </a:rPr>
              <a:t>EB</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Tylor</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asked</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the</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question:</a:t>
            </a:r>
            <a:endParaRPr kumimoji="0" lang="en-US" altLang="en-US" sz="2400" b="0" u="none" strike="noStrike" cap="none" normalizeH="0" baseline="0" dirty="0">
              <a:ln>
                <a:noFill/>
              </a:ln>
              <a:effectLst/>
              <a:latin typeface="+mn-lt"/>
            </a:endParaRPr>
          </a:p>
          <a:p>
            <a:pPr marR="0" lvl="0" algn="just" defTabSz="914400" rtl="0" eaLnBrk="0" fontAlgn="base" latinLnBrk="0" hangingPunct="0">
              <a:lnSpc>
                <a:spcPct val="100000"/>
              </a:lnSpc>
              <a:spcBef>
                <a:spcPct val="0"/>
              </a:spcBef>
              <a:spcAft>
                <a:spcPct val="0"/>
              </a:spcAft>
              <a:buClrTx/>
              <a:buSzTx/>
              <a:tabLst>
                <a:tab pos="519113" algn="l"/>
              </a:tabLst>
            </a:pPr>
            <a:r>
              <a:rPr kumimoji="0" lang="en-US" altLang="en-US" sz="2400" b="0" u="none" strike="noStrike" cap="none" normalizeH="0" baseline="0" dirty="0">
                <a:ln>
                  <a:noFill/>
                </a:ln>
                <a:solidFill>
                  <a:srgbClr val="FF0000"/>
                </a:solidFill>
                <a:effectLst/>
                <a:latin typeface="+mn-lt"/>
                <a:ea typeface="Carlito" charset="0"/>
                <a:cs typeface="Carlito" charset="0"/>
              </a:rPr>
              <a:t>What</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makes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all</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human</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beings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to</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develop</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similar</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institutions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and</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culture</a:t>
            </a:r>
            <a:r>
              <a:rPr lang="en-US" altLang="en-US" sz="2400" dirty="0">
                <a:solidFill>
                  <a:srgbClr val="FF0000"/>
                </a:solidFill>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throughout,</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in</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spite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of</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the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several</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differences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across</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space</a:t>
            </a:r>
            <a:r>
              <a:rPr kumimoji="0" lang="en-US" altLang="en-US" sz="2400" b="0"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solidFill>
                  <a:srgbClr val="FF0000"/>
                </a:solidFill>
                <a:effectLst/>
                <a:latin typeface="+mn-lt"/>
                <a:ea typeface="Carlito" charset="0"/>
                <a:cs typeface="Carlito" charset="0"/>
              </a:rPr>
              <a:t>and time?’</a:t>
            </a:r>
          </a:p>
          <a:p>
            <a:pPr marR="0" lvl="0" algn="just" defTabSz="914400" rtl="0" eaLnBrk="0" fontAlgn="base" latinLnBrk="0" hangingPunct="0">
              <a:lnSpc>
                <a:spcPct val="100000"/>
              </a:lnSpc>
              <a:spcBef>
                <a:spcPct val="0"/>
              </a:spcBef>
              <a:spcAft>
                <a:spcPct val="0"/>
              </a:spcAft>
              <a:buClrTx/>
              <a:buSzTx/>
              <a:tabLst>
                <a:tab pos="519113" algn="l"/>
              </a:tabLst>
            </a:pPr>
            <a:endParaRPr kumimoji="0" lang="en-US" altLang="en-US" sz="1400" b="0" u="none" strike="noStrike" cap="none" normalizeH="0" baseline="0" dirty="0">
              <a:ln>
                <a:noFill/>
              </a:ln>
              <a:solidFill>
                <a:schemeClr val="tx1"/>
              </a:solidFill>
              <a:effectLst/>
              <a:latin typeface="+mn-lt"/>
            </a:endParaRPr>
          </a:p>
          <a:p>
            <a:pPr marL="342900" marR="0" lvl="0" indent="-342900" algn="just" defTabSz="914400" rtl="0" eaLnBrk="0" fontAlgn="base" latinLnBrk="0" hangingPunct="0">
              <a:lnSpc>
                <a:spcPct val="100000"/>
              </a:lnSpc>
              <a:spcBef>
                <a:spcPct val="0"/>
              </a:spcBef>
              <a:spcAft>
                <a:spcPct val="0"/>
              </a:spcAft>
              <a:buClrTx/>
              <a:buSzTx/>
              <a:buFont typeface="Wingdings" panose="05000000000000000000" pitchFamily="2" charset="2"/>
              <a:buChar char="v"/>
              <a:tabLst>
                <a:tab pos="519113" algn="l"/>
              </a:tabLst>
            </a:pPr>
            <a:r>
              <a:rPr kumimoji="0" lang="en-US" altLang="en-US" sz="2400" b="0" u="none" strike="noStrike" cap="none" normalizeH="0" baseline="0" dirty="0">
                <a:ln>
                  <a:noFill/>
                </a:ln>
                <a:effectLst/>
                <a:latin typeface="+mn-lt"/>
                <a:ea typeface="Carlito" charset="0"/>
                <a:cs typeface="Carlito" charset="0"/>
              </a:rPr>
              <a:t>Research</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is</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an</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organized</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and</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systematic</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enquiry</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to</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1" u="none" strike="noStrike" cap="none" normalizeH="0" baseline="0" dirty="0">
                <a:ln>
                  <a:noFill/>
                </a:ln>
                <a:solidFill>
                  <a:srgbClr val="FF0000"/>
                </a:solidFill>
                <a:effectLst/>
                <a:latin typeface="+mn-lt"/>
                <a:ea typeface="Carlito" charset="0"/>
                <a:cs typeface="Carlito" charset="0"/>
              </a:rPr>
              <a:t>discover</a:t>
            </a:r>
            <a:r>
              <a:rPr kumimoji="0" lang="en-US" altLang="en-US" sz="2400" b="1"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1" u="none" strike="noStrike" cap="none" normalizeH="0" baseline="0" dirty="0">
                <a:ln>
                  <a:noFill/>
                </a:ln>
                <a:solidFill>
                  <a:srgbClr val="FF0000"/>
                </a:solidFill>
                <a:effectLst/>
                <a:latin typeface="+mn-lt"/>
                <a:ea typeface="Carlito" charset="0"/>
                <a:cs typeface="Carlito" charset="0"/>
              </a:rPr>
              <a:t>new</a:t>
            </a:r>
            <a:r>
              <a:rPr kumimoji="0" lang="en-US" altLang="en-US" sz="2400" b="1"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or</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0" u="none" strike="noStrike" cap="none" normalizeH="0" baseline="0" dirty="0">
                <a:ln>
                  <a:noFill/>
                </a:ln>
                <a:effectLst/>
                <a:latin typeface="+mn-lt"/>
                <a:ea typeface="Carlito" charset="0"/>
                <a:cs typeface="Carlito" charset="0"/>
              </a:rPr>
              <a:t>to</a:t>
            </a:r>
            <a:r>
              <a:rPr kumimoji="0" lang="en-US" altLang="en-US" sz="2400" b="0" u="none" strike="noStrike" cap="none" normalizeH="0" baseline="0" dirty="0">
                <a:ln>
                  <a:noFill/>
                </a:ln>
                <a:effectLst/>
                <a:latin typeface="+mn-lt"/>
                <a:ea typeface="Carlito" charset="0"/>
                <a:cs typeface="Times New Roman" panose="02020603050405020304" pitchFamily="18" charset="0"/>
              </a:rPr>
              <a:t> </a:t>
            </a:r>
            <a:r>
              <a:rPr kumimoji="0" lang="en-US" altLang="en-US" sz="2400" b="1" u="none" strike="noStrike" cap="none" normalizeH="0" baseline="0" dirty="0">
                <a:ln>
                  <a:noFill/>
                </a:ln>
                <a:solidFill>
                  <a:srgbClr val="FF0000"/>
                </a:solidFill>
                <a:effectLst/>
                <a:latin typeface="+mn-lt"/>
                <a:ea typeface="Carlito" charset="0"/>
                <a:cs typeface="Carlito" charset="0"/>
              </a:rPr>
              <a:t>verify</a:t>
            </a:r>
            <a:r>
              <a:rPr kumimoji="0" lang="en-US" altLang="en-US" sz="2400" b="1"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1" u="none" strike="noStrike" cap="none" normalizeH="0" baseline="0" dirty="0">
                <a:ln>
                  <a:noFill/>
                </a:ln>
                <a:solidFill>
                  <a:srgbClr val="FF0000"/>
                </a:solidFill>
                <a:effectLst/>
                <a:latin typeface="+mn-lt"/>
                <a:ea typeface="Carlito" charset="0"/>
                <a:cs typeface="Carlito" charset="0"/>
              </a:rPr>
              <a:t>the</a:t>
            </a:r>
            <a:r>
              <a:rPr kumimoji="0" lang="en-US" altLang="en-US" sz="2400" b="1"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1" u="none" strike="noStrike" cap="none" normalizeH="0" baseline="0" dirty="0">
                <a:ln>
                  <a:noFill/>
                </a:ln>
                <a:solidFill>
                  <a:srgbClr val="FF0000"/>
                </a:solidFill>
                <a:effectLst/>
                <a:latin typeface="+mn-lt"/>
                <a:ea typeface="Carlito" charset="0"/>
                <a:cs typeface="Carlito" charset="0"/>
              </a:rPr>
              <a:t>existing</a:t>
            </a:r>
            <a:r>
              <a:rPr kumimoji="0" lang="en-US" altLang="en-US" sz="2400" b="1" u="none" strike="noStrike" cap="none" normalizeH="0" baseline="0" dirty="0">
                <a:ln>
                  <a:noFill/>
                </a:ln>
                <a:solidFill>
                  <a:srgbClr val="FF0000"/>
                </a:solidFill>
                <a:effectLst/>
                <a:latin typeface="+mn-lt"/>
                <a:ea typeface="Carlito" charset="0"/>
                <a:cs typeface="Times New Roman" panose="02020603050405020304" pitchFamily="18" charset="0"/>
              </a:rPr>
              <a:t> </a:t>
            </a:r>
            <a:r>
              <a:rPr kumimoji="0" lang="en-US" altLang="en-US" sz="2400" b="1" u="none" strike="noStrike" cap="none" normalizeH="0" baseline="0" dirty="0">
                <a:ln>
                  <a:noFill/>
                </a:ln>
                <a:solidFill>
                  <a:srgbClr val="FF0000"/>
                </a:solidFill>
                <a:effectLst/>
                <a:latin typeface="+mn-lt"/>
                <a:ea typeface="Carlito" charset="0"/>
                <a:cs typeface="Carlito" charset="0"/>
              </a:rPr>
              <a:t>knowledge</a:t>
            </a:r>
            <a:r>
              <a:rPr kumimoji="0" lang="en-US" altLang="en-US" sz="2400" b="0" u="none" strike="noStrike" cap="none" normalizeH="0" baseline="0" dirty="0">
                <a:ln>
                  <a:noFill/>
                </a:ln>
                <a:solidFill>
                  <a:srgbClr val="002060"/>
                </a:solidFill>
                <a:effectLst/>
                <a:latin typeface="+mn-lt"/>
                <a:ea typeface="Carlito" charset="0"/>
                <a:cs typeface="Carlito" charset="0"/>
              </a:rPr>
              <a:t>.</a:t>
            </a:r>
            <a:endParaRPr kumimoji="0" lang="en-US" altLang="en-US" sz="1100" b="0" i="0" u="none" strike="noStrike" cap="none" normalizeH="0" baseline="0" dirty="0">
              <a:ln>
                <a:noFill/>
              </a:ln>
              <a:solidFill>
                <a:srgbClr val="002060"/>
              </a:solidFill>
              <a:effectLst/>
              <a:latin typeface="Arial" panose="020B0604020202020204" pitchFamily="34" charset="0"/>
            </a:endParaRPr>
          </a:p>
        </p:txBody>
      </p:sp>
    </p:spTree>
    <p:extLst>
      <p:ext uri="{BB962C8B-B14F-4D97-AF65-F5344CB8AC3E}">
        <p14:creationId xmlns:p14="http://schemas.microsoft.com/office/powerpoint/2010/main" val="8134820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E1071-8F6E-AD20-55EC-9924A5A22F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744CB5-B8A5-7C17-A045-6FE34D0B5736}"/>
              </a:ext>
            </a:extLst>
          </p:cNvPr>
          <p:cNvSpPr>
            <a:spLocks noGrp="1"/>
          </p:cNvSpPr>
          <p:nvPr>
            <p:ph type="ctrTitle"/>
          </p:nvPr>
        </p:nvSpPr>
        <p:spPr>
          <a:xfrm>
            <a:off x="763505" y="418577"/>
            <a:ext cx="10452184" cy="1110192"/>
          </a:xfrm>
        </p:spPr>
        <p:txBody>
          <a:bodyPr/>
          <a:lstStyle/>
          <a:p>
            <a:pPr algn="l"/>
            <a:r>
              <a:rPr lang="en-US" sz="4800" b="1" dirty="0">
                <a:solidFill>
                  <a:srgbClr val="002060"/>
                </a:solidFill>
                <a:latin typeface="Berlin Sans FB Demi" panose="020E0802020502020306" pitchFamily="34" charset="0"/>
                <a:cs typeface="Leelawadee" panose="020B0502040204020203" pitchFamily="34" charset="-34"/>
              </a:rPr>
              <a:t>Reveal Your Potentiality</a:t>
            </a:r>
          </a:p>
        </p:txBody>
      </p:sp>
      <p:pic>
        <p:nvPicPr>
          <p:cNvPr id="3" name="Picture 2">
            <a:extLst>
              <a:ext uri="{FF2B5EF4-FFF2-40B4-BE49-F238E27FC236}">
                <a16:creationId xmlns:a16="http://schemas.microsoft.com/office/drawing/2014/main" id="{12DD5916-4368-7E02-355B-03E95BEA96B9}"/>
              </a:ext>
            </a:extLst>
          </p:cNvPr>
          <p:cNvPicPr>
            <a:picLocks noChangeAspect="1"/>
          </p:cNvPicPr>
          <p:nvPr/>
        </p:nvPicPr>
        <p:blipFill>
          <a:blip r:embed="rId3"/>
          <a:stretch>
            <a:fillRect/>
          </a:stretch>
        </p:blipFill>
        <p:spPr>
          <a:xfrm>
            <a:off x="8290427" y="973673"/>
            <a:ext cx="3198328" cy="4898490"/>
          </a:xfrm>
          <a:prstGeom prst="rect">
            <a:avLst/>
          </a:prstGeom>
        </p:spPr>
      </p:pic>
      <p:pic>
        <p:nvPicPr>
          <p:cNvPr id="5" name="Picture 4">
            <a:extLst>
              <a:ext uri="{FF2B5EF4-FFF2-40B4-BE49-F238E27FC236}">
                <a16:creationId xmlns:a16="http://schemas.microsoft.com/office/drawing/2014/main" id="{86A96F52-3D72-87BE-B25F-43763F9864F2}"/>
              </a:ext>
            </a:extLst>
          </p:cNvPr>
          <p:cNvPicPr>
            <a:picLocks noChangeAspect="1"/>
          </p:cNvPicPr>
          <p:nvPr/>
        </p:nvPicPr>
        <p:blipFill>
          <a:blip r:embed="rId4"/>
          <a:stretch>
            <a:fillRect/>
          </a:stretch>
        </p:blipFill>
        <p:spPr>
          <a:xfrm>
            <a:off x="763505" y="1528769"/>
            <a:ext cx="6923170" cy="2450163"/>
          </a:xfrm>
          <a:prstGeom prst="rect">
            <a:avLst/>
          </a:prstGeom>
        </p:spPr>
      </p:pic>
      <p:sp>
        <p:nvSpPr>
          <p:cNvPr id="8" name="TextBox 7">
            <a:extLst>
              <a:ext uri="{FF2B5EF4-FFF2-40B4-BE49-F238E27FC236}">
                <a16:creationId xmlns:a16="http://schemas.microsoft.com/office/drawing/2014/main" id="{BA773C97-5AC5-C006-03B9-D0C9F943C82A}"/>
              </a:ext>
            </a:extLst>
          </p:cNvPr>
          <p:cNvSpPr txBox="1"/>
          <p:nvPr/>
        </p:nvSpPr>
        <p:spPr>
          <a:xfrm>
            <a:off x="964564" y="4099893"/>
            <a:ext cx="7124804" cy="1631216"/>
          </a:xfrm>
          <a:prstGeom prst="rect">
            <a:avLst/>
          </a:prstGeom>
          <a:noFill/>
        </p:spPr>
        <p:txBody>
          <a:bodyPr wrap="square">
            <a:spAutoFit/>
          </a:bodyPr>
          <a:lstStyle/>
          <a:p>
            <a:pPr marL="285750" indent="-285750" algn="just">
              <a:buFont typeface="Wingdings" panose="05000000000000000000" pitchFamily="2" charset="2"/>
              <a:buChar char="q"/>
            </a:pPr>
            <a:r>
              <a:rPr lang="en-US" sz="2000" dirty="0">
                <a:latin typeface="Berlin Sans FB Demi" panose="020E0802020502020306" pitchFamily="34" charset="0"/>
              </a:rPr>
              <a:t>Studied Bachelor of Pharmacy- </a:t>
            </a:r>
            <a:r>
              <a:rPr lang="en-US" sz="2000" dirty="0" err="1">
                <a:latin typeface="Berlin Sans FB Demi" panose="020E0802020502020306" pitchFamily="34" charset="0"/>
              </a:rPr>
              <a:t>B.Pharm</a:t>
            </a:r>
            <a:r>
              <a:rPr lang="en-US" sz="2000" dirty="0">
                <a:latin typeface="Berlin Sans FB Demi" panose="020E0802020502020306" pitchFamily="34" charset="0"/>
              </a:rPr>
              <a:t> (Hons.) at </a:t>
            </a:r>
            <a:r>
              <a:rPr lang="en-US" sz="2000" dirty="0">
                <a:solidFill>
                  <a:srgbClr val="00B0F0"/>
                </a:solidFill>
                <a:latin typeface="Berlin Sans FB Demi" panose="020E0802020502020306" pitchFamily="34" charset="0"/>
              </a:rPr>
              <a:t>Khwaja Yunus Ali University</a:t>
            </a:r>
          </a:p>
          <a:p>
            <a:pPr marL="285750" indent="-285750" algn="just">
              <a:buFont typeface="Wingdings" panose="05000000000000000000" pitchFamily="2" charset="2"/>
              <a:buChar char="q"/>
            </a:pPr>
            <a:r>
              <a:rPr lang="en-US" sz="2000" b="0" i="0" dirty="0">
                <a:solidFill>
                  <a:srgbClr val="080809"/>
                </a:solidFill>
                <a:effectLst/>
                <a:latin typeface="Berlin Sans FB Demi" panose="020E0802020502020306" pitchFamily="34" charset="0"/>
              </a:rPr>
              <a:t>Studies Masters of Public Health (MPH) degree at </a:t>
            </a:r>
            <a:r>
              <a:rPr lang="en-US" sz="2000" b="1" i="0" u="none" strike="noStrike" dirty="0">
                <a:effectLst/>
                <a:latin typeface="Berlin Sans FB Demi" panose="020E0802020502020306" pitchFamily="34" charset="0"/>
                <a:hlinkClick r:id="rId5"/>
              </a:rPr>
              <a:t>Daffodil International University</a:t>
            </a:r>
            <a:endParaRPr lang="en-US" sz="2000" b="1" i="0" u="none" strike="noStrike" dirty="0">
              <a:effectLst/>
              <a:latin typeface="Berlin Sans FB Demi" panose="020E0802020502020306" pitchFamily="34" charset="0"/>
            </a:endParaRPr>
          </a:p>
          <a:p>
            <a:pPr marL="285750" indent="-285750" algn="just">
              <a:buFont typeface="Wingdings" panose="05000000000000000000" pitchFamily="2" charset="2"/>
              <a:buChar char="q"/>
            </a:pPr>
            <a:r>
              <a:rPr lang="en-US" sz="2000" dirty="0">
                <a:solidFill>
                  <a:srgbClr val="080809"/>
                </a:solidFill>
                <a:latin typeface="Berlin Sans FB Demi" panose="020E0802020502020306" pitchFamily="34" charset="0"/>
              </a:rPr>
              <a:t>L</a:t>
            </a:r>
            <a:r>
              <a:rPr lang="en-US" sz="2000" b="0" i="0" dirty="0">
                <a:solidFill>
                  <a:srgbClr val="080809"/>
                </a:solidFill>
                <a:effectLst/>
                <a:latin typeface="Berlin Sans FB Demi" panose="020E0802020502020306" pitchFamily="34" charset="0"/>
              </a:rPr>
              <a:t>ecturer at </a:t>
            </a:r>
            <a:r>
              <a:rPr lang="en-US" sz="2000" b="1" i="0" u="sng" dirty="0">
                <a:effectLst/>
                <a:latin typeface="Berlin Sans FB Demi" panose="020E0802020502020306" pitchFamily="34" charset="0"/>
                <a:hlinkClick r:id="rId6"/>
              </a:rPr>
              <a:t>Frontier University - </a:t>
            </a:r>
            <a:r>
              <a:rPr lang="en-US" sz="2000" b="1" i="0" u="sng" dirty="0" err="1">
                <a:effectLst/>
                <a:latin typeface="Berlin Sans FB Demi" panose="020E0802020502020306" pitchFamily="34" charset="0"/>
                <a:hlinkClick r:id="rId6"/>
              </a:rPr>
              <a:t>Garowe</a:t>
            </a:r>
            <a:endParaRPr lang="en-US" sz="2000" dirty="0">
              <a:latin typeface="Berlin Sans FB Demi" panose="020E0802020502020306" pitchFamily="34" charset="0"/>
            </a:endParaRPr>
          </a:p>
        </p:txBody>
      </p:sp>
    </p:spTree>
    <p:extLst>
      <p:ext uri="{BB962C8B-B14F-4D97-AF65-F5344CB8AC3E}">
        <p14:creationId xmlns:p14="http://schemas.microsoft.com/office/powerpoint/2010/main" val="31447089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706B3F-C526-FA8E-594A-DD94B5D002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A0A6F8-9ED2-0747-634D-F0618745EA0A}"/>
              </a:ext>
            </a:extLst>
          </p:cNvPr>
          <p:cNvSpPr>
            <a:spLocks noGrp="1"/>
          </p:cNvSpPr>
          <p:nvPr>
            <p:ph type="ctrTitle"/>
          </p:nvPr>
        </p:nvSpPr>
        <p:spPr>
          <a:xfrm>
            <a:off x="841513" y="498501"/>
            <a:ext cx="9602650" cy="787241"/>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Importance of Research </a:t>
            </a:r>
          </a:p>
        </p:txBody>
      </p:sp>
      <p:sp>
        <p:nvSpPr>
          <p:cNvPr id="3" name="Subtitle 2">
            <a:extLst>
              <a:ext uri="{FF2B5EF4-FFF2-40B4-BE49-F238E27FC236}">
                <a16:creationId xmlns:a16="http://schemas.microsoft.com/office/drawing/2014/main" id="{65CFF432-1D4B-7590-DB35-84B4552B865E}"/>
              </a:ext>
            </a:extLst>
          </p:cNvPr>
          <p:cNvSpPr>
            <a:spLocks noGrp="1"/>
          </p:cNvSpPr>
          <p:nvPr>
            <p:ph type="subTitle" idx="1"/>
          </p:nvPr>
        </p:nvSpPr>
        <p:spPr>
          <a:xfrm>
            <a:off x="614364" y="1896499"/>
            <a:ext cx="10158412" cy="4061388"/>
          </a:xfrm>
        </p:spPr>
        <p:txBody>
          <a:bodyPr>
            <a:noAutofit/>
          </a:bodyPr>
          <a:lstStyle/>
          <a:p>
            <a:pPr algn="just"/>
            <a:br>
              <a:rPr lang="en-US" sz="2400" dirty="0">
                <a:solidFill>
                  <a:srgbClr val="7030A0"/>
                </a:solidFill>
                <a:latin typeface="Leelawadee" panose="020B0502040204020203" pitchFamily="34" charset="-34"/>
                <a:cs typeface="Leelawadee" panose="020B0502040204020203" pitchFamily="34" charset="-34"/>
              </a:rPr>
            </a:br>
            <a:endParaRPr lang="en-US" sz="2400" i="1" dirty="0">
              <a:solidFill>
                <a:srgbClr val="7030A0"/>
              </a:solidFill>
              <a:latin typeface="Leelawadee" panose="020B0502040204020203" pitchFamily="34" charset="-34"/>
              <a:cs typeface="Leelawadee" panose="020B0502040204020203" pitchFamily="34" charset="-34"/>
            </a:endParaRPr>
          </a:p>
        </p:txBody>
      </p:sp>
      <p:pic>
        <p:nvPicPr>
          <p:cNvPr id="4" name="Picture 3">
            <a:extLst>
              <a:ext uri="{FF2B5EF4-FFF2-40B4-BE49-F238E27FC236}">
                <a16:creationId xmlns:a16="http://schemas.microsoft.com/office/drawing/2014/main" id="{C6FBBFCD-468A-3FFC-2915-F8C7FEAE332B}"/>
              </a:ext>
            </a:extLst>
          </p:cNvPr>
          <p:cNvPicPr>
            <a:picLocks noChangeAspect="1"/>
          </p:cNvPicPr>
          <p:nvPr/>
        </p:nvPicPr>
        <p:blipFill>
          <a:blip r:embed="rId2"/>
          <a:stretch>
            <a:fillRect/>
          </a:stretch>
        </p:blipFill>
        <p:spPr>
          <a:xfrm>
            <a:off x="841513" y="1583363"/>
            <a:ext cx="5362760" cy="4790917"/>
          </a:xfrm>
          <a:prstGeom prst="rect">
            <a:avLst/>
          </a:prstGeom>
        </p:spPr>
      </p:pic>
      <p:pic>
        <p:nvPicPr>
          <p:cNvPr id="5" name="Picture 4">
            <a:extLst>
              <a:ext uri="{FF2B5EF4-FFF2-40B4-BE49-F238E27FC236}">
                <a16:creationId xmlns:a16="http://schemas.microsoft.com/office/drawing/2014/main" id="{B454E795-CDAA-23B9-DD6E-5A3A89010F75}"/>
              </a:ext>
            </a:extLst>
          </p:cNvPr>
          <p:cNvPicPr>
            <a:picLocks noChangeAspect="1"/>
          </p:cNvPicPr>
          <p:nvPr/>
        </p:nvPicPr>
        <p:blipFill>
          <a:blip r:embed="rId3"/>
          <a:stretch>
            <a:fillRect/>
          </a:stretch>
        </p:blipFill>
        <p:spPr>
          <a:xfrm>
            <a:off x="6549189" y="1583363"/>
            <a:ext cx="4580773" cy="4985281"/>
          </a:xfrm>
          <a:prstGeom prst="rect">
            <a:avLst/>
          </a:prstGeom>
        </p:spPr>
      </p:pic>
    </p:spTree>
    <p:extLst>
      <p:ext uri="{BB962C8B-B14F-4D97-AF65-F5344CB8AC3E}">
        <p14:creationId xmlns:p14="http://schemas.microsoft.com/office/powerpoint/2010/main" val="15866186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F95E4-A856-21A0-FA58-3126EB4BD01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EFBADD3-6499-6449-87EA-F0CE3694F86A}"/>
              </a:ext>
            </a:extLst>
          </p:cNvPr>
          <p:cNvSpPr>
            <a:spLocks noGrp="1"/>
          </p:cNvSpPr>
          <p:nvPr>
            <p:ph type="ctrTitle"/>
          </p:nvPr>
        </p:nvSpPr>
        <p:spPr>
          <a:xfrm>
            <a:off x="614364" y="671510"/>
            <a:ext cx="9829799" cy="981605"/>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Importance of Research </a:t>
            </a:r>
          </a:p>
        </p:txBody>
      </p:sp>
      <p:sp>
        <p:nvSpPr>
          <p:cNvPr id="3" name="Subtitle 2">
            <a:extLst>
              <a:ext uri="{FF2B5EF4-FFF2-40B4-BE49-F238E27FC236}">
                <a16:creationId xmlns:a16="http://schemas.microsoft.com/office/drawing/2014/main" id="{587C226D-05F7-C12C-7115-C5AEF48C2B2F}"/>
              </a:ext>
            </a:extLst>
          </p:cNvPr>
          <p:cNvSpPr>
            <a:spLocks noGrp="1"/>
          </p:cNvSpPr>
          <p:nvPr>
            <p:ph type="subTitle" idx="1"/>
          </p:nvPr>
        </p:nvSpPr>
        <p:spPr>
          <a:xfrm>
            <a:off x="614364" y="1896499"/>
            <a:ext cx="10158412" cy="4061388"/>
          </a:xfrm>
        </p:spPr>
        <p:txBody>
          <a:bodyPr>
            <a:noAutofit/>
          </a:bodyPr>
          <a:lstStyle/>
          <a:p>
            <a:pPr algn="just"/>
            <a:r>
              <a:rPr lang="en-US" sz="2800" b="1" dirty="0">
                <a:solidFill>
                  <a:srgbClr val="FF0000"/>
                </a:solidFill>
                <a:effectLst/>
                <a:cs typeface="Leelawadee" panose="020B0502040204020203" pitchFamily="34" charset="-34"/>
              </a:rPr>
              <a:t>Learning research skills at university is vital (Brew, 2015).</a:t>
            </a:r>
          </a:p>
          <a:p>
            <a:pPr algn="just"/>
            <a:r>
              <a:rPr lang="en-US" sz="2800" b="0" i="0" dirty="0">
                <a:solidFill>
                  <a:srgbClr val="002060"/>
                </a:solidFill>
                <a:effectLst/>
                <a:latin typeface="LibreFrank"/>
              </a:rPr>
              <a:t>The University of Texas</a:t>
            </a:r>
            <a:r>
              <a:rPr lang="en-US" sz="2800" b="1" i="0" dirty="0">
                <a:solidFill>
                  <a:srgbClr val="002060"/>
                </a:solidFill>
                <a:latin typeface="LibreFrank"/>
                <a:cs typeface="Leelawadee" panose="020B0502040204020203" pitchFamily="34" charset="-34"/>
              </a:rPr>
              <a:t> define the following benefits:</a:t>
            </a:r>
          </a:p>
          <a:p>
            <a:pPr algn="just"/>
            <a:endParaRPr lang="en-US" sz="2800" b="1" dirty="0">
              <a:solidFill>
                <a:srgbClr val="FF0000"/>
              </a:solidFill>
              <a:cs typeface="Leelawadee" panose="020B0502040204020203" pitchFamily="34" charset="-34"/>
            </a:endParaRPr>
          </a:p>
          <a:p>
            <a:pPr algn="just"/>
            <a:endParaRPr lang="en-US" sz="2400" b="1" dirty="0">
              <a:solidFill>
                <a:srgbClr val="FF0000"/>
              </a:solidFill>
              <a:cs typeface="Leelawadee" panose="020B0502040204020203" pitchFamily="34" charset="-34"/>
            </a:endParaRPr>
          </a:p>
          <a:p>
            <a:pPr algn="just"/>
            <a:endParaRPr lang="en-US" sz="2400" b="1" dirty="0">
              <a:solidFill>
                <a:srgbClr val="7030A0"/>
              </a:solidFill>
              <a:cs typeface="Leelawadee" panose="020B0502040204020203" pitchFamily="34" charset="-34"/>
            </a:endParaRPr>
          </a:p>
          <a:p>
            <a:pPr algn="just"/>
            <a:br>
              <a:rPr lang="en-US" sz="2400" dirty="0">
                <a:solidFill>
                  <a:srgbClr val="7030A0"/>
                </a:solidFill>
                <a:latin typeface="Leelawadee" panose="020B0502040204020203" pitchFamily="34" charset="-34"/>
                <a:cs typeface="Leelawadee" panose="020B0502040204020203" pitchFamily="34" charset="-34"/>
              </a:rPr>
            </a:br>
            <a:endParaRPr lang="en-US" sz="2400" i="1" dirty="0">
              <a:solidFill>
                <a:srgbClr val="7030A0"/>
              </a:solidFill>
              <a:latin typeface="Leelawadee" panose="020B0502040204020203" pitchFamily="34" charset="-34"/>
              <a:cs typeface="Leelawadee" panose="020B0502040204020203" pitchFamily="34" charset="-34"/>
            </a:endParaRPr>
          </a:p>
        </p:txBody>
      </p:sp>
      <p:sp>
        <p:nvSpPr>
          <p:cNvPr id="6" name="TextBox 5">
            <a:extLst>
              <a:ext uri="{FF2B5EF4-FFF2-40B4-BE49-F238E27FC236}">
                <a16:creationId xmlns:a16="http://schemas.microsoft.com/office/drawing/2014/main" id="{B275DFB8-ADD2-4576-B001-AAE2C9E35CB5}"/>
              </a:ext>
            </a:extLst>
          </p:cNvPr>
          <p:cNvSpPr txBox="1"/>
          <p:nvPr/>
        </p:nvSpPr>
        <p:spPr>
          <a:xfrm>
            <a:off x="614364" y="2967780"/>
            <a:ext cx="9472611" cy="3123356"/>
          </a:xfrm>
          <a:prstGeom prst="rect">
            <a:avLst/>
          </a:prstGeom>
          <a:noFill/>
        </p:spPr>
        <p:txBody>
          <a:bodyPr wrap="square">
            <a:spAutoFit/>
          </a:bodyPr>
          <a:lstStyle/>
          <a:p>
            <a:pPr>
              <a:lnSpc>
                <a:spcPct val="150000"/>
              </a:lnSpc>
            </a:pPr>
            <a:r>
              <a:rPr lang="en-US" sz="2400" b="1" u="sng" dirty="0">
                <a:solidFill>
                  <a:srgbClr val="FF0000"/>
                </a:solidFill>
              </a:rPr>
              <a:t>Educational Benefits</a:t>
            </a:r>
          </a:p>
          <a:p>
            <a:pPr marL="285750" indent="-285750">
              <a:lnSpc>
                <a:spcPct val="150000"/>
              </a:lnSpc>
              <a:buFont typeface="Wingdings" panose="05000000000000000000" pitchFamily="2" charset="2"/>
              <a:buChar char="q"/>
            </a:pPr>
            <a:r>
              <a:rPr lang="en-US" sz="2200" dirty="0"/>
              <a:t>Working with a faculty mentor</a:t>
            </a:r>
          </a:p>
          <a:p>
            <a:pPr marL="285750" indent="-285750">
              <a:lnSpc>
                <a:spcPct val="150000"/>
              </a:lnSpc>
              <a:buFont typeface="Wingdings" panose="05000000000000000000" pitchFamily="2" charset="2"/>
              <a:buChar char="q"/>
            </a:pPr>
            <a:r>
              <a:rPr lang="en-US" sz="2200" dirty="0"/>
              <a:t>Learning about issues, methods, and leaders in your chosen field</a:t>
            </a:r>
          </a:p>
          <a:p>
            <a:pPr marL="285750" indent="-285750">
              <a:lnSpc>
                <a:spcPct val="150000"/>
              </a:lnSpc>
              <a:buFont typeface="Wingdings" panose="05000000000000000000" pitchFamily="2" charset="2"/>
              <a:buChar char="q"/>
            </a:pPr>
            <a:r>
              <a:rPr lang="en-US" sz="2200" dirty="0"/>
              <a:t>Applying concepts from your courses to “real life” situations</a:t>
            </a:r>
          </a:p>
          <a:p>
            <a:pPr marL="285750" indent="-285750">
              <a:lnSpc>
                <a:spcPct val="150000"/>
              </a:lnSpc>
              <a:buFont typeface="Wingdings" panose="05000000000000000000" pitchFamily="2" charset="2"/>
              <a:buChar char="q"/>
            </a:pPr>
            <a:r>
              <a:rPr lang="en-US" sz="2200" dirty="0"/>
              <a:t>Furthering your creative achievement</a:t>
            </a:r>
          </a:p>
          <a:p>
            <a:pPr marL="285750" indent="-285750">
              <a:lnSpc>
                <a:spcPct val="150000"/>
              </a:lnSpc>
              <a:buFont typeface="Wingdings" panose="05000000000000000000" pitchFamily="2" charset="2"/>
              <a:buChar char="q"/>
            </a:pPr>
            <a:r>
              <a:rPr lang="en-US" sz="2200" dirty="0"/>
              <a:t>Sharpening your problem-solving skills</a:t>
            </a:r>
          </a:p>
        </p:txBody>
      </p:sp>
    </p:spTree>
    <p:extLst>
      <p:ext uri="{BB962C8B-B14F-4D97-AF65-F5344CB8AC3E}">
        <p14:creationId xmlns:p14="http://schemas.microsoft.com/office/powerpoint/2010/main" val="2032326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9A6605-EE9A-26F3-0BE0-BF1330A83B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89BF29-2CED-B59A-CE3E-3B81EEDFE288}"/>
              </a:ext>
            </a:extLst>
          </p:cNvPr>
          <p:cNvSpPr>
            <a:spLocks noGrp="1"/>
          </p:cNvSpPr>
          <p:nvPr>
            <p:ph type="ctrTitle"/>
          </p:nvPr>
        </p:nvSpPr>
        <p:spPr>
          <a:xfrm>
            <a:off x="614363" y="228597"/>
            <a:ext cx="9829799" cy="981605"/>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Importance/Benefits of Research </a:t>
            </a:r>
          </a:p>
        </p:txBody>
      </p:sp>
      <p:sp>
        <p:nvSpPr>
          <p:cNvPr id="3" name="Subtitle 2">
            <a:extLst>
              <a:ext uri="{FF2B5EF4-FFF2-40B4-BE49-F238E27FC236}">
                <a16:creationId xmlns:a16="http://schemas.microsoft.com/office/drawing/2014/main" id="{35442384-8B83-7254-0595-307E5993CCED}"/>
              </a:ext>
            </a:extLst>
          </p:cNvPr>
          <p:cNvSpPr>
            <a:spLocks noGrp="1"/>
          </p:cNvSpPr>
          <p:nvPr>
            <p:ph type="subTitle" idx="1"/>
          </p:nvPr>
        </p:nvSpPr>
        <p:spPr>
          <a:xfrm>
            <a:off x="614363" y="1210202"/>
            <a:ext cx="10158412" cy="5647798"/>
          </a:xfrm>
        </p:spPr>
        <p:txBody>
          <a:bodyPr>
            <a:noAutofit/>
          </a:bodyPr>
          <a:lstStyle/>
          <a:p>
            <a:pPr algn="just"/>
            <a:r>
              <a:rPr lang="en-US" sz="2600" b="1" u="sng" dirty="0">
                <a:solidFill>
                  <a:srgbClr val="FF0000"/>
                </a:solidFill>
                <a:cs typeface="Leelawadee" panose="020B0502040204020203" pitchFamily="34" charset="-34"/>
              </a:rPr>
              <a:t>Professional Benefits</a:t>
            </a:r>
          </a:p>
          <a:p>
            <a:pPr marL="342900" indent="-342900" algn="just">
              <a:buFont typeface="Wingdings" panose="05000000000000000000" pitchFamily="2" charset="2"/>
              <a:buChar char="q"/>
            </a:pPr>
            <a:r>
              <a:rPr lang="en-US" sz="2200" b="1" dirty="0">
                <a:solidFill>
                  <a:schemeClr val="tx1"/>
                </a:solidFill>
                <a:cs typeface="Leelawadee" panose="020B0502040204020203" pitchFamily="34" charset="-34"/>
              </a:rPr>
              <a:t>Exploring potential careers</a:t>
            </a:r>
          </a:p>
          <a:p>
            <a:pPr marL="342900" indent="-342900" algn="just">
              <a:buFont typeface="Wingdings" panose="05000000000000000000" pitchFamily="2" charset="2"/>
              <a:buChar char="q"/>
            </a:pPr>
            <a:r>
              <a:rPr lang="en-US" sz="2200" b="1" dirty="0">
                <a:solidFill>
                  <a:schemeClr val="tx1"/>
                </a:solidFill>
                <a:cs typeface="Leelawadee" panose="020B0502040204020203" pitchFamily="34" charset="-34"/>
              </a:rPr>
              <a:t>Enhancing your professional communication skills</a:t>
            </a:r>
          </a:p>
          <a:p>
            <a:pPr marL="342900" indent="-342900" algn="just">
              <a:buFont typeface="Wingdings" panose="05000000000000000000" pitchFamily="2" charset="2"/>
              <a:buChar char="q"/>
            </a:pPr>
            <a:r>
              <a:rPr lang="en-US" sz="2200" b="1" dirty="0">
                <a:solidFill>
                  <a:schemeClr val="tx1"/>
                </a:solidFill>
                <a:cs typeface="Leelawadee" panose="020B0502040204020203" pitchFamily="34" charset="-34"/>
              </a:rPr>
              <a:t>Learning new techniques and skills for your career</a:t>
            </a:r>
          </a:p>
          <a:p>
            <a:pPr marL="342900" indent="-342900" algn="just">
              <a:buFont typeface="Wingdings" panose="05000000000000000000" pitchFamily="2" charset="2"/>
              <a:buChar char="q"/>
            </a:pPr>
            <a:r>
              <a:rPr lang="en-US" sz="2200" b="1" dirty="0">
                <a:solidFill>
                  <a:schemeClr val="tx1"/>
                </a:solidFill>
                <a:cs typeface="Leelawadee" panose="020B0502040204020203" pitchFamily="34" charset="-34"/>
              </a:rPr>
              <a:t>Preparing for graduate or professional school</a:t>
            </a:r>
          </a:p>
          <a:p>
            <a:pPr marL="342900" indent="-342900" algn="just">
              <a:buFont typeface="Wingdings" panose="05000000000000000000" pitchFamily="2" charset="2"/>
              <a:buChar char="q"/>
            </a:pPr>
            <a:r>
              <a:rPr lang="en-US" sz="2200" b="1" dirty="0">
                <a:solidFill>
                  <a:schemeClr val="tx1"/>
                </a:solidFill>
                <a:cs typeface="Leelawadee" panose="020B0502040204020203" pitchFamily="34" charset="-34"/>
              </a:rPr>
              <a:t>Networking with others who share your interests</a:t>
            </a:r>
          </a:p>
          <a:p>
            <a:pPr algn="just"/>
            <a:endParaRPr lang="en-US" sz="1000" b="1" u="sng" dirty="0">
              <a:solidFill>
                <a:srgbClr val="FF0000"/>
              </a:solidFill>
              <a:cs typeface="Leelawadee" panose="020B0502040204020203" pitchFamily="34" charset="-34"/>
            </a:endParaRPr>
          </a:p>
          <a:p>
            <a:pPr algn="just"/>
            <a:r>
              <a:rPr lang="en-US" sz="2600" b="1" u="sng" dirty="0">
                <a:solidFill>
                  <a:srgbClr val="FF0000"/>
                </a:solidFill>
                <a:cs typeface="Leelawadee" panose="020B0502040204020203" pitchFamily="34" charset="-34"/>
              </a:rPr>
              <a:t>Personal Benefits</a:t>
            </a:r>
          </a:p>
          <a:p>
            <a:pPr marL="342900" indent="-342900" algn="just">
              <a:buFont typeface="Wingdings" panose="05000000000000000000" pitchFamily="2" charset="2"/>
              <a:buChar char="v"/>
            </a:pPr>
            <a:r>
              <a:rPr lang="en-US" sz="2200" b="1" dirty="0">
                <a:solidFill>
                  <a:schemeClr val="tx1"/>
                </a:solidFill>
                <a:cs typeface="Leelawadee" panose="020B0502040204020203" pitchFamily="34" charset="-34"/>
              </a:rPr>
              <a:t>Growing as a critical, independent thinker</a:t>
            </a:r>
          </a:p>
          <a:p>
            <a:pPr marL="342900" indent="-342900" algn="just">
              <a:buFont typeface="Wingdings" panose="05000000000000000000" pitchFamily="2" charset="2"/>
              <a:buChar char="v"/>
            </a:pPr>
            <a:r>
              <a:rPr lang="en-US" sz="2200" b="1" dirty="0">
                <a:solidFill>
                  <a:schemeClr val="tx1"/>
                </a:solidFill>
                <a:cs typeface="Leelawadee" panose="020B0502040204020203" pitchFamily="34" charset="-34"/>
              </a:rPr>
              <a:t>Building confidence and the ability to work independently</a:t>
            </a:r>
          </a:p>
          <a:p>
            <a:pPr marL="342900" indent="-342900" algn="just">
              <a:buFont typeface="Wingdings" panose="05000000000000000000" pitchFamily="2" charset="2"/>
              <a:buChar char="v"/>
            </a:pPr>
            <a:r>
              <a:rPr lang="en-US" sz="2200" b="1" dirty="0">
                <a:solidFill>
                  <a:schemeClr val="tx1"/>
                </a:solidFill>
                <a:cs typeface="Leelawadee" panose="020B0502040204020203" pitchFamily="34" charset="-34"/>
              </a:rPr>
              <a:t>Enhancing your awareness of ethical issues</a:t>
            </a:r>
            <a:endParaRPr lang="en-US" sz="2200" b="1" i="1" dirty="0">
              <a:solidFill>
                <a:schemeClr val="tx1"/>
              </a:solidFill>
              <a:cs typeface="Leelawadee" panose="020B0502040204020203" pitchFamily="34" charset="-34"/>
            </a:endParaRPr>
          </a:p>
        </p:txBody>
      </p:sp>
    </p:spTree>
    <p:extLst>
      <p:ext uri="{BB962C8B-B14F-4D97-AF65-F5344CB8AC3E}">
        <p14:creationId xmlns:p14="http://schemas.microsoft.com/office/powerpoint/2010/main" val="12540095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93CCFD-54AE-D05E-15EF-FAEC262A5F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3B9A94E-F8D5-D2CD-1054-FAE1E4E9AE25}"/>
              </a:ext>
            </a:extLst>
          </p:cNvPr>
          <p:cNvSpPr>
            <a:spLocks noGrp="1"/>
          </p:cNvSpPr>
          <p:nvPr>
            <p:ph type="title"/>
          </p:nvPr>
        </p:nvSpPr>
        <p:spPr>
          <a:xfrm>
            <a:off x="1620309" y="2566987"/>
            <a:ext cx="8596668" cy="1320800"/>
          </a:xfrm>
        </p:spPr>
        <p:txBody>
          <a:bodyPr/>
          <a:lstStyle/>
          <a:p>
            <a:pPr algn="ctr"/>
            <a:r>
              <a:rPr lang="en-US" dirty="0">
                <a:solidFill>
                  <a:srgbClr val="002060"/>
                </a:solidFill>
                <a:latin typeface="Berlin Sans FB Demi" panose="020E0802020502020306" pitchFamily="34" charset="0"/>
              </a:rPr>
              <a:t>SO-2: Let Us Share the Research Trends and Opportunities</a:t>
            </a:r>
          </a:p>
        </p:txBody>
      </p:sp>
    </p:spTree>
    <p:extLst>
      <p:ext uri="{BB962C8B-B14F-4D97-AF65-F5344CB8AC3E}">
        <p14:creationId xmlns:p14="http://schemas.microsoft.com/office/powerpoint/2010/main" val="32180072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665439-7CEC-6540-2D83-2E315509F73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FE7787-B6CB-F4AF-AF6D-94793D3CFD12}"/>
              </a:ext>
            </a:extLst>
          </p:cNvPr>
          <p:cNvSpPr>
            <a:spLocks noGrp="1"/>
          </p:cNvSpPr>
          <p:nvPr>
            <p:ph type="title"/>
          </p:nvPr>
        </p:nvSpPr>
        <p:spPr>
          <a:xfrm>
            <a:off x="140795" y="1087901"/>
            <a:ext cx="11514667" cy="790575"/>
          </a:xfrm>
        </p:spPr>
        <p:txBody>
          <a:bodyPr>
            <a:normAutofit/>
          </a:bodyPr>
          <a:lstStyle/>
          <a:p>
            <a:pPr algn="ctr"/>
            <a:r>
              <a:rPr lang="en-US" b="1" dirty="0">
                <a:solidFill>
                  <a:srgbClr val="002060"/>
                </a:solidFill>
                <a:latin typeface="Berlin Sans FB Demi" panose="020E0802020502020306" pitchFamily="34" charset="0"/>
              </a:rPr>
              <a:t>Current Research Trends and Opportunities</a:t>
            </a:r>
          </a:p>
        </p:txBody>
      </p:sp>
      <p:pic>
        <p:nvPicPr>
          <p:cNvPr id="5" name="Picture 4">
            <a:extLst>
              <a:ext uri="{FF2B5EF4-FFF2-40B4-BE49-F238E27FC236}">
                <a16:creationId xmlns:a16="http://schemas.microsoft.com/office/drawing/2014/main" id="{8AC98F15-813B-A887-D6F0-61F0B445910C}"/>
              </a:ext>
            </a:extLst>
          </p:cNvPr>
          <p:cNvPicPr>
            <a:picLocks noChangeAspect="1"/>
          </p:cNvPicPr>
          <p:nvPr/>
        </p:nvPicPr>
        <p:blipFill>
          <a:blip r:embed="rId2"/>
          <a:stretch>
            <a:fillRect/>
          </a:stretch>
        </p:blipFill>
        <p:spPr>
          <a:xfrm>
            <a:off x="1137783" y="2154700"/>
            <a:ext cx="9520693" cy="3034373"/>
          </a:xfrm>
          <a:prstGeom prst="rect">
            <a:avLst/>
          </a:prstGeom>
          <a:ln w="228600" cap="sq" cmpd="thickThin">
            <a:solidFill>
              <a:srgbClr val="00B0F0"/>
            </a:solidFill>
            <a:prstDash val="solid"/>
            <a:miter lim="800000"/>
          </a:ln>
          <a:effectLst>
            <a:innerShdw blurRad="76200">
              <a:srgbClr val="000000"/>
            </a:innerShdw>
          </a:effectLst>
        </p:spPr>
      </p:pic>
    </p:spTree>
    <p:extLst>
      <p:ext uri="{BB962C8B-B14F-4D97-AF65-F5344CB8AC3E}">
        <p14:creationId xmlns:p14="http://schemas.microsoft.com/office/powerpoint/2010/main" val="2919777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B5E91-8F00-CC1F-726E-8D7DA823D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F3961C-FB2E-F2B0-D490-CBE67ADB2107}"/>
              </a:ext>
            </a:extLst>
          </p:cNvPr>
          <p:cNvSpPr>
            <a:spLocks noGrp="1"/>
          </p:cNvSpPr>
          <p:nvPr>
            <p:ph type="title"/>
          </p:nvPr>
        </p:nvSpPr>
        <p:spPr>
          <a:xfrm>
            <a:off x="677333" y="619124"/>
            <a:ext cx="11514667" cy="790575"/>
          </a:xfrm>
        </p:spPr>
        <p:txBody>
          <a:bodyPr>
            <a:normAutofit/>
          </a:bodyPr>
          <a:lstStyle/>
          <a:p>
            <a:r>
              <a:rPr lang="en-US" b="1" dirty="0">
                <a:solidFill>
                  <a:srgbClr val="002060"/>
                </a:solidFill>
                <a:latin typeface="Berlin Sans FB Demi" panose="020E0802020502020306" pitchFamily="34" charset="0"/>
              </a:rPr>
              <a:t>Current Research Trends and Opportunities</a:t>
            </a:r>
          </a:p>
        </p:txBody>
      </p:sp>
      <p:sp>
        <p:nvSpPr>
          <p:cNvPr id="3" name="Content Placeholder 2">
            <a:extLst>
              <a:ext uri="{FF2B5EF4-FFF2-40B4-BE49-F238E27FC236}">
                <a16:creationId xmlns:a16="http://schemas.microsoft.com/office/drawing/2014/main" id="{31B21893-F6F3-5AA7-B7BC-D0CE34DB79A1}"/>
              </a:ext>
            </a:extLst>
          </p:cNvPr>
          <p:cNvSpPr>
            <a:spLocks noGrp="1"/>
          </p:cNvSpPr>
          <p:nvPr>
            <p:ph idx="1"/>
          </p:nvPr>
        </p:nvSpPr>
        <p:spPr>
          <a:xfrm>
            <a:off x="358245" y="1491327"/>
            <a:ext cx="11514667" cy="5166647"/>
          </a:xfrm>
        </p:spPr>
        <p:txBody>
          <a:bodyPr>
            <a:normAutofit/>
          </a:bodyPr>
          <a:lstStyle/>
          <a:p>
            <a:pPr algn="just">
              <a:buFont typeface="Wingdings" panose="05000000000000000000" pitchFamily="2" charset="2"/>
              <a:buChar char="v"/>
            </a:pPr>
            <a:r>
              <a:rPr lang="en-US" sz="2400" dirty="0"/>
              <a:t>One of the most significant trends shaping the future of research is the </a:t>
            </a:r>
            <a:r>
              <a:rPr lang="en-US" sz="2400" b="1" dirty="0">
                <a:solidFill>
                  <a:srgbClr val="FF0000"/>
                </a:solidFill>
              </a:rPr>
              <a:t>rapid development of technology </a:t>
            </a:r>
            <a:r>
              <a:rPr lang="en-US" sz="2400" b="1" dirty="0">
                <a:solidFill>
                  <a:schemeClr val="tx1"/>
                </a:solidFill>
              </a:rPr>
              <a:t>(Research Leap, 2023; </a:t>
            </a:r>
            <a:r>
              <a:rPr lang="en-US" sz="2400" b="1" i="0" dirty="0">
                <a:solidFill>
                  <a:schemeClr val="tx1"/>
                </a:solidFill>
                <a:effectLst/>
                <a:hlinkClick r:id="rId2">
                  <a:extLst>
                    <a:ext uri="{A12FA001-AC4F-418D-AE19-62706E023703}">
                      <ahyp:hlinkClr xmlns:ahyp="http://schemas.microsoft.com/office/drawing/2018/hyperlinkcolor" val="tx"/>
                    </a:ext>
                  </a:extLst>
                </a:hlinkClick>
              </a:rPr>
              <a:t>Marcin Konieczny</a:t>
            </a:r>
            <a:r>
              <a:rPr lang="en-US" sz="2400" b="1" dirty="0">
                <a:solidFill>
                  <a:schemeClr val="tx1"/>
                </a:solidFill>
              </a:rPr>
              <a:t>, 2023).</a:t>
            </a:r>
          </a:p>
          <a:p>
            <a:pPr algn="just">
              <a:buFont typeface="Wingdings" panose="05000000000000000000" pitchFamily="2" charset="2"/>
              <a:buChar char="v"/>
            </a:pPr>
            <a:r>
              <a:rPr lang="en-US" sz="2400" b="0" i="0" dirty="0">
                <a:effectLst/>
              </a:rPr>
              <a:t>Another important trend in the future of research is the increasing focus on </a:t>
            </a:r>
            <a:r>
              <a:rPr lang="en-US" sz="2400" b="1" i="0" dirty="0">
                <a:solidFill>
                  <a:srgbClr val="FF0000"/>
                </a:solidFill>
                <a:effectLst/>
              </a:rPr>
              <a:t>interdisciplinary research</a:t>
            </a:r>
            <a:r>
              <a:rPr lang="en-US" sz="2400" b="0" i="0" dirty="0">
                <a:effectLst/>
              </a:rPr>
              <a:t> (</a:t>
            </a:r>
            <a:r>
              <a:rPr lang="en-US" sz="2400" b="0" i="0" dirty="0">
                <a:solidFill>
                  <a:schemeClr val="tx1"/>
                </a:solidFill>
                <a:effectLst/>
              </a:rPr>
              <a:t>Research Leap, 2023).</a:t>
            </a:r>
          </a:p>
          <a:p>
            <a:pPr algn="just">
              <a:buFont typeface="Wingdings" panose="05000000000000000000" pitchFamily="2" charset="2"/>
              <a:buChar char="v"/>
            </a:pPr>
            <a:r>
              <a:rPr lang="en-US" sz="2400" b="0" i="0" dirty="0">
                <a:effectLst/>
              </a:rPr>
              <a:t>One new direction in research is the focus on </a:t>
            </a:r>
            <a:r>
              <a:rPr lang="en-US" sz="2400" b="1" i="0" dirty="0">
                <a:solidFill>
                  <a:srgbClr val="FF0000"/>
                </a:solidFill>
                <a:effectLst/>
              </a:rPr>
              <a:t>sustainability and the environment </a:t>
            </a:r>
            <a:r>
              <a:rPr lang="en-US" sz="2400" b="1" dirty="0">
                <a:solidFill>
                  <a:schemeClr val="tx1"/>
                </a:solidFill>
              </a:rPr>
              <a:t>(Research Leap, 2023)</a:t>
            </a:r>
            <a:r>
              <a:rPr lang="en-US" sz="2400" b="1" i="0" dirty="0">
                <a:solidFill>
                  <a:schemeClr val="tx1"/>
                </a:solidFill>
                <a:effectLst/>
              </a:rPr>
              <a:t>.</a:t>
            </a:r>
          </a:p>
          <a:p>
            <a:pPr algn="just">
              <a:buFont typeface="Wingdings" panose="05000000000000000000" pitchFamily="2" charset="2"/>
              <a:buChar char="v"/>
            </a:pPr>
            <a:r>
              <a:rPr lang="en-US" sz="2400" b="0" i="0" dirty="0">
                <a:effectLst/>
              </a:rPr>
              <a:t>Another new direction in research is the focus on </a:t>
            </a:r>
            <a:r>
              <a:rPr lang="en-US" sz="2400" b="1" i="0" dirty="0">
                <a:solidFill>
                  <a:srgbClr val="FF0000"/>
                </a:solidFill>
                <a:effectLst/>
              </a:rPr>
              <a:t>mental health and wellbeing </a:t>
            </a:r>
            <a:r>
              <a:rPr lang="en-US" sz="2400" b="1" i="0" dirty="0">
                <a:solidFill>
                  <a:schemeClr val="tx1"/>
                </a:solidFill>
                <a:effectLst/>
              </a:rPr>
              <a:t>(Research Leap, 2023; </a:t>
            </a:r>
            <a:r>
              <a:rPr lang="en-US" sz="2400" b="1" i="0" dirty="0">
                <a:solidFill>
                  <a:schemeClr val="tx1"/>
                </a:solidFill>
                <a:effectLst/>
                <a:hlinkClick r:id="rId2">
                  <a:extLst>
                    <a:ext uri="{A12FA001-AC4F-418D-AE19-62706E023703}">
                      <ahyp:hlinkClr xmlns:ahyp="http://schemas.microsoft.com/office/drawing/2018/hyperlinkcolor" val="tx"/>
                    </a:ext>
                  </a:extLst>
                </a:hlinkClick>
              </a:rPr>
              <a:t>Marcin Konieczny</a:t>
            </a:r>
            <a:r>
              <a:rPr lang="en-US" sz="2400" b="1" dirty="0">
                <a:solidFill>
                  <a:schemeClr val="tx1"/>
                </a:solidFill>
              </a:rPr>
              <a:t>, 2023).</a:t>
            </a:r>
            <a:endParaRPr lang="en-US" sz="2400" b="1" i="0" dirty="0">
              <a:solidFill>
                <a:schemeClr val="tx1"/>
              </a:solidFill>
              <a:effectLst/>
            </a:endParaRPr>
          </a:p>
          <a:p>
            <a:pPr algn="just">
              <a:buFont typeface="Wingdings" panose="05000000000000000000" pitchFamily="2" charset="2"/>
              <a:buChar char="v"/>
            </a:pPr>
            <a:r>
              <a:rPr lang="en-US" sz="2400" b="1" i="0" dirty="0">
                <a:solidFill>
                  <a:srgbClr val="FF0000"/>
                </a:solidFill>
                <a:effectLst/>
              </a:rPr>
              <a:t>Entrepreneurship </a:t>
            </a:r>
            <a:r>
              <a:rPr lang="en-US" sz="2400" b="0" i="0" dirty="0">
                <a:effectLst/>
              </a:rPr>
              <a:t>has been a hot topic for several years now, and with the pace of technological advancement, it has become even more dynamic. (Research Leap, 2023). </a:t>
            </a:r>
            <a:endParaRPr lang="en-US" sz="2400" b="1" i="0" dirty="0">
              <a:solidFill>
                <a:srgbClr val="FF0000"/>
              </a:solidFill>
              <a:effectLst/>
            </a:endParaRPr>
          </a:p>
          <a:p>
            <a:pPr algn="just">
              <a:buFont typeface="Wingdings" panose="05000000000000000000" pitchFamily="2" charset="2"/>
              <a:buChar char="v"/>
            </a:pPr>
            <a:endParaRPr lang="en-US" sz="2400" b="1" dirty="0">
              <a:solidFill>
                <a:srgbClr val="FF0000"/>
              </a:solidFill>
            </a:endParaRPr>
          </a:p>
        </p:txBody>
      </p:sp>
    </p:spTree>
    <p:extLst>
      <p:ext uri="{BB962C8B-B14F-4D97-AF65-F5344CB8AC3E}">
        <p14:creationId xmlns:p14="http://schemas.microsoft.com/office/powerpoint/2010/main" val="8718158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5559E8-3658-00B4-832F-75F6DBE27FBA}"/>
              </a:ext>
            </a:extLst>
          </p:cNvPr>
          <p:cNvPicPr>
            <a:picLocks noChangeAspect="1"/>
          </p:cNvPicPr>
          <p:nvPr/>
        </p:nvPicPr>
        <p:blipFill>
          <a:blip r:embed="rId2"/>
          <a:stretch>
            <a:fillRect/>
          </a:stretch>
        </p:blipFill>
        <p:spPr>
          <a:xfrm>
            <a:off x="537900" y="399725"/>
            <a:ext cx="11116200" cy="6357410"/>
          </a:xfrm>
          <a:prstGeom prst="rect">
            <a:avLst/>
          </a:prstGeom>
          <a:ln w="2286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31411085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5A7F9081-B149-2E41-7504-4BE96AC0FFC0}"/>
              </a:ext>
            </a:extLst>
          </p:cNvPr>
          <p:cNvGraphicFramePr>
            <a:graphicFrameLocks noGrp="1"/>
          </p:cNvGraphicFramePr>
          <p:nvPr>
            <p:extLst>
              <p:ext uri="{D42A27DB-BD31-4B8C-83A1-F6EECF244321}">
                <p14:modId xmlns:p14="http://schemas.microsoft.com/office/powerpoint/2010/main" val="764709799"/>
              </p:ext>
            </p:extLst>
          </p:nvPr>
        </p:nvGraphicFramePr>
        <p:xfrm>
          <a:off x="598487" y="319617"/>
          <a:ext cx="5045075" cy="6224056"/>
        </p:xfrm>
        <a:graphic>
          <a:graphicData uri="http://schemas.openxmlformats.org/drawingml/2006/table">
            <a:tbl>
              <a:tblPr firstRow="1" bandRow="1">
                <a:tableStyleId>{5C22544A-7EE6-4342-B048-85BDC9FD1C3A}</a:tableStyleId>
              </a:tblPr>
              <a:tblGrid>
                <a:gridCol w="3187700">
                  <a:extLst>
                    <a:ext uri="{9D8B030D-6E8A-4147-A177-3AD203B41FA5}">
                      <a16:colId xmlns:a16="http://schemas.microsoft.com/office/drawing/2014/main" val="187858338"/>
                    </a:ext>
                  </a:extLst>
                </a:gridCol>
                <a:gridCol w="1857375">
                  <a:extLst>
                    <a:ext uri="{9D8B030D-6E8A-4147-A177-3AD203B41FA5}">
                      <a16:colId xmlns:a16="http://schemas.microsoft.com/office/drawing/2014/main" val="1723350456"/>
                    </a:ext>
                  </a:extLst>
                </a:gridCol>
              </a:tblGrid>
              <a:tr h="778007">
                <a:tc>
                  <a:txBody>
                    <a:bodyPr/>
                    <a:lstStyle/>
                    <a:p>
                      <a:pPr algn="l" fontAlgn="b"/>
                      <a:r>
                        <a:rPr lang="en-US" sz="2400" u="none" dirty="0">
                          <a:solidFill>
                            <a:srgbClr val="FF0000"/>
                          </a:solidFill>
                          <a:effectLst/>
                          <a:latin typeface="+mn-lt"/>
                        </a:rPr>
                        <a:t>Subject area</a:t>
                      </a:r>
                    </a:p>
                  </a:txBody>
                  <a:tcPr anchor="b"/>
                </a:tc>
                <a:tc>
                  <a:txBody>
                    <a:bodyPr/>
                    <a:lstStyle/>
                    <a:p>
                      <a:pPr algn="r" fontAlgn="b"/>
                      <a:r>
                        <a:rPr lang="en-US" sz="2400" u="none" dirty="0">
                          <a:solidFill>
                            <a:srgbClr val="FF0000"/>
                          </a:solidFill>
                          <a:effectLst/>
                          <a:latin typeface="+mn-lt"/>
                        </a:rPr>
                        <a:t>Documents</a:t>
                      </a:r>
                    </a:p>
                  </a:txBody>
                  <a:tcPr anchor="b"/>
                </a:tc>
                <a:extLst>
                  <a:ext uri="{0D108BD9-81ED-4DB2-BD59-A6C34878D82A}">
                    <a16:rowId xmlns:a16="http://schemas.microsoft.com/office/drawing/2014/main" val="3191808787"/>
                  </a:ext>
                </a:extLst>
              </a:tr>
              <a:tr h="778007">
                <a:tc>
                  <a:txBody>
                    <a:bodyPr/>
                    <a:lstStyle/>
                    <a:p>
                      <a:pPr algn="l" fontAlgn="base"/>
                      <a:r>
                        <a:rPr lang="en-US" sz="2000" b="1" u="none" dirty="0">
                          <a:solidFill>
                            <a:schemeClr val="tx1"/>
                          </a:solidFill>
                          <a:effectLst/>
                          <a:latin typeface="+mn-lt"/>
                        </a:rPr>
                        <a:t>Computer Science</a:t>
                      </a:r>
                      <a:endParaRPr lang="en-US" sz="2000" u="none" dirty="0">
                        <a:solidFill>
                          <a:schemeClr val="tx1"/>
                        </a:solidFill>
                        <a:effectLst/>
                        <a:latin typeface="+mn-lt"/>
                      </a:endParaRPr>
                    </a:p>
                  </a:txBody>
                  <a:tcPr anchor="ctr"/>
                </a:tc>
                <a:tc>
                  <a:txBody>
                    <a:bodyPr/>
                    <a:lstStyle/>
                    <a:p>
                      <a:pPr algn="r" fontAlgn="base"/>
                      <a:r>
                        <a:rPr lang="en-US" sz="2000" u="none">
                          <a:solidFill>
                            <a:schemeClr val="tx1"/>
                          </a:solidFill>
                          <a:effectLst/>
                          <a:latin typeface="+mn-lt"/>
                          <a:hlinkClick r:id="rId2">
                            <a:extLst>
                              <a:ext uri="{A12FA001-AC4F-418D-AE19-62706E023703}">
                                <ahyp:hlinkClr xmlns:ahyp="http://schemas.microsoft.com/office/drawing/2018/hyperlinkcolor" val="tx"/>
                              </a:ext>
                            </a:extLst>
                          </a:hlinkClick>
                        </a:rPr>
                        <a:t>1,926</a:t>
                      </a:r>
                      <a:endParaRPr lang="en-US" sz="2000" u="none">
                        <a:solidFill>
                          <a:schemeClr val="tx1"/>
                        </a:solidFill>
                        <a:effectLst/>
                        <a:latin typeface="+mn-lt"/>
                      </a:endParaRPr>
                    </a:p>
                  </a:txBody>
                  <a:tcPr anchor="ctr"/>
                </a:tc>
                <a:extLst>
                  <a:ext uri="{0D108BD9-81ED-4DB2-BD59-A6C34878D82A}">
                    <a16:rowId xmlns:a16="http://schemas.microsoft.com/office/drawing/2014/main" val="2579277385"/>
                  </a:ext>
                </a:extLst>
              </a:tr>
              <a:tr h="778007">
                <a:tc>
                  <a:txBody>
                    <a:bodyPr/>
                    <a:lstStyle/>
                    <a:p>
                      <a:pPr algn="l" fontAlgn="base"/>
                      <a:r>
                        <a:rPr lang="en-US" sz="2000" b="1" u="none" dirty="0">
                          <a:solidFill>
                            <a:schemeClr val="tx1"/>
                          </a:solidFill>
                          <a:effectLst/>
                          <a:latin typeface="+mn-lt"/>
                        </a:rPr>
                        <a:t>Engineering</a:t>
                      </a:r>
                      <a:endParaRPr lang="en-US" sz="2000" u="none" dirty="0">
                        <a:solidFill>
                          <a:schemeClr val="tx1"/>
                        </a:solidFill>
                        <a:effectLst/>
                        <a:latin typeface="+mn-lt"/>
                      </a:endParaRPr>
                    </a:p>
                  </a:txBody>
                  <a:tcPr anchor="ctr"/>
                </a:tc>
                <a:tc>
                  <a:txBody>
                    <a:bodyPr/>
                    <a:lstStyle/>
                    <a:p>
                      <a:pPr algn="r" fontAlgn="base"/>
                      <a:r>
                        <a:rPr lang="en-US" sz="2000" u="none">
                          <a:solidFill>
                            <a:schemeClr val="tx1"/>
                          </a:solidFill>
                          <a:effectLst/>
                          <a:latin typeface="+mn-lt"/>
                          <a:hlinkClick r:id="rId3">
                            <a:extLst>
                              <a:ext uri="{A12FA001-AC4F-418D-AE19-62706E023703}">
                                <ahyp:hlinkClr xmlns:ahyp="http://schemas.microsoft.com/office/drawing/2018/hyperlinkcolor" val="tx"/>
                              </a:ext>
                            </a:extLst>
                          </a:hlinkClick>
                        </a:rPr>
                        <a:t>1,627</a:t>
                      </a:r>
                      <a:endParaRPr lang="en-US" sz="2000" u="none">
                        <a:solidFill>
                          <a:schemeClr val="tx1"/>
                        </a:solidFill>
                        <a:effectLst/>
                        <a:latin typeface="+mn-lt"/>
                      </a:endParaRPr>
                    </a:p>
                  </a:txBody>
                  <a:tcPr anchor="ctr"/>
                </a:tc>
                <a:extLst>
                  <a:ext uri="{0D108BD9-81ED-4DB2-BD59-A6C34878D82A}">
                    <a16:rowId xmlns:a16="http://schemas.microsoft.com/office/drawing/2014/main" val="1887835413"/>
                  </a:ext>
                </a:extLst>
              </a:tr>
              <a:tr h="778007">
                <a:tc>
                  <a:txBody>
                    <a:bodyPr/>
                    <a:lstStyle/>
                    <a:p>
                      <a:pPr algn="l" fontAlgn="base"/>
                      <a:r>
                        <a:rPr lang="en-US" sz="2000" b="1" u="none" dirty="0">
                          <a:solidFill>
                            <a:schemeClr val="tx1"/>
                          </a:solidFill>
                          <a:effectLst/>
                          <a:latin typeface="+mn-lt"/>
                        </a:rPr>
                        <a:t>Medicine</a:t>
                      </a:r>
                      <a:endParaRPr lang="en-US" sz="2000" u="none" dirty="0">
                        <a:solidFill>
                          <a:schemeClr val="tx1"/>
                        </a:solidFill>
                        <a:effectLst/>
                        <a:latin typeface="+mn-lt"/>
                      </a:endParaRPr>
                    </a:p>
                  </a:txBody>
                  <a:tcPr anchor="ctr"/>
                </a:tc>
                <a:tc>
                  <a:txBody>
                    <a:bodyPr/>
                    <a:lstStyle/>
                    <a:p>
                      <a:pPr algn="r" fontAlgn="base"/>
                      <a:r>
                        <a:rPr lang="en-US" sz="2000" u="none" dirty="0">
                          <a:solidFill>
                            <a:schemeClr val="tx1"/>
                          </a:solidFill>
                          <a:effectLst/>
                          <a:latin typeface="+mn-lt"/>
                          <a:hlinkClick r:id="rId4">
                            <a:extLst>
                              <a:ext uri="{A12FA001-AC4F-418D-AE19-62706E023703}">
                                <ahyp:hlinkClr xmlns:ahyp="http://schemas.microsoft.com/office/drawing/2018/hyperlinkcolor" val="tx"/>
                              </a:ext>
                            </a:extLst>
                          </a:hlinkClick>
                        </a:rPr>
                        <a:t>827</a:t>
                      </a:r>
                      <a:endParaRPr lang="en-US" sz="2000" u="none" dirty="0">
                        <a:solidFill>
                          <a:schemeClr val="tx1"/>
                        </a:solidFill>
                        <a:effectLst/>
                        <a:latin typeface="+mn-lt"/>
                      </a:endParaRPr>
                    </a:p>
                  </a:txBody>
                  <a:tcPr anchor="ctr"/>
                </a:tc>
                <a:extLst>
                  <a:ext uri="{0D108BD9-81ED-4DB2-BD59-A6C34878D82A}">
                    <a16:rowId xmlns:a16="http://schemas.microsoft.com/office/drawing/2014/main" val="127763157"/>
                  </a:ext>
                </a:extLst>
              </a:tr>
              <a:tr h="778007">
                <a:tc>
                  <a:txBody>
                    <a:bodyPr/>
                    <a:lstStyle/>
                    <a:p>
                      <a:pPr algn="l" fontAlgn="base"/>
                      <a:r>
                        <a:rPr lang="en-US" sz="2000" b="1" u="none" dirty="0">
                          <a:solidFill>
                            <a:schemeClr val="tx1"/>
                          </a:solidFill>
                          <a:effectLst/>
                          <a:latin typeface="+mn-lt"/>
                        </a:rPr>
                        <a:t>Physics and Astronomy</a:t>
                      </a:r>
                      <a:endParaRPr lang="en-US" sz="2000" u="none" dirty="0">
                        <a:solidFill>
                          <a:schemeClr val="tx1"/>
                        </a:solidFill>
                        <a:effectLst/>
                        <a:latin typeface="+mn-lt"/>
                      </a:endParaRPr>
                    </a:p>
                  </a:txBody>
                  <a:tcPr anchor="ctr"/>
                </a:tc>
                <a:tc>
                  <a:txBody>
                    <a:bodyPr/>
                    <a:lstStyle/>
                    <a:p>
                      <a:pPr algn="r" fontAlgn="base"/>
                      <a:r>
                        <a:rPr lang="en-US" sz="2000" u="none" dirty="0">
                          <a:solidFill>
                            <a:schemeClr val="tx1"/>
                          </a:solidFill>
                          <a:effectLst/>
                          <a:latin typeface="+mn-lt"/>
                          <a:hlinkClick r:id="rId5">
                            <a:extLst>
                              <a:ext uri="{A12FA001-AC4F-418D-AE19-62706E023703}">
                                <ahyp:hlinkClr xmlns:ahyp="http://schemas.microsoft.com/office/drawing/2018/hyperlinkcolor" val="tx"/>
                              </a:ext>
                            </a:extLst>
                          </a:hlinkClick>
                        </a:rPr>
                        <a:t>600</a:t>
                      </a:r>
                      <a:endParaRPr lang="en-US" sz="2000" u="none" dirty="0">
                        <a:solidFill>
                          <a:schemeClr val="tx1"/>
                        </a:solidFill>
                        <a:effectLst/>
                        <a:latin typeface="+mn-lt"/>
                      </a:endParaRPr>
                    </a:p>
                  </a:txBody>
                  <a:tcPr anchor="ctr"/>
                </a:tc>
                <a:extLst>
                  <a:ext uri="{0D108BD9-81ED-4DB2-BD59-A6C34878D82A}">
                    <a16:rowId xmlns:a16="http://schemas.microsoft.com/office/drawing/2014/main" val="2355283389"/>
                  </a:ext>
                </a:extLst>
              </a:tr>
              <a:tr h="778007">
                <a:tc>
                  <a:txBody>
                    <a:bodyPr/>
                    <a:lstStyle/>
                    <a:p>
                      <a:pPr algn="l" fontAlgn="base"/>
                      <a:r>
                        <a:rPr lang="en-US" sz="2000" b="1" u="none" dirty="0">
                          <a:solidFill>
                            <a:schemeClr val="tx1"/>
                          </a:solidFill>
                          <a:effectLst/>
                          <a:latin typeface="+mn-lt"/>
                        </a:rPr>
                        <a:t>Decision Sciences</a:t>
                      </a:r>
                      <a:endParaRPr lang="en-US" sz="2000" u="none" dirty="0">
                        <a:solidFill>
                          <a:schemeClr val="tx1"/>
                        </a:solidFill>
                        <a:effectLst/>
                        <a:latin typeface="+mn-lt"/>
                      </a:endParaRPr>
                    </a:p>
                  </a:txBody>
                  <a:tcPr anchor="ctr"/>
                </a:tc>
                <a:tc>
                  <a:txBody>
                    <a:bodyPr/>
                    <a:lstStyle/>
                    <a:p>
                      <a:pPr algn="r" fontAlgn="base"/>
                      <a:r>
                        <a:rPr lang="en-US" sz="2000" u="none">
                          <a:solidFill>
                            <a:schemeClr val="tx1"/>
                          </a:solidFill>
                          <a:effectLst/>
                          <a:latin typeface="+mn-lt"/>
                          <a:hlinkClick r:id="rId6">
                            <a:extLst>
                              <a:ext uri="{A12FA001-AC4F-418D-AE19-62706E023703}">
                                <ahyp:hlinkClr xmlns:ahyp="http://schemas.microsoft.com/office/drawing/2018/hyperlinkcolor" val="tx"/>
                              </a:ext>
                            </a:extLst>
                          </a:hlinkClick>
                        </a:rPr>
                        <a:t>520</a:t>
                      </a:r>
                      <a:endParaRPr lang="en-US" sz="2000" u="none">
                        <a:solidFill>
                          <a:schemeClr val="tx1"/>
                        </a:solidFill>
                        <a:effectLst/>
                        <a:latin typeface="+mn-lt"/>
                      </a:endParaRPr>
                    </a:p>
                  </a:txBody>
                  <a:tcPr anchor="ctr"/>
                </a:tc>
                <a:extLst>
                  <a:ext uri="{0D108BD9-81ED-4DB2-BD59-A6C34878D82A}">
                    <a16:rowId xmlns:a16="http://schemas.microsoft.com/office/drawing/2014/main" val="3676442337"/>
                  </a:ext>
                </a:extLst>
              </a:tr>
              <a:tr h="778007">
                <a:tc>
                  <a:txBody>
                    <a:bodyPr/>
                    <a:lstStyle/>
                    <a:p>
                      <a:pPr algn="l" fontAlgn="base"/>
                      <a:r>
                        <a:rPr lang="en-US" sz="2000" b="1" u="none" dirty="0">
                          <a:solidFill>
                            <a:schemeClr val="tx1"/>
                          </a:solidFill>
                          <a:effectLst/>
                          <a:latin typeface="+mn-lt"/>
                        </a:rPr>
                        <a:t>Mathematics</a:t>
                      </a:r>
                      <a:endParaRPr lang="en-US" sz="2000" u="none" dirty="0">
                        <a:solidFill>
                          <a:schemeClr val="tx1"/>
                        </a:solidFill>
                        <a:effectLst/>
                        <a:latin typeface="+mn-lt"/>
                      </a:endParaRPr>
                    </a:p>
                  </a:txBody>
                  <a:tcPr anchor="ctr"/>
                </a:tc>
                <a:tc>
                  <a:txBody>
                    <a:bodyPr/>
                    <a:lstStyle/>
                    <a:p>
                      <a:pPr algn="r" fontAlgn="base"/>
                      <a:r>
                        <a:rPr lang="en-US" sz="2000" u="none" dirty="0">
                          <a:solidFill>
                            <a:schemeClr val="tx1"/>
                          </a:solidFill>
                          <a:effectLst/>
                          <a:latin typeface="+mn-lt"/>
                          <a:hlinkClick r:id="rId7">
                            <a:extLst>
                              <a:ext uri="{A12FA001-AC4F-418D-AE19-62706E023703}">
                                <ahyp:hlinkClr xmlns:ahyp="http://schemas.microsoft.com/office/drawing/2018/hyperlinkcolor" val="tx"/>
                              </a:ext>
                            </a:extLst>
                          </a:hlinkClick>
                        </a:rPr>
                        <a:t>494</a:t>
                      </a:r>
                      <a:endParaRPr lang="en-US" sz="2000" u="none" dirty="0">
                        <a:solidFill>
                          <a:schemeClr val="tx1"/>
                        </a:solidFill>
                        <a:effectLst/>
                        <a:latin typeface="+mn-lt"/>
                      </a:endParaRPr>
                    </a:p>
                  </a:txBody>
                  <a:tcPr anchor="ctr"/>
                </a:tc>
                <a:extLst>
                  <a:ext uri="{0D108BD9-81ED-4DB2-BD59-A6C34878D82A}">
                    <a16:rowId xmlns:a16="http://schemas.microsoft.com/office/drawing/2014/main" val="1736981653"/>
                  </a:ext>
                </a:extLst>
              </a:tr>
              <a:tr h="778007">
                <a:tc>
                  <a:txBody>
                    <a:bodyPr/>
                    <a:lstStyle/>
                    <a:p>
                      <a:pPr algn="l" fontAlgn="base"/>
                      <a:r>
                        <a:rPr lang="en-US" sz="2000" b="1" u="none" dirty="0">
                          <a:solidFill>
                            <a:schemeClr val="tx1"/>
                          </a:solidFill>
                          <a:effectLst/>
                          <a:latin typeface="+mn-lt"/>
                        </a:rPr>
                        <a:t>Social Sciences</a:t>
                      </a:r>
                      <a:endParaRPr lang="en-US" sz="2000" u="none" dirty="0">
                        <a:solidFill>
                          <a:schemeClr val="tx1"/>
                        </a:solidFill>
                        <a:effectLst/>
                        <a:latin typeface="+mn-lt"/>
                      </a:endParaRPr>
                    </a:p>
                  </a:txBody>
                  <a:tcPr anchor="ctr"/>
                </a:tc>
                <a:tc>
                  <a:txBody>
                    <a:bodyPr/>
                    <a:lstStyle/>
                    <a:p>
                      <a:pPr algn="r" fontAlgn="base"/>
                      <a:r>
                        <a:rPr lang="en-US" sz="2000" u="none" dirty="0">
                          <a:solidFill>
                            <a:schemeClr val="tx1"/>
                          </a:solidFill>
                          <a:effectLst/>
                          <a:latin typeface="+mn-lt"/>
                          <a:hlinkClick r:id="rId8">
                            <a:extLst>
                              <a:ext uri="{A12FA001-AC4F-418D-AE19-62706E023703}">
                                <ahyp:hlinkClr xmlns:ahyp="http://schemas.microsoft.com/office/drawing/2018/hyperlinkcolor" val="tx"/>
                              </a:ext>
                            </a:extLst>
                          </a:hlinkClick>
                        </a:rPr>
                        <a:t>485</a:t>
                      </a:r>
                      <a:endParaRPr lang="en-US" sz="2000" u="none" dirty="0">
                        <a:solidFill>
                          <a:schemeClr val="tx1"/>
                        </a:solidFill>
                        <a:effectLst/>
                        <a:latin typeface="+mn-lt"/>
                      </a:endParaRPr>
                    </a:p>
                  </a:txBody>
                  <a:tcPr anchor="ctr"/>
                </a:tc>
                <a:extLst>
                  <a:ext uri="{0D108BD9-81ED-4DB2-BD59-A6C34878D82A}">
                    <a16:rowId xmlns:a16="http://schemas.microsoft.com/office/drawing/2014/main" val="2880458727"/>
                  </a:ext>
                </a:extLst>
              </a:tr>
            </a:tbl>
          </a:graphicData>
        </a:graphic>
      </p:graphicFrame>
      <p:pic>
        <p:nvPicPr>
          <p:cNvPr id="7" name="Picture 6">
            <a:extLst>
              <a:ext uri="{FF2B5EF4-FFF2-40B4-BE49-F238E27FC236}">
                <a16:creationId xmlns:a16="http://schemas.microsoft.com/office/drawing/2014/main" id="{7E2FD57B-8FAA-11B1-AC72-A688F9E59B3E}"/>
              </a:ext>
            </a:extLst>
          </p:cNvPr>
          <p:cNvPicPr>
            <a:picLocks noChangeAspect="1"/>
          </p:cNvPicPr>
          <p:nvPr/>
        </p:nvPicPr>
        <p:blipFill>
          <a:blip r:embed="rId9"/>
          <a:stretch>
            <a:fillRect/>
          </a:stretch>
        </p:blipFill>
        <p:spPr>
          <a:xfrm>
            <a:off x="6358534" y="390564"/>
            <a:ext cx="4869458" cy="3295121"/>
          </a:xfrm>
          <a:prstGeom prst="rect">
            <a:avLst/>
          </a:prstGeom>
        </p:spPr>
      </p:pic>
      <p:pic>
        <p:nvPicPr>
          <p:cNvPr id="9" name="Picture 8">
            <a:extLst>
              <a:ext uri="{FF2B5EF4-FFF2-40B4-BE49-F238E27FC236}">
                <a16:creationId xmlns:a16="http://schemas.microsoft.com/office/drawing/2014/main" id="{80D9FE55-276D-FAD8-F39A-FC96FA0E0B9D}"/>
              </a:ext>
            </a:extLst>
          </p:cNvPr>
          <p:cNvPicPr>
            <a:picLocks noChangeAspect="1"/>
          </p:cNvPicPr>
          <p:nvPr/>
        </p:nvPicPr>
        <p:blipFill>
          <a:blip r:embed="rId10"/>
          <a:stretch>
            <a:fillRect/>
          </a:stretch>
        </p:blipFill>
        <p:spPr>
          <a:xfrm>
            <a:off x="6358534" y="3924171"/>
            <a:ext cx="4869458" cy="2619502"/>
          </a:xfrm>
          <a:prstGeom prst="rect">
            <a:avLst/>
          </a:prstGeom>
        </p:spPr>
      </p:pic>
    </p:spTree>
    <p:extLst>
      <p:ext uri="{BB962C8B-B14F-4D97-AF65-F5344CB8AC3E}">
        <p14:creationId xmlns:p14="http://schemas.microsoft.com/office/powerpoint/2010/main" val="25554757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C1BFE6-D550-1655-EEF2-B13F4B733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8271EC-C8C6-5038-6D1C-92571576F7E8}"/>
              </a:ext>
            </a:extLst>
          </p:cNvPr>
          <p:cNvSpPr>
            <a:spLocks noGrp="1"/>
          </p:cNvSpPr>
          <p:nvPr>
            <p:ph type="ctrTitle"/>
          </p:nvPr>
        </p:nvSpPr>
        <p:spPr>
          <a:xfrm>
            <a:off x="992717" y="685799"/>
            <a:ext cx="7758113" cy="657228"/>
          </a:xfrm>
        </p:spPr>
        <p:txBody>
          <a:bodyPr/>
          <a:lstStyle/>
          <a:p>
            <a:pPr algn="l"/>
            <a:r>
              <a:rPr lang="en-US" sz="3600" b="1" dirty="0">
                <a:solidFill>
                  <a:srgbClr val="002060"/>
                </a:solidFill>
                <a:latin typeface="Berlin Sans FB Demi" panose="020E0802020502020306" pitchFamily="34" charset="0"/>
                <a:cs typeface="Leelawadee" panose="020B0502040204020203" pitchFamily="34" charset="-34"/>
              </a:rPr>
              <a:t>Identifying a Research Topic</a:t>
            </a:r>
          </a:p>
        </p:txBody>
      </p:sp>
      <p:sp>
        <p:nvSpPr>
          <p:cNvPr id="5" name="Subtitle 4">
            <a:extLst>
              <a:ext uri="{FF2B5EF4-FFF2-40B4-BE49-F238E27FC236}">
                <a16:creationId xmlns:a16="http://schemas.microsoft.com/office/drawing/2014/main" id="{A4AFA0B1-39A0-BDDB-34D3-D975FC423A70}"/>
              </a:ext>
            </a:extLst>
          </p:cNvPr>
          <p:cNvSpPr>
            <a:spLocks noGrp="1"/>
          </p:cNvSpPr>
          <p:nvPr>
            <p:ph type="subTitle" idx="1"/>
          </p:nvPr>
        </p:nvSpPr>
        <p:spPr>
          <a:xfrm>
            <a:off x="992717" y="1485900"/>
            <a:ext cx="11199283" cy="5372100"/>
          </a:xfrm>
        </p:spPr>
        <p:txBody>
          <a:bodyPr>
            <a:normAutofit/>
          </a:bodyPr>
          <a:lstStyle/>
          <a:p>
            <a:pPr marL="457200" indent="-457200" algn="l">
              <a:buFont typeface="Wingdings" panose="05000000000000000000" pitchFamily="2" charset="2"/>
              <a:buChar char="q"/>
            </a:pPr>
            <a:r>
              <a:rPr lang="en-US" sz="2400" b="1" dirty="0">
                <a:solidFill>
                  <a:schemeClr val="tx1"/>
                </a:solidFill>
              </a:rPr>
              <a:t>A matter of concern what to research</a:t>
            </a:r>
          </a:p>
          <a:p>
            <a:pPr algn="l"/>
            <a:endParaRPr lang="en-US" sz="500" b="1" dirty="0">
              <a:solidFill>
                <a:schemeClr val="tx1"/>
              </a:solidFill>
            </a:endParaRPr>
          </a:p>
          <a:p>
            <a:pPr marL="457200" indent="-457200" algn="l">
              <a:buFont typeface="Wingdings" panose="05000000000000000000" pitchFamily="2" charset="2"/>
              <a:buChar char="q"/>
            </a:pPr>
            <a:r>
              <a:rPr lang="en-US" sz="2400" b="1" dirty="0">
                <a:solidFill>
                  <a:schemeClr val="tx1"/>
                </a:solidFill>
              </a:rPr>
              <a:t>Three factors need to be considered to select a topic:</a:t>
            </a:r>
          </a:p>
          <a:p>
            <a:pPr marL="571500" indent="-571500" algn="l">
              <a:buFont typeface="+mj-lt"/>
              <a:buAutoNum type="romanLcPeriod"/>
            </a:pPr>
            <a:r>
              <a:rPr lang="en-US" sz="2400" b="1" dirty="0">
                <a:solidFill>
                  <a:srgbClr val="FF0000"/>
                </a:solidFill>
              </a:rPr>
              <a:t>your interest;</a:t>
            </a:r>
          </a:p>
          <a:p>
            <a:pPr marL="571500" indent="-571500" algn="l">
              <a:buFont typeface="+mj-lt"/>
              <a:buAutoNum type="romanLcPeriod"/>
            </a:pPr>
            <a:r>
              <a:rPr lang="en-US" sz="2400" b="1" dirty="0">
                <a:solidFill>
                  <a:srgbClr val="FF0000"/>
                </a:solidFill>
              </a:rPr>
              <a:t>your competence; and</a:t>
            </a:r>
          </a:p>
          <a:p>
            <a:pPr marL="571500" indent="-571500" algn="l">
              <a:buFont typeface="+mj-lt"/>
              <a:buAutoNum type="romanLcPeriod"/>
            </a:pPr>
            <a:r>
              <a:rPr lang="en-US" sz="2400" b="1" dirty="0">
                <a:solidFill>
                  <a:srgbClr val="FF0000"/>
                </a:solidFill>
              </a:rPr>
              <a:t>the relevance or usefulness of the topic</a:t>
            </a:r>
          </a:p>
          <a:p>
            <a:pPr algn="l"/>
            <a:endParaRPr lang="en-US" sz="900" b="1" dirty="0">
              <a:solidFill>
                <a:srgbClr val="7030A0"/>
              </a:solidFill>
            </a:endParaRPr>
          </a:p>
          <a:p>
            <a:pPr marL="457200" indent="-457200" algn="l">
              <a:buFont typeface="Wingdings" panose="05000000000000000000" pitchFamily="2" charset="2"/>
              <a:buChar char="q"/>
            </a:pPr>
            <a:r>
              <a:rPr lang="en-US" sz="2400" b="1" dirty="0">
                <a:solidFill>
                  <a:schemeClr val="tx1"/>
                </a:solidFill>
              </a:rPr>
              <a:t>Need to identify a general area of study or issue:</a:t>
            </a:r>
          </a:p>
          <a:p>
            <a:pPr algn="l"/>
            <a:r>
              <a:rPr lang="en-US" sz="2600" b="1" dirty="0">
                <a:solidFill>
                  <a:srgbClr val="FF0000"/>
                </a:solidFill>
              </a:rPr>
              <a:t>     Education, Migration, Health, Women Empowerment, Environment</a:t>
            </a:r>
            <a:r>
              <a:rPr lang="en-US" sz="2400" b="1" dirty="0">
                <a:solidFill>
                  <a:srgbClr val="FF0000"/>
                </a:solidFill>
              </a:rPr>
              <a:t>    </a:t>
            </a:r>
          </a:p>
          <a:p>
            <a:pPr algn="l"/>
            <a:r>
              <a:rPr lang="en-US" sz="2400" b="1" dirty="0">
                <a:solidFill>
                  <a:srgbClr val="FF0000"/>
                </a:solidFill>
              </a:rPr>
              <a:t>  </a:t>
            </a:r>
          </a:p>
          <a:p>
            <a:pPr marL="342900" indent="-342900" algn="l">
              <a:buFont typeface="Wingdings" panose="05000000000000000000" pitchFamily="2" charset="2"/>
              <a:buChar char="q"/>
            </a:pPr>
            <a:r>
              <a:rPr lang="en-US" sz="2400" b="1" dirty="0">
                <a:solidFill>
                  <a:schemeClr val="tx1"/>
                </a:solidFill>
              </a:rPr>
              <a:t>Most people are trapped here!!!</a:t>
            </a:r>
          </a:p>
          <a:p>
            <a:pPr marL="400050" indent="-400050" algn="l">
              <a:lnSpc>
                <a:spcPct val="150000"/>
              </a:lnSpc>
              <a:buFont typeface="+mj-lt"/>
              <a:buAutoNum type="romanLcPeriod"/>
            </a:pPr>
            <a:endParaRPr lang="en-US" sz="2800" b="1" dirty="0">
              <a:solidFill>
                <a:srgbClr val="7030A0"/>
              </a:solidFill>
            </a:endParaRPr>
          </a:p>
          <a:p>
            <a:pPr algn="l">
              <a:lnSpc>
                <a:spcPct val="150000"/>
              </a:lnSpc>
            </a:pPr>
            <a:endParaRPr lang="en-US" sz="2800" b="1" dirty="0">
              <a:solidFill>
                <a:srgbClr val="7030A0"/>
              </a:solidFill>
            </a:endParaRPr>
          </a:p>
        </p:txBody>
      </p:sp>
    </p:spTree>
    <p:extLst>
      <p:ext uri="{BB962C8B-B14F-4D97-AF65-F5344CB8AC3E}">
        <p14:creationId xmlns:p14="http://schemas.microsoft.com/office/powerpoint/2010/main" val="18393673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D30F4-A36D-9D3A-D559-34F6216C90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FEE0DC-6CB7-04D6-6155-5835B848B1AF}"/>
              </a:ext>
            </a:extLst>
          </p:cNvPr>
          <p:cNvSpPr>
            <a:spLocks noGrp="1"/>
          </p:cNvSpPr>
          <p:nvPr>
            <p:ph type="ctrTitle"/>
          </p:nvPr>
        </p:nvSpPr>
        <p:spPr>
          <a:xfrm>
            <a:off x="328613" y="400050"/>
            <a:ext cx="10604764" cy="714375"/>
          </a:xfrm>
        </p:spPr>
        <p:txBody>
          <a:bodyPr/>
          <a:lstStyle/>
          <a:p>
            <a:pPr marL="12065" algn="ctr">
              <a:spcBef>
                <a:spcPts val="105"/>
              </a:spcBef>
              <a:buClr>
                <a:srgbClr val="C00000"/>
              </a:buClr>
              <a:buSzPct val="78260"/>
              <a:tabLst>
                <a:tab pos="293370" algn="l"/>
              </a:tabLst>
            </a:pPr>
            <a:r>
              <a:rPr lang="en-US" sz="3000" b="1" spc="40" dirty="0">
                <a:solidFill>
                  <a:srgbClr val="002060"/>
                </a:solidFill>
                <a:latin typeface="Berlin Sans FB Demi" panose="020E0802020502020306" pitchFamily="34" charset="0"/>
                <a:cs typeface="Times New Roman"/>
              </a:rPr>
              <a:t>N</a:t>
            </a:r>
            <a:r>
              <a:rPr lang="en-US" sz="3000" b="1" spc="-20" dirty="0">
                <a:solidFill>
                  <a:srgbClr val="002060"/>
                </a:solidFill>
                <a:latin typeface="Berlin Sans FB Demi" panose="020E0802020502020306" pitchFamily="34" charset="0"/>
                <a:cs typeface="Times New Roman"/>
              </a:rPr>
              <a:t>arrow</a:t>
            </a:r>
            <a:r>
              <a:rPr lang="en-US" sz="3000" b="1" dirty="0">
                <a:solidFill>
                  <a:srgbClr val="002060"/>
                </a:solidFill>
                <a:latin typeface="Berlin Sans FB Demi" panose="020E0802020502020306" pitchFamily="34" charset="0"/>
                <a:cs typeface="Times New Roman"/>
              </a:rPr>
              <a:t> </a:t>
            </a:r>
            <a:r>
              <a:rPr lang="en-US" sz="3000" b="1" spc="-25" dirty="0">
                <a:solidFill>
                  <a:srgbClr val="002060"/>
                </a:solidFill>
                <a:latin typeface="Berlin Sans FB Demi" panose="020E0802020502020306" pitchFamily="34" charset="0"/>
                <a:cs typeface="Times New Roman"/>
              </a:rPr>
              <a:t>Down the </a:t>
            </a:r>
            <a:r>
              <a:rPr lang="en-US" sz="3000" b="1" spc="-30" dirty="0">
                <a:solidFill>
                  <a:srgbClr val="002060"/>
                </a:solidFill>
                <a:latin typeface="Berlin Sans FB Demi" panose="020E0802020502020306" pitchFamily="34" charset="0"/>
                <a:cs typeface="Times New Roman"/>
              </a:rPr>
              <a:t>Topic</a:t>
            </a:r>
            <a:r>
              <a:rPr lang="en-US" sz="3000" b="1" spc="-15" dirty="0">
                <a:solidFill>
                  <a:srgbClr val="002060"/>
                </a:solidFill>
                <a:latin typeface="Berlin Sans FB Demi" panose="020E0802020502020306" pitchFamily="34" charset="0"/>
                <a:cs typeface="Times New Roman"/>
              </a:rPr>
              <a:t> into</a:t>
            </a:r>
            <a:r>
              <a:rPr lang="en-US" sz="3000" b="1" spc="5" dirty="0">
                <a:solidFill>
                  <a:srgbClr val="002060"/>
                </a:solidFill>
                <a:latin typeface="Berlin Sans FB Demi" panose="020E0802020502020306" pitchFamily="34" charset="0"/>
                <a:cs typeface="Times New Roman"/>
              </a:rPr>
              <a:t> </a:t>
            </a:r>
            <a:r>
              <a:rPr lang="en-US" sz="3000" b="1" spc="-40" dirty="0">
                <a:solidFill>
                  <a:srgbClr val="002060"/>
                </a:solidFill>
                <a:latin typeface="Berlin Sans FB Demi" panose="020E0802020502020306" pitchFamily="34" charset="0"/>
                <a:cs typeface="Times New Roman"/>
              </a:rPr>
              <a:t>a</a:t>
            </a:r>
            <a:r>
              <a:rPr lang="en-US" sz="3000" b="1" spc="5" dirty="0">
                <a:solidFill>
                  <a:srgbClr val="002060"/>
                </a:solidFill>
                <a:latin typeface="Berlin Sans FB Demi" panose="020E0802020502020306" pitchFamily="34" charset="0"/>
                <a:cs typeface="Times New Roman"/>
              </a:rPr>
              <a:t> </a:t>
            </a:r>
            <a:r>
              <a:rPr lang="en-US" sz="3000" b="1" spc="-50" dirty="0">
                <a:solidFill>
                  <a:srgbClr val="002060"/>
                </a:solidFill>
                <a:latin typeface="Berlin Sans FB Demi" panose="020E0802020502020306" pitchFamily="34" charset="0"/>
                <a:cs typeface="Times New Roman"/>
              </a:rPr>
              <a:t>Specific</a:t>
            </a:r>
            <a:r>
              <a:rPr lang="en-US" sz="3000" b="1" spc="-35" dirty="0">
                <a:solidFill>
                  <a:srgbClr val="002060"/>
                </a:solidFill>
                <a:latin typeface="Berlin Sans FB Demi" panose="020E0802020502020306" pitchFamily="34" charset="0"/>
                <a:cs typeface="Times New Roman"/>
              </a:rPr>
              <a:t> </a:t>
            </a:r>
            <a:r>
              <a:rPr lang="en-US" sz="3000" b="1" spc="-5" dirty="0">
                <a:solidFill>
                  <a:srgbClr val="002060"/>
                </a:solidFill>
                <a:latin typeface="Berlin Sans FB Demi" panose="020E0802020502020306" pitchFamily="34" charset="0"/>
                <a:cs typeface="Times New Roman"/>
              </a:rPr>
              <a:t>Research </a:t>
            </a:r>
            <a:r>
              <a:rPr lang="en-US" sz="3000" b="1" spc="-15" dirty="0">
                <a:solidFill>
                  <a:srgbClr val="002060"/>
                </a:solidFill>
                <a:latin typeface="Berlin Sans FB Demi" panose="020E0802020502020306" pitchFamily="34" charset="0"/>
                <a:cs typeface="Times New Roman"/>
              </a:rPr>
              <a:t>Question!!</a:t>
            </a:r>
            <a:endParaRPr lang="en-US" sz="3000" b="1" dirty="0">
              <a:solidFill>
                <a:srgbClr val="002060"/>
              </a:solidFill>
              <a:latin typeface="Berlin Sans FB Demi" panose="020E0802020502020306" pitchFamily="34" charset="0"/>
              <a:cs typeface="Times New Roman"/>
            </a:endParaRPr>
          </a:p>
        </p:txBody>
      </p:sp>
      <p:sp>
        <p:nvSpPr>
          <p:cNvPr id="5" name="Subtitle 4">
            <a:extLst>
              <a:ext uri="{FF2B5EF4-FFF2-40B4-BE49-F238E27FC236}">
                <a16:creationId xmlns:a16="http://schemas.microsoft.com/office/drawing/2014/main" id="{8EB60032-BD3C-6E96-E2B3-CD7CFF1C235E}"/>
              </a:ext>
            </a:extLst>
          </p:cNvPr>
          <p:cNvSpPr>
            <a:spLocks noGrp="1"/>
          </p:cNvSpPr>
          <p:nvPr>
            <p:ph type="subTitle" idx="1"/>
          </p:nvPr>
        </p:nvSpPr>
        <p:spPr>
          <a:xfrm>
            <a:off x="878417" y="2386012"/>
            <a:ext cx="9765771" cy="1042987"/>
          </a:xfrm>
        </p:spPr>
        <p:txBody>
          <a:bodyPr>
            <a:normAutofit/>
          </a:bodyPr>
          <a:lstStyle/>
          <a:p>
            <a:pPr marL="400050" indent="-400050" algn="l">
              <a:lnSpc>
                <a:spcPct val="150000"/>
              </a:lnSpc>
              <a:buFont typeface="+mj-lt"/>
              <a:buAutoNum type="romanLcPeriod"/>
            </a:pPr>
            <a:endParaRPr lang="en-US" sz="2800" b="1" dirty="0">
              <a:solidFill>
                <a:srgbClr val="7030A0"/>
              </a:solidFill>
            </a:endParaRPr>
          </a:p>
          <a:p>
            <a:pPr algn="l">
              <a:lnSpc>
                <a:spcPct val="150000"/>
              </a:lnSpc>
            </a:pPr>
            <a:endParaRPr lang="en-US" sz="2800" b="1" dirty="0">
              <a:solidFill>
                <a:srgbClr val="7030A0"/>
              </a:solidFill>
            </a:endParaRPr>
          </a:p>
        </p:txBody>
      </p:sp>
      <p:sp>
        <p:nvSpPr>
          <p:cNvPr id="7" name="TextBox 6">
            <a:extLst>
              <a:ext uri="{FF2B5EF4-FFF2-40B4-BE49-F238E27FC236}">
                <a16:creationId xmlns:a16="http://schemas.microsoft.com/office/drawing/2014/main" id="{2AD6CE54-A4B5-9BCC-CC22-B60F4FF7DC5B}"/>
              </a:ext>
            </a:extLst>
          </p:cNvPr>
          <p:cNvSpPr txBox="1"/>
          <p:nvPr/>
        </p:nvSpPr>
        <p:spPr>
          <a:xfrm>
            <a:off x="328613" y="1228725"/>
            <a:ext cx="11391898" cy="5355312"/>
          </a:xfrm>
          <a:prstGeom prst="rect">
            <a:avLst/>
          </a:prstGeom>
          <a:noFill/>
        </p:spPr>
        <p:txBody>
          <a:bodyPr wrap="square">
            <a:spAutoFit/>
          </a:bodyPr>
          <a:lstStyle/>
          <a:p>
            <a:pPr marL="514350" indent="-514350" algn="just">
              <a:lnSpc>
                <a:spcPct val="150000"/>
              </a:lnSpc>
              <a:buFont typeface="+mj-lt"/>
              <a:buAutoNum type="romanLcPeriod"/>
            </a:pPr>
            <a:r>
              <a:rPr lang="en-US" sz="2400" dirty="0"/>
              <a:t>Does ICT-based education help students at the tertiary level develop soft skills? </a:t>
            </a:r>
            <a:r>
              <a:rPr lang="en-US" sz="2400" dirty="0">
                <a:solidFill>
                  <a:srgbClr val="002060"/>
                </a:solidFill>
              </a:rPr>
              <a:t>(</a:t>
            </a:r>
            <a:r>
              <a:rPr lang="en-US" sz="2400" b="1" dirty="0">
                <a:solidFill>
                  <a:srgbClr val="FF0000"/>
                </a:solidFill>
              </a:rPr>
              <a:t>Education</a:t>
            </a:r>
            <a:r>
              <a:rPr lang="en-US" sz="2400" dirty="0">
                <a:solidFill>
                  <a:srgbClr val="002060"/>
                </a:solidFill>
              </a:rPr>
              <a:t>)</a:t>
            </a:r>
          </a:p>
          <a:p>
            <a:pPr marL="514350" indent="-514350" algn="just">
              <a:lnSpc>
                <a:spcPct val="150000"/>
              </a:lnSpc>
              <a:buFont typeface="+mj-lt"/>
              <a:buAutoNum type="romanLcPeriod"/>
            </a:pPr>
            <a:r>
              <a:rPr lang="en-US" sz="2400" dirty="0"/>
              <a:t>What factors are associated with the continuation of academic activities, social and cultural adjustment, and financial stability among international students studying in private universities in Bangladesh? </a:t>
            </a:r>
            <a:r>
              <a:rPr lang="en-US" sz="2400" dirty="0">
                <a:solidFill>
                  <a:srgbClr val="002060"/>
                </a:solidFill>
              </a:rPr>
              <a:t>(</a:t>
            </a:r>
            <a:r>
              <a:rPr lang="en-US" sz="2400" b="1" dirty="0">
                <a:solidFill>
                  <a:srgbClr val="FF0000"/>
                </a:solidFill>
              </a:rPr>
              <a:t>Migration</a:t>
            </a:r>
            <a:r>
              <a:rPr lang="en-US" sz="2400" dirty="0">
                <a:solidFill>
                  <a:srgbClr val="002060"/>
                </a:solidFill>
              </a:rPr>
              <a:t>)</a:t>
            </a:r>
          </a:p>
          <a:p>
            <a:pPr marL="514350" indent="-514350" algn="just">
              <a:lnSpc>
                <a:spcPct val="150000"/>
              </a:lnSpc>
              <a:buFont typeface="+mj-lt"/>
              <a:buAutoNum type="romanLcPeriod"/>
            </a:pPr>
            <a:r>
              <a:rPr lang="en-US" sz="2400" dirty="0"/>
              <a:t>Why do so many people seek alternative healthcare services?  </a:t>
            </a:r>
            <a:r>
              <a:rPr lang="en-US" sz="2400" dirty="0">
                <a:solidFill>
                  <a:srgbClr val="002060"/>
                </a:solidFill>
              </a:rPr>
              <a:t>(</a:t>
            </a:r>
            <a:r>
              <a:rPr lang="en-US" sz="2400" b="1" dirty="0">
                <a:solidFill>
                  <a:srgbClr val="FF0000"/>
                </a:solidFill>
              </a:rPr>
              <a:t>Health</a:t>
            </a:r>
            <a:r>
              <a:rPr lang="en-US" sz="2400" dirty="0">
                <a:solidFill>
                  <a:srgbClr val="002060"/>
                </a:solidFill>
              </a:rPr>
              <a:t>)</a:t>
            </a:r>
          </a:p>
          <a:p>
            <a:pPr marL="514350" indent="-514350" algn="just">
              <a:lnSpc>
                <a:spcPct val="150000"/>
              </a:lnSpc>
              <a:buFont typeface="+mj-lt"/>
              <a:buAutoNum type="romanLcPeriod"/>
            </a:pPr>
            <a:r>
              <a:rPr lang="en-US" sz="2400" dirty="0"/>
              <a:t>Does microcredit empower women? </a:t>
            </a:r>
            <a:r>
              <a:rPr lang="en-US" sz="2400" dirty="0">
                <a:solidFill>
                  <a:srgbClr val="002060"/>
                </a:solidFill>
              </a:rPr>
              <a:t>(</a:t>
            </a:r>
            <a:r>
              <a:rPr lang="en-US" sz="2400" b="1" dirty="0">
                <a:solidFill>
                  <a:srgbClr val="FF0000"/>
                </a:solidFill>
              </a:rPr>
              <a:t>Women empowerment</a:t>
            </a:r>
            <a:r>
              <a:rPr lang="en-US" sz="2400" dirty="0">
                <a:solidFill>
                  <a:srgbClr val="002060"/>
                </a:solidFill>
              </a:rPr>
              <a:t>)</a:t>
            </a:r>
          </a:p>
          <a:p>
            <a:pPr marL="514350" indent="-514350" algn="just">
              <a:lnSpc>
                <a:spcPct val="150000"/>
              </a:lnSpc>
              <a:buFont typeface="+mj-lt"/>
              <a:buAutoNum type="romanLcPeriod"/>
            </a:pPr>
            <a:r>
              <a:rPr lang="en-US" sz="2400" dirty="0"/>
              <a:t>How does environmental pollution in the coastal areas impact on  livelihood changes of the population? </a:t>
            </a:r>
            <a:r>
              <a:rPr lang="en-US" sz="2400" dirty="0">
                <a:solidFill>
                  <a:srgbClr val="002060"/>
                </a:solidFill>
              </a:rPr>
              <a:t>(</a:t>
            </a:r>
            <a:r>
              <a:rPr lang="en-US" sz="2400" b="1" dirty="0">
                <a:solidFill>
                  <a:srgbClr val="FF0000"/>
                </a:solidFill>
              </a:rPr>
              <a:t>Environment</a:t>
            </a:r>
            <a:r>
              <a:rPr lang="en-US" sz="2400" dirty="0">
                <a:solidFill>
                  <a:srgbClr val="002060"/>
                </a:solidFill>
              </a:rPr>
              <a:t>)</a:t>
            </a:r>
          </a:p>
          <a:p>
            <a:pPr marL="400050" indent="-400050">
              <a:buFont typeface="+mj-lt"/>
              <a:buAutoNum type="romanLcPeriod"/>
            </a:pPr>
            <a:endParaRPr lang="en-US" dirty="0"/>
          </a:p>
        </p:txBody>
      </p:sp>
    </p:spTree>
    <p:extLst>
      <p:ext uri="{BB962C8B-B14F-4D97-AF65-F5344CB8AC3E}">
        <p14:creationId xmlns:p14="http://schemas.microsoft.com/office/powerpoint/2010/main" val="1450267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74605-E3B1-37FC-A0FF-67DB6B8CBFF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4D1ABD-0524-E285-7104-B306BC844DE3}"/>
              </a:ext>
            </a:extLst>
          </p:cNvPr>
          <p:cNvSpPr>
            <a:spLocks noGrp="1"/>
          </p:cNvSpPr>
          <p:nvPr>
            <p:ph type="ctrTitle"/>
          </p:nvPr>
        </p:nvSpPr>
        <p:spPr>
          <a:xfrm>
            <a:off x="763505" y="418577"/>
            <a:ext cx="10452184" cy="1110192"/>
          </a:xfrm>
        </p:spPr>
        <p:txBody>
          <a:bodyPr/>
          <a:lstStyle/>
          <a:p>
            <a:pPr algn="l"/>
            <a:r>
              <a:rPr lang="en-US" sz="4800" b="1" dirty="0">
                <a:solidFill>
                  <a:srgbClr val="002060"/>
                </a:solidFill>
                <a:latin typeface="Berlin Sans FB Demi" panose="020E0802020502020306" pitchFamily="34" charset="0"/>
                <a:cs typeface="Leelawadee" panose="020B0502040204020203" pitchFamily="34" charset="-34"/>
              </a:rPr>
              <a:t>Reveal Your Potentiality</a:t>
            </a:r>
          </a:p>
        </p:txBody>
      </p:sp>
      <p:pic>
        <p:nvPicPr>
          <p:cNvPr id="7" name="Picture 6">
            <a:extLst>
              <a:ext uri="{FF2B5EF4-FFF2-40B4-BE49-F238E27FC236}">
                <a16:creationId xmlns:a16="http://schemas.microsoft.com/office/drawing/2014/main" id="{92E1F35C-0969-96D9-3499-EEDA1DB47F97}"/>
              </a:ext>
            </a:extLst>
          </p:cNvPr>
          <p:cNvPicPr>
            <a:picLocks noChangeAspect="1"/>
          </p:cNvPicPr>
          <p:nvPr/>
        </p:nvPicPr>
        <p:blipFill>
          <a:blip r:embed="rId3"/>
          <a:stretch>
            <a:fillRect/>
          </a:stretch>
        </p:blipFill>
        <p:spPr>
          <a:xfrm>
            <a:off x="763505" y="1704764"/>
            <a:ext cx="4722895" cy="4277593"/>
          </a:xfrm>
          <a:prstGeom prst="rect">
            <a:avLst/>
          </a:prstGeom>
        </p:spPr>
      </p:pic>
      <p:sp>
        <p:nvSpPr>
          <p:cNvPr id="10" name="TextBox 9">
            <a:extLst>
              <a:ext uri="{FF2B5EF4-FFF2-40B4-BE49-F238E27FC236}">
                <a16:creationId xmlns:a16="http://schemas.microsoft.com/office/drawing/2014/main" id="{6583501A-F87E-1F75-6B76-E422886CBD78}"/>
              </a:ext>
            </a:extLst>
          </p:cNvPr>
          <p:cNvSpPr txBox="1"/>
          <p:nvPr/>
        </p:nvSpPr>
        <p:spPr>
          <a:xfrm>
            <a:off x="5639991" y="1528769"/>
            <a:ext cx="6107906" cy="2492990"/>
          </a:xfrm>
          <a:prstGeom prst="rect">
            <a:avLst/>
          </a:prstGeom>
          <a:noFill/>
        </p:spPr>
        <p:txBody>
          <a:bodyPr wrap="square">
            <a:spAutoFit/>
          </a:bodyPr>
          <a:lstStyle/>
          <a:p>
            <a:pPr algn="just"/>
            <a:r>
              <a:rPr lang="en-US" sz="2400" b="1" dirty="0">
                <a:solidFill>
                  <a:srgbClr val="FF0000"/>
                </a:solidFill>
              </a:rPr>
              <a:t>First Research Paper</a:t>
            </a:r>
          </a:p>
          <a:p>
            <a:pPr algn="just"/>
            <a:endParaRPr lang="en-US" sz="1050" b="1" dirty="0"/>
          </a:p>
          <a:p>
            <a:pPr algn="just"/>
            <a:r>
              <a:rPr lang="en-US" sz="2000" b="1" dirty="0" err="1"/>
              <a:t>Sholi</a:t>
            </a:r>
            <a:r>
              <a:rPr lang="en-US" sz="2000" b="1" dirty="0"/>
              <a:t>, R. T., Hossain Sarker, M. F., </a:t>
            </a:r>
            <a:r>
              <a:rPr lang="en-US" sz="2000" b="1" dirty="0" err="1"/>
              <a:t>Sohel</a:t>
            </a:r>
            <a:r>
              <a:rPr lang="en-US" sz="2000" b="1" dirty="0"/>
              <a:t>, M. S., Islam, M. K., Tamal, M. A., Bhuiyan, T., ... &amp; Ahmed, M. F. (2024). Application of Computer Vision and Mobile Systems in Education: A Systematic Review. International Journal of Interactive Mobile Technologies, 18(1).</a:t>
            </a:r>
          </a:p>
        </p:txBody>
      </p:sp>
      <p:sp>
        <p:nvSpPr>
          <p:cNvPr id="12" name="TextBox 11">
            <a:extLst>
              <a:ext uri="{FF2B5EF4-FFF2-40B4-BE49-F238E27FC236}">
                <a16:creationId xmlns:a16="http://schemas.microsoft.com/office/drawing/2014/main" id="{E3DA04FA-7F6D-DB97-C245-F7F4719E27D6}"/>
              </a:ext>
            </a:extLst>
          </p:cNvPr>
          <p:cNvSpPr txBox="1"/>
          <p:nvPr/>
        </p:nvSpPr>
        <p:spPr>
          <a:xfrm>
            <a:off x="5639991" y="4208621"/>
            <a:ext cx="6107906" cy="1846659"/>
          </a:xfrm>
          <a:prstGeom prst="rect">
            <a:avLst/>
          </a:prstGeom>
          <a:noFill/>
        </p:spPr>
        <p:txBody>
          <a:bodyPr wrap="square">
            <a:spAutoFit/>
          </a:bodyPr>
          <a:lstStyle/>
          <a:p>
            <a:r>
              <a:rPr lang="en-US" sz="2400" b="1" dirty="0">
                <a:solidFill>
                  <a:srgbClr val="FF0000"/>
                </a:solidFill>
              </a:rPr>
              <a:t>Present Identity</a:t>
            </a:r>
          </a:p>
          <a:p>
            <a:endParaRPr lang="en-US" sz="1000" dirty="0"/>
          </a:p>
          <a:p>
            <a:r>
              <a:rPr lang="en-US" sz="2000" b="1" dirty="0" err="1"/>
              <a:t>Rubaiya</a:t>
            </a:r>
            <a:r>
              <a:rPr lang="en-US" sz="2000" b="1" dirty="0"/>
              <a:t> Tasnim </a:t>
            </a:r>
            <a:r>
              <a:rPr lang="en-US" sz="2000" b="1" dirty="0" err="1"/>
              <a:t>Sholi</a:t>
            </a:r>
            <a:endParaRPr lang="en-US" sz="2000" b="1" dirty="0"/>
          </a:p>
          <a:p>
            <a:r>
              <a:rPr lang="en-US" sz="2000" b="1" dirty="0"/>
              <a:t>PhD Researcher</a:t>
            </a:r>
          </a:p>
          <a:p>
            <a:r>
              <a:rPr lang="en-US" sz="2000" b="1" dirty="0"/>
              <a:t>Louisiana State University</a:t>
            </a:r>
          </a:p>
          <a:p>
            <a:r>
              <a:rPr lang="en-US" sz="2000" b="1" dirty="0"/>
              <a:t>USA</a:t>
            </a:r>
          </a:p>
        </p:txBody>
      </p:sp>
    </p:spTree>
    <p:extLst>
      <p:ext uri="{BB962C8B-B14F-4D97-AF65-F5344CB8AC3E}">
        <p14:creationId xmlns:p14="http://schemas.microsoft.com/office/powerpoint/2010/main" val="7890451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7E4BF1-35A7-EAC5-C29C-343C9CBA967C}"/>
              </a:ext>
            </a:extLst>
          </p:cNvPr>
          <p:cNvSpPr>
            <a:spLocks noGrp="1"/>
          </p:cNvSpPr>
          <p:nvPr>
            <p:ph type="title"/>
          </p:nvPr>
        </p:nvSpPr>
        <p:spPr>
          <a:xfrm>
            <a:off x="677333" y="619124"/>
            <a:ext cx="11514667" cy="790575"/>
          </a:xfrm>
        </p:spPr>
        <p:txBody>
          <a:bodyPr>
            <a:normAutofit/>
          </a:bodyPr>
          <a:lstStyle/>
          <a:p>
            <a:r>
              <a:rPr lang="en-US" b="1" dirty="0">
                <a:solidFill>
                  <a:srgbClr val="002060"/>
                </a:solidFill>
                <a:latin typeface="Berlin Sans FB Demi" panose="020E0802020502020306" pitchFamily="34" charset="0"/>
              </a:rPr>
              <a:t>When do you know you have a suitable topic?</a:t>
            </a:r>
          </a:p>
        </p:txBody>
      </p:sp>
      <p:sp>
        <p:nvSpPr>
          <p:cNvPr id="3" name="Content Placeholder 2">
            <a:extLst>
              <a:ext uri="{FF2B5EF4-FFF2-40B4-BE49-F238E27FC236}">
                <a16:creationId xmlns:a16="http://schemas.microsoft.com/office/drawing/2014/main" id="{6A931D2A-3978-1772-E430-8A45D7FA090B}"/>
              </a:ext>
            </a:extLst>
          </p:cNvPr>
          <p:cNvSpPr>
            <a:spLocks noGrp="1"/>
          </p:cNvSpPr>
          <p:nvPr>
            <p:ph idx="1"/>
          </p:nvPr>
        </p:nvSpPr>
        <p:spPr>
          <a:xfrm>
            <a:off x="677333" y="1491327"/>
            <a:ext cx="11195579" cy="5166647"/>
          </a:xfrm>
        </p:spPr>
        <p:txBody>
          <a:bodyPr>
            <a:normAutofit/>
          </a:bodyPr>
          <a:lstStyle/>
          <a:p>
            <a:r>
              <a:rPr lang="en-US" sz="2400" dirty="0">
                <a:solidFill>
                  <a:schemeClr val="tx1"/>
                </a:solidFill>
              </a:rPr>
              <a:t>Should be able to </a:t>
            </a:r>
            <a:r>
              <a:rPr lang="en-US" sz="2400" dirty="0">
                <a:solidFill>
                  <a:srgbClr val="FF0000"/>
                </a:solidFill>
              </a:rPr>
              <a:t>state the problem</a:t>
            </a:r>
          </a:p>
          <a:p>
            <a:r>
              <a:rPr lang="en-US" sz="2400" dirty="0">
                <a:solidFill>
                  <a:schemeClr val="tx1"/>
                </a:solidFill>
              </a:rPr>
              <a:t>It really </a:t>
            </a:r>
            <a:r>
              <a:rPr lang="en-US" sz="2400" dirty="0">
                <a:solidFill>
                  <a:srgbClr val="FF0000"/>
                </a:solidFill>
              </a:rPr>
              <a:t>interests</a:t>
            </a:r>
            <a:r>
              <a:rPr lang="en-US" sz="2400" dirty="0">
                <a:solidFill>
                  <a:srgbClr val="002060"/>
                </a:solidFill>
              </a:rPr>
              <a:t> </a:t>
            </a:r>
            <a:r>
              <a:rPr lang="en-US" sz="2400" dirty="0">
                <a:solidFill>
                  <a:schemeClr val="tx1"/>
                </a:solidFill>
              </a:rPr>
              <a:t>you</a:t>
            </a:r>
          </a:p>
          <a:p>
            <a:r>
              <a:rPr lang="en-US" sz="2400" dirty="0">
                <a:solidFill>
                  <a:schemeClr val="tx1"/>
                </a:solidFill>
              </a:rPr>
              <a:t>The problem is </a:t>
            </a:r>
            <a:r>
              <a:rPr lang="en-US" sz="2400" dirty="0">
                <a:solidFill>
                  <a:srgbClr val="FF0000"/>
                </a:solidFill>
              </a:rPr>
              <a:t>significant</a:t>
            </a:r>
            <a:r>
              <a:rPr lang="en-US" sz="2400" dirty="0">
                <a:solidFill>
                  <a:srgbClr val="002060"/>
                </a:solidFill>
              </a:rPr>
              <a:t> </a:t>
            </a:r>
            <a:r>
              <a:rPr lang="en-US" sz="2400" dirty="0">
                <a:solidFill>
                  <a:schemeClr val="tx1"/>
                </a:solidFill>
              </a:rPr>
              <a:t>(not trivial or done before)</a:t>
            </a:r>
          </a:p>
          <a:p>
            <a:r>
              <a:rPr lang="en-US" sz="2400" dirty="0">
                <a:solidFill>
                  <a:schemeClr val="tx1"/>
                </a:solidFill>
              </a:rPr>
              <a:t>It should be </a:t>
            </a:r>
            <a:r>
              <a:rPr lang="en-US" sz="2400" dirty="0">
                <a:solidFill>
                  <a:srgbClr val="FF0000"/>
                </a:solidFill>
              </a:rPr>
              <a:t>focused, delineated </a:t>
            </a:r>
            <a:r>
              <a:rPr lang="en-US" sz="2400" dirty="0">
                <a:solidFill>
                  <a:schemeClr val="tx1"/>
                </a:solidFill>
              </a:rPr>
              <a:t>and have </a:t>
            </a:r>
            <a:r>
              <a:rPr lang="en-US" sz="2400" dirty="0">
                <a:solidFill>
                  <a:srgbClr val="FF0000"/>
                </a:solidFill>
              </a:rPr>
              <a:t>very clear aims  and objectives</a:t>
            </a:r>
          </a:p>
          <a:p>
            <a:r>
              <a:rPr lang="en-US" sz="2400" dirty="0">
                <a:solidFill>
                  <a:schemeClr val="tx1"/>
                </a:solidFill>
              </a:rPr>
              <a:t>Should be able to </a:t>
            </a:r>
            <a:r>
              <a:rPr lang="en-US" sz="2400" dirty="0">
                <a:solidFill>
                  <a:srgbClr val="FF0000"/>
                </a:solidFill>
              </a:rPr>
              <a:t>obtain required information</a:t>
            </a:r>
          </a:p>
          <a:p>
            <a:r>
              <a:rPr lang="en-US" sz="2400" dirty="0">
                <a:solidFill>
                  <a:schemeClr val="tx1"/>
                </a:solidFill>
              </a:rPr>
              <a:t>Should be able to </a:t>
            </a:r>
            <a:r>
              <a:rPr lang="en-US" sz="2400" dirty="0">
                <a:solidFill>
                  <a:srgbClr val="FF0000"/>
                </a:solidFill>
              </a:rPr>
              <a:t>draw neat conclusion </a:t>
            </a:r>
            <a:r>
              <a:rPr lang="en-US" sz="2400" dirty="0">
                <a:solidFill>
                  <a:schemeClr val="tx1"/>
                </a:solidFill>
              </a:rPr>
              <a:t>(not too vague or  broad to come up with a conclusion)</a:t>
            </a:r>
          </a:p>
          <a:p>
            <a:pPr marL="0" indent="0">
              <a:buNone/>
            </a:pPr>
            <a:endParaRPr lang="en-US" sz="1200" b="1" dirty="0">
              <a:solidFill>
                <a:srgbClr val="FF0000"/>
              </a:solidFill>
            </a:endParaRPr>
          </a:p>
          <a:p>
            <a:pPr marL="0" indent="0">
              <a:buNone/>
            </a:pPr>
            <a:r>
              <a:rPr lang="en-US" sz="2400" b="1" dirty="0">
                <a:solidFill>
                  <a:srgbClr val="FF0000"/>
                </a:solidFill>
              </a:rPr>
              <a:t>Before conducting research, search the literature (</a:t>
            </a:r>
            <a:r>
              <a:rPr lang="en-US" sz="2400" b="1" dirty="0" err="1">
                <a:solidFill>
                  <a:srgbClr val="FF0000"/>
                </a:solidFill>
              </a:rPr>
              <a:t>Arrom</a:t>
            </a:r>
            <a:r>
              <a:rPr lang="en-US" sz="2400" b="1" dirty="0">
                <a:solidFill>
                  <a:srgbClr val="FF0000"/>
                </a:solidFill>
              </a:rPr>
              <a:t> et al., 2018).</a:t>
            </a:r>
            <a:endParaRPr lang="en-US" sz="2400" dirty="0">
              <a:solidFill>
                <a:schemeClr val="tx1"/>
              </a:solidFill>
            </a:endParaRPr>
          </a:p>
          <a:p>
            <a:endParaRPr lang="en-US" dirty="0"/>
          </a:p>
        </p:txBody>
      </p:sp>
    </p:spTree>
    <p:extLst>
      <p:ext uri="{BB962C8B-B14F-4D97-AF65-F5344CB8AC3E}">
        <p14:creationId xmlns:p14="http://schemas.microsoft.com/office/powerpoint/2010/main" val="3715808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E43878-E7B8-AC22-5FA9-2A4716C655DE}"/>
              </a:ext>
            </a:extLst>
          </p:cNvPr>
          <p:cNvSpPr>
            <a:spLocks noGrp="1"/>
          </p:cNvSpPr>
          <p:nvPr>
            <p:ph type="title"/>
          </p:nvPr>
        </p:nvSpPr>
        <p:spPr>
          <a:xfrm>
            <a:off x="1210865" y="2265362"/>
            <a:ext cx="9266767" cy="3435350"/>
          </a:xfrm>
        </p:spPr>
        <p:txBody>
          <a:bodyPr>
            <a:normAutofit/>
          </a:bodyPr>
          <a:lstStyle/>
          <a:p>
            <a:pPr algn="just">
              <a:lnSpc>
                <a:spcPct val="150000"/>
              </a:lnSpc>
            </a:pPr>
            <a:r>
              <a:rPr lang="en-US" sz="2800" dirty="0">
                <a:solidFill>
                  <a:srgbClr val="002060"/>
                </a:solidFill>
              </a:rPr>
              <a:t>Ninety-five percent of students feel that the integration of AI in higher education hinders the creativity and potential of learners at the tertiary level in Bangladesh. As a result, the competencies necessary for graduates in the forthcoming job market are insufficient.</a:t>
            </a:r>
          </a:p>
        </p:txBody>
      </p:sp>
      <p:sp>
        <p:nvSpPr>
          <p:cNvPr id="5" name="TextBox 4">
            <a:extLst>
              <a:ext uri="{FF2B5EF4-FFF2-40B4-BE49-F238E27FC236}">
                <a16:creationId xmlns:a16="http://schemas.microsoft.com/office/drawing/2014/main" id="{F88A47B5-0C4C-BD42-0DBE-0715FE04091C}"/>
              </a:ext>
            </a:extLst>
          </p:cNvPr>
          <p:cNvSpPr txBox="1"/>
          <p:nvPr/>
        </p:nvSpPr>
        <p:spPr>
          <a:xfrm>
            <a:off x="1210865" y="1479827"/>
            <a:ext cx="6107906" cy="646331"/>
          </a:xfrm>
          <a:prstGeom prst="rect">
            <a:avLst/>
          </a:prstGeom>
          <a:noFill/>
        </p:spPr>
        <p:txBody>
          <a:bodyPr wrap="square">
            <a:spAutoFit/>
          </a:bodyPr>
          <a:lstStyle/>
          <a:p>
            <a:r>
              <a:rPr lang="en-US" sz="3600" u="sng" dirty="0">
                <a:solidFill>
                  <a:srgbClr val="FF0000"/>
                </a:solidFill>
                <a:latin typeface="Berlin Sans FB Demi" panose="020E0802020502020306" pitchFamily="34" charset="0"/>
              </a:rPr>
              <a:t>Case/Problem -1:</a:t>
            </a:r>
            <a:endParaRPr lang="en-US" sz="3600" dirty="0">
              <a:latin typeface="Berlin Sans FB Demi" panose="020E0802020502020306" pitchFamily="34" charset="0"/>
            </a:endParaRPr>
          </a:p>
        </p:txBody>
      </p:sp>
    </p:spTree>
    <p:extLst>
      <p:ext uri="{BB962C8B-B14F-4D97-AF65-F5344CB8AC3E}">
        <p14:creationId xmlns:p14="http://schemas.microsoft.com/office/powerpoint/2010/main" val="24614730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374C2E-0B26-DC08-E5C4-ABBC62C9359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EE5F5D39-54C5-369A-2D57-51D9AF1C50F4}"/>
              </a:ext>
            </a:extLst>
          </p:cNvPr>
          <p:cNvSpPr txBox="1"/>
          <p:nvPr/>
        </p:nvSpPr>
        <p:spPr>
          <a:xfrm>
            <a:off x="-1" y="579714"/>
            <a:ext cx="12191999" cy="646331"/>
          </a:xfrm>
          <a:prstGeom prst="rect">
            <a:avLst/>
          </a:prstGeom>
          <a:noFill/>
        </p:spPr>
        <p:txBody>
          <a:bodyPr wrap="square">
            <a:spAutoFit/>
          </a:bodyPr>
          <a:lstStyle/>
          <a:p>
            <a:pPr algn="ctr"/>
            <a:r>
              <a:rPr lang="en-US" sz="3600" u="sng" dirty="0">
                <a:solidFill>
                  <a:srgbClr val="FF0000"/>
                </a:solidFill>
                <a:latin typeface="Berlin Sans FB Demi" panose="020E0802020502020306" pitchFamily="34" charset="0"/>
              </a:rPr>
              <a:t>Flow Chart of the Work</a:t>
            </a:r>
            <a:endParaRPr lang="en-US" sz="3600" dirty="0">
              <a:latin typeface="Berlin Sans FB Demi" panose="020E0802020502020306" pitchFamily="34" charset="0"/>
            </a:endParaRPr>
          </a:p>
        </p:txBody>
      </p:sp>
      <p:graphicFrame>
        <p:nvGraphicFramePr>
          <p:cNvPr id="3" name="Table 2">
            <a:extLst>
              <a:ext uri="{FF2B5EF4-FFF2-40B4-BE49-F238E27FC236}">
                <a16:creationId xmlns:a16="http://schemas.microsoft.com/office/drawing/2014/main" id="{54D1FB8F-4235-4E52-AB18-DFF59B6C8EC2}"/>
              </a:ext>
            </a:extLst>
          </p:cNvPr>
          <p:cNvGraphicFramePr>
            <a:graphicFrameLocks noGrp="1"/>
          </p:cNvGraphicFramePr>
          <p:nvPr>
            <p:extLst>
              <p:ext uri="{D42A27DB-BD31-4B8C-83A1-F6EECF244321}">
                <p14:modId xmlns:p14="http://schemas.microsoft.com/office/powerpoint/2010/main" val="1158760487"/>
              </p:ext>
            </p:extLst>
          </p:nvPr>
        </p:nvGraphicFramePr>
        <p:xfrm>
          <a:off x="2661442" y="1411782"/>
          <a:ext cx="6869112" cy="4480560"/>
        </p:xfrm>
        <a:graphic>
          <a:graphicData uri="http://schemas.openxmlformats.org/drawingml/2006/table">
            <a:tbl>
              <a:tblPr firstRow="1" bandRow="1">
                <a:tableStyleId>{5C22544A-7EE6-4342-B048-85BDC9FD1C3A}</a:tableStyleId>
              </a:tblPr>
              <a:tblGrid>
                <a:gridCol w="709719">
                  <a:extLst>
                    <a:ext uri="{9D8B030D-6E8A-4147-A177-3AD203B41FA5}">
                      <a16:colId xmlns:a16="http://schemas.microsoft.com/office/drawing/2014/main" val="3883805687"/>
                    </a:ext>
                  </a:extLst>
                </a:gridCol>
                <a:gridCol w="6159393">
                  <a:extLst>
                    <a:ext uri="{9D8B030D-6E8A-4147-A177-3AD203B41FA5}">
                      <a16:colId xmlns:a16="http://schemas.microsoft.com/office/drawing/2014/main" val="3940533816"/>
                    </a:ext>
                  </a:extLst>
                </a:gridCol>
              </a:tblGrid>
              <a:tr h="370840">
                <a:tc>
                  <a:txBody>
                    <a:bodyPr/>
                    <a:lstStyle/>
                    <a:p>
                      <a:pPr>
                        <a:lnSpc>
                          <a:spcPct val="100000"/>
                        </a:lnSpc>
                      </a:pPr>
                      <a:r>
                        <a:rPr lang="en-US" sz="2800" dirty="0">
                          <a:solidFill>
                            <a:srgbClr val="002060"/>
                          </a:solidFill>
                          <a:latin typeface="Berlin Sans FB Demi" panose="020E0802020502020306" pitchFamily="34" charset="0"/>
                        </a:rPr>
                        <a:t>1</a:t>
                      </a:r>
                    </a:p>
                  </a:txBody>
                  <a:tcPr/>
                </a:tc>
                <a:tc>
                  <a:txBody>
                    <a:bodyPr/>
                    <a:lstStyle/>
                    <a:p>
                      <a:pPr>
                        <a:lnSpc>
                          <a:spcPct val="100000"/>
                        </a:lnSpc>
                      </a:pPr>
                      <a:r>
                        <a:rPr kumimoji="0" lang="en-US" sz="2800" b="0" i="0" u="none" strike="noStrike" kern="1200" cap="none" spc="0" normalizeH="0" baseline="0" noProof="0" dirty="0">
                          <a:ln>
                            <a:noFill/>
                          </a:ln>
                          <a:solidFill>
                            <a:srgbClr val="002060"/>
                          </a:solidFill>
                          <a:effectLst/>
                          <a:uLnTx/>
                          <a:uFillTx/>
                          <a:latin typeface="Berlin Sans FB Demi" panose="020E0802020502020306" pitchFamily="34" charset="0"/>
                          <a:ea typeface="+mj-ea"/>
                          <a:cs typeface="+mj-cs"/>
                        </a:rPr>
                        <a:t>Title</a:t>
                      </a:r>
                      <a:endParaRPr lang="en-US" sz="2800" dirty="0">
                        <a:solidFill>
                          <a:srgbClr val="002060"/>
                        </a:solidFill>
                        <a:latin typeface="Berlin Sans FB Demi" panose="020E0802020502020306" pitchFamily="34" charset="0"/>
                      </a:endParaRPr>
                    </a:p>
                  </a:txBody>
                  <a:tcPr/>
                </a:tc>
                <a:extLst>
                  <a:ext uri="{0D108BD9-81ED-4DB2-BD59-A6C34878D82A}">
                    <a16:rowId xmlns:a16="http://schemas.microsoft.com/office/drawing/2014/main" val="2725163056"/>
                  </a:ext>
                </a:extLst>
              </a:tr>
              <a:tr h="370840">
                <a:tc>
                  <a:txBody>
                    <a:bodyPr/>
                    <a:lstStyle/>
                    <a:p>
                      <a:pPr>
                        <a:lnSpc>
                          <a:spcPct val="100000"/>
                        </a:lnSpc>
                      </a:pPr>
                      <a:r>
                        <a:rPr lang="en-US" sz="2800" dirty="0">
                          <a:solidFill>
                            <a:srgbClr val="002060"/>
                          </a:solidFill>
                          <a:latin typeface="Berlin Sans FB Demi" panose="020E0802020502020306" pitchFamily="34" charset="0"/>
                        </a:rPr>
                        <a:t>2</a:t>
                      </a:r>
                    </a:p>
                  </a:txBody>
                  <a:tcPr/>
                </a:tc>
                <a:tc>
                  <a:txBody>
                    <a:bodyPr/>
                    <a:lstStyle/>
                    <a:p>
                      <a:pPr>
                        <a:lnSpc>
                          <a:spcPct val="100000"/>
                        </a:lnSpc>
                      </a:pPr>
                      <a:r>
                        <a:rPr kumimoji="0" lang="en-US" sz="2800" b="0" i="0" u="none" strike="noStrike" kern="1200" cap="none" spc="0" normalizeH="0" baseline="0" noProof="0" dirty="0">
                          <a:ln>
                            <a:noFill/>
                          </a:ln>
                          <a:solidFill>
                            <a:srgbClr val="002060"/>
                          </a:solidFill>
                          <a:effectLst/>
                          <a:uLnTx/>
                          <a:uFillTx/>
                          <a:latin typeface="Berlin Sans FB Demi" panose="020E0802020502020306" pitchFamily="34" charset="0"/>
                          <a:ea typeface="+mj-ea"/>
                          <a:cs typeface="+mj-cs"/>
                        </a:rPr>
                        <a:t>Abstract </a:t>
                      </a:r>
                      <a:endParaRPr lang="en-US" sz="2800" dirty="0">
                        <a:solidFill>
                          <a:srgbClr val="002060"/>
                        </a:solidFill>
                        <a:latin typeface="Berlin Sans FB Demi" panose="020E0802020502020306" pitchFamily="34" charset="0"/>
                      </a:endParaRPr>
                    </a:p>
                  </a:txBody>
                  <a:tcPr/>
                </a:tc>
                <a:extLst>
                  <a:ext uri="{0D108BD9-81ED-4DB2-BD59-A6C34878D82A}">
                    <a16:rowId xmlns:a16="http://schemas.microsoft.com/office/drawing/2014/main" val="2816671735"/>
                  </a:ext>
                </a:extLst>
              </a:tr>
              <a:tr h="370840">
                <a:tc>
                  <a:txBody>
                    <a:bodyPr/>
                    <a:lstStyle/>
                    <a:p>
                      <a:pPr>
                        <a:lnSpc>
                          <a:spcPct val="100000"/>
                        </a:lnSpc>
                      </a:pPr>
                      <a:r>
                        <a:rPr lang="en-US" sz="2800" dirty="0">
                          <a:solidFill>
                            <a:srgbClr val="002060"/>
                          </a:solidFill>
                          <a:latin typeface="Berlin Sans FB Demi" panose="020E0802020502020306" pitchFamily="34" charset="0"/>
                        </a:rPr>
                        <a:t>3</a:t>
                      </a:r>
                    </a:p>
                  </a:txBody>
                  <a:tcPr/>
                </a:tc>
                <a:tc>
                  <a:txBody>
                    <a:bodyPr/>
                    <a:lstStyle/>
                    <a:p>
                      <a:pPr>
                        <a:lnSpc>
                          <a:spcPct val="100000"/>
                        </a:lnSpc>
                      </a:pPr>
                      <a:r>
                        <a:rPr lang="en-US" sz="2800" dirty="0">
                          <a:solidFill>
                            <a:srgbClr val="002060"/>
                          </a:solidFill>
                          <a:latin typeface="Berlin Sans FB Demi" panose="020E0802020502020306" pitchFamily="34" charset="0"/>
                        </a:rPr>
                        <a:t>Introduction</a:t>
                      </a:r>
                      <a:br>
                        <a:rPr lang="en-US" sz="2800" dirty="0">
                          <a:solidFill>
                            <a:srgbClr val="002060"/>
                          </a:solidFill>
                          <a:latin typeface="Berlin Sans FB Demi" panose="020E0802020502020306" pitchFamily="34" charset="0"/>
                        </a:rPr>
                      </a:br>
                      <a:r>
                        <a:rPr lang="en-US" sz="2800" dirty="0">
                          <a:solidFill>
                            <a:srgbClr val="002060"/>
                          </a:solidFill>
                          <a:latin typeface="Berlin Sans FB Demi" panose="020E0802020502020306" pitchFamily="34" charset="0"/>
                        </a:rPr>
                        <a:t>Literature Review</a:t>
                      </a:r>
                    </a:p>
                    <a:p>
                      <a:pPr>
                        <a:lnSpc>
                          <a:spcPct val="100000"/>
                        </a:lnSpc>
                      </a:pPr>
                      <a:r>
                        <a:rPr lang="en-US" sz="2800" dirty="0">
                          <a:solidFill>
                            <a:srgbClr val="002060"/>
                          </a:solidFill>
                          <a:latin typeface="Berlin Sans FB Demi" panose="020E0802020502020306" pitchFamily="34" charset="0"/>
                        </a:rPr>
                        <a:t>Theoretical/Conceptual Framework</a:t>
                      </a:r>
                    </a:p>
                  </a:txBody>
                  <a:tcPr/>
                </a:tc>
                <a:extLst>
                  <a:ext uri="{0D108BD9-81ED-4DB2-BD59-A6C34878D82A}">
                    <a16:rowId xmlns:a16="http://schemas.microsoft.com/office/drawing/2014/main" val="969161849"/>
                  </a:ext>
                </a:extLst>
              </a:tr>
              <a:tr h="370840">
                <a:tc>
                  <a:txBody>
                    <a:bodyPr/>
                    <a:lstStyle/>
                    <a:p>
                      <a:pPr>
                        <a:lnSpc>
                          <a:spcPct val="100000"/>
                        </a:lnSpc>
                      </a:pPr>
                      <a:r>
                        <a:rPr lang="en-US" sz="2800" dirty="0">
                          <a:solidFill>
                            <a:srgbClr val="002060"/>
                          </a:solidFill>
                          <a:latin typeface="Berlin Sans FB Demi" panose="020E0802020502020306" pitchFamily="34" charset="0"/>
                        </a:rPr>
                        <a:t>4</a:t>
                      </a:r>
                    </a:p>
                  </a:txBody>
                  <a:tcPr/>
                </a:tc>
                <a:tc>
                  <a:txBody>
                    <a:bodyPr/>
                    <a:lstStyle/>
                    <a:p>
                      <a:pPr>
                        <a:lnSpc>
                          <a:spcPct val="100000"/>
                        </a:lnSpc>
                      </a:pPr>
                      <a:r>
                        <a:rPr lang="en-US" sz="2800" dirty="0">
                          <a:solidFill>
                            <a:srgbClr val="002060"/>
                          </a:solidFill>
                          <a:latin typeface="Berlin Sans FB Demi" panose="020E0802020502020306" pitchFamily="34" charset="0"/>
                        </a:rPr>
                        <a:t>Methods and Materials</a:t>
                      </a:r>
                    </a:p>
                  </a:txBody>
                  <a:tcPr/>
                </a:tc>
                <a:extLst>
                  <a:ext uri="{0D108BD9-81ED-4DB2-BD59-A6C34878D82A}">
                    <a16:rowId xmlns:a16="http://schemas.microsoft.com/office/drawing/2014/main" val="2216470385"/>
                  </a:ext>
                </a:extLst>
              </a:tr>
              <a:tr h="370840">
                <a:tc>
                  <a:txBody>
                    <a:bodyPr/>
                    <a:lstStyle/>
                    <a:p>
                      <a:pPr>
                        <a:lnSpc>
                          <a:spcPct val="100000"/>
                        </a:lnSpc>
                      </a:pPr>
                      <a:r>
                        <a:rPr lang="en-US" sz="2800" dirty="0">
                          <a:solidFill>
                            <a:srgbClr val="002060"/>
                          </a:solidFill>
                          <a:latin typeface="Berlin Sans FB Demi" panose="020E0802020502020306" pitchFamily="34" charset="0"/>
                        </a:rPr>
                        <a:t>5</a:t>
                      </a:r>
                    </a:p>
                  </a:txBody>
                  <a:tcPr/>
                </a:tc>
                <a:tc>
                  <a:txBody>
                    <a:bodyPr/>
                    <a:lstStyle/>
                    <a:p>
                      <a:pPr>
                        <a:lnSpc>
                          <a:spcPct val="100000"/>
                        </a:lnSpc>
                      </a:pPr>
                      <a:r>
                        <a:rPr lang="en-US" sz="2800" dirty="0">
                          <a:solidFill>
                            <a:srgbClr val="002060"/>
                          </a:solidFill>
                          <a:latin typeface="Berlin Sans FB Demi" panose="020E0802020502020306" pitchFamily="34" charset="0"/>
                        </a:rPr>
                        <a:t>Result and Discussion </a:t>
                      </a:r>
                    </a:p>
                  </a:txBody>
                  <a:tcPr/>
                </a:tc>
                <a:extLst>
                  <a:ext uri="{0D108BD9-81ED-4DB2-BD59-A6C34878D82A}">
                    <a16:rowId xmlns:a16="http://schemas.microsoft.com/office/drawing/2014/main" val="3277679964"/>
                  </a:ext>
                </a:extLst>
              </a:tr>
              <a:tr h="370840">
                <a:tc>
                  <a:txBody>
                    <a:bodyPr/>
                    <a:lstStyle/>
                    <a:p>
                      <a:pPr>
                        <a:lnSpc>
                          <a:spcPct val="100000"/>
                        </a:lnSpc>
                      </a:pPr>
                      <a:r>
                        <a:rPr lang="en-US" sz="2800" dirty="0">
                          <a:solidFill>
                            <a:srgbClr val="002060"/>
                          </a:solidFill>
                          <a:latin typeface="Berlin Sans FB Demi" panose="020E0802020502020306" pitchFamily="34" charset="0"/>
                        </a:rPr>
                        <a:t>6</a:t>
                      </a:r>
                    </a:p>
                  </a:txBody>
                  <a:tcPr/>
                </a:tc>
                <a:tc>
                  <a:txBody>
                    <a:bodyPr/>
                    <a:lstStyle/>
                    <a:p>
                      <a:pPr>
                        <a:lnSpc>
                          <a:spcPct val="100000"/>
                        </a:lnSpc>
                      </a:pPr>
                      <a:r>
                        <a:rPr lang="en-US" sz="2800" dirty="0">
                          <a:solidFill>
                            <a:srgbClr val="002060"/>
                          </a:solidFill>
                          <a:latin typeface="Berlin Sans FB Demi" panose="020E0802020502020306" pitchFamily="34" charset="0"/>
                        </a:rPr>
                        <a:t>Conclusion </a:t>
                      </a:r>
                    </a:p>
                  </a:txBody>
                  <a:tcPr/>
                </a:tc>
                <a:extLst>
                  <a:ext uri="{0D108BD9-81ED-4DB2-BD59-A6C34878D82A}">
                    <a16:rowId xmlns:a16="http://schemas.microsoft.com/office/drawing/2014/main" val="580561492"/>
                  </a:ext>
                </a:extLst>
              </a:tr>
              <a:tr h="370840">
                <a:tc>
                  <a:txBody>
                    <a:bodyPr/>
                    <a:lstStyle/>
                    <a:p>
                      <a:pPr>
                        <a:lnSpc>
                          <a:spcPct val="100000"/>
                        </a:lnSpc>
                      </a:pPr>
                      <a:r>
                        <a:rPr lang="en-US" sz="2800" dirty="0">
                          <a:solidFill>
                            <a:srgbClr val="002060"/>
                          </a:solidFill>
                          <a:latin typeface="Berlin Sans FB Demi" panose="020E0802020502020306" pitchFamily="34" charset="0"/>
                        </a:rPr>
                        <a:t>7</a:t>
                      </a:r>
                    </a:p>
                  </a:txBody>
                  <a:tcPr/>
                </a:tc>
                <a:tc>
                  <a:txBody>
                    <a:bodyPr/>
                    <a:lstStyle/>
                    <a:p>
                      <a:pPr>
                        <a:lnSpc>
                          <a:spcPct val="100000"/>
                        </a:lnSpc>
                      </a:pPr>
                      <a:r>
                        <a:rPr kumimoji="0" lang="en-US" sz="2800" b="0" i="0" u="none" strike="noStrike" kern="1200" cap="none" spc="0" normalizeH="0" baseline="0" noProof="0" dirty="0">
                          <a:ln>
                            <a:noFill/>
                          </a:ln>
                          <a:solidFill>
                            <a:srgbClr val="002060"/>
                          </a:solidFill>
                          <a:effectLst/>
                          <a:uLnTx/>
                          <a:uFillTx/>
                          <a:latin typeface="Berlin Sans FB Demi" panose="020E0802020502020306" pitchFamily="34" charset="0"/>
                          <a:ea typeface="+mj-ea"/>
                          <a:cs typeface="+mj-cs"/>
                        </a:rPr>
                        <a:t>Reference</a:t>
                      </a:r>
                      <a:endParaRPr lang="en-US" sz="2800" dirty="0">
                        <a:solidFill>
                          <a:srgbClr val="002060"/>
                        </a:solidFill>
                        <a:latin typeface="Berlin Sans FB Demi" panose="020E0802020502020306" pitchFamily="34" charset="0"/>
                      </a:endParaRPr>
                    </a:p>
                  </a:txBody>
                  <a:tcPr/>
                </a:tc>
                <a:extLst>
                  <a:ext uri="{0D108BD9-81ED-4DB2-BD59-A6C34878D82A}">
                    <a16:rowId xmlns:a16="http://schemas.microsoft.com/office/drawing/2014/main" val="56971726"/>
                  </a:ext>
                </a:extLst>
              </a:tr>
            </a:tbl>
          </a:graphicData>
        </a:graphic>
      </p:graphicFrame>
    </p:spTree>
    <p:extLst>
      <p:ext uri="{BB962C8B-B14F-4D97-AF65-F5344CB8AC3E}">
        <p14:creationId xmlns:p14="http://schemas.microsoft.com/office/powerpoint/2010/main" val="420972119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059941" y="821307"/>
            <a:ext cx="6336916" cy="629018"/>
          </a:xfrm>
          <a:prstGeom prst="rect">
            <a:avLst/>
          </a:prstGeom>
        </p:spPr>
        <p:txBody>
          <a:bodyPr vert="horz" wrap="square" lIns="0" tIns="13335" rIns="0" bIns="0" rtlCol="0" anchor="t">
            <a:spAutoFit/>
          </a:bodyPr>
          <a:lstStyle/>
          <a:p>
            <a:pPr marL="12700">
              <a:spcBef>
                <a:spcPts val="105"/>
              </a:spcBef>
            </a:pPr>
            <a:r>
              <a:rPr sz="4000" dirty="0">
                <a:solidFill>
                  <a:schemeClr val="accent2"/>
                </a:solidFill>
                <a:latin typeface="Berlin Sans FB Demi" panose="020E0802020502020306" pitchFamily="34" charset="0"/>
              </a:rPr>
              <a:t>The</a:t>
            </a:r>
            <a:r>
              <a:rPr sz="4000" spc="-60" dirty="0">
                <a:solidFill>
                  <a:schemeClr val="accent2"/>
                </a:solidFill>
                <a:latin typeface="Berlin Sans FB Demi" panose="020E0802020502020306" pitchFamily="34" charset="0"/>
              </a:rPr>
              <a:t> </a:t>
            </a:r>
            <a:r>
              <a:rPr sz="4000" spc="-125" dirty="0">
                <a:solidFill>
                  <a:schemeClr val="accent2"/>
                </a:solidFill>
                <a:latin typeface="Berlin Sans FB Demi" panose="020E0802020502020306" pitchFamily="34" charset="0"/>
              </a:rPr>
              <a:t>Research</a:t>
            </a:r>
            <a:r>
              <a:rPr sz="4000" spc="-65" dirty="0">
                <a:solidFill>
                  <a:schemeClr val="accent2"/>
                </a:solidFill>
                <a:latin typeface="Berlin Sans FB Demi" panose="020E0802020502020306" pitchFamily="34" charset="0"/>
              </a:rPr>
              <a:t> </a:t>
            </a:r>
            <a:r>
              <a:rPr sz="4000" spc="-90" dirty="0">
                <a:solidFill>
                  <a:schemeClr val="accent2"/>
                </a:solidFill>
                <a:latin typeface="Berlin Sans FB Demi" panose="020E0802020502020306" pitchFamily="34" charset="0"/>
              </a:rPr>
              <a:t>Process</a:t>
            </a:r>
          </a:p>
        </p:txBody>
      </p:sp>
      <p:sp>
        <p:nvSpPr>
          <p:cNvPr id="3" name="object 3"/>
          <p:cNvSpPr txBox="1"/>
          <p:nvPr/>
        </p:nvSpPr>
        <p:spPr>
          <a:xfrm>
            <a:off x="2059941" y="1586763"/>
            <a:ext cx="4458335" cy="1294585"/>
          </a:xfrm>
          <a:prstGeom prst="rect">
            <a:avLst/>
          </a:prstGeom>
        </p:spPr>
        <p:txBody>
          <a:bodyPr vert="horz" wrap="square" lIns="0" tIns="75565" rIns="0" bIns="0" rtlCol="0">
            <a:spAutoFit/>
          </a:bodyPr>
          <a:lstStyle/>
          <a:p>
            <a:pPr marL="289560" indent="-277495">
              <a:spcBef>
                <a:spcPts val="595"/>
              </a:spcBef>
              <a:buClr>
                <a:srgbClr val="C00000"/>
              </a:buClr>
              <a:buSzPct val="70000"/>
              <a:buFont typeface="Wingdings"/>
              <a:buChar char=""/>
              <a:tabLst>
                <a:tab pos="290195" algn="l"/>
              </a:tabLst>
            </a:pPr>
            <a:r>
              <a:rPr sz="2500" b="1" spc="-125" dirty="0">
                <a:latin typeface="Berlin Sans FB Demi" panose="020E0802020502020306" pitchFamily="34" charset="0"/>
                <a:cs typeface="Times New Roman"/>
              </a:rPr>
              <a:t>Any</a:t>
            </a:r>
            <a:r>
              <a:rPr sz="2500" b="1" spc="-10" dirty="0">
                <a:latin typeface="Berlin Sans FB Demi" panose="020E0802020502020306" pitchFamily="34" charset="0"/>
                <a:cs typeface="Times New Roman"/>
              </a:rPr>
              <a:t> </a:t>
            </a:r>
            <a:r>
              <a:rPr sz="2500" b="1" spc="-85" dirty="0">
                <a:latin typeface="Berlin Sans FB Demi" panose="020E0802020502020306" pitchFamily="34" charset="0"/>
                <a:cs typeface="Times New Roman"/>
              </a:rPr>
              <a:t>ideal</a:t>
            </a:r>
            <a:r>
              <a:rPr sz="2500" b="1" spc="-25" dirty="0">
                <a:latin typeface="Berlin Sans FB Demi" panose="020E0802020502020306" pitchFamily="34" charset="0"/>
                <a:cs typeface="Times New Roman"/>
              </a:rPr>
              <a:t> </a:t>
            </a:r>
            <a:r>
              <a:rPr sz="2500" b="1" spc="-110" dirty="0">
                <a:latin typeface="Berlin Sans FB Demi" panose="020E0802020502020306" pitchFamily="34" charset="0"/>
                <a:cs typeface="Times New Roman"/>
              </a:rPr>
              <a:t>research</a:t>
            </a:r>
            <a:r>
              <a:rPr sz="2500" b="1" spc="-35" dirty="0">
                <a:latin typeface="Berlin Sans FB Demi" panose="020E0802020502020306" pitchFamily="34" charset="0"/>
                <a:cs typeface="Times New Roman"/>
              </a:rPr>
              <a:t> </a:t>
            </a:r>
            <a:r>
              <a:rPr sz="2500" b="1" spc="-75" dirty="0">
                <a:latin typeface="Berlin Sans FB Demi" panose="020E0802020502020306" pitchFamily="34" charset="0"/>
                <a:cs typeface="Times New Roman"/>
              </a:rPr>
              <a:t>process?</a:t>
            </a:r>
            <a:endParaRPr sz="2500" dirty="0">
              <a:latin typeface="Berlin Sans FB Demi" panose="020E0802020502020306" pitchFamily="34" charset="0"/>
              <a:cs typeface="Times New Roman"/>
            </a:endParaRPr>
          </a:p>
          <a:p>
            <a:pPr marL="289560" indent="-277495">
              <a:spcBef>
                <a:spcPts val="495"/>
              </a:spcBef>
              <a:buClr>
                <a:srgbClr val="C00000"/>
              </a:buClr>
              <a:buSzPct val="70000"/>
              <a:buFont typeface="Wingdings"/>
              <a:buChar char=""/>
              <a:tabLst>
                <a:tab pos="290195" algn="l"/>
              </a:tabLst>
            </a:pPr>
            <a:r>
              <a:rPr sz="2500" b="1" spc="-100" dirty="0">
                <a:latin typeface="Berlin Sans FB Demi" panose="020E0802020502020306" pitchFamily="34" charset="0"/>
                <a:cs typeface="Times New Roman"/>
              </a:rPr>
              <a:t>Messy</a:t>
            </a:r>
            <a:r>
              <a:rPr sz="2500" b="1" spc="-25" dirty="0">
                <a:latin typeface="Berlin Sans FB Demi" panose="020E0802020502020306" pitchFamily="34" charset="0"/>
                <a:cs typeface="Times New Roman"/>
              </a:rPr>
              <a:t> </a:t>
            </a:r>
            <a:r>
              <a:rPr sz="2500" b="1" spc="-65" dirty="0">
                <a:latin typeface="Berlin Sans FB Demi" panose="020E0802020502020306" pitchFamily="34" charset="0"/>
                <a:cs typeface="Times New Roman"/>
              </a:rPr>
              <a:t>process,</a:t>
            </a:r>
            <a:r>
              <a:rPr sz="2500" b="1" spc="-40" dirty="0">
                <a:latin typeface="Berlin Sans FB Demi" panose="020E0802020502020306" pitchFamily="34" charset="0"/>
                <a:cs typeface="Times New Roman"/>
              </a:rPr>
              <a:t> </a:t>
            </a:r>
            <a:r>
              <a:rPr sz="2500" b="1" spc="-45" dirty="0">
                <a:latin typeface="Berlin Sans FB Demi" panose="020E0802020502020306" pitchFamily="34" charset="0"/>
                <a:cs typeface="Times New Roman"/>
              </a:rPr>
              <a:t>needs</a:t>
            </a:r>
            <a:r>
              <a:rPr sz="2500" b="1" spc="-35" dirty="0">
                <a:latin typeface="Berlin Sans FB Demi" panose="020E0802020502020306" pitchFamily="34" charset="0"/>
                <a:cs typeface="Times New Roman"/>
              </a:rPr>
              <a:t> </a:t>
            </a:r>
            <a:r>
              <a:rPr sz="2500" b="1" spc="-70" dirty="0">
                <a:latin typeface="Berlin Sans FB Demi" panose="020E0802020502020306" pitchFamily="34" charset="0"/>
                <a:cs typeface="Times New Roman"/>
              </a:rPr>
              <a:t>to</a:t>
            </a:r>
            <a:r>
              <a:rPr sz="2500" b="1" spc="-20" dirty="0">
                <a:latin typeface="Berlin Sans FB Demi" panose="020E0802020502020306" pitchFamily="34" charset="0"/>
                <a:cs typeface="Times New Roman"/>
              </a:rPr>
              <a:t> </a:t>
            </a:r>
            <a:r>
              <a:rPr sz="2500" b="1" spc="-85" dirty="0">
                <a:latin typeface="Berlin Sans FB Demi" panose="020E0802020502020306" pitchFamily="34" charset="0"/>
                <a:cs typeface="Times New Roman"/>
              </a:rPr>
              <a:t>clean</a:t>
            </a:r>
            <a:r>
              <a:rPr sz="2500" b="1" spc="-35" dirty="0">
                <a:latin typeface="Berlin Sans FB Demi" panose="020E0802020502020306" pitchFamily="34" charset="0"/>
                <a:cs typeface="Times New Roman"/>
              </a:rPr>
              <a:t> </a:t>
            </a:r>
            <a:r>
              <a:rPr sz="2500" b="1" spc="-100" dirty="0">
                <a:latin typeface="Berlin Sans FB Demi" panose="020E0802020502020306" pitchFamily="34" charset="0"/>
                <a:cs typeface="Times New Roman"/>
              </a:rPr>
              <a:t>up</a:t>
            </a:r>
            <a:endParaRPr sz="2500" dirty="0">
              <a:latin typeface="Berlin Sans FB Demi" panose="020E0802020502020306" pitchFamily="34" charset="0"/>
              <a:cs typeface="Times New Roman"/>
            </a:endParaRPr>
          </a:p>
        </p:txBody>
      </p:sp>
      <p:sp>
        <p:nvSpPr>
          <p:cNvPr id="7" name="object 7"/>
          <p:cNvSpPr txBox="1"/>
          <p:nvPr/>
        </p:nvSpPr>
        <p:spPr>
          <a:xfrm>
            <a:off x="2571090" y="3355976"/>
            <a:ext cx="1257935" cy="574675"/>
          </a:xfrm>
          <a:prstGeom prst="rect">
            <a:avLst/>
          </a:prstGeom>
        </p:spPr>
        <p:txBody>
          <a:bodyPr vert="horz" wrap="square" lIns="0" tIns="12700" rIns="0" bIns="0" rtlCol="0">
            <a:spAutoFit/>
          </a:bodyPr>
          <a:lstStyle/>
          <a:p>
            <a:pPr marL="12700" marR="5080" indent="223520">
              <a:spcBef>
                <a:spcPts val="100"/>
              </a:spcBef>
            </a:pPr>
            <a:r>
              <a:rPr spc="-10" dirty="0">
                <a:solidFill>
                  <a:srgbClr val="FFFFFF"/>
                </a:solidFill>
                <a:latin typeface="Calibri"/>
                <a:cs typeface="Calibri"/>
              </a:rPr>
              <a:t>Problem </a:t>
            </a:r>
            <a:r>
              <a:rPr spc="-5" dirty="0">
                <a:solidFill>
                  <a:srgbClr val="FFFFFF"/>
                </a:solidFill>
                <a:latin typeface="Calibri"/>
                <a:cs typeface="Calibri"/>
              </a:rPr>
              <a:t> </a:t>
            </a:r>
            <a:r>
              <a:rPr dirty="0">
                <a:solidFill>
                  <a:srgbClr val="FFFFFF"/>
                </a:solidFill>
                <a:latin typeface="Calibri"/>
                <a:cs typeface="Calibri"/>
              </a:rPr>
              <a:t>Ide</a:t>
            </a:r>
            <a:r>
              <a:rPr spc="-5" dirty="0">
                <a:solidFill>
                  <a:srgbClr val="FFFFFF"/>
                </a:solidFill>
                <a:latin typeface="Calibri"/>
                <a:cs typeface="Calibri"/>
              </a:rPr>
              <a:t>n</a:t>
            </a:r>
            <a:r>
              <a:rPr dirty="0">
                <a:solidFill>
                  <a:srgbClr val="FFFFFF"/>
                </a:solidFill>
                <a:latin typeface="Calibri"/>
                <a:cs typeface="Calibri"/>
              </a:rPr>
              <a:t>t</a:t>
            </a:r>
            <a:r>
              <a:rPr spc="-10" dirty="0">
                <a:solidFill>
                  <a:srgbClr val="FFFFFF"/>
                </a:solidFill>
                <a:latin typeface="Calibri"/>
                <a:cs typeface="Calibri"/>
              </a:rPr>
              <a:t>i</a:t>
            </a:r>
            <a:r>
              <a:rPr spc="-5" dirty="0">
                <a:solidFill>
                  <a:srgbClr val="FFFFFF"/>
                </a:solidFill>
                <a:latin typeface="Calibri"/>
                <a:cs typeface="Calibri"/>
              </a:rPr>
              <a:t>fi</a:t>
            </a:r>
            <a:r>
              <a:rPr spc="-25" dirty="0">
                <a:solidFill>
                  <a:srgbClr val="FFFFFF"/>
                </a:solidFill>
                <a:latin typeface="Calibri"/>
                <a:cs typeface="Calibri"/>
              </a:rPr>
              <a:t>c</a:t>
            </a:r>
            <a:r>
              <a:rPr spc="-15" dirty="0">
                <a:solidFill>
                  <a:srgbClr val="FFFFFF"/>
                </a:solidFill>
                <a:latin typeface="Calibri"/>
                <a:cs typeface="Calibri"/>
              </a:rPr>
              <a:t>a</a:t>
            </a:r>
            <a:r>
              <a:rPr dirty="0">
                <a:solidFill>
                  <a:srgbClr val="FFFFFF"/>
                </a:solidFill>
                <a:latin typeface="Calibri"/>
                <a:cs typeface="Calibri"/>
              </a:rPr>
              <a:t>t</a:t>
            </a:r>
            <a:r>
              <a:rPr spc="-10" dirty="0">
                <a:solidFill>
                  <a:srgbClr val="FFFFFF"/>
                </a:solidFill>
                <a:latin typeface="Calibri"/>
                <a:cs typeface="Calibri"/>
              </a:rPr>
              <a:t>i</a:t>
            </a:r>
            <a:r>
              <a:rPr spc="-5" dirty="0">
                <a:solidFill>
                  <a:srgbClr val="FFFFFF"/>
                </a:solidFill>
                <a:latin typeface="Calibri"/>
                <a:cs typeface="Calibri"/>
              </a:rPr>
              <a:t>on</a:t>
            </a:r>
            <a:endParaRPr dirty="0">
              <a:latin typeface="Calibri"/>
              <a:cs typeface="Calibri"/>
            </a:endParaRPr>
          </a:p>
        </p:txBody>
      </p:sp>
      <p:sp>
        <p:nvSpPr>
          <p:cNvPr id="11" name="object 11"/>
          <p:cNvSpPr txBox="1"/>
          <p:nvPr/>
        </p:nvSpPr>
        <p:spPr>
          <a:xfrm>
            <a:off x="4665979" y="3081655"/>
            <a:ext cx="1141730" cy="1123315"/>
          </a:xfrm>
          <a:prstGeom prst="rect">
            <a:avLst/>
          </a:prstGeom>
        </p:spPr>
        <p:txBody>
          <a:bodyPr vert="horz" wrap="square" lIns="0" tIns="12700" rIns="0" bIns="0" rtlCol="0">
            <a:spAutoFit/>
          </a:bodyPr>
          <a:lstStyle/>
          <a:p>
            <a:pPr marL="12700" marR="5080" indent="-2540" algn="ctr">
              <a:spcBef>
                <a:spcPts val="100"/>
              </a:spcBef>
            </a:pPr>
            <a:r>
              <a:rPr spc="-10" dirty="0">
                <a:solidFill>
                  <a:srgbClr val="FFFFFF"/>
                </a:solidFill>
                <a:latin typeface="Calibri"/>
                <a:cs typeface="Calibri"/>
              </a:rPr>
              <a:t>Selecting </a:t>
            </a:r>
            <a:r>
              <a:rPr spc="-5" dirty="0">
                <a:solidFill>
                  <a:srgbClr val="FFFFFF"/>
                </a:solidFill>
                <a:latin typeface="Calibri"/>
                <a:cs typeface="Calibri"/>
              </a:rPr>
              <a:t> </a:t>
            </a:r>
            <a:r>
              <a:rPr dirty="0">
                <a:solidFill>
                  <a:srgbClr val="FFFFFF"/>
                </a:solidFill>
                <a:latin typeface="Calibri"/>
                <a:cs typeface="Calibri"/>
              </a:rPr>
              <a:t>Ap</a:t>
            </a:r>
            <a:r>
              <a:rPr spc="5" dirty="0">
                <a:solidFill>
                  <a:srgbClr val="FFFFFF"/>
                </a:solidFill>
                <a:latin typeface="Calibri"/>
                <a:cs typeface="Calibri"/>
              </a:rPr>
              <a:t>p</a:t>
            </a:r>
            <a:r>
              <a:rPr spc="-30" dirty="0">
                <a:solidFill>
                  <a:srgbClr val="FFFFFF"/>
                </a:solidFill>
                <a:latin typeface="Calibri"/>
                <a:cs typeface="Calibri"/>
              </a:rPr>
              <a:t>r</a:t>
            </a:r>
            <a:r>
              <a:rPr spc="-5" dirty="0">
                <a:solidFill>
                  <a:srgbClr val="FFFFFF"/>
                </a:solidFill>
                <a:latin typeface="Calibri"/>
                <a:cs typeface="Calibri"/>
              </a:rPr>
              <a:t>opr</a:t>
            </a:r>
            <a:r>
              <a:rPr spc="-10" dirty="0">
                <a:solidFill>
                  <a:srgbClr val="FFFFFF"/>
                </a:solidFill>
                <a:latin typeface="Calibri"/>
                <a:cs typeface="Calibri"/>
              </a:rPr>
              <a:t>i</a:t>
            </a:r>
            <a:r>
              <a:rPr spc="-15" dirty="0">
                <a:solidFill>
                  <a:srgbClr val="FFFFFF"/>
                </a:solidFill>
                <a:latin typeface="Calibri"/>
                <a:cs typeface="Calibri"/>
              </a:rPr>
              <a:t>a</a:t>
            </a:r>
            <a:r>
              <a:rPr spc="-30" dirty="0">
                <a:solidFill>
                  <a:srgbClr val="FFFFFF"/>
                </a:solidFill>
                <a:latin typeface="Calibri"/>
                <a:cs typeface="Calibri"/>
              </a:rPr>
              <a:t>t</a:t>
            </a:r>
            <a:r>
              <a:rPr dirty="0">
                <a:solidFill>
                  <a:srgbClr val="FFFFFF"/>
                </a:solidFill>
                <a:latin typeface="Calibri"/>
                <a:cs typeface="Calibri"/>
              </a:rPr>
              <a:t>e  </a:t>
            </a:r>
            <a:r>
              <a:rPr spc="-5" dirty="0">
                <a:solidFill>
                  <a:srgbClr val="FFFFFF"/>
                </a:solidFill>
                <a:latin typeface="Calibri"/>
                <a:cs typeface="Calibri"/>
              </a:rPr>
              <a:t>Method of </a:t>
            </a:r>
            <a:r>
              <a:rPr dirty="0">
                <a:solidFill>
                  <a:srgbClr val="FFFFFF"/>
                </a:solidFill>
                <a:latin typeface="Calibri"/>
                <a:cs typeface="Calibri"/>
              </a:rPr>
              <a:t> </a:t>
            </a:r>
            <a:r>
              <a:rPr spc="-10" dirty="0">
                <a:solidFill>
                  <a:srgbClr val="FFFFFF"/>
                </a:solidFill>
                <a:latin typeface="Calibri"/>
                <a:cs typeface="Calibri"/>
              </a:rPr>
              <a:t>Research</a:t>
            </a:r>
            <a:endParaRPr dirty="0">
              <a:latin typeface="Calibri"/>
              <a:cs typeface="Calibri"/>
            </a:endParaRPr>
          </a:p>
        </p:txBody>
      </p:sp>
      <p:sp>
        <p:nvSpPr>
          <p:cNvPr id="15" name="object 15"/>
          <p:cNvSpPr txBox="1"/>
          <p:nvPr/>
        </p:nvSpPr>
        <p:spPr>
          <a:xfrm>
            <a:off x="6840473" y="3218815"/>
            <a:ext cx="950594" cy="848994"/>
          </a:xfrm>
          <a:prstGeom prst="rect">
            <a:avLst/>
          </a:prstGeom>
        </p:spPr>
        <p:txBody>
          <a:bodyPr vert="horz" wrap="square" lIns="0" tIns="12700" rIns="0" bIns="0" rtlCol="0">
            <a:spAutoFit/>
          </a:bodyPr>
          <a:lstStyle/>
          <a:p>
            <a:pPr marL="12700" marR="5080" indent="7620" algn="just">
              <a:spcBef>
                <a:spcPts val="100"/>
              </a:spcBef>
            </a:pPr>
            <a:r>
              <a:rPr spc="-10" dirty="0">
                <a:solidFill>
                  <a:srgbClr val="FFFFFF"/>
                </a:solidFill>
                <a:latin typeface="Calibri"/>
                <a:cs typeface="Calibri"/>
              </a:rPr>
              <a:t>Fieldwork </a:t>
            </a:r>
            <a:r>
              <a:rPr spc="-395" dirty="0">
                <a:solidFill>
                  <a:srgbClr val="FFFFFF"/>
                </a:solidFill>
                <a:latin typeface="Calibri"/>
                <a:cs typeface="Calibri"/>
              </a:rPr>
              <a:t> </a:t>
            </a:r>
            <a:r>
              <a:rPr dirty="0">
                <a:solidFill>
                  <a:srgbClr val="FFFFFF"/>
                </a:solidFill>
                <a:latin typeface="Calibri"/>
                <a:cs typeface="Calibri"/>
              </a:rPr>
              <a:t>and </a:t>
            </a:r>
            <a:r>
              <a:rPr spc="-15" dirty="0">
                <a:solidFill>
                  <a:srgbClr val="FFFFFF"/>
                </a:solidFill>
                <a:latin typeface="Calibri"/>
                <a:cs typeface="Calibri"/>
              </a:rPr>
              <a:t>Data </a:t>
            </a:r>
            <a:r>
              <a:rPr spc="-10" dirty="0">
                <a:solidFill>
                  <a:srgbClr val="FFFFFF"/>
                </a:solidFill>
                <a:latin typeface="Calibri"/>
                <a:cs typeface="Calibri"/>
              </a:rPr>
              <a:t> </a:t>
            </a:r>
            <a:r>
              <a:rPr spc="-5" dirty="0">
                <a:solidFill>
                  <a:srgbClr val="FFFFFF"/>
                </a:solidFill>
                <a:latin typeface="Calibri"/>
                <a:cs typeface="Calibri"/>
              </a:rPr>
              <a:t>Co</a:t>
            </a:r>
            <a:r>
              <a:rPr spc="-10" dirty="0">
                <a:solidFill>
                  <a:srgbClr val="FFFFFF"/>
                </a:solidFill>
                <a:latin typeface="Calibri"/>
                <a:cs typeface="Calibri"/>
              </a:rPr>
              <a:t>l</a:t>
            </a:r>
            <a:r>
              <a:rPr spc="-5" dirty="0">
                <a:solidFill>
                  <a:srgbClr val="FFFFFF"/>
                </a:solidFill>
                <a:latin typeface="Calibri"/>
                <a:cs typeface="Calibri"/>
              </a:rPr>
              <a:t>l</a:t>
            </a:r>
            <a:r>
              <a:rPr dirty="0">
                <a:solidFill>
                  <a:srgbClr val="FFFFFF"/>
                </a:solidFill>
                <a:latin typeface="Calibri"/>
                <a:cs typeface="Calibri"/>
              </a:rPr>
              <a:t>ect</a:t>
            </a:r>
            <a:r>
              <a:rPr spc="-10" dirty="0">
                <a:solidFill>
                  <a:srgbClr val="FFFFFF"/>
                </a:solidFill>
                <a:latin typeface="Calibri"/>
                <a:cs typeface="Calibri"/>
              </a:rPr>
              <a:t>i</a:t>
            </a:r>
            <a:r>
              <a:rPr spc="-5" dirty="0">
                <a:solidFill>
                  <a:srgbClr val="FFFFFF"/>
                </a:solidFill>
                <a:latin typeface="Calibri"/>
                <a:cs typeface="Calibri"/>
              </a:rPr>
              <a:t>on</a:t>
            </a:r>
            <a:endParaRPr dirty="0">
              <a:latin typeface="Calibri"/>
              <a:cs typeface="Calibri"/>
            </a:endParaRPr>
          </a:p>
        </p:txBody>
      </p:sp>
      <p:sp>
        <p:nvSpPr>
          <p:cNvPr id="20" name="object 20"/>
          <p:cNvSpPr txBox="1"/>
          <p:nvPr/>
        </p:nvSpPr>
        <p:spPr>
          <a:xfrm>
            <a:off x="8723504" y="3156965"/>
            <a:ext cx="1257935" cy="848994"/>
          </a:xfrm>
          <a:prstGeom prst="rect">
            <a:avLst/>
          </a:prstGeom>
        </p:spPr>
        <p:txBody>
          <a:bodyPr vert="horz" wrap="square" lIns="0" tIns="12700" rIns="0" bIns="0" rtlCol="0">
            <a:spAutoFit/>
          </a:bodyPr>
          <a:lstStyle/>
          <a:p>
            <a:pPr marL="12700" marR="5080" algn="ctr">
              <a:spcBef>
                <a:spcPts val="100"/>
              </a:spcBef>
            </a:pPr>
            <a:r>
              <a:rPr spc="-15" dirty="0">
                <a:solidFill>
                  <a:srgbClr val="FFFFFF"/>
                </a:solidFill>
                <a:latin typeface="Calibri"/>
                <a:cs typeface="Calibri"/>
              </a:rPr>
              <a:t>Data</a:t>
            </a:r>
            <a:r>
              <a:rPr spc="-65" dirty="0">
                <a:solidFill>
                  <a:srgbClr val="FFFFFF"/>
                </a:solidFill>
                <a:latin typeface="Calibri"/>
                <a:cs typeface="Calibri"/>
              </a:rPr>
              <a:t> </a:t>
            </a:r>
            <a:r>
              <a:rPr spc="-5" dirty="0">
                <a:solidFill>
                  <a:srgbClr val="FFFFFF"/>
                </a:solidFill>
                <a:latin typeface="Calibri"/>
                <a:cs typeface="Calibri"/>
              </a:rPr>
              <a:t>Analysis </a:t>
            </a:r>
            <a:r>
              <a:rPr spc="-390" dirty="0">
                <a:solidFill>
                  <a:srgbClr val="FFFFFF"/>
                </a:solidFill>
                <a:latin typeface="Calibri"/>
                <a:cs typeface="Calibri"/>
              </a:rPr>
              <a:t> </a:t>
            </a:r>
            <a:r>
              <a:rPr dirty="0">
                <a:solidFill>
                  <a:srgbClr val="FFFFFF"/>
                </a:solidFill>
                <a:latin typeface="Calibri"/>
                <a:cs typeface="Calibri"/>
              </a:rPr>
              <a:t>and </a:t>
            </a:r>
            <a:r>
              <a:rPr spc="-15" dirty="0">
                <a:solidFill>
                  <a:srgbClr val="FFFFFF"/>
                </a:solidFill>
                <a:latin typeface="Calibri"/>
                <a:cs typeface="Calibri"/>
              </a:rPr>
              <a:t>Writing </a:t>
            </a:r>
            <a:r>
              <a:rPr spc="-10" dirty="0">
                <a:solidFill>
                  <a:srgbClr val="FFFFFF"/>
                </a:solidFill>
                <a:latin typeface="Calibri"/>
                <a:cs typeface="Calibri"/>
              </a:rPr>
              <a:t> Report</a:t>
            </a:r>
            <a:endParaRPr dirty="0">
              <a:latin typeface="Calibri"/>
              <a:cs typeface="Calibri"/>
            </a:endParaRPr>
          </a:p>
        </p:txBody>
      </p:sp>
      <p:sp>
        <p:nvSpPr>
          <p:cNvPr id="21" name="object 21"/>
          <p:cNvSpPr/>
          <p:nvPr/>
        </p:nvSpPr>
        <p:spPr>
          <a:xfrm>
            <a:off x="8077961" y="3631310"/>
            <a:ext cx="533400" cy="111760"/>
          </a:xfrm>
          <a:custGeom>
            <a:avLst/>
            <a:gdLst/>
            <a:ahLst/>
            <a:cxnLst/>
            <a:rect l="l" t="t" r="r" b="b"/>
            <a:pathLst>
              <a:path w="533400" h="111760">
                <a:moveTo>
                  <a:pt x="477146" y="65804"/>
                </a:moveTo>
                <a:lnTo>
                  <a:pt x="432435" y="91693"/>
                </a:lnTo>
                <a:lnTo>
                  <a:pt x="427736" y="94361"/>
                </a:lnTo>
                <a:lnTo>
                  <a:pt x="426085" y="100456"/>
                </a:lnTo>
                <a:lnTo>
                  <a:pt x="428879" y="105156"/>
                </a:lnTo>
                <a:lnTo>
                  <a:pt x="431673" y="109981"/>
                </a:lnTo>
                <a:lnTo>
                  <a:pt x="437642" y="111506"/>
                </a:lnTo>
                <a:lnTo>
                  <a:pt x="442468" y="108838"/>
                </a:lnTo>
                <a:lnTo>
                  <a:pt x="516350" y="65912"/>
                </a:lnTo>
                <a:lnTo>
                  <a:pt x="477146" y="65804"/>
                </a:lnTo>
                <a:close/>
              </a:path>
              <a:path w="533400" h="111760">
                <a:moveTo>
                  <a:pt x="494175" y="55944"/>
                </a:moveTo>
                <a:lnTo>
                  <a:pt x="477146" y="65804"/>
                </a:lnTo>
                <a:lnTo>
                  <a:pt x="513715" y="65912"/>
                </a:lnTo>
                <a:lnTo>
                  <a:pt x="513723" y="64515"/>
                </a:lnTo>
                <a:lnTo>
                  <a:pt x="508762" y="64515"/>
                </a:lnTo>
                <a:lnTo>
                  <a:pt x="494175" y="55944"/>
                </a:lnTo>
                <a:close/>
              </a:path>
              <a:path w="533400" h="111760">
                <a:moveTo>
                  <a:pt x="438023" y="0"/>
                </a:moveTo>
                <a:lnTo>
                  <a:pt x="431927" y="1650"/>
                </a:lnTo>
                <a:lnTo>
                  <a:pt x="429133" y="6350"/>
                </a:lnTo>
                <a:lnTo>
                  <a:pt x="426466" y="11049"/>
                </a:lnTo>
                <a:lnTo>
                  <a:pt x="427990" y="17144"/>
                </a:lnTo>
                <a:lnTo>
                  <a:pt x="432689" y="19812"/>
                </a:lnTo>
                <a:lnTo>
                  <a:pt x="477240" y="45992"/>
                </a:lnTo>
                <a:lnTo>
                  <a:pt x="513842" y="46100"/>
                </a:lnTo>
                <a:lnTo>
                  <a:pt x="513715" y="65912"/>
                </a:lnTo>
                <a:lnTo>
                  <a:pt x="516350" y="65912"/>
                </a:lnTo>
                <a:lnTo>
                  <a:pt x="533400" y="56006"/>
                </a:lnTo>
                <a:lnTo>
                  <a:pt x="438023" y="0"/>
                </a:lnTo>
                <a:close/>
              </a:path>
              <a:path w="533400" h="111760">
                <a:moveTo>
                  <a:pt x="0" y="44576"/>
                </a:moveTo>
                <a:lnTo>
                  <a:pt x="0" y="64388"/>
                </a:lnTo>
                <a:lnTo>
                  <a:pt x="477146" y="65804"/>
                </a:lnTo>
                <a:lnTo>
                  <a:pt x="494175" y="55944"/>
                </a:lnTo>
                <a:lnTo>
                  <a:pt x="477240" y="45992"/>
                </a:lnTo>
                <a:lnTo>
                  <a:pt x="0" y="44576"/>
                </a:lnTo>
                <a:close/>
              </a:path>
              <a:path w="533400" h="111760">
                <a:moveTo>
                  <a:pt x="508762" y="47497"/>
                </a:moveTo>
                <a:lnTo>
                  <a:pt x="494175" y="55944"/>
                </a:lnTo>
                <a:lnTo>
                  <a:pt x="508762" y="64515"/>
                </a:lnTo>
                <a:lnTo>
                  <a:pt x="508762" y="47497"/>
                </a:lnTo>
                <a:close/>
              </a:path>
              <a:path w="533400" h="111760">
                <a:moveTo>
                  <a:pt x="513833" y="47497"/>
                </a:moveTo>
                <a:lnTo>
                  <a:pt x="508762" y="47497"/>
                </a:lnTo>
                <a:lnTo>
                  <a:pt x="508762" y="64515"/>
                </a:lnTo>
                <a:lnTo>
                  <a:pt x="513723" y="64515"/>
                </a:lnTo>
                <a:lnTo>
                  <a:pt x="513833" y="47497"/>
                </a:lnTo>
                <a:close/>
              </a:path>
              <a:path w="533400" h="111760">
                <a:moveTo>
                  <a:pt x="477240" y="45992"/>
                </a:moveTo>
                <a:lnTo>
                  <a:pt x="494175" y="55944"/>
                </a:lnTo>
                <a:lnTo>
                  <a:pt x="508762" y="47497"/>
                </a:lnTo>
                <a:lnTo>
                  <a:pt x="513833" y="47497"/>
                </a:lnTo>
                <a:lnTo>
                  <a:pt x="513842" y="46100"/>
                </a:lnTo>
                <a:lnTo>
                  <a:pt x="477240" y="45992"/>
                </a:lnTo>
                <a:close/>
              </a:path>
            </a:pathLst>
          </a:custGeom>
          <a:solidFill>
            <a:srgbClr val="FFC000"/>
          </a:solidFill>
        </p:spPr>
        <p:txBody>
          <a:bodyPr wrap="square" lIns="0" tIns="0" rIns="0" bIns="0" rtlCol="0"/>
          <a:lstStyle/>
          <a:p>
            <a:endParaRPr/>
          </a:p>
        </p:txBody>
      </p:sp>
      <p:sp>
        <p:nvSpPr>
          <p:cNvPr id="22" name="object 22"/>
          <p:cNvSpPr txBox="1">
            <a:spLocks noGrp="1"/>
          </p:cNvSpPr>
          <p:nvPr>
            <p:ph type="ftr" sz="quarter" idx="5"/>
          </p:nvPr>
        </p:nvSpPr>
        <p:spPr>
          <a:xfrm>
            <a:off x="6002528" y="6609608"/>
            <a:ext cx="2825115" cy="139700"/>
          </a:xfrm>
          <a:prstGeom prst="rect">
            <a:avLst/>
          </a:prstGeom>
        </p:spPr>
        <p:txBody>
          <a:bodyPr vert="horz" wrap="square" lIns="0" tIns="0" rIns="0" bIns="0" rtlCol="0">
            <a:spAutoFit/>
          </a:bodyPr>
          <a:lstStyle>
            <a:defPPr>
              <a:defRPr lang="en-US"/>
            </a:defPPr>
            <a:lvl1pPr marL="0" algn="l" defTabSz="914400" rtl="0" eaLnBrk="1" latinLnBrk="0" hangingPunct="1">
              <a:defRPr sz="800" b="0" i="0" kern="1200">
                <a:solidFill>
                  <a:srgbClr val="888888"/>
                </a:solidFill>
                <a:latin typeface="Arial MT"/>
                <a:ea typeface="+mn-ea"/>
                <a:cs typeface="Arial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25"/>
              </a:spcBef>
            </a:pPr>
            <a:r>
              <a:rPr lang="en-US" spc="-5"/>
              <a:t>Dr.</a:t>
            </a:r>
            <a:r>
              <a:rPr lang="en-US"/>
              <a:t> </a:t>
            </a:r>
            <a:r>
              <a:rPr lang="en-US" spc="-5"/>
              <a:t>M.</a:t>
            </a:r>
            <a:r>
              <a:rPr lang="en-US" spc="20"/>
              <a:t> </a:t>
            </a:r>
            <a:r>
              <a:rPr lang="en-US" spc="-5"/>
              <a:t>Saiful</a:t>
            </a:r>
            <a:r>
              <a:rPr lang="en-US"/>
              <a:t> Islam,</a:t>
            </a:r>
            <a:r>
              <a:rPr lang="en-US" spc="-20"/>
              <a:t> </a:t>
            </a:r>
            <a:r>
              <a:rPr lang="en-US" spc="-5"/>
              <a:t>Development</a:t>
            </a:r>
            <a:r>
              <a:rPr lang="en-US" spc="30"/>
              <a:t> </a:t>
            </a:r>
            <a:r>
              <a:rPr lang="en-US"/>
              <a:t>Studies,</a:t>
            </a:r>
            <a:r>
              <a:rPr lang="en-US" spc="5"/>
              <a:t> </a:t>
            </a:r>
            <a:r>
              <a:rPr lang="en-US" spc="-5"/>
              <a:t>University</a:t>
            </a:r>
            <a:r>
              <a:rPr lang="en-US" spc="5"/>
              <a:t> </a:t>
            </a:r>
            <a:r>
              <a:rPr lang="en-US" spc="-5"/>
              <a:t>of</a:t>
            </a:r>
            <a:r>
              <a:rPr lang="en-US" spc="15"/>
              <a:t> </a:t>
            </a:r>
            <a:r>
              <a:rPr lang="en-US" spc="-5"/>
              <a:t>Dhaka</a:t>
            </a:r>
            <a:endParaRPr spc="-5" dirty="0"/>
          </a:p>
        </p:txBody>
      </p:sp>
      <p:sp>
        <p:nvSpPr>
          <p:cNvPr id="29" name="Rectangle: Rounded Corners 28">
            <a:extLst>
              <a:ext uri="{FF2B5EF4-FFF2-40B4-BE49-F238E27FC236}">
                <a16:creationId xmlns:a16="http://schemas.microsoft.com/office/drawing/2014/main" id="{F2D220BC-6DF0-0069-4697-CDAC8D1B1336}"/>
              </a:ext>
            </a:extLst>
          </p:cNvPr>
          <p:cNvSpPr/>
          <p:nvPr/>
        </p:nvSpPr>
        <p:spPr>
          <a:xfrm>
            <a:off x="6114033" y="2594672"/>
            <a:ext cx="2497328" cy="12563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 Formulations of Hypotheses/Research Objectives &amp; Questions</a:t>
            </a:r>
          </a:p>
        </p:txBody>
      </p:sp>
      <p:sp>
        <p:nvSpPr>
          <p:cNvPr id="30" name="Rectangle: Rounded Corners 29">
            <a:extLst>
              <a:ext uri="{FF2B5EF4-FFF2-40B4-BE49-F238E27FC236}">
                <a16:creationId xmlns:a16="http://schemas.microsoft.com/office/drawing/2014/main" id="{ED559655-1CC1-A0E3-10D8-0A1A7CEFBA4F}"/>
              </a:ext>
            </a:extLst>
          </p:cNvPr>
          <p:cNvSpPr/>
          <p:nvPr/>
        </p:nvSpPr>
        <p:spPr>
          <a:xfrm>
            <a:off x="1549838" y="2495184"/>
            <a:ext cx="1871731" cy="13173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 Problem Identification </a:t>
            </a:r>
          </a:p>
        </p:txBody>
      </p:sp>
      <p:sp>
        <p:nvSpPr>
          <p:cNvPr id="31" name="Rectangle: Rounded Corners 30">
            <a:extLst>
              <a:ext uri="{FF2B5EF4-FFF2-40B4-BE49-F238E27FC236}">
                <a16:creationId xmlns:a16="http://schemas.microsoft.com/office/drawing/2014/main" id="{A0B88174-0840-7F45-5E99-55A0550E96D7}"/>
              </a:ext>
            </a:extLst>
          </p:cNvPr>
          <p:cNvSpPr/>
          <p:nvPr/>
        </p:nvSpPr>
        <p:spPr>
          <a:xfrm>
            <a:off x="3978719" y="2541252"/>
            <a:ext cx="1692466" cy="1296737"/>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 Formulation of Research Problem  </a:t>
            </a:r>
          </a:p>
        </p:txBody>
      </p:sp>
      <p:sp>
        <p:nvSpPr>
          <p:cNvPr id="32" name="Rectangle: Rounded Corners 31">
            <a:extLst>
              <a:ext uri="{FF2B5EF4-FFF2-40B4-BE49-F238E27FC236}">
                <a16:creationId xmlns:a16="http://schemas.microsoft.com/office/drawing/2014/main" id="{74552ABD-42AC-B2F4-E9E2-D208081DA1ED}"/>
              </a:ext>
            </a:extLst>
          </p:cNvPr>
          <p:cNvSpPr/>
          <p:nvPr/>
        </p:nvSpPr>
        <p:spPr>
          <a:xfrm>
            <a:off x="8960187" y="2556146"/>
            <a:ext cx="1556384" cy="1256394"/>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4. Fixing Variables  </a:t>
            </a:r>
          </a:p>
        </p:txBody>
      </p:sp>
      <p:sp>
        <p:nvSpPr>
          <p:cNvPr id="33" name="Rectangle: Rounded Corners 32">
            <a:extLst>
              <a:ext uri="{FF2B5EF4-FFF2-40B4-BE49-F238E27FC236}">
                <a16:creationId xmlns:a16="http://schemas.microsoft.com/office/drawing/2014/main" id="{3CBF9F69-5F46-7DBE-2043-D0A9D59AE2CC}"/>
              </a:ext>
            </a:extLst>
          </p:cNvPr>
          <p:cNvSpPr/>
          <p:nvPr/>
        </p:nvSpPr>
        <p:spPr>
          <a:xfrm>
            <a:off x="8890014" y="4394653"/>
            <a:ext cx="1556384" cy="913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5. Choice of Research Method </a:t>
            </a:r>
          </a:p>
        </p:txBody>
      </p:sp>
      <p:sp>
        <p:nvSpPr>
          <p:cNvPr id="34" name="Rectangle: Rounded Corners 33">
            <a:extLst>
              <a:ext uri="{FF2B5EF4-FFF2-40B4-BE49-F238E27FC236}">
                <a16:creationId xmlns:a16="http://schemas.microsoft.com/office/drawing/2014/main" id="{E6AB409D-C161-ADB3-85C6-4712E21D46E8}"/>
              </a:ext>
            </a:extLst>
          </p:cNvPr>
          <p:cNvSpPr/>
          <p:nvPr/>
        </p:nvSpPr>
        <p:spPr>
          <a:xfrm>
            <a:off x="6840473" y="4410355"/>
            <a:ext cx="1556384" cy="913130"/>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6. Data Collection </a:t>
            </a:r>
          </a:p>
        </p:txBody>
      </p:sp>
      <p:sp>
        <p:nvSpPr>
          <p:cNvPr id="35" name="Rectangle: Rounded Corners 34">
            <a:extLst>
              <a:ext uri="{FF2B5EF4-FFF2-40B4-BE49-F238E27FC236}">
                <a16:creationId xmlns:a16="http://schemas.microsoft.com/office/drawing/2014/main" id="{6376CBB2-A343-3FB4-8256-D66BCC3B883C}"/>
              </a:ext>
            </a:extLst>
          </p:cNvPr>
          <p:cNvSpPr/>
          <p:nvPr/>
        </p:nvSpPr>
        <p:spPr>
          <a:xfrm>
            <a:off x="4613817" y="4338994"/>
            <a:ext cx="1684708" cy="125724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7. Analysis and Interpretation  </a:t>
            </a:r>
          </a:p>
        </p:txBody>
      </p:sp>
      <p:sp>
        <p:nvSpPr>
          <p:cNvPr id="36" name="Rectangle: Rounded Corners 35">
            <a:extLst>
              <a:ext uri="{FF2B5EF4-FFF2-40B4-BE49-F238E27FC236}">
                <a16:creationId xmlns:a16="http://schemas.microsoft.com/office/drawing/2014/main" id="{84207B60-01C3-6C54-F084-B08808EB33DD}"/>
              </a:ext>
            </a:extLst>
          </p:cNvPr>
          <p:cNvSpPr/>
          <p:nvPr/>
        </p:nvSpPr>
        <p:spPr>
          <a:xfrm>
            <a:off x="1646338" y="4123488"/>
            <a:ext cx="2403043" cy="1317528"/>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8. Drawing Conclusion, Recommendation &amp; Implication </a:t>
            </a:r>
          </a:p>
        </p:txBody>
      </p:sp>
      <p:sp>
        <p:nvSpPr>
          <p:cNvPr id="37" name="Rectangle: Rounded Corners 36">
            <a:extLst>
              <a:ext uri="{FF2B5EF4-FFF2-40B4-BE49-F238E27FC236}">
                <a16:creationId xmlns:a16="http://schemas.microsoft.com/office/drawing/2014/main" id="{A584D9D1-7E87-FC40-A65B-49CC685E4012}"/>
              </a:ext>
            </a:extLst>
          </p:cNvPr>
          <p:cNvSpPr/>
          <p:nvPr/>
        </p:nvSpPr>
        <p:spPr>
          <a:xfrm>
            <a:off x="1865185" y="5751965"/>
            <a:ext cx="2113534" cy="91313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9. Reporting the Research Finding  </a:t>
            </a:r>
          </a:p>
        </p:txBody>
      </p:sp>
      <p:sp>
        <p:nvSpPr>
          <p:cNvPr id="38" name="Arrow: Right 37">
            <a:extLst>
              <a:ext uri="{FF2B5EF4-FFF2-40B4-BE49-F238E27FC236}">
                <a16:creationId xmlns:a16="http://schemas.microsoft.com/office/drawing/2014/main" id="{47D00E6C-349B-DC04-F612-0B4BFA4BF98E}"/>
              </a:ext>
            </a:extLst>
          </p:cNvPr>
          <p:cNvSpPr/>
          <p:nvPr/>
        </p:nvSpPr>
        <p:spPr>
          <a:xfrm>
            <a:off x="3421569" y="3355976"/>
            <a:ext cx="519597"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rrow: Right 38">
            <a:extLst>
              <a:ext uri="{FF2B5EF4-FFF2-40B4-BE49-F238E27FC236}">
                <a16:creationId xmlns:a16="http://schemas.microsoft.com/office/drawing/2014/main" id="{6A9B494F-FA50-6FF2-8A8E-EE58FEAAFD8E}"/>
              </a:ext>
            </a:extLst>
          </p:cNvPr>
          <p:cNvSpPr/>
          <p:nvPr/>
        </p:nvSpPr>
        <p:spPr>
          <a:xfrm>
            <a:off x="5671186" y="3355976"/>
            <a:ext cx="406783"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167D56A6-04A3-35F2-3C41-A1661B9052C2}"/>
              </a:ext>
            </a:extLst>
          </p:cNvPr>
          <p:cNvSpPr/>
          <p:nvPr/>
        </p:nvSpPr>
        <p:spPr>
          <a:xfrm>
            <a:off x="8611361" y="3401695"/>
            <a:ext cx="34882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Arrow: Down 40">
            <a:extLst>
              <a:ext uri="{FF2B5EF4-FFF2-40B4-BE49-F238E27FC236}">
                <a16:creationId xmlns:a16="http://schemas.microsoft.com/office/drawing/2014/main" id="{603362CB-DF70-1C2C-A7BD-BF152042940D}"/>
              </a:ext>
            </a:extLst>
          </p:cNvPr>
          <p:cNvSpPr/>
          <p:nvPr/>
        </p:nvSpPr>
        <p:spPr>
          <a:xfrm>
            <a:off x="9677400" y="3812541"/>
            <a:ext cx="152400" cy="5978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Arrow: Left 42">
            <a:extLst>
              <a:ext uri="{FF2B5EF4-FFF2-40B4-BE49-F238E27FC236}">
                <a16:creationId xmlns:a16="http://schemas.microsoft.com/office/drawing/2014/main" id="{0F375D41-C130-7DC7-5A99-E072E315D55D}"/>
              </a:ext>
            </a:extLst>
          </p:cNvPr>
          <p:cNvSpPr/>
          <p:nvPr/>
        </p:nvSpPr>
        <p:spPr>
          <a:xfrm>
            <a:off x="8396858" y="4851219"/>
            <a:ext cx="493157"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Arrow: Left 43">
            <a:extLst>
              <a:ext uri="{FF2B5EF4-FFF2-40B4-BE49-F238E27FC236}">
                <a16:creationId xmlns:a16="http://schemas.microsoft.com/office/drawing/2014/main" id="{4C15D548-B6DE-2C51-8493-86CB0A498F02}"/>
              </a:ext>
            </a:extLst>
          </p:cNvPr>
          <p:cNvSpPr/>
          <p:nvPr/>
        </p:nvSpPr>
        <p:spPr>
          <a:xfrm>
            <a:off x="6305609" y="4896938"/>
            <a:ext cx="472255"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Arrow: Left 44">
            <a:extLst>
              <a:ext uri="{FF2B5EF4-FFF2-40B4-BE49-F238E27FC236}">
                <a16:creationId xmlns:a16="http://schemas.microsoft.com/office/drawing/2014/main" id="{65F354FD-3693-AA13-0BC4-82F6FF6DCF3E}"/>
              </a:ext>
            </a:extLst>
          </p:cNvPr>
          <p:cNvSpPr/>
          <p:nvPr/>
        </p:nvSpPr>
        <p:spPr>
          <a:xfrm>
            <a:off x="4148646" y="4942657"/>
            <a:ext cx="472255" cy="4571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Arrow: Down 45">
            <a:extLst>
              <a:ext uri="{FF2B5EF4-FFF2-40B4-BE49-F238E27FC236}">
                <a16:creationId xmlns:a16="http://schemas.microsoft.com/office/drawing/2014/main" id="{BB93D150-59FC-713F-272D-6842F061E42A}"/>
              </a:ext>
            </a:extLst>
          </p:cNvPr>
          <p:cNvSpPr/>
          <p:nvPr/>
        </p:nvSpPr>
        <p:spPr>
          <a:xfrm>
            <a:off x="2819400" y="5323486"/>
            <a:ext cx="76200" cy="3995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76E4D8-891B-041C-5E40-82553AED61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B3D0C5-1577-D968-BA02-7BC4521E30CF}"/>
              </a:ext>
            </a:extLst>
          </p:cNvPr>
          <p:cNvSpPr>
            <a:spLocks noGrp="1"/>
          </p:cNvSpPr>
          <p:nvPr>
            <p:ph type="title"/>
          </p:nvPr>
        </p:nvSpPr>
        <p:spPr>
          <a:xfrm>
            <a:off x="777347" y="687389"/>
            <a:ext cx="10466916" cy="541336"/>
          </a:xfrm>
        </p:spPr>
        <p:txBody>
          <a:bodyPr>
            <a:noAutofit/>
          </a:bodyPr>
          <a:lstStyle/>
          <a:p>
            <a:r>
              <a:rPr lang="en-US" sz="3200" b="1" dirty="0">
                <a:solidFill>
                  <a:srgbClr val="002060"/>
                </a:solidFill>
                <a:latin typeface="Berlin Sans FB Demi" panose="020E0802020502020306" pitchFamily="34" charset="0"/>
              </a:rPr>
              <a:t>IMRAD as an adaptable structure for research papers</a:t>
            </a:r>
          </a:p>
        </p:txBody>
      </p:sp>
      <p:pic>
        <p:nvPicPr>
          <p:cNvPr id="4" name="Content Placeholder 3">
            <a:extLst>
              <a:ext uri="{FF2B5EF4-FFF2-40B4-BE49-F238E27FC236}">
                <a16:creationId xmlns:a16="http://schemas.microsoft.com/office/drawing/2014/main" id="{CDAF0BBC-C5FE-7BF5-D55F-E44EF4C61172}"/>
              </a:ext>
            </a:extLst>
          </p:cNvPr>
          <p:cNvPicPr>
            <a:picLocks noGrp="1" noChangeAspect="1"/>
          </p:cNvPicPr>
          <p:nvPr>
            <p:ph idx="1"/>
          </p:nvPr>
        </p:nvPicPr>
        <p:blipFill>
          <a:blip r:embed="rId2"/>
          <a:stretch>
            <a:fillRect/>
          </a:stretch>
        </p:blipFill>
        <p:spPr>
          <a:xfrm>
            <a:off x="777347" y="1360549"/>
            <a:ext cx="10595503" cy="5226372"/>
          </a:xfrm>
          <a:prstGeom prst="rect">
            <a:avLst/>
          </a:prstGeom>
          <a:solidFill>
            <a:srgbClr val="FFFFFF">
              <a:shade val="85000"/>
            </a:srgbClr>
          </a:solidFill>
          <a:ln w="88900" cap="sq">
            <a:solidFill>
              <a:srgbClr val="00206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32FB9745-0783-6028-13F6-DD2876F0B3C8}"/>
              </a:ext>
            </a:extLst>
          </p:cNvPr>
          <p:cNvSpPr txBox="1"/>
          <p:nvPr/>
        </p:nvSpPr>
        <p:spPr>
          <a:xfrm>
            <a:off x="8575014" y="6186811"/>
            <a:ext cx="2669249" cy="400110"/>
          </a:xfrm>
          <a:prstGeom prst="rect">
            <a:avLst/>
          </a:prstGeom>
          <a:noFill/>
        </p:spPr>
        <p:txBody>
          <a:bodyPr wrap="square">
            <a:spAutoFit/>
          </a:bodyPr>
          <a:lstStyle/>
          <a:p>
            <a:pPr algn="r"/>
            <a:r>
              <a:rPr lang="en-US" sz="2000" dirty="0"/>
              <a:t>(</a:t>
            </a:r>
            <a:r>
              <a:rPr lang="en-US" sz="2000" b="1" dirty="0"/>
              <a:t>Wu, 2011</a:t>
            </a:r>
            <a:r>
              <a:rPr lang="en-US" sz="2000" dirty="0"/>
              <a:t>)</a:t>
            </a:r>
          </a:p>
        </p:txBody>
      </p:sp>
    </p:spTree>
    <p:extLst>
      <p:ext uri="{BB962C8B-B14F-4D97-AF65-F5344CB8AC3E}">
        <p14:creationId xmlns:p14="http://schemas.microsoft.com/office/powerpoint/2010/main" val="2247480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36561-4AE2-D904-EE0A-3FAA621E5F5A}"/>
              </a:ext>
            </a:extLst>
          </p:cNvPr>
          <p:cNvSpPr>
            <a:spLocks noGrp="1"/>
          </p:cNvSpPr>
          <p:nvPr>
            <p:ph type="title"/>
          </p:nvPr>
        </p:nvSpPr>
        <p:spPr>
          <a:xfrm>
            <a:off x="1620309" y="2566987"/>
            <a:ext cx="8596668" cy="1320800"/>
          </a:xfrm>
        </p:spPr>
        <p:txBody>
          <a:bodyPr/>
          <a:lstStyle/>
          <a:p>
            <a:pPr algn="ctr"/>
            <a:r>
              <a:rPr lang="en-US" dirty="0">
                <a:solidFill>
                  <a:srgbClr val="002060"/>
                </a:solidFill>
                <a:latin typeface="Berlin Sans FB Demi" panose="020E0802020502020306" pitchFamily="34" charset="0"/>
              </a:rPr>
              <a:t>SO-3: Let Us Know Your Research Interests and Aspirations </a:t>
            </a:r>
          </a:p>
        </p:txBody>
      </p:sp>
    </p:spTree>
    <p:extLst>
      <p:ext uri="{BB962C8B-B14F-4D97-AF65-F5344CB8AC3E}">
        <p14:creationId xmlns:p14="http://schemas.microsoft.com/office/powerpoint/2010/main" val="876631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DE0CF-AB22-26CC-C894-C4FF03C9B103}"/>
              </a:ext>
            </a:extLst>
          </p:cNvPr>
          <p:cNvSpPr>
            <a:spLocks noGrp="1"/>
          </p:cNvSpPr>
          <p:nvPr>
            <p:ph type="title"/>
          </p:nvPr>
        </p:nvSpPr>
        <p:spPr>
          <a:xfrm>
            <a:off x="891647" y="2069306"/>
            <a:ext cx="9638241" cy="3719514"/>
          </a:xfrm>
        </p:spPr>
        <p:txBody>
          <a:bodyPr>
            <a:normAutofit/>
          </a:bodyPr>
          <a:lstStyle/>
          <a:p>
            <a:pPr algn="ctr"/>
            <a:r>
              <a:rPr lang="en-US" sz="4000" dirty="0">
                <a:solidFill>
                  <a:srgbClr val="002060"/>
                </a:solidFill>
                <a:latin typeface="Berlin Sans FB Demi" panose="020E0802020502020306" pitchFamily="34" charset="0"/>
              </a:rPr>
              <a:t>Circulate paper among the participants and collect information for capacity, trust, and team building for future works.</a:t>
            </a:r>
            <a:br>
              <a:rPr lang="en-US" sz="3200" dirty="0">
                <a:solidFill>
                  <a:srgbClr val="002060"/>
                </a:solidFill>
                <a:latin typeface="Berlin Sans FB Demi" panose="020E0802020502020306" pitchFamily="34" charset="0"/>
              </a:rPr>
            </a:br>
            <a:r>
              <a:rPr lang="en-US" sz="3200" dirty="0">
                <a:solidFill>
                  <a:srgbClr val="002060"/>
                </a:solidFill>
                <a:latin typeface="+mn-lt"/>
              </a:rPr>
              <a:t> </a:t>
            </a:r>
            <a:br>
              <a:rPr lang="en-US" sz="3200" dirty="0">
                <a:latin typeface="+mn-lt"/>
              </a:rPr>
            </a:br>
            <a:br>
              <a:rPr lang="en-US" sz="3200" dirty="0">
                <a:latin typeface="+mn-lt"/>
              </a:rPr>
            </a:br>
            <a:endParaRPr lang="en-US" sz="3200" dirty="0">
              <a:latin typeface="+mn-lt"/>
            </a:endParaRPr>
          </a:p>
        </p:txBody>
      </p:sp>
    </p:spTree>
    <p:extLst>
      <p:ext uri="{BB962C8B-B14F-4D97-AF65-F5344CB8AC3E}">
        <p14:creationId xmlns:p14="http://schemas.microsoft.com/office/powerpoint/2010/main" val="19750556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97CDA-EB32-E8CA-486F-15B441571D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29AD171-0309-B0D2-CD45-EC29A7152646}"/>
              </a:ext>
            </a:extLst>
          </p:cNvPr>
          <p:cNvSpPr>
            <a:spLocks noGrp="1"/>
          </p:cNvSpPr>
          <p:nvPr>
            <p:ph type="title"/>
          </p:nvPr>
        </p:nvSpPr>
        <p:spPr>
          <a:xfrm>
            <a:off x="1620309" y="2566987"/>
            <a:ext cx="8596668" cy="1320800"/>
          </a:xfrm>
        </p:spPr>
        <p:txBody>
          <a:bodyPr>
            <a:normAutofit fontScale="90000"/>
          </a:bodyPr>
          <a:lstStyle/>
          <a:p>
            <a:pPr algn="ctr"/>
            <a:r>
              <a:rPr lang="en-US" dirty="0">
                <a:solidFill>
                  <a:srgbClr val="002060"/>
                </a:solidFill>
                <a:latin typeface="Berlin Sans FB Demi" panose="020E0802020502020306" pitchFamily="34" charset="0"/>
              </a:rPr>
              <a:t>SO-4: Development of research culture and establish commitments for future publication </a:t>
            </a:r>
          </a:p>
        </p:txBody>
      </p:sp>
    </p:spTree>
    <p:extLst>
      <p:ext uri="{BB962C8B-B14F-4D97-AF65-F5344CB8AC3E}">
        <p14:creationId xmlns:p14="http://schemas.microsoft.com/office/powerpoint/2010/main" val="380105042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4089B2-9DD8-DF8D-070B-8931B111E7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CEE88D-6A67-8C0D-D157-6A72DB1EA88D}"/>
              </a:ext>
            </a:extLst>
          </p:cNvPr>
          <p:cNvSpPr>
            <a:spLocks noGrp="1"/>
          </p:cNvSpPr>
          <p:nvPr>
            <p:ph type="title"/>
          </p:nvPr>
        </p:nvSpPr>
        <p:spPr>
          <a:xfrm>
            <a:off x="1620309" y="2566986"/>
            <a:ext cx="8596668" cy="2347913"/>
          </a:xfrm>
        </p:spPr>
        <p:txBody>
          <a:bodyPr>
            <a:normAutofit/>
          </a:bodyPr>
          <a:lstStyle/>
          <a:p>
            <a:pPr algn="ctr"/>
            <a:r>
              <a:rPr lang="en-US" dirty="0">
                <a:solidFill>
                  <a:srgbClr val="002060"/>
                </a:solidFill>
                <a:latin typeface="Berlin Sans FB Demi" panose="020E0802020502020306" pitchFamily="34" charset="0"/>
              </a:rPr>
              <a:t>To meet the SO-4,  Define the job responsibilities of the participants, fix strategies and commitment for Publications and your career mapping.</a:t>
            </a:r>
          </a:p>
        </p:txBody>
      </p:sp>
    </p:spTree>
    <p:extLst>
      <p:ext uri="{BB962C8B-B14F-4D97-AF65-F5344CB8AC3E}">
        <p14:creationId xmlns:p14="http://schemas.microsoft.com/office/powerpoint/2010/main" val="1468795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11C972-AC31-7F6A-FD23-7471025C05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3DF751A-89E0-D5FF-B37E-4BD5C301368F}"/>
              </a:ext>
            </a:extLst>
          </p:cNvPr>
          <p:cNvSpPr>
            <a:spLocks noGrp="1"/>
          </p:cNvSpPr>
          <p:nvPr>
            <p:ph type="title"/>
          </p:nvPr>
        </p:nvSpPr>
        <p:spPr>
          <a:xfrm>
            <a:off x="877359" y="1358900"/>
            <a:ext cx="9272587" cy="584200"/>
          </a:xfrm>
        </p:spPr>
        <p:txBody>
          <a:bodyPr>
            <a:noAutofit/>
          </a:bodyPr>
          <a:lstStyle/>
          <a:p>
            <a:r>
              <a:rPr lang="en-US" sz="3200" b="1" dirty="0">
                <a:solidFill>
                  <a:srgbClr val="002060"/>
                </a:solidFill>
                <a:latin typeface="Berlin Sans FB Demi" panose="020E0802020502020306" pitchFamily="34" charset="0"/>
              </a:rPr>
              <a:t>References</a:t>
            </a:r>
          </a:p>
        </p:txBody>
      </p:sp>
      <p:sp>
        <p:nvSpPr>
          <p:cNvPr id="3" name="Content Placeholder 2">
            <a:extLst>
              <a:ext uri="{FF2B5EF4-FFF2-40B4-BE49-F238E27FC236}">
                <a16:creationId xmlns:a16="http://schemas.microsoft.com/office/drawing/2014/main" id="{0E28C6A2-BFAA-9B02-A638-078E26C7BEB3}"/>
              </a:ext>
            </a:extLst>
          </p:cNvPr>
          <p:cNvSpPr>
            <a:spLocks noGrp="1"/>
          </p:cNvSpPr>
          <p:nvPr>
            <p:ph idx="1"/>
          </p:nvPr>
        </p:nvSpPr>
        <p:spPr>
          <a:xfrm>
            <a:off x="877359" y="2100262"/>
            <a:ext cx="9952567" cy="5086349"/>
          </a:xfrm>
        </p:spPr>
        <p:txBody>
          <a:bodyPr>
            <a:normAutofit/>
          </a:bodyPr>
          <a:lstStyle/>
          <a:p>
            <a:pPr algn="just">
              <a:buFont typeface="+mj-lt"/>
              <a:buAutoNum type="arabicPeriod"/>
            </a:pPr>
            <a:r>
              <a:rPr lang="en-US" sz="2000" b="1" dirty="0" err="1">
                <a:solidFill>
                  <a:schemeClr val="tx1"/>
                </a:solidFill>
              </a:rPr>
              <a:t>Arrom</a:t>
            </a:r>
            <a:r>
              <a:rPr lang="en-US" sz="2000" b="1" dirty="0">
                <a:solidFill>
                  <a:schemeClr val="tx1"/>
                </a:solidFill>
              </a:rPr>
              <a:t>, L. M., </a:t>
            </a:r>
            <a:r>
              <a:rPr lang="en-US" sz="2000" b="1" dirty="0" err="1">
                <a:solidFill>
                  <a:schemeClr val="tx1"/>
                </a:solidFill>
              </a:rPr>
              <a:t>Huguet</a:t>
            </a:r>
            <a:r>
              <a:rPr lang="en-US" sz="2000" b="1" dirty="0">
                <a:solidFill>
                  <a:schemeClr val="tx1"/>
                </a:solidFill>
              </a:rPr>
              <a:t>, J., </a:t>
            </a:r>
            <a:r>
              <a:rPr lang="en-US" sz="2000" b="1" dirty="0" err="1">
                <a:solidFill>
                  <a:schemeClr val="tx1"/>
                </a:solidFill>
              </a:rPr>
              <a:t>Errando</a:t>
            </a:r>
            <a:r>
              <a:rPr lang="en-US" sz="2000" b="1" dirty="0">
                <a:solidFill>
                  <a:schemeClr val="tx1"/>
                </a:solidFill>
              </a:rPr>
              <a:t>, C., Breda, A., &amp; Palou, J. (2018). How to write an original article. </a:t>
            </a:r>
            <a:r>
              <a:rPr lang="en-US" sz="2000" b="1" dirty="0" err="1">
                <a:solidFill>
                  <a:schemeClr val="tx1"/>
                </a:solidFill>
              </a:rPr>
              <a:t>Actas</a:t>
            </a:r>
            <a:r>
              <a:rPr lang="en-US" sz="2000" b="1" dirty="0">
                <a:solidFill>
                  <a:schemeClr val="tx1"/>
                </a:solidFill>
              </a:rPr>
              <a:t> </a:t>
            </a:r>
            <a:r>
              <a:rPr lang="en-US" sz="2000" b="1" dirty="0" err="1">
                <a:solidFill>
                  <a:schemeClr val="tx1"/>
                </a:solidFill>
              </a:rPr>
              <a:t>Urológicas</a:t>
            </a:r>
            <a:r>
              <a:rPr lang="en-US" sz="2000" b="1" dirty="0">
                <a:solidFill>
                  <a:schemeClr val="tx1"/>
                </a:solidFill>
              </a:rPr>
              <a:t> </a:t>
            </a:r>
            <a:r>
              <a:rPr lang="en-US" sz="2000" b="1" dirty="0" err="1">
                <a:solidFill>
                  <a:schemeClr val="tx1"/>
                </a:solidFill>
              </a:rPr>
              <a:t>Españolas</a:t>
            </a:r>
            <a:r>
              <a:rPr lang="en-US" sz="2000" b="1" dirty="0">
                <a:solidFill>
                  <a:schemeClr val="tx1"/>
                </a:solidFill>
              </a:rPr>
              <a:t> (English Edition), 42(9), 545–550. https://doi.org/10.1016/j.acuroe.2018.02.012</a:t>
            </a:r>
          </a:p>
          <a:p>
            <a:pPr algn="just">
              <a:buFont typeface="+mj-lt"/>
              <a:buAutoNum type="arabicPeriod"/>
            </a:pPr>
            <a:r>
              <a:rPr lang="en-US" sz="2000" b="1" dirty="0">
                <a:solidFill>
                  <a:schemeClr val="tx1"/>
                </a:solidFill>
              </a:rPr>
              <a:t>Brew. A (Ed) (2015) Learning to Research, Researching to Learn. Libri Publishing, Oxfordshire, </a:t>
            </a:r>
            <a:r>
              <a:rPr lang="en-US" sz="2000" b="1" dirty="0" err="1">
                <a:solidFill>
                  <a:schemeClr val="tx1"/>
                </a:solidFill>
              </a:rPr>
              <a:t>P.vii</a:t>
            </a:r>
            <a:r>
              <a:rPr lang="en-US" sz="2000" b="1" dirty="0">
                <a:solidFill>
                  <a:schemeClr val="tx1"/>
                </a:solidFill>
              </a:rPr>
              <a:t>.</a:t>
            </a:r>
          </a:p>
          <a:p>
            <a:pPr algn="just">
              <a:buFont typeface="+mj-lt"/>
              <a:buAutoNum type="arabicPeriod"/>
            </a:pPr>
            <a:r>
              <a:rPr lang="en-US" sz="2000" b="1" dirty="0">
                <a:solidFill>
                  <a:schemeClr val="tx1"/>
                </a:solidFill>
              </a:rPr>
              <a:t>Day, R. A., &amp; </a:t>
            </a:r>
            <a:r>
              <a:rPr lang="en-US" sz="2000" b="1" dirty="0" err="1">
                <a:solidFill>
                  <a:schemeClr val="tx1"/>
                </a:solidFill>
              </a:rPr>
              <a:t>Gastel</a:t>
            </a:r>
            <a:r>
              <a:rPr lang="en-US" sz="2000" b="1" dirty="0">
                <a:solidFill>
                  <a:schemeClr val="tx1"/>
                </a:solidFill>
              </a:rPr>
              <a:t>, B. (2012). How to Write and Publish a Scientific Paper: Cambridge University Press. ISBN: 978-1-107-67074-7.</a:t>
            </a:r>
          </a:p>
          <a:p>
            <a:pPr algn="just">
              <a:buFont typeface="+mj-lt"/>
              <a:buAutoNum type="arabicPeriod"/>
            </a:pPr>
            <a:r>
              <a:rPr lang="en-US" sz="2000" b="1" dirty="0">
                <a:solidFill>
                  <a:schemeClr val="tx1"/>
                </a:solidFill>
              </a:rPr>
              <a:t>Wu, J. (2011). Improving the writing of research papers: IMRAD and beyond. Landscape Ecology, 26(10), 1345–1349</a:t>
            </a:r>
            <a:r>
              <a:rPr lang="en-US" sz="2000" b="1" dirty="0"/>
              <a:t>. </a:t>
            </a:r>
            <a:r>
              <a:rPr lang="en-US" sz="2000" b="1" dirty="0">
                <a:solidFill>
                  <a:srgbClr val="002060"/>
                </a:solidFill>
                <a:hlinkClick r:id="rId3">
                  <a:extLst>
                    <a:ext uri="{A12FA001-AC4F-418D-AE19-62706E023703}">
                      <ahyp:hlinkClr xmlns:ahyp="http://schemas.microsoft.com/office/drawing/2018/hyperlinkcolor" val="tx"/>
                    </a:ext>
                  </a:extLst>
                </a:hlinkClick>
              </a:rPr>
              <a:t>https://doi.org/10.1007/s10980-011-9674-3</a:t>
            </a:r>
            <a:endParaRPr lang="en-US" sz="2000" b="1" dirty="0">
              <a:solidFill>
                <a:srgbClr val="002060"/>
              </a:solidFill>
            </a:endParaRPr>
          </a:p>
          <a:p>
            <a:pPr marL="0" indent="0">
              <a:buNone/>
            </a:pPr>
            <a:endParaRPr lang="en-US" dirty="0"/>
          </a:p>
        </p:txBody>
      </p:sp>
    </p:spTree>
    <p:extLst>
      <p:ext uri="{BB962C8B-B14F-4D97-AF65-F5344CB8AC3E}">
        <p14:creationId xmlns:p14="http://schemas.microsoft.com/office/powerpoint/2010/main" val="9024514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9004F-79FC-A117-1528-6F2741E24FE5}"/>
              </a:ext>
            </a:extLst>
          </p:cNvPr>
          <p:cNvSpPr>
            <a:spLocks noGrp="1"/>
          </p:cNvSpPr>
          <p:nvPr>
            <p:ph type="title"/>
          </p:nvPr>
        </p:nvSpPr>
        <p:spPr>
          <a:xfrm>
            <a:off x="691621" y="553772"/>
            <a:ext cx="10724092" cy="604838"/>
          </a:xfrm>
        </p:spPr>
        <p:txBody>
          <a:bodyPr>
            <a:noAutofit/>
          </a:bodyPr>
          <a:lstStyle/>
          <a:p>
            <a:pPr algn="ctr"/>
            <a:r>
              <a:rPr lang="en-US" sz="4000" b="1" dirty="0">
                <a:solidFill>
                  <a:srgbClr val="002060"/>
                </a:solidFill>
                <a:latin typeface="Berlin Sans FB Demi" panose="020E0802020502020306" pitchFamily="34" charset="0"/>
              </a:rPr>
              <a:t>World Rankings and Our Status </a:t>
            </a:r>
          </a:p>
        </p:txBody>
      </p:sp>
      <p:pic>
        <p:nvPicPr>
          <p:cNvPr id="4" name="Content Placeholder 3">
            <a:extLst>
              <a:ext uri="{FF2B5EF4-FFF2-40B4-BE49-F238E27FC236}">
                <a16:creationId xmlns:a16="http://schemas.microsoft.com/office/drawing/2014/main" id="{3AA49BAD-97E5-F629-0407-2A2D41EDA443}"/>
              </a:ext>
            </a:extLst>
          </p:cNvPr>
          <p:cNvPicPr>
            <a:picLocks noGrp="1" noChangeAspect="1"/>
          </p:cNvPicPr>
          <p:nvPr>
            <p:ph idx="1"/>
          </p:nvPr>
        </p:nvPicPr>
        <p:blipFill>
          <a:blip r:embed="rId2"/>
          <a:stretch>
            <a:fillRect/>
          </a:stretch>
        </p:blipFill>
        <p:spPr>
          <a:xfrm>
            <a:off x="877359" y="1377421"/>
            <a:ext cx="5480579" cy="5480579"/>
          </a:xfrm>
          <a:prstGeom prst="rect">
            <a:avLst/>
          </a:prstGeom>
        </p:spPr>
      </p:pic>
      <p:pic>
        <p:nvPicPr>
          <p:cNvPr id="1026" name="Picture 2" descr="No photo description available.">
            <a:extLst>
              <a:ext uri="{FF2B5EF4-FFF2-40B4-BE49-F238E27FC236}">
                <a16:creationId xmlns:a16="http://schemas.microsoft.com/office/drawing/2014/main" id="{0244CB64-92A2-ACA9-464D-03893F50AD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67488" y="1377421"/>
            <a:ext cx="4848225" cy="5454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001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250A6-7DD1-A0E3-7D96-E20AC6F251A5}"/>
              </a:ext>
            </a:extLst>
          </p:cNvPr>
          <p:cNvSpPr>
            <a:spLocks noGrp="1"/>
          </p:cNvSpPr>
          <p:nvPr>
            <p:ph type="title"/>
          </p:nvPr>
        </p:nvSpPr>
        <p:spPr>
          <a:xfrm>
            <a:off x="1148113" y="2189827"/>
            <a:ext cx="8596668" cy="787400"/>
          </a:xfrm>
        </p:spPr>
        <p:txBody>
          <a:bodyPr>
            <a:normAutofit/>
          </a:bodyPr>
          <a:lstStyle/>
          <a:p>
            <a:pPr algn="ctr"/>
            <a:r>
              <a:rPr lang="en-US" sz="4000" b="1" dirty="0">
                <a:solidFill>
                  <a:srgbClr val="0070C0"/>
                </a:solidFill>
                <a:latin typeface="Berlin Sans FB Demi" panose="020E0802020502020306" pitchFamily="34" charset="0"/>
              </a:rPr>
              <a:t>Q/A Session </a:t>
            </a:r>
          </a:p>
        </p:txBody>
      </p:sp>
      <p:sp>
        <p:nvSpPr>
          <p:cNvPr id="3" name="Content Placeholder 2">
            <a:extLst>
              <a:ext uri="{FF2B5EF4-FFF2-40B4-BE49-F238E27FC236}">
                <a16:creationId xmlns:a16="http://schemas.microsoft.com/office/drawing/2014/main" id="{7E68533A-0137-6FC2-E192-44CDBD51E856}"/>
              </a:ext>
            </a:extLst>
          </p:cNvPr>
          <p:cNvSpPr>
            <a:spLocks noGrp="1"/>
          </p:cNvSpPr>
          <p:nvPr>
            <p:ph idx="1"/>
          </p:nvPr>
        </p:nvSpPr>
        <p:spPr>
          <a:xfrm>
            <a:off x="677333" y="2977227"/>
            <a:ext cx="9538229" cy="3880773"/>
          </a:xfrm>
        </p:spPr>
        <p:txBody>
          <a:bodyPr>
            <a:normAutofit/>
          </a:bodyPr>
          <a:lstStyle/>
          <a:p>
            <a:pPr marL="0" indent="0" algn="ctr">
              <a:buNone/>
            </a:pPr>
            <a:r>
              <a:rPr lang="en-US" sz="4400" b="1" dirty="0">
                <a:solidFill>
                  <a:schemeClr val="tx1"/>
                </a:solidFill>
                <a:latin typeface="Berlin Sans FB Demi" panose="020E0802020502020306" pitchFamily="34" charset="0"/>
              </a:rPr>
              <a:t>Thanks to all for being with us!!</a:t>
            </a:r>
          </a:p>
        </p:txBody>
      </p:sp>
    </p:spTree>
    <p:extLst>
      <p:ext uri="{BB962C8B-B14F-4D97-AF65-F5344CB8AC3E}">
        <p14:creationId xmlns:p14="http://schemas.microsoft.com/office/powerpoint/2010/main" val="5624454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95B2D-0844-330F-BFF1-218710517F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857AC0-CFD0-FDEA-7A80-C38D88B1CDDD}"/>
              </a:ext>
            </a:extLst>
          </p:cNvPr>
          <p:cNvSpPr>
            <a:spLocks noGrp="1"/>
          </p:cNvSpPr>
          <p:nvPr>
            <p:ph type="title"/>
          </p:nvPr>
        </p:nvSpPr>
        <p:spPr>
          <a:xfrm>
            <a:off x="577321" y="798777"/>
            <a:ext cx="10724092" cy="604838"/>
          </a:xfrm>
        </p:spPr>
        <p:txBody>
          <a:bodyPr>
            <a:noAutofit/>
          </a:bodyPr>
          <a:lstStyle/>
          <a:p>
            <a:pPr algn="ctr"/>
            <a:r>
              <a:rPr lang="en-US" sz="4000" b="1" dirty="0">
                <a:solidFill>
                  <a:srgbClr val="002060"/>
                </a:solidFill>
                <a:latin typeface="Berlin Sans FB Demi" panose="020E0802020502020306" pitchFamily="34" charset="0"/>
              </a:rPr>
              <a:t>World Rankings and Our Status </a:t>
            </a:r>
          </a:p>
        </p:txBody>
      </p:sp>
      <p:pic>
        <p:nvPicPr>
          <p:cNvPr id="5" name="Picture 4">
            <a:extLst>
              <a:ext uri="{FF2B5EF4-FFF2-40B4-BE49-F238E27FC236}">
                <a16:creationId xmlns:a16="http://schemas.microsoft.com/office/drawing/2014/main" id="{28717A4E-6B85-8C3F-D4D5-8729CC52D072}"/>
              </a:ext>
            </a:extLst>
          </p:cNvPr>
          <p:cNvPicPr>
            <a:picLocks noChangeAspect="1"/>
          </p:cNvPicPr>
          <p:nvPr/>
        </p:nvPicPr>
        <p:blipFill>
          <a:blip r:embed="rId2"/>
          <a:stretch>
            <a:fillRect/>
          </a:stretch>
        </p:blipFill>
        <p:spPr>
          <a:xfrm>
            <a:off x="6273915" y="1514474"/>
            <a:ext cx="5370398" cy="4946916"/>
          </a:xfrm>
          <a:prstGeom prst="rect">
            <a:avLst/>
          </a:prstGeom>
        </p:spPr>
      </p:pic>
      <p:pic>
        <p:nvPicPr>
          <p:cNvPr id="8" name="Content Placeholder 3">
            <a:extLst>
              <a:ext uri="{FF2B5EF4-FFF2-40B4-BE49-F238E27FC236}">
                <a16:creationId xmlns:a16="http://schemas.microsoft.com/office/drawing/2014/main" id="{B63886B0-21DE-6A45-F2A2-B60828428EA5}"/>
              </a:ext>
            </a:extLst>
          </p:cNvPr>
          <p:cNvPicPr>
            <a:picLocks noGrp="1" noChangeAspect="1"/>
          </p:cNvPicPr>
          <p:nvPr>
            <p:ph idx="1"/>
          </p:nvPr>
        </p:nvPicPr>
        <p:blipFill>
          <a:blip r:embed="rId3"/>
          <a:stretch>
            <a:fillRect/>
          </a:stretch>
        </p:blipFill>
        <p:spPr>
          <a:xfrm>
            <a:off x="0" y="1514474"/>
            <a:ext cx="6483570" cy="5057775"/>
          </a:xfrm>
          <a:prstGeom prst="rect">
            <a:avLst/>
          </a:prstGeom>
        </p:spPr>
      </p:pic>
    </p:spTree>
    <p:extLst>
      <p:ext uri="{BB962C8B-B14F-4D97-AF65-F5344CB8AC3E}">
        <p14:creationId xmlns:p14="http://schemas.microsoft.com/office/powerpoint/2010/main" val="30769220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2248F41D-2BEC-8C2B-AD42-E60FBA014FC2}"/>
              </a:ext>
            </a:extLst>
          </p:cNvPr>
          <p:cNvPicPr>
            <a:picLocks noGrp="1" noChangeAspect="1"/>
          </p:cNvPicPr>
          <p:nvPr>
            <p:ph idx="1"/>
          </p:nvPr>
        </p:nvPicPr>
        <p:blipFill>
          <a:blip r:embed="rId2"/>
          <a:stretch>
            <a:fillRect/>
          </a:stretch>
        </p:blipFill>
        <p:spPr>
          <a:xfrm>
            <a:off x="1427058" y="817563"/>
            <a:ext cx="9374292" cy="5575141"/>
          </a:xfrm>
          <a:prstGeom prst="rect">
            <a:avLst/>
          </a:prstGeom>
        </p:spPr>
      </p:pic>
    </p:spTree>
    <p:extLst>
      <p:ext uri="{BB962C8B-B14F-4D97-AF65-F5344CB8AC3E}">
        <p14:creationId xmlns:p14="http://schemas.microsoft.com/office/powerpoint/2010/main" val="623128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B99AB6-4368-7549-0AE0-C99AA15220E2}"/>
            </a:ext>
          </a:extLst>
        </p:cNvPr>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9B98862E-3650-9D6B-F880-52EE8AAB9D33}"/>
              </a:ext>
            </a:extLst>
          </p:cNvPr>
          <p:cNvPicPr>
            <a:picLocks noGrp="1" noChangeAspect="1"/>
          </p:cNvPicPr>
          <p:nvPr>
            <p:ph idx="1"/>
          </p:nvPr>
        </p:nvPicPr>
        <p:blipFill>
          <a:blip r:embed="rId2"/>
          <a:stretch>
            <a:fillRect/>
          </a:stretch>
        </p:blipFill>
        <p:spPr>
          <a:xfrm>
            <a:off x="214542" y="935751"/>
            <a:ext cx="7286396" cy="5483225"/>
          </a:xfrm>
          <a:prstGeom prst="rect">
            <a:avLst/>
          </a:prstGeom>
        </p:spPr>
      </p:pic>
      <p:sp>
        <p:nvSpPr>
          <p:cNvPr id="6" name="TextBox 5">
            <a:extLst>
              <a:ext uri="{FF2B5EF4-FFF2-40B4-BE49-F238E27FC236}">
                <a16:creationId xmlns:a16="http://schemas.microsoft.com/office/drawing/2014/main" id="{2B615897-F1D5-F2FB-1417-586B711DDDD6}"/>
              </a:ext>
            </a:extLst>
          </p:cNvPr>
          <p:cNvSpPr txBox="1"/>
          <p:nvPr/>
        </p:nvSpPr>
        <p:spPr>
          <a:xfrm>
            <a:off x="7500938" y="861209"/>
            <a:ext cx="4286249" cy="5632311"/>
          </a:xfrm>
          <a:prstGeom prst="rect">
            <a:avLst/>
          </a:prstGeom>
          <a:noFill/>
        </p:spPr>
        <p:txBody>
          <a:bodyPr wrap="square">
            <a:spAutoFit/>
          </a:bodyPr>
          <a:lstStyle/>
          <a:p>
            <a:pPr algn="just"/>
            <a:r>
              <a:rPr lang="en-US" sz="2000" dirty="0"/>
              <a:t>Department of Development Studies at Daffodil International University has received the prestigious "Best Department Research Award 2024" for its high-quality journal publications. The department has published 61 high-quality publications (Scopus-Indexed), with an average </a:t>
            </a:r>
            <a:r>
              <a:rPr lang="en-US" sz="2000" dirty="0" err="1"/>
              <a:t>CiteScore</a:t>
            </a:r>
            <a:r>
              <a:rPr lang="en-US" sz="2000" dirty="0"/>
              <a:t> of 8.6 in 2023. In 2018, the department had only one Scopus-indexed publication, whereas in the following year, it had one. In 2020, the department did not have any Scopus-indexed publications; in 2021, it was 2, and in 2022, it was 8. Be happy to know that it is now 106!! </a:t>
            </a:r>
          </a:p>
        </p:txBody>
      </p:sp>
    </p:spTree>
    <p:extLst>
      <p:ext uri="{BB962C8B-B14F-4D97-AF65-F5344CB8AC3E}">
        <p14:creationId xmlns:p14="http://schemas.microsoft.com/office/powerpoint/2010/main" val="2099857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6FED67-3D9A-CC15-CD9B-F5EF81B141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211722-5D5B-D51D-1739-8BDBD00C0856}"/>
              </a:ext>
            </a:extLst>
          </p:cNvPr>
          <p:cNvSpPr>
            <a:spLocks noGrp="1"/>
          </p:cNvSpPr>
          <p:nvPr>
            <p:ph type="ctrTitle"/>
          </p:nvPr>
        </p:nvSpPr>
        <p:spPr>
          <a:xfrm>
            <a:off x="371474" y="632884"/>
            <a:ext cx="11215689" cy="710141"/>
          </a:xfrm>
        </p:spPr>
        <p:txBody>
          <a:bodyPr/>
          <a:lstStyle/>
          <a:p>
            <a:pPr algn="ctr"/>
            <a:r>
              <a:rPr lang="en-US" sz="4800" b="1" dirty="0">
                <a:solidFill>
                  <a:srgbClr val="002060"/>
                </a:solidFill>
                <a:latin typeface="Berlin Sans FB Demi" panose="020E0802020502020306" pitchFamily="34" charset="0"/>
                <a:cs typeface="Leelawadee" panose="020B0502040204020203" pitchFamily="34" charset="-34"/>
              </a:rPr>
              <a:t>Unleash </a:t>
            </a:r>
            <a:r>
              <a:rPr lang="en-US" sz="4000" b="1" dirty="0">
                <a:solidFill>
                  <a:srgbClr val="002060"/>
                </a:solidFill>
                <a:latin typeface="Berlin Sans FB Demi" panose="020E0802020502020306" pitchFamily="34" charset="0"/>
                <a:cs typeface="Leelawadee" panose="020B0502040204020203" pitchFamily="34" charset="-34"/>
              </a:rPr>
              <a:t>yourself</a:t>
            </a:r>
            <a:r>
              <a:rPr lang="en-US" sz="4800" b="1" dirty="0">
                <a:solidFill>
                  <a:srgbClr val="002060"/>
                </a:solidFill>
                <a:latin typeface="Berlin Sans FB Demi" panose="020E0802020502020306" pitchFamily="34" charset="0"/>
                <a:cs typeface="Leelawadee" panose="020B0502040204020203" pitchFamily="34" charset="-34"/>
              </a:rPr>
              <a:t> Roles!! </a:t>
            </a:r>
          </a:p>
        </p:txBody>
      </p:sp>
      <p:pic>
        <p:nvPicPr>
          <p:cNvPr id="6" name="Picture 5">
            <a:extLst>
              <a:ext uri="{FF2B5EF4-FFF2-40B4-BE49-F238E27FC236}">
                <a16:creationId xmlns:a16="http://schemas.microsoft.com/office/drawing/2014/main" id="{092E9C82-4F59-FDB2-641E-ED56A1FDFA93}"/>
              </a:ext>
            </a:extLst>
          </p:cNvPr>
          <p:cNvPicPr>
            <a:picLocks noChangeAspect="1"/>
          </p:cNvPicPr>
          <p:nvPr/>
        </p:nvPicPr>
        <p:blipFill>
          <a:blip r:embed="rId2"/>
          <a:stretch>
            <a:fillRect/>
          </a:stretch>
        </p:blipFill>
        <p:spPr>
          <a:xfrm>
            <a:off x="5628086" y="1686096"/>
            <a:ext cx="5612603" cy="4157662"/>
          </a:xfrm>
          <a:prstGeom prst="rect">
            <a:avLst/>
          </a:prstGeom>
        </p:spPr>
      </p:pic>
      <p:pic>
        <p:nvPicPr>
          <p:cNvPr id="7" name="Picture 5" descr="C:\Users\Administrator\Desktop\Pictures for lesson\IMG_20170828_192740.jpg">
            <a:extLst>
              <a:ext uri="{FF2B5EF4-FFF2-40B4-BE49-F238E27FC236}">
                <a16:creationId xmlns:a16="http://schemas.microsoft.com/office/drawing/2014/main" id="{41BECBF5-21DF-F7FD-B565-35DF787D47FD}"/>
              </a:ext>
            </a:extLst>
          </p:cNvPr>
          <p:cNvPicPr>
            <a:picLocks noChangeAspect="1" noChangeArrowheads="1"/>
          </p:cNvPicPr>
          <p:nvPr/>
        </p:nvPicPr>
        <p:blipFill>
          <a:blip r:embed="rId3"/>
          <a:srcRect/>
          <a:stretch>
            <a:fillRect/>
          </a:stretch>
        </p:blipFill>
        <p:spPr bwMode="auto">
          <a:xfrm>
            <a:off x="885825" y="1686096"/>
            <a:ext cx="4395787" cy="4214642"/>
          </a:xfrm>
          <a:prstGeom prst="rect">
            <a:avLst/>
          </a:prstGeom>
          <a:noFill/>
        </p:spPr>
      </p:pic>
    </p:spTree>
    <p:extLst>
      <p:ext uri="{BB962C8B-B14F-4D97-AF65-F5344CB8AC3E}">
        <p14:creationId xmlns:p14="http://schemas.microsoft.com/office/powerpoint/2010/main" val="194762001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1401</TotalTime>
  <Words>2704</Words>
  <Application>Microsoft Office PowerPoint</Application>
  <PresentationFormat>Widescreen</PresentationFormat>
  <Paragraphs>246</Paragraphs>
  <Slides>50</Slides>
  <Notes>4</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50</vt:i4>
      </vt:variant>
    </vt:vector>
  </HeadingPairs>
  <TitlesOfParts>
    <vt:vector size="61" baseType="lpstr">
      <vt:lpstr>Akzidenz Roman</vt:lpstr>
      <vt:lpstr>Arial</vt:lpstr>
      <vt:lpstr>Berlin Sans FB Demi</vt:lpstr>
      <vt:lpstr>Calibri</vt:lpstr>
      <vt:lpstr>Leelawadee</vt:lpstr>
      <vt:lpstr>LibreFrank</vt:lpstr>
      <vt:lpstr>Poppins</vt:lpstr>
      <vt:lpstr>Trebuchet MS</vt:lpstr>
      <vt:lpstr>Wingdings</vt:lpstr>
      <vt:lpstr>Wingdings 3</vt:lpstr>
      <vt:lpstr>Facet</vt:lpstr>
      <vt:lpstr>“Successful and unsuccessful people do not vary greatly in their abilities. They vary in their desires to reach their potential.” – John Maxwell </vt:lpstr>
      <vt:lpstr>Reveal Your Potentiality</vt:lpstr>
      <vt:lpstr>Reveal Your Potentiality</vt:lpstr>
      <vt:lpstr>Reveal Your Potentiality</vt:lpstr>
      <vt:lpstr>World Rankings and Our Status </vt:lpstr>
      <vt:lpstr>World Rankings and Our Status </vt:lpstr>
      <vt:lpstr>PowerPoint Presentation</vt:lpstr>
      <vt:lpstr>PowerPoint Presentation</vt:lpstr>
      <vt:lpstr>Unleash yourself Roles!! </vt:lpstr>
      <vt:lpstr>Today’s Session Theme????</vt:lpstr>
      <vt:lpstr>Inspiration for Being a Teacher!!</vt:lpstr>
      <vt:lpstr>Rethink about our Profession!!</vt:lpstr>
      <vt:lpstr>Rethink about our Profession!!</vt:lpstr>
      <vt:lpstr>Who I am!! </vt:lpstr>
      <vt:lpstr>Who I am!! (Research Fields#SDGs) </vt:lpstr>
      <vt:lpstr>Status: Among 89,50,978 Reviewers of the World (WoS) </vt:lpstr>
      <vt:lpstr>Identity as an Academic/Editorial Board Member </vt:lpstr>
      <vt:lpstr>Identity as a Reviewer of local &amp; International Journals  </vt:lpstr>
      <vt:lpstr> </vt:lpstr>
      <vt:lpstr>Achievements at DIU </vt:lpstr>
      <vt:lpstr>What are today's concerns that we want to address?</vt:lpstr>
      <vt:lpstr>Session on "Building a Thriving Research Culture among Students of DIU” </vt:lpstr>
      <vt:lpstr>Objectives of this Sessions</vt:lpstr>
      <vt:lpstr>Expected Outcomes</vt:lpstr>
      <vt:lpstr>SO-1: Let Us Make your Understanding about the Research and its Benefits</vt:lpstr>
      <vt:lpstr>Importance of Research </vt:lpstr>
      <vt:lpstr>Have you any Plan for Higher Studies???</vt:lpstr>
      <vt:lpstr>Unraveling the Surge of Bangladeshi  Students Studying Abroad</vt:lpstr>
      <vt:lpstr>What is all about research?</vt:lpstr>
      <vt:lpstr>Importance of Research </vt:lpstr>
      <vt:lpstr>Importance of Research </vt:lpstr>
      <vt:lpstr>Importance/Benefits of Research </vt:lpstr>
      <vt:lpstr>SO-2: Let Us Share the Research Trends and Opportunities</vt:lpstr>
      <vt:lpstr>Current Research Trends and Opportunities</vt:lpstr>
      <vt:lpstr>Current Research Trends and Opportunities</vt:lpstr>
      <vt:lpstr>PowerPoint Presentation</vt:lpstr>
      <vt:lpstr>PowerPoint Presentation</vt:lpstr>
      <vt:lpstr>Identifying a Research Topic</vt:lpstr>
      <vt:lpstr>Narrow Down the Topic into a Specific Research Question!!</vt:lpstr>
      <vt:lpstr>When do you know you have a suitable topic?</vt:lpstr>
      <vt:lpstr>Ninety-five percent of students feel that the integration of AI in higher education hinders the creativity and potential of learners at the tertiary level in Bangladesh. As a result, the competencies necessary for graduates in the forthcoming job market are insufficient.</vt:lpstr>
      <vt:lpstr>PowerPoint Presentation</vt:lpstr>
      <vt:lpstr>The Research Process</vt:lpstr>
      <vt:lpstr>IMRAD as an adaptable structure for research papers</vt:lpstr>
      <vt:lpstr>SO-3: Let Us Know Your Research Interests and Aspirations </vt:lpstr>
      <vt:lpstr>Circulate paper among the participants and collect information for capacity, trust, and team building for future works.    </vt:lpstr>
      <vt:lpstr>SO-4: Development of research culture and establish commitments for future publication </vt:lpstr>
      <vt:lpstr>To meet the SO-4,  Define the job responsibilities of the participants, fix strategies and commitment for Publications and your career mapping.</vt:lpstr>
      <vt:lpstr>References</vt:lpstr>
      <vt:lpstr>Q/A Session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FHS</dc:creator>
  <cp:lastModifiedBy>FHS</cp:lastModifiedBy>
  <cp:revision>57</cp:revision>
  <dcterms:created xsi:type="dcterms:W3CDTF">2024-10-08T04:47:39Z</dcterms:created>
  <dcterms:modified xsi:type="dcterms:W3CDTF">2025-01-19T03:01:32Z</dcterms:modified>
</cp:coreProperties>
</file>