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60" r:id="rId3"/>
    <p:sldId id="289" r:id="rId4"/>
    <p:sldId id="296" r:id="rId5"/>
    <p:sldId id="307" r:id="rId6"/>
    <p:sldId id="261" r:id="rId7"/>
    <p:sldId id="309" r:id="rId8"/>
    <p:sldId id="262" r:id="rId9"/>
    <p:sldId id="264" r:id="rId10"/>
    <p:sldId id="297" r:id="rId11"/>
    <p:sldId id="295" r:id="rId12"/>
    <p:sldId id="298" r:id="rId13"/>
    <p:sldId id="285" r:id="rId14"/>
    <p:sldId id="300" r:id="rId15"/>
    <p:sldId id="305" r:id="rId16"/>
    <p:sldId id="292" r:id="rId17"/>
    <p:sldId id="294" r:id="rId18"/>
  </p:sldIdLst>
  <p:sldSz cx="14630400" cy="8229600"/>
  <p:notesSz cx="6858000" cy="9144000"/>
  <p:defaultText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4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708" y="66"/>
      </p:cViewPr>
      <p:guideLst>
        <p:guide orient="horz" pos="2592"/>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11/7/2019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2603167286"/>
      </p:ext>
    </p:extLst>
  </p:cSld>
  <p:clrMap bg1="lt1" tx1="dk1" bg2="lt2" tx2="dk2" accent1="accent1" accent2="accent2" accent3="accent3" accent4="accent4" accent5="accent5" accent6="accent6" hlink="hlink" folHlink="folHlink"/>
  <p:notesStyle>
    <a:lvl1pPr marL="0" algn="l" defTabSz="1306220" rtl="0" eaLnBrk="1" latinLnBrk="0" hangingPunct="1">
      <a:defRPr sz="1700" kern="1200">
        <a:solidFill>
          <a:schemeClr val="tx1"/>
        </a:solidFill>
        <a:latin typeface="+mn-lt"/>
        <a:ea typeface="+mn-ea"/>
        <a:cs typeface="+mn-cs"/>
      </a:defRPr>
    </a:lvl1pPr>
    <a:lvl2pPr marL="653110" algn="l" defTabSz="1306220" rtl="0" eaLnBrk="1" latinLnBrk="0" hangingPunct="1">
      <a:defRPr sz="1700" kern="1200">
        <a:solidFill>
          <a:schemeClr val="tx1"/>
        </a:solidFill>
        <a:latin typeface="+mn-lt"/>
        <a:ea typeface="+mn-ea"/>
        <a:cs typeface="+mn-cs"/>
      </a:defRPr>
    </a:lvl2pPr>
    <a:lvl3pPr marL="1306220" algn="l" defTabSz="1306220" rtl="0" eaLnBrk="1" latinLnBrk="0" hangingPunct="1">
      <a:defRPr sz="1700" kern="1200">
        <a:solidFill>
          <a:schemeClr val="tx1"/>
        </a:solidFill>
        <a:latin typeface="+mn-lt"/>
        <a:ea typeface="+mn-ea"/>
        <a:cs typeface="+mn-cs"/>
      </a:defRPr>
    </a:lvl3pPr>
    <a:lvl4pPr marL="1959331" algn="l" defTabSz="1306220" rtl="0" eaLnBrk="1" latinLnBrk="0" hangingPunct="1">
      <a:defRPr sz="1700" kern="1200">
        <a:solidFill>
          <a:schemeClr val="tx1"/>
        </a:solidFill>
        <a:latin typeface="+mn-lt"/>
        <a:ea typeface="+mn-ea"/>
        <a:cs typeface="+mn-cs"/>
      </a:defRPr>
    </a:lvl4pPr>
    <a:lvl5pPr marL="2612441" algn="l" defTabSz="1306220" rtl="0" eaLnBrk="1" latinLnBrk="0" hangingPunct="1">
      <a:defRPr sz="1700" kern="1200">
        <a:solidFill>
          <a:schemeClr val="tx1"/>
        </a:solidFill>
        <a:latin typeface="+mn-lt"/>
        <a:ea typeface="+mn-ea"/>
        <a:cs typeface="+mn-cs"/>
      </a:defRPr>
    </a:lvl5pPr>
    <a:lvl6pPr marL="3265551"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1" algn="l" defTabSz="1306220" rtl="0" eaLnBrk="1" latinLnBrk="0" hangingPunct="1">
      <a:defRPr sz="1700" kern="1200">
        <a:solidFill>
          <a:schemeClr val="tx1"/>
        </a:solidFill>
        <a:latin typeface="+mn-lt"/>
        <a:ea typeface="+mn-ea"/>
        <a:cs typeface="+mn-cs"/>
      </a:defRPr>
    </a:lvl8pPr>
    <a:lvl9pPr marL="5224882" algn="l" defTabSz="1306220" rtl="0" eaLnBrk="1" latinLnBrk="0" hangingPunct="1">
      <a:defRPr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346836"/>
            <a:ext cx="10972800" cy="2865120"/>
          </a:xfrm>
        </p:spPr>
        <p:txBody>
          <a:bodyPr anchor="b"/>
          <a:lstStyle>
            <a:lvl1pPr algn="ctr">
              <a:defRPr sz="7200"/>
            </a:lvl1pPr>
          </a:lstStyle>
          <a:p>
            <a:r>
              <a:rPr lang="en-US" smtClean="0"/>
              <a:t>Click to edit Master title style</a:t>
            </a:r>
            <a:endParaRPr lang="en-GB"/>
          </a:p>
        </p:txBody>
      </p:sp>
      <p:sp>
        <p:nvSpPr>
          <p:cNvPr id="3" name="Subtitle 2"/>
          <p:cNvSpPr>
            <a:spLocks noGrp="1"/>
          </p:cNvSpPr>
          <p:nvPr>
            <p:ph type="subTitle" idx="1"/>
          </p:nvPr>
        </p:nvSpPr>
        <p:spPr>
          <a:xfrm>
            <a:off x="1828800" y="4322446"/>
            <a:ext cx="10972800" cy="1986914"/>
          </a:xfrm>
        </p:spPr>
        <p:txBody>
          <a:bodyPr/>
          <a:lstStyle>
            <a:lvl1pPr marL="0" indent="0" algn="ctr">
              <a:buNone/>
              <a:defRPr sz="2880"/>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9154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314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469880" y="438150"/>
            <a:ext cx="3154680" cy="697420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05840" y="438150"/>
            <a:ext cx="9281160" cy="69742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59223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681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98220" y="2051686"/>
            <a:ext cx="12618720" cy="3423284"/>
          </a:xfrm>
        </p:spPr>
        <p:txBody>
          <a:bodyPr anchor="b"/>
          <a:lstStyle>
            <a:lvl1pPr>
              <a:defRPr sz="7200"/>
            </a:lvl1pPr>
          </a:lstStyle>
          <a:p>
            <a:r>
              <a:rPr lang="en-US" smtClean="0"/>
              <a:t>Click to edit Master title style</a:t>
            </a:r>
            <a:endParaRPr lang="en-GB"/>
          </a:p>
        </p:txBody>
      </p:sp>
      <p:sp>
        <p:nvSpPr>
          <p:cNvPr id="3" name="Text Placeholder 2"/>
          <p:cNvSpPr>
            <a:spLocks noGrp="1"/>
          </p:cNvSpPr>
          <p:nvPr>
            <p:ph type="body" idx="1"/>
          </p:nvPr>
        </p:nvSpPr>
        <p:spPr>
          <a:xfrm>
            <a:off x="998220" y="5507356"/>
            <a:ext cx="12618720" cy="1800224"/>
          </a:xfrm>
        </p:spPr>
        <p:txBody>
          <a:bodyPr/>
          <a:lstStyle>
            <a:lvl1pPr marL="0" indent="0">
              <a:buNone/>
              <a:defRPr sz="2880">
                <a:solidFill>
                  <a:schemeClr val="tx1">
                    <a:tint val="75000"/>
                  </a:schemeClr>
                </a:solidFill>
              </a:defRPr>
            </a:lvl1pPr>
            <a:lvl2pPr marL="548640" indent="0">
              <a:buNone/>
              <a:defRPr sz="2400">
                <a:solidFill>
                  <a:schemeClr val="tx1">
                    <a:tint val="75000"/>
                  </a:schemeClr>
                </a:solidFill>
              </a:defRPr>
            </a:lvl2pPr>
            <a:lvl3pPr marL="1097280" indent="0">
              <a:buNone/>
              <a:defRPr sz="2160">
                <a:solidFill>
                  <a:schemeClr val="tx1">
                    <a:tint val="75000"/>
                  </a:schemeClr>
                </a:solidFill>
              </a:defRPr>
            </a:lvl3pPr>
            <a:lvl4pPr marL="1645920" indent="0">
              <a:buNone/>
              <a:defRPr sz="1920">
                <a:solidFill>
                  <a:schemeClr val="tx1">
                    <a:tint val="75000"/>
                  </a:schemeClr>
                </a:solidFill>
              </a:defRPr>
            </a:lvl4pPr>
            <a:lvl5pPr marL="2194560" indent="0">
              <a:buNone/>
              <a:defRPr sz="1920">
                <a:solidFill>
                  <a:schemeClr val="tx1">
                    <a:tint val="75000"/>
                  </a:schemeClr>
                </a:solidFill>
              </a:defRPr>
            </a:lvl5pPr>
            <a:lvl6pPr marL="2743200" indent="0">
              <a:buNone/>
              <a:defRPr sz="1920">
                <a:solidFill>
                  <a:schemeClr val="tx1">
                    <a:tint val="75000"/>
                  </a:schemeClr>
                </a:solidFill>
              </a:defRPr>
            </a:lvl6pPr>
            <a:lvl7pPr marL="3291840" indent="0">
              <a:buNone/>
              <a:defRPr sz="1920">
                <a:solidFill>
                  <a:schemeClr val="tx1">
                    <a:tint val="75000"/>
                  </a:schemeClr>
                </a:solidFill>
              </a:defRPr>
            </a:lvl7pPr>
            <a:lvl8pPr marL="3840480" indent="0">
              <a:buNone/>
              <a:defRPr sz="1920">
                <a:solidFill>
                  <a:schemeClr val="tx1">
                    <a:tint val="75000"/>
                  </a:schemeClr>
                </a:solidFill>
              </a:defRPr>
            </a:lvl8pPr>
            <a:lvl9pPr marL="4389120" indent="0">
              <a:buNone/>
              <a:defRPr sz="19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6647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05840" y="2190750"/>
            <a:ext cx="6217920" cy="5221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7406640" y="2190750"/>
            <a:ext cx="6217920" cy="5221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300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746" y="438150"/>
            <a:ext cx="12618720" cy="1590676"/>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1007746" y="2017396"/>
            <a:ext cx="6189344"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smtClean="0"/>
              <a:t>Click to edit Master text styles</a:t>
            </a:r>
          </a:p>
        </p:txBody>
      </p:sp>
      <p:sp>
        <p:nvSpPr>
          <p:cNvPr id="4" name="Content Placeholder 3"/>
          <p:cNvSpPr>
            <a:spLocks noGrp="1"/>
          </p:cNvSpPr>
          <p:nvPr>
            <p:ph sz="half" idx="2"/>
          </p:nvPr>
        </p:nvSpPr>
        <p:spPr>
          <a:xfrm>
            <a:off x="1007746" y="3006090"/>
            <a:ext cx="6189344" cy="44215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7406640" y="2017396"/>
            <a:ext cx="6219826"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smtClean="0"/>
              <a:t>Click to edit Master text styles</a:t>
            </a:r>
          </a:p>
        </p:txBody>
      </p:sp>
      <p:sp>
        <p:nvSpPr>
          <p:cNvPr id="6" name="Content Placeholder 5"/>
          <p:cNvSpPr>
            <a:spLocks noGrp="1"/>
          </p:cNvSpPr>
          <p:nvPr>
            <p:ph sz="quarter" idx="4"/>
          </p:nvPr>
        </p:nvSpPr>
        <p:spPr>
          <a:xfrm>
            <a:off x="7406640" y="3006090"/>
            <a:ext cx="6219826" cy="44215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140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2075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16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smtClean="0"/>
              <a:t>Click to edit Master title style</a:t>
            </a:r>
            <a:endParaRPr lang="en-GB"/>
          </a:p>
        </p:txBody>
      </p:sp>
      <p:sp>
        <p:nvSpPr>
          <p:cNvPr id="3" name="Content Placeholder 2"/>
          <p:cNvSpPr>
            <a:spLocks noGrp="1"/>
          </p:cNvSpPr>
          <p:nvPr>
            <p:ph idx="1"/>
          </p:nvPr>
        </p:nvSpPr>
        <p:spPr>
          <a:xfrm>
            <a:off x="6219826" y="1184911"/>
            <a:ext cx="7406640" cy="5848350"/>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81241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smtClean="0"/>
              <a:t>Click to edit Master title style</a:t>
            </a:r>
            <a:endParaRPr lang="en-GB"/>
          </a:p>
        </p:txBody>
      </p:sp>
      <p:sp>
        <p:nvSpPr>
          <p:cNvPr id="3" name="Picture Placeholder 2"/>
          <p:cNvSpPr>
            <a:spLocks noGrp="1"/>
          </p:cNvSpPr>
          <p:nvPr>
            <p:ph type="pic" idx="1"/>
          </p:nvPr>
        </p:nvSpPr>
        <p:spPr>
          <a:xfrm>
            <a:off x="6219826" y="1184911"/>
            <a:ext cx="7406640" cy="5848350"/>
          </a:xfrm>
        </p:spPr>
        <p:txBody>
          <a:bodyPr/>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endParaRPr lang="en-GB"/>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674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5840" y="438150"/>
            <a:ext cx="12618720" cy="1590676"/>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005840" y="2190750"/>
            <a:ext cx="12618720" cy="522160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005840" y="7627621"/>
            <a:ext cx="329184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1D8BD707-D9CF-40AE-B4C6-C98DA3205C09}" type="datetimeFigureOut">
              <a:rPr lang="en-US" smtClean="0"/>
              <a:pPr/>
              <a:t>11/7/2019</a:t>
            </a:fld>
            <a:endParaRPr lang="en-US"/>
          </a:p>
        </p:txBody>
      </p:sp>
      <p:sp>
        <p:nvSpPr>
          <p:cNvPr id="5" name="Footer Placeholder 4"/>
          <p:cNvSpPr>
            <a:spLocks noGrp="1"/>
          </p:cNvSpPr>
          <p:nvPr>
            <p:ph type="ftr" sz="quarter" idx="3"/>
          </p:nvPr>
        </p:nvSpPr>
        <p:spPr>
          <a:xfrm>
            <a:off x="4846320" y="7627621"/>
            <a:ext cx="493776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332720" y="7627621"/>
            <a:ext cx="329184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34685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97280" rtl="0" eaLnBrk="1" latinLnBrk="0" hangingPunct="1">
        <a:lnSpc>
          <a:spcPct val="90000"/>
        </a:lnSpc>
        <a:spcBef>
          <a:spcPct val="0"/>
        </a:spcBef>
        <a:buNone/>
        <a:defRPr sz="5280" kern="1200">
          <a:solidFill>
            <a:schemeClr val="tx1"/>
          </a:solidFill>
          <a:latin typeface="+mj-lt"/>
          <a:ea typeface="+mj-ea"/>
          <a:cs typeface="+mj-cs"/>
        </a:defRPr>
      </a:lvl1pPr>
    </p:titleStyle>
    <p:bodyStyle>
      <a:lvl1pPr marL="274320" indent="-274320" algn="l" defTabSz="1097280" rtl="0" eaLnBrk="1" latinLnBrk="0" hangingPunct="1">
        <a:lnSpc>
          <a:spcPct val="90000"/>
        </a:lnSpc>
        <a:spcBef>
          <a:spcPts val="1200"/>
        </a:spcBef>
        <a:buFont typeface="Arial" panose="020B0604020202020204" pitchFamily="34" charset="0"/>
        <a:buChar char="•"/>
        <a:defRPr sz="3360" kern="1200">
          <a:solidFill>
            <a:schemeClr val="tx1"/>
          </a:solidFill>
          <a:latin typeface="+mn-lt"/>
          <a:ea typeface="+mn-ea"/>
          <a:cs typeface="+mn-cs"/>
        </a:defRPr>
      </a:lvl1pPr>
      <a:lvl2pPr marL="822960" indent="-274320" algn="l" defTabSz="1097280" rtl="0" eaLnBrk="1" latinLnBrk="0" hangingPunct="1">
        <a:lnSpc>
          <a:spcPct val="90000"/>
        </a:lnSpc>
        <a:spcBef>
          <a:spcPts val="600"/>
        </a:spcBef>
        <a:buFont typeface="Arial" panose="020B0604020202020204" pitchFamily="34" charset="0"/>
        <a:buChar char="•"/>
        <a:defRPr sz="2880" kern="1200">
          <a:solidFill>
            <a:schemeClr val="tx1"/>
          </a:solidFill>
          <a:latin typeface="+mn-lt"/>
          <a:ea typeface="+mn-ea"/>
          <a:cs typeface="+mn-cs"/>
        </a:defRPr>
      </a:lvl2pPr>
      <a:lvl3pPr marL="1371600" indent="-274320" algn="l" defTabSz="1097280" rtl="0" eaLnBrk="1" latinLnBrk="0" hangingPunct="1">
        <a:lnSpc>
          <a:spcPct val="90000"/>
        </a:lnSpc>
        <a:spcBef>
          <a:spcPts val="600"/>
        </a:spcBef>
        <a:buFont typeface="Arial" panose="020B0604020202020204" pitchFamily="34" charset="0"/>
        <a:buChar char="•"/>
        <a:defRPr sz="2400" kern="1200">
          <a:solidFill>
            <a:schemeClr val="tx1"/>
          </a:solidFill>
          <a:latin typeface="+mn-lt"/>
          <a:ea typeface="+mn-ea"/>
          <a:cs typeface="+mn-cs"/>
        </a:defRPr>
      </a:lvl3pPr>
      <a:lvl4pPr marL="19202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4pPr>
      <a:lvl5pPr marL="246888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1" y="91440"/>
            <a:ext cx="12738488" cy="1371600"/>
          </a:xfrm>
        </p:spPr>
        <p:txBody>
          <a:bodyPr>
            <a:noAutofit/>
          </a:bodyPr>
          <a:lstStyle/>
          <a:p>
            <a:r>
              <a:rPr lang="en-US" sz="5100" b="1" dirty="0" smtClean="0">
                <a:latin typeface="Eras Demi ITC" pitchFamily="34" charset="0"/>
              </a:rPr>
              <a:t>Bangladesh in International Affairs</a:t>
            </a:r>
            <a:endParaRPr lang="en-US" sz="5100" b="1" dirty="0">
              <a:latin typeface="Eras Demi ITC" pitchFamily="34" charset="0"/>
            </a:endParaRPr>
          </a:p>
        </p:txBody>
      </p:sp>
      <p:sp>
        <p:nvSpPr>
          <p:cNvPr id="3" name="Subtitle 2"/>
          <p:cNvSpPr>
            <a:spLocks noGrp="1"/>
          </p:cNvSpPr>
          <p:nvPr>
            <p:ph type="subTitle" idx="1"/>
          </p:nvPr>
        </p:nvSpPr>
        <p:spPr>
          <a:xfrm>
            <a:off x="609600" y="2103120"/>
            <a:ext cx="13533120" cy="5486400"/>
          </a:xfrm>
        </p:spPr>
        <p:txBody>
          <a:bodyPr>
            <a:normAutofit fontScale="40000" lnSpcReduction="20000"/>
          </a:bodyPr>
          <a:lstStyle/>
          <a:p>
            <a:endParaRPr lang="en-US" sz="12300" b="1" dirty="0" smtClean="0">
              <a:solidFill>
                <a:schemeClr val="tx1"/>
              </a:solidFill>
            </a:endParaRPr>
          </a:p>
          <a:p>
            <a:endParaRPr lang="en-US" sz="12300" b="1" dirty="0" smtClean="0">
              <a:solidFill>
                <a:schemeClr val="tx1"/>
              </a:solidFill>
            </a:endParaRPr>
          </a:p>
          <a:p>
            <a:endParaRPr lang="en-US" sz="12300" b="1" dirty="0" smtClean="0">
              <a:solidFill>
                <a:schemeClr val="tx1"/>
              </a:solidFill>
            </a:endParaRPr>
          </a:p>
          <a:p>
            <a:endParaRPr lang="en-US" sz="12300" b="1" dirty="0" smtClean="0">
              <a:solidFill>
                <a:schemeClr val="tx1"/>
              </a:solidFill>
            </a:endParaRPr>
          </a:p>
          <a:p>
            <a:r>
              <a:rPr lang="en-US" sz="10000" b="1" dirty="0" smtClean="0">
                <a:solidFill>
                  <a:schemeClr val="tx1"/>
                </a:solidFill>
                <a:latin typeface="Eras Demi ITC" pitchFamily="34" charset="0"/>
              </a:rPr>
              <a:t>Md. </a:t>
            </a:r>
            <a:r>
              <a:rPr lang="en-US" sz="10000" b="1" dirty="0" err="1" smtClean="0">
                <a:solidFill>
                  <a:schemeClr val="tx1"/>
                </a:solidFill>
                <a:latin typeface="Eras Demi ITC" pitchFamily="34" charset="0"/>
              </a:rPr>
              <a:t>Fouad</a:t>
            </a:r>
            <a:r>
              <a:rPr lang="en-US" sz="10000" b="1" dirty="0" smtClean="0">
                <a:solidFill>
                  <a:schemeClr val="tx1"/>
                </a:solidFill>
                <a:latin typeface="Eras Demi ITC" pitchFamily="34" charset="0"/>
              </a:rPr>
              <a:t> </a:t>
            </a:r>
            <a:r>
              <a:rPr lang="en-US" sz="10000" b="1" dirty="0" err="1" smtClean="0">
                <a:solidFill>
                  <a:schemeClr val="tx1"/>
                </a:solidFill>
                <a:latin typeface="Eras Demi ITC" pitchFamily="34" charset="0"/>
              </a:rPr>
              <a:t>Hossain</a:t>
            </a:r>
            <a:r>
              <a:rPr lang="en-US" sz="10000" b="1" dirty="0" smtClean="0">
                <a:solidFill>
                  <a:schemeClr val="tx1"/>
                </a:solidFill>
                <a:latin typeface="Eras Demi ITC" pitchFamily="34" charset="0"/>
              </a:rPr>
              <a:t> </a:t>
            </a:r>
            <a:r>
              <a:rPr lang="en-US" sz="10000" b="1" dirty="0" err="1" smtClean="0">
                <a:solidFill>
                  <a:schemeClr val="tx1"/>
                </a:solidFill>
                <a:latin typeface="Eras Demi ITC" pitchFamily="34" charset="0"/>
              </a:rPr>
              <a:t>Sarker</a:t>
            </a:r>
            <a:endParaRPr lang="en-US" sz="10000" b="1" dirty="0" smtClean="0">
              <a:solidFill>
                <a:schemeClr val="tx1"/>
              </a:solidFill>
              <a:latin typeface="Eras Demi ITC" pitchFamily="34" charset="0"/>
            </a:endParaRPr>
          </a:p>
          <a:p>
            <a:r>
              <a:rPr lang="en-US" sz="10000" b="1" dirty="0" smtClean="0">
                <a:solidFill>
                  <a:schemeClr val="tx1"/>
                </a:solidFill>
                <a:latin typeface="Eras Demi ITC" pitchFamily="34" charset="0"/>
              </a:rPr>
              <a:t>Assistant Professor</a:t>
            </a:r>
          </a:p>
          <a:p>
            <a:r>
              <a:rPr lang="en-US" sz="10000" b="1" dirty="0" smtClean="0">
                <a:solidFill>
                  <a:schemeClr val="tx1"/>
                </a:solidFill>
                <a:latin typeface="Eras Demi ITC" pitchFamily="34" charset="0"/>
              </a:rPr>
              <a:t>Department of DS</a:t>
            </a:r>
          </a:p>
          <a:p>
            <a:r>
              <a:rPr lang="en-US" sz="10000" b="1" dirty="0" smtClean="0">
                <a:solidFill>
                  <a:schemeClr val="tx1"/>
                </a:solidFill>
                <a:latin typeface="Eras Demi ITC" pitchFamily="34" charset="0"/>
              </a:rPr>
              <a:t>Daffodil International University</a:t>
            </a:r>
          </a:p>
          <a:p>
            <a:endParaRPr lang="en-US" sz="10300" b="1" dirty="0">
              <a:solidFill>
                <a:schemeClr val="tx1"/>
              </a:solidFill>
            </a:endParaRPr>
          </a:p>
        </p:txBody>
      </p:sp>
      <p:sp>
        <p:nvSpPr>
          <p:cNvPr id="4" name="Flowchart: Process 4"/>
          <p:cNvSpPr>
            <a:spLocks noChangeArrowheads="1"/>
          </p:cNvSpPr>
          <p:nvPr/>
        </p:nvSpPr>
        <p:spPr bwMode="auto">
          <a:xfrm>
            <a:off x="0" y="155448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pic>
        <p:nvPicPr>
          <p:cNvPr id="5" name="Picture 4"/>
          <p:cNvPicPr>
            <a:picLocks noChangeAspect="1" noChangeArrowheads="1"/>
          </p:cNvPicPr>
          <p:nvPr/>
        </p:nvPicPr>
        <p:blipFill>
          <a:blip r:embed="rId2">
            <a:lum contrast="6000"/>
          </a:blip>
          <a:srcRect/>
          <a:stretch>
            <a:fillRect/>
          </a:stretch>
        </p:blipFill>
        <p:spPr bwMode="auto">
          <a:xfrm>
            <a:off x="6477000" y="3505200"/>
            <a:ext cx="1323341" cy="972250"/>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Tree>
    <p:extLst>
      <p:ext uri="{BB962C8B-B14F-4D97-AF65-F5344CB8AC3E}">
        <p14:creationId xmlns:p14="http://schemas.microsoft.com/office/powerpoint/2010/main" val="1118707528"/>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12816840" cy="838200"/>
          </a:xfrm>
        </p:spPr>
        <p:txBody>
          <a:bodyPr>
            <a:normAutofit fontScale="90000"/>
          </a:bodyPr>
          <a:lstStyle/>
          <a:p>
            <a:pPr algn="l"/>
            <a:r>
              <a:rPr lang="en-US" sz="4000" dirty="0" smtClean="0">
                <a:solidFill>
                  <a:srgbClr val="FF0000"/>
                </a:solidFill>
                <a:latin typeface="Eras Demi ITC" pitchFamily="34" charset="0"/>
              </a:rPr>
              <a:t>Outcomes of Bangladesh Foreign Policy in different era</a:t>
            </a:r>
            <a:endParaRPr lang="en-US" sz="4000" b="1" dirty="0">
              <a:solidFill>
                <a:srgbClr val="FF0000"/>
              </a:solidFill>
              <a:latin typeface="Eras Demi ITC" pitchFamily="34" charset="0"/>
            </a:endParaRPr>
          </a:p>
        </p:txBody>
      </p:sp>
      <p:sp>
        <p:nvSpPr>
          <p:cNvPr id="3" name="Rectangle 2"/>
          <p:cNvSpPr/>
          <p:nvPr/>
        </p:nvSpPr>
        <p:spPr>
          <a:xfrm>
            <a:off x="365760" y="1219200"/>
            <a:ext cx="13731240" cy="5299979"/>
          </a:xfrm>
          <a:prstGeom prst="rect">
            <a:avLst/>
          </a:prstGeom>
        </p:spPr>
        <p:txBody>
          <a:bodyPr wrap="square" lIns="130622" tIns="65311" rIns="130622" bIns="65311">
            <a:spAutoFit/>
          </a:bodyPr>
          <a:lstStyle/>
          <a:p>
            <a:pPr marL="274320" lvl="0" indent="-274320" defTabSz="914400" fontAlgn="base">
              <a:spcBef>
                <a:spcPts val="688"/>
              </a:spcBef>
              <a:spcAft>
                <a:spcPct val="0"/>
              </a:spcAft>
              <a:buClr>
                <a:srgbClr val="B13F9A"/>
              </a:buClr>
              <a:buSzPct val="73000"/>
              <a:defRPr/>
            </a:pPr>
            <a:r>
              <a:rPr lang="en-US" sz="3200" b="1" dirty="0" smtClean="0">
                <a:solidFill>
                  <a:srgbClr val="FF0000"/>
                </a:solidFill>
                <a:latin typeface="Eras Demi ITC" pitchFamily="34" charset="0"/>
              </a:rPr>
              <a:t>  </a:t>
            </a:r>
            <a:r>
              <a:rPr lang="en-US" sz="2200" b="1" dirty="0">
                <a:solidFill>
                  <a:srgbClr val="00B050"/>
                </a:solidFill>
                <a:effectLst>
                  <a:outerShdw blurRad="38100" dist="38100" dir="2700000" algn="tl">
                    <a:srgbClr val="000000">
                      <a:alpha val="43137"/>
                    </a:srgbClr>
                  </a:outerShdw>
                </a:effectLst>
                <a:latin typeface="Eras Medium ITC" pitchFamily="34" charset="0"/>
              </a:rPr>
              <a:t>The Success of Sheikh </a:t>
            </a:r>
            <a:r>
              <a:rPr lang="en-US" sz="2200" b="1" dirty="0" err="1">
                <a:solidFill>
                  <a:srgbClr val="00B050"/>
                </a:solidFill>
                <a:effectLst>
                  <a:outerShdw blurRad="38100" dist="38100" dir="2700000" algn="tl">
                    <a:srgbClr val="000000">
                      <a:alpha val="43137"/>
                    </a:srgbClr>
                  </a:outerShdw>
                </a:effectLst>
                <a:latin typeface="Eras Medium ITC" pitchFamily="34" charset="0"/>
              </a:rPr>
              <a:t>Mujibur</a:t>
            </a:r>
            <a:r>
              <a:rPr lang="en-US" sz="2200" b="1" dirty="0">
                <a:solidFill>
                  <a:srgbClr val="00B050"/>
                </a:solidFill>
                <a:effectLst>
                  <a:outerShdw blurRad="38100" dist="38100" dir="2700000" algn="tl">
                    <a:srgbClr val="000000">
                      <a:alpha val="43137"/>
                    </a:srgbClr>
                  </a:outerShdw>
                </a:effectLst>
                <a:latin typeface="Eras Medium ITC" pitchFamily="34" charset="0"/>
              </a:rPr>
              <a:t> Rahman (1972-75) </a:t>
            </a:r>
          </a:p>
          <a:p>
            <a:pPr marL="274320" lvl="0" indent="-274320" defTabSz="914400" fontAlgn="base">
              <a:spcBef>
                <a:spcPts val="688"/>
              </a:spcBef>
              <a:spcAft>
                <a:spcPct val="0"/>
              </a:spcAft>
              <a:buClr>
                <a:srgbClr val="B13F9A"/>
              </a:buClr>
              <a:buSzPct val="73000"/>
              <a:defRPr/>
            </a:pPr>
            <a:endParaRPr lang="en-US" sz="1000" b="1" dirty="0">
              <a:solidFill>
                <a:srgbClr val="00B050"/>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Withdrawal of Indian troops from Bangladesh</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A Reasonable share of the Ganges water by using his personal equation with the Indian Prime Minister Indira Gandhi</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Bangladesh’s participation at the OIC conference in Lahore, tripartite agreement of 1974 involving India, Bangladesh and Pakistan to grant “clemency” to the 195 Pakistani prisoners of war held in India taking into account the appeal of the “Prime Minister of Pakistan to forgive and forget mistakes of the past”.</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Visit Washington and membership of the non-aligned movement to cite some of the main achievements of Bangladesh Foreign policy during the formative phase.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Recognition of Bangladesh by a large number of countries including Pakistan, the West, the non-aligned and Muslim countries</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Serious initiatives to seek recognition of China, Saudi Arabia and Bangladesh entry into the UN. </a:t>
            </a:r>
          </a:p>
        </p:txBody>
      </p:sp>
      <p:sp>
        <p:nvSpPr>
          <p:cNvPr id="4" name="Flowchart: Process 4"/>
          <p:cNvSpPr>
            <a:spLocks noChangeArrowheads="1"/>
          </p:cNvSpPr>
          <p:nvPr/>
        </p:nvSpPr>
        <p:spPr bwMode="auto">
          <a:xfrm>
            <a:off x="0" y="9906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91440"/>
            <a:ext cx="13045440" cy="1097280"/>
          </a:xfrm>
        </p:spPr>
        <p:txBody>
          <a:bodyPr>
            <a:noAutofit/>
          </a:bodyPr>
          <a:lstStyle/>
          <a:p>
            <a:r>
              <a:rPr lang="en-US" sz="3600" smtClean="0">
                <a:solidFill>
                  <a:srgbClr val="FF0000"/>
                </a:solidFill>
                <a:latin typeface="Eras Demi ITC" pitchFamily="34" charset="0"/>
              </a:rPr>
              <a:t>Outcomes </a:t>
            </a:r>
            <a:r>
              <a:rPr lang="en-US" sz="3600">
                <a:solidFill>
                  <a:srgbClr val="FF0000"/>
                </a:solidFill>
                <a:latin typeface="Eras Demi ITC" pitchFamily="34" charset="0"/>
              </a:rPr>
              <a:t>of Bangladesh Foreign Policy</a:t>
            </a:r>
            <a:endParaRPr lang="en-US" sz="3200" b="1" dirty="0" smtClean="0">
              <a:solidFill>
                <a:srgbClr val="FF0000"/>
              </a:solidFill>
              <a:latin typeface="Eras Demi ITC" pitchFamily="34" charset="0"/>
            </a:endParaRPr>
          </a:p>
        </p:txBody>
      </p:sp>
      <p:sp>
        <p:nvSpPr>
          <p:cNvPr id="4" name="TextBox 3"/>
          <p:cNvSpPr txBox="1"/>
          <p:nvPr/>
        </p:nvSpPr>
        <p:spPr>
          <a:xfrm>
            <a:off x="457200" y="1143000"/>
            <a:ext cx="13716000" cy="6041208"/>
          </a:xfrm>
          <a:prstGeom prst="rect">
            <a:avLst/>
          </a:prstGeom>
          <a:noFill/>
        </p:spPr>
        <p:txBody>
          <a:bodyPr wrap="square" lIns="130622" tIns="65311" rIns="130622" bIns="65311" rtlCol="0">
            <a:spAutoFit/>
          </a:bodyPr>
          <a:lstStyle/>
          <a:p>
            <a:pPr marL="274320" lvl="0" indent="-274320" algn="just" defTabSz="914400" fontAlgn="base">
              <a:spcAft>
                <a:spcPct val="0"/>
              </a:spcAft>
              <a:buClr>
                <a:srgbClr val="B13F9A"/>
              </a:buClr>
              <a:buSzPct val="73000"/>
              <a:defRPr/>
            </a:pPr>
            <a:r>
              <a:rPr lang="en-US" sz="2400" b="1" dirty="0">
                <a:solidFill>
                  <a:srgbClr val="00B050"/>
                </a:solidFill>
                <a:effectLst>
                  <a:outerShdw blurRad="38100" dist="38100" dir="2700000" algn="tl">
                    <a:srgbClr val="000000">
                      <a:alpha val="43137"/>
                    </a:srgbClr>
                  </a:outerShdw>
                </a:effectLst>
                <a:latin typeface="Eras Medium ITC" pitchFamily="34" charset="0"/>
              </a:rPr>
              <a:t>The Success of </a:t>
            </a:r>
            <a:r>
              <a:rPr lang="en-US" sz="2400" b="1" dirty="0" err="1">
                <a:solidFill>
                  <a:srgbClr val="00B050"/>
                </a:solidFill>
                <a:effectLst>
                  <a:outerShdw blurRad="38100" dist="38100" dir="2700000" algn="tl">
                    <a:srgbClr val="000000">
                      <a:alpha val="43137"/>
                    </a:srgbClr>
                  </a:outerShdw>
                </a:effectLst>
                <a:latin typeface="Eras Medium ITC" pitchFamily="34" charset="0"/>
              </a:rPr>
              <a:t>Ziaur</a:t>
            </a:r>
            <a:r>
              <a:rPr lang="en-US" sz="2400" b="1" dirty="0">
                <a:solidFill>
                  <a:srgbClr val="00B050"/>
                </a:solidFill>
                <a:effectLst>
                  <a:outerShdw blurRad="38100" dist="38100" dir="2700000" algn="tl">
                    <a:srgbClr val="000000">
                      <a:alpha val="43137"/>
                    </a:srgbClr>
                  </a:outerShdw>
                </a:effectLst>
                <a:latin typeface="Eras Medium ITC" pitchFamily="34" charset="0"/>
              </a:rPr>
              <a:t> Rahman (1975-1981)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principal achievements of the period were consolidation and strengthening of relationship with China through widening and deepening of cooperation.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Positive initiatives for resolution of outstanding issues with India particularly during the time of Prime Minister </a:t>
            </a:r>
            <a:r>
              <a:rPr lang="en-US" sz="2400" b="1" dirty="0" err="1">
                <a:solidFill>
                  <a:prstClr val="black"/>
                </a:solidFill>
                <a:latin typeface="Eras Medium ITC" pitchFamily="34" charset="0"/>
              </a:rPr>
              <a:t>Moraji</a:t>
            </a:r>
            <a:r>
              <a:rPr lang="en-US" sz="2400" b="1" dirty="0">
                <a:solidFill>
                  <a:prstClr val="black"/>
                </a:solidFill>
                <a:latin typeface="Eras Medium ITC" pitchFamily="34" charset="0"/>
              </a:rPr>
              <a:t> Desai.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Formation of SAARC by enlisting the support of South Asian countries. </a:t>
            </a:r>
          </a:p>
          <a:p>
            <a:pPr marL="274320" lvl="0" indent="-274320" algn="just" defTabSz="914400" fontAlgn="base">
              <a:spcAft>
                <a:spcPct val="0"/>
              </a:spcAft>
              <a:buClr>
                <a:srgbClr val="B13F9A"/>
              </a:buClr>
              <a:buSzPct val="73000"/>
              <a:buFont typeface="Wingdings" pitchFamily="2" charset="2"/>
              <a:buChar char="q"/>
              <a:tabLst>
                <a:tab pos="0" algn="l"/>
              </a:tabLst>
              <a:defRPr/>
            </a:pPr>
            <a:r>
              <a:rPr lang="en-US" sz="2400" b="1" dirty="0">
                <a:solidFill>
                  <a:prstClr val="black"/>
                </a:solidFill>
                <a:latin typeface="Eras Medium ITC" pitchFamily="34" charset="0"/>
              </a:rPr>
              <a:t>The other diplomatic achievements of </a:t>
            </a:r>
            <a:r>
              <a:rPr lang="en-US" sz="2400" b="1" dirty="0" err="1">
                <a:solidFill>
                  <a:prstClr val="black"/>
                </a:solidFill>
                <a:latin typeface="Eras Medium ITC" pitchFamily="34" charset="0"/>
              </a:rPr>
              <a:t>Ziaur</a:t>
            </a:r>
            <a:r>
              <a:rPr lang="en-US" sz="2400" b="1" dirty="0">
                <a:solidFill>
                  <a:prstClr val="black"/>
                </a:solidFill>
                <a:latin typeface="Eras Medium ITC" pitchFamily="34" charset="0"/>
              </a:rPr>
              <a:t> Rahman </a:t>
            </a:r>
            <a:r>
              <a:rPr lang="en-US" sz="2400" b="1" dirty="0" smtClean="0">
                <a:solidFill>
                  <a:prstClr val="black"/>
                </a:solidFill>
                <a:latin typeface="Eras Medium ITC" pitchFamily="34" charset="0"/>
              </a:rPr>
              <a:t>was </a:t>
            </a:r>
            <a:r>
              <a:rPr lang="en-US" sz="2400" b="1" dirty="0">
                <a:solidFill>
                  <a:prstClr val="black"/>
                </a:solidFill>
                <a:latin typeface="Eras Medium ITC" pitchFamily="34" charset="0"/>
              </a:rPr>
              <a:t>the election of Bangladesh as a non-permanent member of the UN Security Council. </a:t>
            </a:r>
          </a:p>
          <a:p>
            <a:pPr marL="274320" lvl="0" indent="-274320" algn="just" defTabSz="914400" fontAlgn="base">
              <a:spcAft>
                <a:spcPct val="0"/>
              </a:spcAft>
              <a:buClr>
                <a:srgbClr val="B13F9A"/>
              </a:buClr>
              <a:buSzPct val="73000"/>
              <a:defRPr/>
            </a:pPr>
            <a:endParaRPr lang="en-US" sz="2400" b="1" dirty="0" smtClean="0">
              <a:solidFill>
                <a:prstClr val="black"/>
              </a:solidFill>
              <a:latin typeface="Eras Medium ITC" pitchFamily="34" charset="0"/>
            </a:endParaRPr>
          </a:p>
          <a:p>
            <a:pPr marL="274320" lvl="0" indent="-274320" algn="just" defTabSz="914400" fontAlgn="base">
              <a:spcAft>
                <a:spcPct val="0"/>
              </a:spcAft>
              <a:buClr>
                <a:srgbClr val="B13F9A"/>
              </a:buClr>
              <a:buSzPct val="73000"/>
              <a:defRPr/>
            </a:pPr>
            <a:endParaRPr lang="en-US" sz="2400" b="1" dirty="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dirty="0">
                <a:solidFill>
                  <a:srgbClr val="00B050"/>
                </a:solidFill>
                <a:effectLst>
                  <a:outerShdw blurRad="38100" dist="38100" dir="2700000" algn="tl">
                    <a:srgbClr val="000000">
                      <a:alpha val="43137"/>
                    </a:srgbClr>
                  </a:outerShdw>
                </a:effectLst>
                <a:latin typeface="Eras Medium ITC" pitchFamily="34" charset="0"/>
              </a:rPr>
              <a:t>The Success of H M </a:t>
            </a:r>
            <a:r>
              <a:rPr lang="en-US" sz="2400" b="1" dirty="0" err="1">
                <a:solidFill>
                  <a:srgbClr val="00B050"/>
                </a:solidFill>
                <a:effectLst>
                  <a:outerShdw blurRad="38100" dist="38100" dir="2700000" algn="tl">
                    <a:srgbClr val="000000">
                      <a:alpha val="43137"/>
                    </a:srgbClr>
                  </a:outerShdw>
                </a:effectLst>
                <a:latin typeface="Eras Medium ITC" pitchFamily="34" charset="0"/>
              </a:rPr>
              <a:t>Ershad</a:t>
            </a:r>
            <a:r>
              <a:rPr lang="en-US" sz="2400" b="1" dirty="0">
                <a:solidFill>
                  <a:srgbClr val="00B050"/>
                </a:solidFill>
                <a:effectLst>
                  <a:outerShdw blurRad="38100" dist="38100" dir="2700000" algn="tl">
                    <a:srgbClr val="000000">
                      <a:alpha val="43137"/>
                    </a:srgbClr>
                  </a:outerShdw>
                </a:effectLst>
                <a:latin typeface="Eras Medium ITC" pitchFamily="34" charset="0"/>
              </a:rPr>
              <a:t> (</a:t>
            </a:r>
            <a:r>
              <a:rPr lang="en-US" sz="2400" b="1" dirty="0" smtClean="0">
                <a:solidFill>
                  <a:srgbClr val="00B050"/>
                </a:solidFill>
                <a:effectLst>
                  <a:outerShdw blurRad="38100" dist="38100" dir="2700000" algn="tl">
                    <a:srgbClr val="000000">
                      <a:alpha val="43137"/>
                    </a:srgbClr>
                  </a:outerShdw>
                </a:effectLst>
                <a:latin typeface="Eras Medium ITC" pitchFamily="34" charset="0"/>
              </a:rPr>
              <a:t>1981-1990) </a:t>
            </a:r>
            <a:endParaRPr lang="en-US" sz="2400" b="1" dirty="0">
              <a:solidFill>
                <a:srgbClr val="00B050"/>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foreign policy under </a:t>
            </a:r>
            <a:r>
              <a:rPr lang="en-US" sz="2400" b="1" dirty="0" err="1">
                <a:solidFill>
                  <a:prstClr val="black"/>
                </a:solidFill>
                <a:latin typeface="Eras Medium ITC" pitchFamily="34" charset="0"/>
              </a:rPr>
              <a:t>Ershad</a:t>
            </a:r>
            <a:r>
              <a:rPr lang="en-US" sz="2400" b="1" dirty="0">
                <a:solidFill>
                  <a:prstClr val="black"/>
                </a:solidFill>
                <a:latin typeface="Eras Medium ITC" pitchFamily="34" charset="0"/>
              </a:rPr>
              <a:t> did not significantly deviate from what it was under </a:t>
            </a:r>
            <a:r>
              <a:rPr lang="en-US" sz="2400" b="1" dirty="0" err="1">
                <a:solidFill>
                  <a:prstClr val="black"/>
                </a:solidFill>
                <a:latin typeface="Eras Medium ITC" pitchFamily="34" charset="0"/>
              </a:rPr>
              <a:t>Ziaur</a:t>
            </a:r>
            <a:r>
              <a:rPr lang="en-US" sz="2400" b="1" dirty="0">
                <a:solidFill>
                  <a:prstClr val="black"/>
                </a:solidFill>
                <a:latin typeface="Eras Medium ITC" pitchFamily="34" charset="0"/>
              </a:rPr>
              <a:t> Rahman. </a:t>
            </a:r>
          </a:p>
          <a:p>
            <a:pPr marL="274320" lvl="0" indent="-274320" algn="just" defTabSz="914400" fontAlgn="base">
              <a:spcAft>
                <a:spcPct val="0"/>
              </a:spcAft>
              <a:buClr>
                <a:srgbClr val="B13F9A"/>
              </a:buClr>
              <a:buSzPct val="73000"/>
              <a:buFont typeface="Wingdings" pitchFamily="2" charset="2"/>
              <a:buChar char="q"/>
              <a:defRPr/>
            </a:pPr>
            <a:r>
              <a:rPr lang="en-US" sz="2400" b="1" dirty="0" err="1">
                <a:solidFill>
                  <a:prstClr val="black"/>
                </a:solidFill>
                <a:latin typeface="Eras Medium ITC" pitchFamily="34" charset="0"/>
              </a:rPr>
              <a:t>Ersahd</a:t>
            </a:r>
            <a:r>
              <a:rPr lang="en-US" sz="2400" b="1" dirty="0">
                <a:solidFill>
                  <a:prstClr val="black"/>
                </a:solidFill>
                <a:latin typeface="Eras Medium ITC" pitchFamily="34" charset="0"/>
              </a:rPr>
              <a:t> declared Islam the state of the religion</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regional organization: SAARC  was formally formed in the time of </a:t>
            </a:r>
            <a:r>
              <a:rPr lang="en-US" sz="2400" b="1" dirty="0" err="1">
                <a:solidFill>
                  <a:prstClr val="black"/>
                </a:solidFill>
                <a:latin typeface="Eras Medium ITC" pitchFamily="34" charset="0"/>
              </a:rPr>
              <a:t>Ershad</a:t>
            </a:r>
            <a:r>
              <a:rPr lang="en-US" sz="2400" b="1" dirty="0">
                <a:solidFill>
                  <a:prstClr val="black"/>
                </a:solidFill>
                <a:latin typeface="Eras Medium ITC" pitchFamily="34" charset="0"/>
              </a:rPr>
              <a:t>.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Bangladesh Army started to work in the UN Peace Keeping Mission. </a:t>
            </a:r>
          </a:p>
        </p:txBody>
      </p:sp>
      <p:sp>
        <p:nvSpPr>
          <p:cNvPr id="5" name="Flowchart: Process 4"/>
          <p:cNvSpPr>
            <a:spLocks noChangeArrowheads="1"/>
          </p:cNvSpPr>
          <p:nvPr/>
        </p:nvSpPr>
        <p:spPr bwMode="auto">
          <a:xfrm>
            <a:off x="0" y="9144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0"/>
            <a:ext cx="13045440" cy="990600"/>
          </a:xfrm>
        </p:spPr>
        <p:txBody>
          <a:bodyPr>
            <a:noAutofit/>
          </a:bodyPr>
          <a:lstStyle/>
          <a:p>
            <a:r>
              <a:rPr lang="en-US" sz="3600">
                <a:solidFill>
                  <a:srgbClr val="FF0000"/>
                </a:solidFill>
                <a:latin typeface="Eras Demi ITC" pitchFamily="34" charset="0"/>
              </a:rPr>
              <a:t>Outcomes of Bangladesh Foreign Policy</a:t>
            </a:r>
            <a:endParaRPr lang="en-US" sz="4000" b="1" dirty="0" smtClean="0">
              <a:solidFill>
                <a:srgbClr val="FF0000"/>
              </a:solidFill>
              <a:latin typeface="Eras Demi ITC" pitchFamily="34" charset="0"/>
            </a:endParaRPr>
          </a:p>
        </p:txBody>
      </p:sp>
      <p:sp>
        <p:nvSpPr>
          <p:cNvPr id="4" name="TextBox 3"/>
          <p:cNvSpPr txBox="1"/>
          <p:nvPr/>
        </p:nvSpPr>
        <p:spPr>
          <a:xfrm>
            <a:off x="162197" y="1219200"/>
            <a:ext cx="14097000" cy="7764756"/>
          </a:xfrm>
          <a:prstGeom prst="rect">
            <a:avLst/>
          </a:prstGeom>
          <a:noFill/>
        </p:spPr>
        <p:txBody>
          <a:bodyPr wrap="square" lIns="130622" tIns="65311" rIns="130622" bIns="65311" rtlCol="0">
            <a:spAutoFit/>
          </a:bodyPr>
          <a:lstStyle/>
          <a:p>
            <a:pPr marL="274320" lvl="0" indent="-274320" algn="just" defTabSz="914400" fontAlgn="base">
              <a:spcAft>
                <a:spcPct val="0"/>
              </a:spcAft>
              <a:buClr>
                <a:srgbClr val="B13F9A"/>
              </a:buClr>
              <a:buSzPct val="73000"/>
              <a:defRPr/>
            </a:pPr>
            <a:r>
              <a:rPr lang="en-US" sz="3200" smtClean="0">
                <a:latin typeface="Eras Demi ITC" pitchFamily="34" charset="0"/>
              </a:rPr>
              <a:t> </a:t>
            </a:r>
            <a:r>
              <a:rPr lang="en-US" sz="2400" b="1">
                <a:solidFill>
                  <a:srgbClr val="00B050"/>
                </a:solidFill>
                <a:effectLst>
                  <a:outerShdw blurRad="38100" dist="38100" dir="2700000" algn="tl">
                    <a:srgbClr val="000000">
                      <a:alpha val="43137"/>
                    </a:srgbClr>
                  </a:outerShdw>
                </a:effectLst>
                <a:latin typeface="Eras Medium ITC" pitchFamily="34" charset="0"/>
              </a:rPr>
              <a:t>The Success of Khaleda Zia (1991-1996)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 the wave of globalization and privatization, Bangladesh moved towards enhancing trade and investment for economic development.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The policymakers of Bangladesh would come closer to India for regional and bilateral economic cooperation.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India handed over the Tin Bigha Corridor on a lease and opened it for use by Bangladeshi passengers and vehicular traffic in 1992.</a:t>
            </a:r>
          </a:p>
          <a:p>
            <a:pPr marL="274320" lvl="0" indent="-274320" algn="just" defTabSz="914400" fontAlgn="base">
              <a:spcAft>
                <a:spcPct val="0"/>
              </a:spcAft>
              <a:buClr>
                <a:srgbClr val="B13F9A"/>
              </a:buClr>
              <a:buSzPct val="73000"/>
              <a:defRPr/>
            </a:pPr>
            <a:endParaRPr lang="en-US" sz="240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a:solidFill>
                  <a:srgbClr val="00B050"/>
                </a:solidFill>
                <a:effectLst>
                  <a:outerShdw blurRad="38100" dist="38100" dir="2700000" algn="tl">
                    <a:srgbClr val="000000">
                      <a:alpha val="43137"/>
                    </a:srgbClr>
                  </a:outerShdw>
                </a:effectLst>
                <a:latin typeface="Eras Medium ITC" pitchFamily="34" charset="0"/>
              </a:rPr>
              <a:t>The Success of Sheikh Hasina (1996-2001)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Landmark treaty on sharing of the Ganga waters water with India.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The signing of a historic agreement with Shanti Bahini in CHT.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India and Bangladesh started to liberalize at a rapid pace with the deficit in formal trade rising. </a:t>
            </a:r>
          </a:p>
          <a:p>
            <a:pPr marL="274320" lvl="0" indent="-274320" algn="just" defTabSz="914400" fontAlgn="base">
              <a:spcAft>
                <a:spcPct val="0"/>
              </a:spcAft>
              <a:buClr>
                <a:srgbClr val="B13F9A"/>
              </a:buClr>
              <a:buSzPct val="73000"/>
              <a:defRPr/>
            </a:pPr>
            <a:endParaRPr lang="en-US" sz="240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a:solidFill>
                  <a:srgbClr val="00B050"/>
                </a:solidFill>
                <a:effectLst>
                  <a:outerShdw blurRad="38100" dist="38100" dir="2700000" algn="tl">
                    <a:srgbClr val="000000">
                      <a:alpha val="43137"/>
                    </a:srgbClr>
                  </a:outerShdw>
                </a:effectLst>
                <a:latin typeface="Eras Medium ITC" pitchFamily="34" charset="0"/>
              </a:rPr>
              <a:t>The Success of Khaleda Zia </a:t>
            </a:r>
            <a:r>
              <a:rPr lang="en-US" sz="2400" b="1" smtClean="0">
                <a:solidFill>
                  <a:srgbClr val="00B050"/>
                </a:solidFill>
                <a:effectLst>
                  <a:outerShdw blurRad="38100" dist="38100" dir="2700000" algn="tl">
                    <a:srgbClr val="000000">
                      <a:alpha val="43137"/>
                    </a:srgbClr>
                  </a:outerShdw>
                </a:effectLst>
                <a:latin typeface="Eras Medium ITC" pitchFamily="34" charset="0"/>
              </a:rPr>
              <a:t>(2001-2006) </a:t>
            </a:r>
            <a:endParaRPr lang="en-US" sz="2400" b="1">
              <a:solidFill>
                <a:srgbClr val="00B050"/>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Look East Policy</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Strong Relations with OIC countries and China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Transit, Transshipment and Gas </a:t>
            </a:r>
            <a:r>
              <a:rPr lang="en-US" sz="2400" smtClean="0">
                <a:solidFill>
                  <a:prstClr val="black"/>
                </a:solidFill>
                <a:latin typeface="Eras Medium ITC" pitchFamily="34" charset="0"/>
              </a:rPr>
              <a:t>pipeline</a:t>
            </a:r>
          </a:p>
          <a:p>
            <a:pPr marL="274320" lvl="0" indent="-274320" algn="just" defTabSz="914400" fontAlgn="base">
              <a:spcAft>
                <a:spcPct val="0"/>
              </a:spcAft>
              <a:buClr>
                <a:srgbClr val="B13F9A"/>
              </a:buClr>
              <a:buSzPct val="73000"/>
              <a:buFont typeface="Wingdings" pitchFamily="2" charset="2"/>
              <a:buChar char="q"/>
              <a:defRPr/>
            </a:pPr>
            <a:endParaRPr lang="en-US" sz="2400" b="1">
              <a:solidFill>
                <a:prstClr val="black"/>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endParaRPr lang="en-US" sz="2400" b="1">
              <a:solidFill>
                <a:prstClr val="black"/>
              </a:solidFill>
              <a:effectLst>
                <a:outerShdw blurRad="38100" dist="38100" dir="2700000" algn="tl">
                  <a:srgbClr val="000000">
                    <a:alpha val="43137"/>
                  </a:srgbClr>
                </a:outerShdw>
              </a:effectLst>
              <a:latin typeface="Eras Medium ITC" pitchFamily="34" charset="0"/>
            </a:endParaRPr>
          </a:p>
          <a:p>
            <a:pPr marL="996010" lvl="1" indent="-342900" algn="just">
              <a:buFont typeface="+mj-lt"/>
              <a:buAutoNum type="arabicPeriod"/>
            </a:pPr>
            <a:endParaRPr lang="en-US" sz="3200" dirty="0" smtClean="0">
              <a:latin typeface="Eras Demi ITC" pitchFamily="34" charset="0"/>
            </a:endParaRPr>
          </a:p>
        </p:txBody>
      </p:sp>
      <p:sp>
        <p:nvSpPr>
          <p:cNvPr id="5" name="Flowchart: Process 4"/>
          <p:cNvSpPr>
            <a:spLocks noChangeArrowheads="1"/>
          </p:cNvSpPr>
          <p:nvPr/>
        </p:nvSpPr>
        <p:spPr bwMode="auto">
          <a:xfrm>
            <a:off x="0" y="7620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2880"/>
            <a:ext cx="13670280" cy="1188720"/>
          </a:xfrm>
        </p:spPr>
        <p:txBody>
          <a:bodyPr>
            <a:normAutofit/>
          </a:bodyPr>
          <a:lstStyle/>
          <a:p>
            <a:r>
              <a:rPr lang="en-US" sz="3600">
                <a:solidFill>
                  <a:srgbClr val="FF0000"/>
                </a:solidFill>
                <a:latin typeface="Eras Demi ITC" pitchFamily="34" charset="0"/>
              </a:rPr>
              <a:t>Outcomes of Bangladesh Foreign Policy</a:t>
            </a:r>
            <a:endParaRPr lang="en-US" sz="4000" b="1" dirty="0" smtClean="0">
              <a:solidFill>
                <a:srgbClr val="FF0000"/>
              </a:solidFill>
              <a:latin typeface="Eras Demi ITC" pitchFamily="34" charset="0"/>
            </a:endParaRPr>
          </a:p>
        </p:txBody>
      </p:sp>
      <p:sp>
        <p:nvSpPr>
          <p:cNvPr id="6" name="Content Placeholder 5"/>
          <p:cNvSpPr>
            <a:spLocks noGrp="1"/>
          </p:cNvSpPr>
          <p:nvPr>
            <p:ph idx="1"/>
          </p:nvPr>
        </p:nvSpPr>
        <p:spPr>
          <a:xfrm>
            <a:off x="228600" y="1554480"/>
            <a:ext cx="13716000" cy="6675120"/>
          </a:xfrm>
        </p:spPr>
        <p:txBody>
          <a:bodyPr>
            <a:normAutofit/>
          </a:bodyPr>
          <a:lstStyle/>
          <a:p>
            <a:pPr marL="311150" lvl="0" indent="-311150" algn="just" defTabSz="914400" fontAlgn="base">
              <a:lnSpc>
                <a:spcPct val="100000"/>
              </a:lnSpc>
              <a:spcBef>
                <a:spcPts val="688"/>
              </a:spcBef>
              <a:spcAft>
                <a:spcPct val="0"/>
              </a:spcAft>
              <a:buClr>
                <a:srgbClr val="B13F9A"/>
              </a:buClr>
              <a:buSzPct val="73000"/>
              <a:buNone/>
              <a:defRPr/>
            </a:pPr>
            <a:r>
              <a:rPr lang="en-US" sz="2400" b="1" dirty="0">
                <a:solidFill>
                  <a:srgbClr val="00B050"/>
                </a:solidFill>
                <a:effectLst>
                  <a:outerShdw blurRad="38100" dist="38100" dir="2700000" algn="tl">
                    <a:srgbClr val="000000">
                      <a:alpha val="43137"/>
                    </a:srgbClr>
                  </a:outerShdw>
                </a:effectLst>
                <a:latin typeface="Eras Medium ITC" pitchFamily="34" charset="0"/>
                <a:ea typeface="Verdana" pitchFamily="34" charset="0"/>
                <a:cs typeface="Verdana" pitchFamily="34" charset="0"/>
              </a:rPr>
              <a:t>Recent </a:t>
            </a:r>
            <a:r>
              <a:rPr lang="en-US" sz="2400" b="1" dirty="0" smtClean="0">
                <a:solidFill>
                  <a:srgbClr val="00B050"/>
                </a:solidFill>
                <a:effectLst>
                  <a:outerShdw blurRad="38100" dist="38100" dir="2700000" algn="tl">
                    <a:srgbClr val="000000">
                      <a:alpha val="43137"/>
                    </a:srgbClr>
                  </a:outerShdw>
                </a:effectLst>
                <a:latin typeface="Eras Medium ITC" pitchFamily="34" charset="0"/>
                <a:ea typeface="Verdana" pitchFamily="34" charset="0"/>
                <a:cs typeface="Verdana" pitchFamily="34" charset="0"/>
              </a:rPr>
              <a:t>Achievements (2008 – up to present)</a:t>
            </a:r>
            <a:endParaRPr lang="en-US" sz="2400" b="1" dirty="0">
              <a:solidFill>
                <a:srgbClr val="00B050"/>
              </a:solidFill>
              <a:effectLst>
                <a:outerShdw blurRad="38100" dist="38100" dir="2700000" algn="tl">
                  <a:srgbClr val="000000">
                    <a:alpha val="43137"/>
                  </a:srgbClr>
                </a:outerShdw>
              </a:effectLst>
              <a:latin typeface="Eras Medium ITC" pitchFamily="34" charset="0"/>
              <a:ea typeface="Verdana" pitchFamily="34" charset="0"/>
              <a:cs typeface="Verdana" pitchFamily="34" charset="0"/>
            </a:endParaRP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Maritime Boundary dispute between Bangladesh and Myanmar settled in 2012 and Bangladesh got the victory.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Delimitation of the Maritime Boundary between Bangladesh and India in 2014.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Bangladesh-India Land Boundary Agreement (LBA) passed in Indian parliament and executed by which long-discussed enclave-problems solved in Bangladesh and India.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Prime Minister Sheikh </a:t>
            </a:r>
            <a:r>
              <a:rPr lang="en-US" sz="2400" dirty="0" err="1">
                <a:solidFill>
                  <a:prstClr val="black"/>
                </a:solidFill>
                <a:latin typeface="Eras Medium ITC" pitchFamily="34" charset="0"/>
                <a:ea typeface="Verdana" pitchFamily="34" charset="0"/>
                <a:cs typeface="Verdana" pitchFamily="34" charset="0"/>
              </a:rPr>
              <a:t>Hasina</a:t>
            </a:r>
            <a:r>
              <a:rPr lang="en-US" sz="2400" dirty="0">
                <a:solidFill>
                  <a:prstClr val="black"/>
                </a:solidFill>
                <a:latin typeface="Eras Medium ITC" pitchFamily="34" charset="0"/>
                <a:ea typeface="Verdana" pitchFamily="34" charset="0"/>
                <a:cs typeface="Verdana" pitchFamily="34" charset="0"/>
              </a:rPr>
              <a:t> received the South-South Award, Champion of the Earth and many International awards.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Bangladesh’s is playing an active role in many international organizations.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 successfully controlled terrorism activities.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Increase of migration and remittance in recent times.</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Economic Aid and Cooperation from China, Japan, the World Bank and India has increased.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The </a:t>
            </a:r>
            <a:r>
              <a:rPr lang="en-US" sz="2400" dirty="0" err="1">
                <a:solidFill>
                  <a:prstClr val="black"/>
                </a:solidFill>
                <a:latin typeface="Eras Medium ITC" pitchFamily="34" charset="0"/>
                <a:ea typeface="Verdana" pitchFamily="34" charset="0"/>
                <a:cs typeface="Verdana" pitchFamily="34" charset="0"/>
              </a:rPr>
              <a:t>Bangabandhu</a:t>
            </a:r>
            <a:r>
              <a:rPr lang="en-US" sz="2400" dirty="0">
                <a:solidFill>
                  <a:prstClr val="black"/>
                </a:solidFill>
                <a:latin typeface="Eras Medium ITC" pitchFamily="34" charset="0"/>
                <a:ea typeface="Verdana" pitchFamily="34" charset="0"/>
                <a:cs typeface="Verdana" pitchFamily="34" charset="0"/>
              </a:rPr>
              <a:t> Satellite-1, 1st Bangladeshi geostationary communications and Broadcasting Satellite launched in 2018. </a:t>
            </a:r>
          </a:p>
          <a:p>
            <a:pPr lvl="1" algn="just">
              <a:buNone/>
            </a:pPr>
            <a:endParaRPr lang="en-US" sz="2800" dirty="0" smtClean="0">
              <a:latin typeface="Eras Demi ITC" pitchFamily="34" charset="0"/>
            </a:endParaRPr>
          </a:p>
          <a:p>
            <a:pPr algn="just"/>
            <a:endParaRPr lang="en-US" dirty="0" smtClean="0"/>
          </a:p>
          <a:p>
            <a:pPr algn="just"/>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13441680" cy="1188720"/>
          </a:xfrm>
        </p:spPr>
        <p:txBody>
          <a:bodyPr>
            <a:normAutofit/>
          </a:bodyPr>
          <a:lstStyle/>
          <a:p>
            <a:pPr algn="l"/>
            <a:r>
              <a:rPr lang="en-US" sz="4000" dirty="0" smtClean="0">
                <a:solidFill>
                  <a:srgbClr val="FF0000"/>
                </a:solidFill>
                <a:latin typeface="Eras Demi ITC" pitchFamily="34" charset="0"/>
              </a:rPr>
              <a:t>Challenges or Problems of Bangladesh Foreign Policy</a:t>
            </a:r>
            <a:endParaRPr lang="en-US" sz="4000" dirty="0">
              <a:solidFill>
                <a:srgbClr val="FF0000"/>
              </a:solidFill>
              <a:latin typeface="Eras Demi ITC" pitchFamily="34" charset="0"/>
            </a:endParaRPr>
          </a:p>
        </p:txBody>
      </p:sp>
      <p:sp>
        <p:nvSpPr>
          <p:cNvPr id="6" name="Content Placeholder 5"/>
          <p:cNvSpPr>
            <a:spLocks noGrp="1"/>
          </p:cNvSpPr>
          <p:nvPr>
            <p:ph idx="1"/>
          </p:nvPr>
        </p:nvSpPr>
        <p:spPr>
          <a:xfrm>
            <a:off x="731520" y="1554480"/>
            <a:ext cx="13167360" cy="6675120"/>
          </a:xfrm>
        </p:spPr>
        <p:txBody>
          <a:bodyPr>
            <a:normAutofit/>
          </a:bodyPr>
          <a:lstStyle/>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b="1" dirty="0" err="1">
                <a:solidFill>
                  <a:prstClr val="black"/>
                </a:solidFill>
                <a:latin typeface="Eras Demi ITC" panose="020B0805030504020804" pitchFamily="34" charset="0"/>
              </a:rPr>
              <a:t>Rohingya</a:t>
            </a:r>
            <a:r>
              <a:rPr lang="en-US" sz="2400" b="1" dirty="0">
                <a:solidFill>
                  <a:prstClr val="black"/>
                </a:solidFill>
                <a:latin typeface="Eras Demi ITC" panose="020B0805030504020804" pitchFamily="34" charset="0"/>
              </a:rPr>
              <a:t> Crisis:  </a:t>
            </a:r>
            <a:r>
              <a:rPr lang="en-US" sz="2400" dirty="0">
                <a:solidFill>
                  <a:prstClr val="black"/>
                </a:solidFill>
                <a:latin typeface="Eras Demi ITC" panose="020B0805030504020804" pitchFamily="34" charset="0"/>
              </a:rPr>
              <a:t>Now repatriation of </a:t>
            </a:r>
            <a:r>
              <a:rPr lang="en-US" sz="2400" dirty="0" err="1">
                <a:solidFill>
                  <a:prstClr val="black"/>
                </a:solidFill>
                <a:latin typeface="Eras Demi ITC" panose="020B0805030504020804" pitchFamily="34" charset="0"/>
              </a:rPr>
              <a:t>Rohingya</a:t>
            </a:r>
            <a:r>
              <a:rPr lang="en-US" sz="2400" dirty="0">
                <a:solidFill>
                  <a:prstClr val="black"/>
                </a:solidFill>
                <a:latin typeface="Eras Demi ITC" panose="020B0805030504020804" pitchFamily="34" charset="0"/>
              </a:rPr>
              <a:t> people became the matter of great concern for Bangladesh.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b="1" dirty="0">
                <a:solidFill>
                  <a:prstClr val="black"/>
                </a:solidFill>
                <a:latin typeface="Eras Demi ITC" panose="020B0805030504020804" pitchFamily="34" charset="0"/>
              </a:rPr>
              <a:t>Climate change problem: </a:t>
            </a:r>
            <a:r>
              <a:rPr lang="en-US" sz="2400" dirty="0">
                <a:solidFill>
                  <a:prstClr val="black"/>
                </a:solidFill>
                <a:latin typeface="Eras Demi ITC" panose="020B0805030504020804" pitchFamily="34" charset="0"/>
              </a:rPr>
              <a:t>Bangladesh is one of the victim countries of climate change and global warming. </a:t>
            </a:r>
            <a:endParaRPr lang="en-US" sz="2400" dirty="0" smtClean="0">
              <a:solidFill>
                <a:prstClr val="black"/>
              </a:solidFill>
              <a:latin typeface="Eras Demi ITC" panose="020B0805030504020804"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latin typeface="Eras Demi ITC" pitchFamily="34" charset="0"/>
              </a:rPr>
              <a:t>Rise in religious intolerance </a:t>
            </a:r>
            <a:endParaRPr lang="en-US" sz="2400" dirty="0">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latin typeface="Eras Demi ITC" pitchFamily="34" charset="0"/>
              </a:rPr>
              <a:t>Development of extremism</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Shortage </a:t>
            </a:r>
            <a:r>
              <a:rPr lang="en-US" sz="2400" dirty="0">
                <a:solidFill>
                  <a:prstClr val="black"/>
                </a:solidFill>
                <a:latin typeface="Eras Demi ITC" pitchFamily="34" charset="0"/>
              </a:rPr>
              <a:t>of Foreign diplomatic missions in abroad </a:t>
            </a:r>
            <a:endParaRPr lang="en-US" sz="2400" dirty="0" smtClean="0">
              <a:solidFill>
                <a:prstClr val="black"/>
              </a:solidFill>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Inexperienced </a:t>
            </a:r>
            <a:r>
              <a:rPr lang="en-US" sz="2400" dirty="0">
                <a:solidFill>
                  <a:prstClr val="black"/>
                </a:solidFill>
                <a:latin typeface="Eras Demi ITC" pitchFamily="34" charset="0"/>
              </a:rPr>
              <a:t>and reactive diplomats or </a:t>
            </a:r>
            <a:r>
              <a:rPr lang="en-US" sz="2400" dirty="0" smtClean="0">
                <a:solidFill>
                  <a:prstClr val="black"/>
                </a:solidFill>
                <a:latin typeface="Eras Demi ITC" pitchFamily="34" charset="0"/>
              </a:rPr>
              <a:t>manpower</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Patronizing </a:t>
            </a:r>
            <a:r>
              <a:rPr lang="en-US" sz="2400" dirty="0">
                <a:solidFill>
                  <a:prstClr val="black"/>
                </a:solidFill>
                <a:latin typeface="Eras Demi ITC" pitchFamily="34" charset="0"/>
              </a:rPr>
              <a:t>corruption </a:t>
            </a:r>
            <a:endParaRPr lang="en-US" sz="2400" dirty="0" smtClean="0">
              <a:solidFill>
                <a:prstClr val="black"/>
              </a:solidFill>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Political </a:t>
            </a:r>
            <a:r>
              <a:rPr lang="en-US" sz="2400" dirty="0">
                <a:solidFill>
                  <a:prstClr val="black"/>
                </a:solidFill>
                <a:latin typeface="Eras Demi ITC" pitchFamily="34" charset="0"/>
              </a:rPr>
              <a:t>intolerance and mudslinging </a:t>
            </a:r>
            <a:endParaRPr lang="en-US" sz="2400" dirty="0" smtClean="0">
              <a:solidFill>
                <a:prstClr val="black"/>
              </a:solidFill>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solidFill>
                  <a:prstClr val="black"/>
                </a:solidFill>
                <a:latin typeface="Eras Demi ITC" pitchFamily="34" charset="0"/>
              </a:rPr>
              <a:t>Absence </a:t>
            </a:r>
            <a:r>
              <a:rPr lang="en-US" sz="2400" dirty="0">
                <a:solidFill>
                  <a:prstClr val="black"/>
                </a:solidFill>
                <a:latin typeface="Eras Demi ITC" pitchFamily="34" charset="0"/>
              </a:rPr>
              <a:t>of coordination and </a:t>
            </a:r>
            <a:r>
              <a:rPr lang="en-US" sz="2400" dirty="0" smtClean="0">
                <a:solidFill>
                  <a:prstClr val="black"/>
                </a:solidFill>
                <a:latin typeface="Eras Demi ITC" pitchFamily="34" charset="0"/>
              </a:rPr>
              <a:t>cooperation</a:t>
            </a:r>
            <a:endParaRPr lang="en-US" sz="2400" dirty="0" smtClean="0">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smtClean="0">
                <a:latin typeface="Eras Demi ITC" pitchFamily="34" charset="0"/>
              </a:rPr>
              <a:t>Critical relationships between India-Bangladesh</a:t>
            </a:r>
          </a:p>
          <a:p>
            <a:pPr lvl="1" algn="just"/>
            <a:r>
              <a:rPr lang="en-US" sz="2400" dirty="0" smtClean="0">
                <a:latin typeface="Eras Demi ITC" pitchFamily="34" charset="0"/>
              </a:rPr>
              <a:t>Inequitable distribution of resources </a:t>
            </a:r>
          </a:p>
          <a:p>
            <a:pPr lvl="1" algn="just"/>
            <a:r>
              <a:rPr lang="en-US" sz="2400" dirty="0" smtClean="0">
                <a:latin typeface="Eras Demi ITC" pitchFamily="34" charset="0"/>
              </a:rPr>
              <a:t>Mistrust and misunderstandings</a:t>
            </a:r>
          </a:p>
          <a:p>
            <a:pPr lvl="1" algn="just"/>
            <a:r>
              <a:rPr lang="en-US" sz="2400" dirty="0" smtClean="0">
                <a:latin typeface="Eras Demi ITC" pitchFamily="34" charset="0"/>
              </a:rPr>
              <a:t>One way foreign trade and investment </a:t>
            </a:r>
          </a:p>
          <a:p>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13441680" cy="1188720"/>
          </a:xfrm>
        </p:spPr>
        <p:txBody>
          <a:bodyPr>
            <a:normAutofit/>
          </a:bodyPr>
          <a:lstStyle/>
          <a:p>
            <a:pPr algn="l"/>
            <a:r>
              <a:rPr lang="en-US" sz="4000" dirty="0" smtClean="0">
                <a:solidFill>
                  <a:srgbClr val="FF0000"/>
                </a:solidFill>
                <a:latin typeface="Eras Demi ITC" pitchFamily="34" charset="0"/>
              </a:rPr>
              <a:t>References</a:t>
            </a:r>
            <a:endParaRPr lang="en-US" sz="4000" dirty="0">
              <a:solidFill>
                <a:srgbClr val="FF0000"/>
              </a:solidFill>
              <a:latin typeface="Eras Demi ITC" pitchFamily="34" charset="0"/>
            </a:endParaRPr>
          </a:p>
        </p:txBody>
      </p:sp>
      <p:sp>
        <p:nvSpPr>
          <p:cNvPr id="6" name="Content Placeholder 5"/>
          <p:cNvSpPr>
            <a:spLocks noGrp="1"/>
          </p:cNvSpPr>
          <p:nvPr>
            <p:ph idx="1"/>
          </p:nvPr>
        </p:nvSpPr>
        <p:spPr>
          <a:xfrm>
            <a:off x="838200" y="1554480"/>
            <a:ext cx="12649200" cy="6675120"/>
          </a:xfrm>
        </p:spPr>
        <p:txBody>
          <a:bodyPr>
            <a:normAutofit/>
          </a:bodyPr>
          <a:lstStyle/>
          <a:p>
            <a:pPr algn="just">
              <a:buFont typeface="Wingdings" pitchFamily="2" charset="2"/>
              <a:buChar char="q"/>
            </a:pPr>
            <a:r>
              <a:rPr lang="en-US" sz="2800" dirty="0" smtClean="0">
                <a:latin typeface="Eras Demi ITC" pitchFamily="34" charset="0"/>
              </a:rPr>
              <a:t>Joseph, Frankel. (1995). The Making of Foreign Policy, New York : Freeman Press.</a:t>
            </a:r>
          </a:p>
          <a:p>
            <a:pPr algn="just">
              <a:buFont typeface="Wingdings" pitchFamily="2" charset="2"/>
              <a:buChar char="q"/>
            </a:pPr>
            <a:r>
              <a:rPr lang="en-US" sz="2800" dirty="0" err="1" smtClean="0">
                <a:latin typeface="Eras Demi ITC" pitchFamily="34" charset="0"/>
              </a:rPr>
              <a:t>Padel</a:t>
            </a:r>
            <a:r>
              <a:rPr lang="en-US" sz="2800" dirty="0" smtClean="0">
                <a:latin typeface="Eras Demi ITC" pitchFamily="34" charset="0"/>
              </a:rPr>
              <a:t>, Ford, Norman J. and Lincoln George A, (1992). The Dynamics of International Politics, Delhi : Book Hives</a:t>
            </a:r>
          </a:p>
          <a:p>
            <a:pPr algn="just">
              <a:buFont typeface="Wingdings" pitchFamily="2" charset="2"/>
              <a:buChar char="q"/>
            </a:pPr>
            <a:r>
              <a:rPr lang="en-US" sz="2800" dirty="0" smtClean="0">
                <a:latin typeface="Eras Demi ITC" pitchFamily="34" charset="0"/>
              </a:rPr>
              <a:t>Manners, Ian. &amp; Whiteman, Richard. (2000) The Foreign Policies of European Members States, Manchester : Manchester University press</a:t>
            </a:r>
          </a:p>
          <a:p>
            <a:pPr algn="just">
              <a:buFont typeface="Wingdings" pitchFamily="2" charset="2"/>
              <a:buChar char="q"/>
            </a:pPr>
            <a:r>
              <a:rPr lang="en-US" sz="2800" dirty="0" err="1" smtClean="0">
                <a:latin typeface="Eras Demi ITC" pitchFamily="34" charset="0"/>
              </a:rPr>
              <a:t>Haider</a:t>
            </a:r>
            <a:r>
              <a:rPr lang="en-US" sz="2800" dirty="0" smtClean="0">
                <a:latin typeface="Eras Demi ITC" pitchFamily="34" charset="0"/>
              </a:rPr>
              <a:t>, </a:t>
            </a:r>
            <a:r>
              <a:rPr lang="en-US" sz="2800" dirty="0" err="1" smtClean="0">
                <a:latin typeface="Eras Demi ITC" pitchFamily="34" charset="0"/>
              </a:rPr>
              <a:t>Zaglul</a:t>
            </a:r>
            <a:r>
              <a:rPr lang="en-US" sz="2800" dirty="0" smtClean="0">
                <a:latin typeface="Eras Demi ITC" pitchFamily="34" charset="0"/>
              </a:rPr>
              <a:t>. (2006). The Changing Pattern of Bangladesh Foreign Policy: A comparative Study of the </a:t>
            </a:r>
            <a:r>
              <a:rPr lang="en-US" sz="2800" dirty="0" err="1" smtClean="0">
                <a:latin typeface="Eras Demi ITC" pitchFamily="34" charset="0"/>
              </a:rPr>
              <a:t>Mujib</a:t>
            </a:r>
            <a:r>
              <a:rPr lang="en-US" sz="2800" dirty="0" smtClean="0">
                <a:latin typeface="Eras Demi ITC" pitchFamily="34" charset="0"/>
              </a:rPr>
              <a:t> and Zia Regimes. The University Press Limited. </a:t>
            </a:r>
          </a:p>
          <a:p>
            <a:pPr algn="just">
              <a:buNone/>
            </a:pPr>
            <a:endParaRPr lang="en-US" sz="3100" dirty="0">
              <a:latin typeface="Eras Demi ITC" pitchFamily="34" charset="0"/>
            </a:endParaRPr>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182880"/>
            <a:ext cx="13167360" cy="1188720"/>
          </a:xfrm>
        </p:spPr>
        <p:txBody>
          <a:bodyPr>
            <a:normAutofit/>
          </a:bodyPr>
          <a:lstStyle/>
          <a:p>
            <a:pPr algn="l"/>
            <a:r>
              <a:rPr lang="en-US" sz="4000" dirty="0" smtClean="0">
                <a:solidFill>
                  <a:srgbClr val="FF0000"/>
                </a:solidFill>
                <a:latin typeface="Eras Demi ITC" pitchFamily="34" charset="0"/>
              </a:rPr>
              <a:t>Chapter Related Questions:</a:t>
            </a:r>
            <a:endParaRPr lang="en-US" sz="4000" dirty="0">
              <a:solidFill>
                <a:srgbClr val="FF0000"/>
              </a:solidFill>
              <a:latin typeface="Eras Demi ITC" pitchFamily="34" charset="0"/>
            </a:endParaRPr>
          </a:p>
        </p:txBody>
      </p:sp>
      <p:sp>
        <p:nvSpPr>
          <p:cNvPr id="6" name="Content Placeholder 5"/>
          <p:cNvSpPr>
            <a:spLocks noGrp="1"/>
          </p:cNvSpPr>
          <p:nvPr>
            <p:ph idx="1"/>
          </p:nvPr>
        </p:nvSpPr>
        <p:spPr>
          <a:xfrm>
            <a:off x="731520" y="1554480"/>
            <a:ext cx="13365480" cy="6217920"/>
          </a:xfrm>
        </p:spPr>
        <p:txBody>
          <a:bodyPr>
            <a:normAutofit/>
          </a:bodyPr>
          <a:lstStyle/>
          <a:p>
            <a:pPr lvl="0"/>
            <a:r>
              <a:rPr lang="en-US" sz="3000" dirty="0" smtClean="0">
                <a:latin typeface="Eras Demi ITC" pitchFamily="34" charset="0"/>
              </a:rPr>
              <a:t>What is foreign policy?</a:t>
            </a:r>
          </a:p>
          <a:p>
            <a:pPr lvl="0"/>
            <a:r>
              <a:rPr lang="en-US" sz="3000" dirty="0" smtClean="0">
                <a:latin typeface="Eras Demi ITC" pitchFamily="34" charset="0"/>
              </a:rPr>
              <a:t>Discuss the key objectives of Bangladesh foreign policy.</a:t>
            </a:r>
          </a:p>
          <a:p>
            <a:pPr lvl="0"/>
            <a:r>
              <a:rPr lang="en-US" sz="3000" dirty="0" smtClean="0">
                <a:latin typeface="Eras Demi ITC" pitchFamily="34" charset="0"/>
              </a:rPr>
              <a:t>Write down the legal framework of Bangladesh foreign policy.</a:t>
            </a:r>
          </a:p>
          <a:p>
            <a:pPr lvl="0"/>
            <a:r>
              <a:rPr lang="en-US" sz="3000" dirty="0" smtClean="0">
                <a:latin typeface="Eras Demi ITC" pitchFamily="34" charset="0"/>
              </a:rPr>
              <a:t>Discuss the principles of Bangladesh foreign policy.</a:t>
            </a:r>
          </a:p>
          <a:p>
            <a:pPr lvl="0"/>
            <a:r>
              <a:rPr lang="en-US" sz="3000" dirty="0" smtClean="0">
                <a:latin typeface="Eras Demi ITC" pitchFamily="34" charset="0"/>
              </a:rPr>
              <a:t>Mention the key factors</a:t>
            </a:r>
            <a:r>
              <a:rPr lang="en-US" sz="3200" dirty="0" smtClean="0">
                <a:latin typeface="Eras Demi ITC" pitchFamily="34" charset="0"/>
                <a:cs typeface="Calibri" pitchFamily="34" charset="0"/>
              </a:rPr>
              <a:t> or determinants</a:t>
            </a:r>
            <a:r>
              <a:rPr lang="en-US" sz="3000" dirty="0" smtClean="0">
                <a:latin typeface="Eras Demi ITC" pitchFamily="34" charset="0"/>
              </a:rPr>
              <a:t> that affect in Bangladesh foreign policy.</a:t>
            </a:r>
          </a:p>
          <a:p>
            <a:pPr lvl="0"/>
            <a:r>
              <a:rPr lang="en-US" sz="3000" dirty="0" smtClean="0">
                <a:latin typeface="Eras Demi ITC" pitchFamily="34" charset="0"/>
              </a:rPr>
              <a:t>What bodies are mainly responsible for decision making process of Bangladesh foreign policy?</a:t>
            </a:r>
          </a:p>
          <a:p>
            <a:pPr lvl="0"/>
            <a:r>
              <a:rPr lang="en-US" sz="3000" dirty="0" smtClean="0">
                <a:latin typeface="Eras Demi ITC" pitchFamily="34" charset="0"/>
              </a:rPr>
              <a:t>Discuss the key outcomes of Bangladesh foreign policy in various regimes. </a:t>
            </a:r>
          </a:p>
          <a:p>
            <a:pPr lvl="0"/>
            <a:r>
              <a:rPr lang="en-US" sz="3000" dirty="0" smtClean="0">
                <a:latin typeface="Eras Demi ITC" pitchFamily="34" charset="0"/>
              </a:rPr>
              <a:t>Explain the prime </a:t>
            </a:r>
            <a:r>
              <a:rPr lang="en-US" sz="3200" dirty="0" smtClean="0">
                <a:latin typeface="Eras Demi ITC" pitchFamily="34" charset="0"/>
              </a:rPr>
              <a:t>challenges or problems of Bangladesh foreign policy</a:t>
            </a:r>
            <a:r>
              <a:rPr lang="en-US" sz="3000" dirty="0" smtClean="0">
                <a:latin typeface="Eras Demi ITC" pitchFamily="34" charset="0"/>
              </a:rPr>
              <a:t>.  </a:t>
            </a:r>
          </a:p>
          <a:p>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0"/>
            <a:ext cx="13167360" cy="1188720"/>
          </a:xfrm>
        </p:spPr>
        <p:txBody>
          <a:bodyPr>
            <a:normAutofit/>
          </a:bodyPr>
          <a:lstStyle/>
          <a:p>
            <a:pPr algn="l"/>
            <a:r>
              <a:rPr lang="en-US" sz="4600" dirty="0" smtClean="0">
                <a:solidFill>
                  <a:srgbClr val="FF0000"/>
                </a:solidFill>
                <a:latin typeface="Eras Demi ITC" pitchFamily="34" charset="0"/>
              </a:rPr>
              <a:t>Open discussion</a:t>
            </a:r>
            <a:endParaRPr lang="en-US" sz="4600" dirty="0">
              <a:solidFill>
                <a:srgbClr val="FF0000"/>
              </a:solidFill>
              <a:latin typeface="Eras Demi ITC" pitchFamily="34" charset="0"/>
            </a:endParaRPr>
          </a:p>
        </p:txBody>
      </p:sp>
      <p:sp>
        <p:nvSpPr>
          <p:cNvPr id="3" name="Content Placeholder 2"/>
          <p:cNvSpPr>
            <a:spLocks noGrp="1"/>
          </p:cNvSpPr>
          <p:nvPr>
            <p:ph idx="1"/>
          </p:nvPr>
        </p:nvSpPr>
        <p:spPr>
          <a:xfrm>
            <a:off x="731520" y="1463040"/>
            <a:ext cx="13167360" cy="6766560"/>
          </a:xfrm>
        </p:spPr>
        <p:txBody>
          <a:bodyPr>
            <a:normAutofit/>
          </a:bodyPr>
          <a:lstStyle/>
          <a:p>
            <a:pPr>
              <a:buClr>
                <a:schemeClr val="accent5"/>
              </a:buClr>
            </a:pPr>
            <a:r>
              <a:rPr lang="en-US" sz="3400" dirty="0" smtClean="0">
                <a:latin typeface="Eras Demi ITC" pitchFamily="34" charset="0"/>
              </a:rPr>
              <a:t>What did you learn from today’s class?</a:t>
            </a:r>
          </a:p>
          <a:p>
            <a:pPr>
              <a:buClr>
                <a:schemeClr val="accent5"/>
              </a:buClr>
            </a:pPr>
            <a:r>
              <a:rPr lang="en-US" sz="3400" dirty="0" smtClean="0">
                <a:latin typeface="Eras Demi ITC" pitchFamily="34" charset="0"/>
              </a:rPr>
              <a:t>Think about yourself  how you will contribute?</a:t>
            </a:r>
          </a:p>
          <a:p>
            <a:pPr>
              <a:buClr>
                <a:schemeClr val="accent5"/>
              </a:buClr>
            </a:pPr>
            <a:r>
              <a:rPr lang="en-US" sz="3400" dirty="0" smtClean="0">
                <a:latin typeface="Eras Demi ITC" pitchFamily="34" charset="0"/>
              </a:rPr>
              <a:t>Mention couple problems that you unable to understand.</a:t>
            </a:r>
          </a:p>
          <a:p>
            <a:pPr>
              <a:buClr>
                <a:schemeClr val="accent5"/>
              </a:buClr>
            </a:pPr>
            <a:r>
              <a:rPr lang="en-US" sz="3400" dirty="0" smtClean="0">
                <a:latin typeface="Eras Demi ITC" pitchFamily="34" charset="0"/>
              </a:rPr>
              <a:t>How can you assess today’s class environment? </a:t>
            </a:r>
          </a:p>
          <a:p>
            <a:r>
              <a:rPr lang="en-US" sz="3400" dirty="0" smtClean="0">
                <a:latin typeface="Eras Demi ITC" pitchFamily="34" charset="0"/>
              </a:rPr>
              <a:t>What did you achieve from this class?</a:t>
            </a:r>
          </a:p>
          <a:p>
            <a:r>
              <a:rPr lang="en-US" sz="3400" dirty="0" smtClean="0">
                <a:latin typeface="Eras Demi ITC" pitchFamily="34" charset="0"/>
              </a:rPr>
              <a:t>How can we make it more active and impressive?</a:t>
            </a:r>
          </a:p>
          <a:p>
            <a:endParaRPr lang="en-US" sz="3400" dirty="0" smtClean="0">
              <a:latin typeface="Eras Demi ITC" pitchFamily="34" charset="0"/>
            </a:endParaRPr>
          </a:p>
          <a:p>
            <a:pPr>
              <a:buNone/>
            </a:pPr>
            <a:endParaRPr lang="en-US" sz="3400" dirty="0" smtClean="0">
              <a:latin typeface="Eras Demi ITC" pitchFamily="34" charset="0"/>
            </a:endParaRPr>
          </a:p>
          <a:p>
            <a:pPr algn="r">
              <a:buNone/>
            </a:pPr>
            <a:r>
              <a:rPr lang="en-US" sz="6900" dirty="0" smtClean="0">
                <a:solidFill>
                  <a:srgbClr val="00B050"/>
                </a:solidFill>
                <a:latin typeface="Eras Demi ITC" pitchFamily="34" charset="0"/>
              </a:rPr>
              <a:t>Thank you all.</a:t>
            </a:r>
            <a:endParaRPr lang="en-US" sz="6900" dirty="0">
              <a:solidFill>
                <a:srgbClr val="00B050"/>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dirty="0">
              <a:solidFill>
                <a:srgbClr val="FF0000"/>
              </a:solidFill>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9566"/>
            <a:ext cx="13670280" cy="950594"/>
          </a:xfrm>
        </p:spPr>
        <p:txBody>
          <a:bodyPr>
            <a:normAutofit/>
          </a:bodyPr>
          <a:lstStyle/>
          <a:p>
            <a:pPr algn="l"/>
            <a:r>
              <a:rPr lang="en-US" sz="4000" b="1" dirty="0" smtClean="0">
                <a:solidFill>
                  <a:srgbClr val="FF0000"/>
                </a:solidFill>
                <a:latin typeface="Eras Demi ITC" pitchFamily="34" charset="0"/>
                <a:cs typeface="Calibri" pitchFamily="34" charset="0"/>
              </a:rPr>
              <a:t>Objectives of this Class</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701165"/>
            <a:ext cx="14020800" cy="5979796"/>
          </a:xfrm>
        </p:spPr>
        <p:txBody>
          <a:bodyPr>
            <a:noAutofit/>
          </a:bodyPr>
          <a:lstStyle/>
          <a:p>
            <a:pPr>
              <a:buClr>
                <a:srgbClr val="00B0F0"/>
              </a:buClr>
              <a:buFont typeface="Wingdings" pitchFamily="2" charset="2"/>
              <a:buChar char="q"/>
            </a:pPr>
            <a:r>
              <a:rPr lang="en-US" sz="2800" dirty="0" smtClean="0">
                <a:latin typeface="Eras Demi ITC" pitchFamily="34" charset="0"/>
              </a:rPr>
              <a:t>Understand the concept of  Foreign policy</a:t>
            </a:r>
          </a:p>
          <a:p>
            <a:pPr>
              <a:buClr>
                <a:srgbClr val="00B0F0"/>
              </a:buClr>
              <a:buFont typeface="Wingdings" pitchFamily="2" charset="2"/>
              <a:buChar char="q"/>
            </a:pPr>
            <a:r>
              <a:rPr lang="en-US" sz="2800" dirty="0" smtClean="0">
                <a:latin typeface="Eras Demi ITC" pitchFamily="34" charset="0"/>
                <a:cs typeface="Calibri" pitchFamily="34" charset="0"/>
              </a:rPr>
              <a:t>Find out the prime objectives of Bangladesh foreign policy</a:t>
            </a:r>
          </a:p>
          <a:p>
            <a:pPr>
              <a:buClr>
                <a:srgbClr val="00B0F0"/>
              </a:buClr>
              <a:buFont typeface="Wingdings" pitchFamily="2" charset="2"/>
              <a:buChar char="q"/>
            </a:pPr>
            <a:r>
              <a:rPr lang="en-US" sz="2800" dirty="0" smtClean="0">
                <a:latin typeface="Eras Demi ITC" pitchFamily="34" charset="0"/>
                <a:cs typeface="Calibri" pitchFamily="34" charset="0"/>
              </a:rPr>
              <a:t>Essentials or determinants of Bangladesh foreign policy</a:t>
            </a:r>
          </a:p>
          <a:p>
            <a:pPr>
              <a:buClr>
                <a:srgbClr val="00B0F0"/>
              </a:buClr>
              <a:buFont typeface="Wingdings" pitchFamily="2" charset="2"/>
              <a:buChar char="q"/>
            </a:pPr>
            <a:r>
              <a:rPr lang="en-US" sz="2800" dirty="0" smtClean="0">
                <a:latin typeface="Eras Demi ITC" pitchFamily="34" charset="0"/>
                <a:cs typeface="Calibri" pitchFamily="34" charset="0"/>
              </a:rPr>
              <a:t>Investigate the role of various organizations in decision making process of Bangladesh</a:t>
            </a:r>
          </a:p>
          <a:p>
            <a:pPr>
              <a:buClr>
                <a:srgbClr val="00B0F0"/>
              </a:buClr>
              <a:buFont typeface="Wingdings" pitchFamily="2" charset="2"/>
              <a:buChar char="q"/>
            </a:pPr>
            <a:r>
              <a:rPr lang="en-US" sz="2800" dirty="0" smtClean="0">
                <a:latin typeface="Eras Demi ITC" pitchFamily="34" charset="0"/>
                <a:cs typeface="Calibri" pitchFamily="34" charset="0"/>
              </a:rPr>
              <a:t>Identify the key principles of Bangladesh foreign policy</a:t>
            </a:r>
          </a:p>
          <a:p>
            <a:pPr>
              <a:buClr>
                <a:srgbClr val="00B0F0"/>
              </a:buClr>
              <a:buFont typeface="Wingdings" pitchFamily="2" charset="2"/>
              <a:buChar char="q"/>
            </a:pPr>
            <a:r>
              <a:rPr lang="en-US" sz="2800" dirty="0" smtClean="0">
                <a:latin typeface="Eras Demi ITC" pitchFamily="34" charset="0"/>
                <a:cs typeface="Calibri" pitchFamily="34" charset="0"/>
              </a:rPr>
              <a:t>Explore the outcomes or development of foreign policy in  various regime.</a:t>
            </a:r>
          </a:p>
          <a:p>
            <a:pPr>
              <a:buClr>
                <a:srgbClr val="00B0F0"/>
              </a:buClr>
              <a:buFont typeface="Wingdings" pitchFamily="2" charset="2"/>
              <a:buChar char="q"/>
            </a:pPr>
            <a:r>
              <a:rPr lang="en-US" sz="2800" dirty="0" smtClean="0">
                <a:latin typeface="Eras Demi ITC" pitchFamily="34" charset="0"/>
                <a:cs typeface="Calibri" pitchFamily="34" charset="0"/>
              </a:rPr>
              <a:t>Examine some problems and challenges of Bangladesh foreign policy</a:t>
            </a:r>
          </a:p>
        </p:txBody>
      </p:sp>
      <p:sp>
        <p:nvSpPr>
          <p:cNvPr id="4"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0"/>
            <a:ext cx="11948160" cy="1005840"/>
          </a:xfrm>
        </p:spPr>
        <p:txBody>
          <a:bodyPr>
            <a:normAutofit/>
          </a:bodyPr>
          <a:lstStyle/>
          <a:p>
            <a:pPr algn="l"/>
            <a:r>
              <a:rPr lang="en-US" sz="4000" dirty="0" smtClean="0">
                <a:solidFill>
                  <a:srgbClr val="FF0000"/>
                </a:solidFill>
                <a:latin typeface="Eras Demi ITC" pitchFamily="34" charset="0"/>
              </a:rPr>
              <a:t>Foreign Policy: The useful knowledge </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280160"/>
            <a:ext cx="13898880" cy="6675120"/>
          </a:xfrm>
        </p:spPr>
        <p:txBody>
          <a:bodyPr>
            <a:normAutofit fontScale="55000" lnSpcReduction="20000"/>
          </a:bodyPr>
          <a:lstStyle/>
          <a:p>
            <a:pPr algn="just">
              <a:lnSpc>
                <a:spcPct val="120000"/>
              </a:lnSpc>
              <a:buFont typeface="Wingdings" pitchFamily="2" charset="2"/>
              <a:buChar char="q"/>
            </a:pPr>
            <a:r>
              <a:rPr lang="en-US" sz="3800" dirty="0" smtClean="0">
                <a:latin typeface="Eras Demi ITC" panose="020B0805030504020804" pitchFamily="34" charset="0"/>
              </a:rPr>
              <a:t>The foreign policy of a state can be considered as a complex and dynamic political course that it maintains in relation to other states to protect its own national interest. Generally, it is believed that foreign policy is a wheel through which the process of international politics operates. Conceptually, foreign policy is that part of the national policy of a state which relates to the external environment. </a:t>
            </a:r>
          </a:p>
          <a:p>
            <a:pPr algn="just">
              <a:lnSpc>
                <a:spcPct val="120000"/>
              </a:lnSpc>
            </a:pPr>
            <a:endParaRPr lang="en-US" sz="3800" dirty="0" smtClean="0">
              <a:latin typeface="Eras Demi ITC" panose="020B0805030504020804" pitchFamily="34" charset="0"/>
            </a:endParaRPr>
          </a:p>
          <a:p>
            <a:pPr algn="just">
              <a:lnSpc>
                <a:spcPct val="120000"/>
              </a:lnSpc>
              <a:buFont typeface="Wingdings" pitchFamily="2" charset="2"/>
              <a:buChar char="q"/>
            </a:pPr>
            <a:r>
              <a:rPr lang="en-US" sz="3800" dirty="0" smtClean="0">
                <a:latin typeface="Eras Demi ITC" panose="020B0805030504020804" pitchFamily="34" charset="0"/>
              </a:rPr>
              <a:t>"Foreign policy" according to </a:t>
            </a:r>
            <a:r>
              <a:rPr lang="en-US" sz="3800" b="1" dirty="0" err="1" smtClean="0">
                <a:solidFill>
                  <a:srgbClr val="00B050"/>
                </a:solidFill>
                <a:latin typeface="Eras Demi ITC" panose="020B0805030504020804" pitchFamily="34" charset="0"/>
              </a:rPr>
              <a:t>Morshed</a:t>
            </a:r>
            <a:r>
              <a:rPr lang="en-US" sz="3800" b="1" dirty="0" smtClean="0">
                <a:solidFill>
                  <a:srgbClr val="00B050"/>
                </a:solidFill>
                <a:latin typeface="Eras Demi ITC" panose="020B0805030504020804" pitchFamily="34" charset="0"/>
              </a:rPr>
              <a:t> Khan,</a:t>
            </a:r>
            <a:r>
              <a:rPr lang="en-US" sz="3800" dirty="0" smtClean="0">
                <a:solidFill>
                  <a:srgbClr val="00B050"/>
                </a:solidFill>
                <a:latin typeface="Eras Demi ITC" panose="020B0805030504020804" pitchFamily="34" charset="0"/>
              </a:rPr>
              <a:t> </a:t>
            </a:r>
            <a:r>
              <a:rPr lang="en-US" sz="3800" dirty="0" smtClean="0">
                <a:latin typeface="Eras Demi ITC" panose="020B0805030504020804" pitchFamily="34" charset="0"/>
              </a:rPr>
              <a:t>Former Foreign Minister of Bangladesh, "is in effect a blue print for our interaction with the rest of the World“. </a:t>
            </a:r>
            <a:r>
              <a:rPr lang="en-US" sz="3800" b="1" dirty="0" smtClean="0">
                <a:solidFill>
                  <a:srgbClr val="00B050"/>
                </a:solidFill>
                <a:latin typeface="Eras Demi ITC" panose="020B0805030504020804" pitchFamily="34" charset="0"/>
              </a:rPr>
              <a:t>Prince Otto Von </a:t>
            </a:r>
            <a:r>
              <a:rPr lang="en-US" sz="3800" b="1" dirty="0" err="1" smtClean="0">
                <a:solidFill>
                  <a:srgbClr val="00B050"/>
                </a:solidFill>
                <a:latin typeface="Eras Demi ITC" panose="020B0805030504020804" pitchFamily="34" charset="0"/>
              </a:rPr>
              <a:t>Bishmark</a:t>
            </a:r>
            <a:r>
              <a:rPr lang="en-US" sz="3800" dirty="0" smtClean="0">
                <a:solidFill>
                  <a:srgbClr val="00B050"/>
                </a:solidFill>
                <a:latin typeface="Eras Demi ITC" panose="020B0805030504020804" pitchFamily="34" charset="0"/>
              </a:rPr>
              <a:t> </a:t>
            </a:r>
            <a:r>
              <a:rPr lang="en-US" sz="3800" dirty="0" smtClean="0">
                <a:latin typeface="Eras Demi ITC" panose="020B0805030504020804" pitchFamily="34" charset="0"/>
              </a:rPr>
              <a:t>defined foreign policy as, "the extension of domestic policy."</a:t>
            </a:r>
            <a:r>
              <a:rPr lang="en-US" sz="3800" baseline="30000" dirty="0" smtClean="0">
                <a:latin typeface="Eras Demi ITC" panose="020B0805030504020804" pitchFamily="34" charset="0"/>
              </a:rPr>
              <a:t> </a:t>
            </a:r>
            <a:r>
              <a:rPr lang="en-US" sz="3800" b="1" dirty="0" smtClean="0">
                <a:solidFill>
                  <a:srgbClr val="00B050"/>
                </a:solidFill>
                <a:latin typeface="Eras Demi ITC" panose="020B0805030504020804" pitchFamily="34" charset="0"/>
              </a:rPr>
              <a:t>Henry Kissinger</a:t>
            </a:r>
            <a:r>
              <a:rPr lang="en-US" sz="3800" dirty="0" smtClean="0">
                <a:solidFill>
                  <a:srgbClr val="FFFF00"/>
                </a:solidFill>
                <a:latin typeface="Eras Demi ITC" panose="020B0805030504020804" pitchFamily="34" charset="0"/>
              </a:rPr>
              <a:t> </a:t>
            </a:r>
            <a:r>
              <a:rPr lang="en-US" sz="3800" dirty="0" smtClean="0">
                <a:latin typeface="Eras Demi ITC" panose="020B0805030504020804" pitchFamily="34" charset="0"/>
              </a:rPr>
              <a:t>gave a simplistic definition: "Foreign policy begins where domestic policy ends.”</a:t>
            </a:r>
          </a:p>
          <a:p>
            <a:pPr algn="just">
              <a:lnSpc>
                <a:spcPct val="120000"/>
              </a:lnSpc>
              <a:buNone/>
            </a:pPr>
            <a:endParaRPr lang="en-US" sz="3800" dirty="0" smtClean="0">
              <a:latin typeface="Eras Demi ITC" panose="020B0805030504020804" pitchFamily="34" charset="0"/>
            </a:endParaRPr>
          </a:p>
          <a:p>
            <a:pPr algn="just">
              <a:lnSpc>
                <a:spcPct val="120000"/>
              </a:lnSpc>
              <a:buFont typeface="Wingdings" pitchFamily="2" charset="2"/>
              <a:buChar char="q"/>
            </a:pPr>
            <a:r>
              <a:rPr lang="en-US" sz="3800" dirty="0" smtClean="0">
                <a:solidFill>
                  <a:srgbClr val="00B050"/>
                </a:solidFill>
                <a:latin typeface="Eras Demi ITC" panose="020B0805030504020804" pitchFamily="34" charset="0"/>
              </a:rPr>
              <a:t>Prof. Joseph Frankel </a:t>
            </a:r>
            <a:r>
              <a:rPr lang="en-US" sz="3800" dirty="0" smtClean="0">
                <a:latin typeface="Eras Demi ITC" panose="020B0805030504020804" pitchFamily="34" charset="0"/>
              </a:rPr>
              <a:t>says in his Book ’The Making of Foreign Policy (1993)’  that “foreign policy consists of decisions and actions which involve to some appreciable extent relations between one state and others. </a:t>
            </a:r>
            <a:r>
              <a:rPr lang="en-US" sz="3800" dirty="0" err="1" smtClean="0">
                <a:solidFill>
                  <a:srgbClr val="00B050"/>
                </a:solidFill>
                <a:latin typeface="Eras Demi ITC" panose="020B0805030504020804" pitchFamily="34" charset="0"/>
              </a:rPr>
              <a:t>Padel</a:t>
            </a:r>
            <a:r>
              <a:rPr lang="en-US" sz="3800" dirty="0" smtClean="0">
                <a:solidFill>
                  <a:srgbClr val="00B050"/>
                </a:solidFill>
                <a:latin typeface="Eras Demi ITC" panose="020B0805030504020804" pitchFamily="34" charset="0"/>
              </a:rPr>
              <a:t> Ford and Lincoln </a:t>
            </a:r>
            <a:r>
              <a:rPr lang="en-US" sz="3800" dirty="0" smtClean="0">
                <a:latin typeface="Eras Demi ITC" panose="020B0805030504020804" pitchFamily="34" charset="0"/>
              </a:rPr>
              <a:t>have defined foreign policy in these words “a state foreign policy is the totality of its dealings with external environment.  </a:t>
            </a:r>
            <a:r>
              <a:rPr lang="en-US" sz="3800" dirty="0" smtClean="0">
                <a:solidFill>
                  <a:srgbClr val="00B050"/>
                </a:solidFill>
                <a:latin typeface="Eras Demi ITC" panose="020B0805030504020804" pitchFamily="34" charset="0"/>
              </a:rPr>
              <a:t>Manners and Whiteman </a:t>
            </a:r>
            <a:r>
              <a:rPr lang="en-US" sz="3800" dirty="0" smtClean="0">
                <a:latin typeface="Eras Demi ITC" panose="020B0805030504020804" pitchFamily="34" charset="0"/>
              </a:rPr>
              <a:t>(2000) defined Foreign policy briefly ‘as the sum of official external relations conducted by an independent actor (usually a state) in international relations’.</a:t>
            </a:r>
          </a:p>
          <a:p>
            <a:endParaRPr lang="en-US" sz="2900" dirty="0" smtClean="0">
              <a:solidFill>
                <a:schemeClr val="tx1">
                  <a:lumMod val="95000"/>
                  <a:lumOff val="5000"/>
                </a:schemeClr>
              </a:solidFill>
              <a:latin typeface="Eras Demi ITC" pitchFamily="34" charset="0"/>
            </a:endParaRPr>
          </a:p>
          <a:p>
            <a:endParaRPr lang="en-US" sz="3400" dirty="0" smtClean="0">
              <a:solidFill>
                <a:schemeClr val="tx1">
                  <a:lumMod val="95000"/>
                  <a:lumOff val="5000"/>
                </a:schemeClr>
              </a:solidFill>
            </a:endParaRPr>
          </a:p>
          <a:p>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856720" cy="731520"/>
          </a:xfrm>
        </p:spPr>
        <p:txBody>
          <a:bodyPr>
            <a:noAutofit/>
          </a:bodyPr>
          <a:lstStyle/>
          <a:p>
            <a:pPr algn="l"/>
            <a:r>
              <a:rPr lang="en-US" sz="4000" b="1" dirty="0" smtClean="0">
                <a:solidFill>
                  <a:schemeClr val="accent6">
                    <a:lumMod val="75000"/>
                  </a:schemeClr>
                </a:solidFill>
                <a:latin typeface="Eras Demi ITC" pitchFamily="34" charset="0"/>
              </a:rPr>
              <a:t>Objectives of Bangladesh Foreign policy</a:t>
            </a:r>
            <a:endParaRPr lang="en-US" sz="4000" dirty="0">
              <a:solidFill>
                <a:schemeClr val="accent6">
                  <a:lumMod val="75000"/>
                </a:schemeClr>
              </a:solidFill>
              <a:latin typeface="Eras Demi ITC" pitchFamily="34" charset="0"/>
            </a:endParaRPr>
          </a:p>
        </p:txBody>
      </p:sp>
      <p:sp>
        <p:nvSpPr>
          <p:cNvPr id="3" name="Content Placeholder 2"/>
          <p:cNvSpPr>
            <a:spLocks noGrp="1"/>
          </p:cNvSpPr>
          <p:nvPr>
            <p:ph idx="1"/>
          </p:nvPr>
        </p:nvSpPr>
        <p:spPr>
          <a:xfrm>
            <a:off x="365760" y="1280160"/>
            <a:ext cx="14020800" cy="6675120"/>
          </a:xfrm>
        </p:spPr>
        <p:txBody>
          <a:bodyPr>
            <a:normAutofit fontScale="92500" lnSpcReduction="10000"/>
          </a:bodyPr>
          <a:lstStyle/>
          <a:p>
            <a:pPr lvl="0">
              <a:buFont typeface="Wingdings" pitchFamily="2" charset="2"/>
              <a:buChar char="v"/>
            </a:pPr>
            <a:r>
              <a:rPr lang="en-US" sz="2800" dirty="0" smtClean="0">
                <a:latin typeface="Eras Demi ITC" pitchFamily="34" charset="0"/>
              </a:rPr>
              <a:t>Self-Preservation</a:t>
            </a:r>
          </a:p>
          <a:p>
            <a:pPr lvl="0">
              <a:buFont typeface="Wingdings" pitchFamily="2" charset="2"/>
              <a:buChar char="v"/>
            </a:pPr>
            <a:r>
              <a:rPr lang="en-US" sz="2800" dirty="0" smtClean="0">
                <a:latin typeface="Eras Demi ITC" pitchFamily="34" charset="0"/>
              </a:rPr>
              <a:t>Economic Advancement and Integration </a:t>
            </a:r>
          </a:p>
          <a:p>
            <a:pPr lvl="0">
              <a:buFont typeface="Wingdings" pitchFamily="2" charset="2"/>
              <a:buChar char="v"/>
            </a:pPr>
            <a:r>
              <a:rPr lang="en-US" sz="2800" dirty="0" smtClean="0">
                <a:latin typeface="Eras Demi ITC" pitchFamily="34" charset="0"/>
              </a:rPr>
              <a:t>Safeguarding as well as augmenting national power</a:t>
            </a:r>
          </a:p>
          <a:p>
            <a:pPr lvl="0">
              <a:buFont typeface="Wingdings" pitchFamily="2" charset="2"/>
              <a:buChar char="v"/>
            </a:pPr>
            <a:r>
              <a:rPr lang="en-US" sz="2800" dirty="0" smtClean="0">
                <a:latin typeface="Eras Demi ITC" pitchFamily="34" charset="0"/>
              </a:rPr>
              <a:t>Upholding National Ideology and Prestige</a:t>
            </a:r>
          </a:p>
          <a:p>
            <a:pPr lvl="0">
              <a:buFont typeface="Wingdings" pitchFamily="2" charset="2"/>
              <a:buChar char="v"/>
            </a:pPr>
            <a:r>
              <a:rPr lang="en-US" sz="2800" dirty="0" smtClean="0">
                <a:latin typeface="Eras Demi ITC" pitchFamily="34" charset="0"/>
              </a:rPr>
              <a:t>Building national and International cooperation</a:t>
            </a:r>
          </a:p>
          <a:p>
            <a:pPr lvl="0">
              <a:buFont typeface="Wingdings" pitchFamily="2" charset="2"/>
              <a:buChar char="v"/>
            </a:pPr>
            <a:r>
              <a:rPr lang="en-US" sz="2800" dirty="0" smtClean="0">
                <a:latin typeface="Eras Demi ITC" pitchFamily="34" charset="0"/>
              </a:rPr>
              <a:t>Developing political harmonies in the world</a:t>
            </a:r>
          </a:p>
          <a:p>
            <a:pPr lvl="0">
              <a:buFont typeface="Wingdings" pitchFamily="2" charset="2"/>
              <a:buChar char="v"/>
            </a:pPr>
            <a:r>
              <a:rPr lang="en-US" sz="2800" dirty="0" smtClean="0">
                <a:latin typeface="Eras Demi ITC" pitchFamily="34" charset="0"/>
              </a:rPr>
              <a:t>Ensuring global peace in the world</a:t>
            </a:r>
          </a:p>
          <a:p>
            <a:pPr lvl="0">
              <a:buNone/>
            </a:pPr>
            <a:r>
              <a:rPr lang="en-US" sz="3000" dirty="0" smtClean="0">
                <a:solidFill>
                  <a:schemeClr val="accent6">
                    <a:lumMod val="75000"/>
                  </a:schemeClr>
                </a:solidFill>
                <a:latin typeface="Eras Demi ITC" pitchFamily="34" charset="0"/>
              </a:rPr>
              <a:t>Others:</a:t>
            </a:r>
          </a:p>
          <a:p>
            <a:pPr lvl="1">
              <a:buFont typeface="Wingdings" pitchFamily="2" charset="2"/>
              <a:buChar char="q"/>
            </a:pPr>
            <a:r>
              <a:rPr lang="en-US" sz="2800" dirty="0" smtClean="0">
                <a:latin typeface="Eras Demi ITC" pitchFamily="34" charset="0"/>
              </a:rPr>
              <a:t>Maintenance of Territorial Integrity</a:t>
            </a:r>
          </a:p>
          <a:p>
            <a:pPr lvl="1" algn="just">
              <a:buFont typeface="Wingdings" pitchFamily="2" charset="2"/>
              <a:buChar char="q"/>
            </a:pPr>
            <a:r>
              <a:rPr lang="en-US" sz="2800" dirty="0" smtClean="0">
                <a:latin typeface="Eras Demi ITC" pitchFamily="34" charset="0"/>
              </a:rPr>
              <a:t>Multilateralism </a:t>
            </a:r>
          </a:p>
          <a:p>
            <a:pPr lvl="1" algn="just">
              <a:buFont typeface="Wingdings" pitchFamily="2" charset="2"/>
              <a:buChar char="q"/>
            </a:pPr>
            <a:r>
              <a:rPr lang="en-US" sz="2800" dirty="0" smtClean="0">
                <a:latin typeface="Eras Demi ITC" pitchFamily="34" charset="0"/>
              </a:rPr>
              <a:t>Combating Terrorism</a:t>
            </a:r>
          </a:p>
          <a:p>
            <a:pPr lvl="1" algn="just">
              <a:buFont typeface="Wingdings" pitchFamily="2" charset="2"/>
              <a:buChar char="q"/>
            </a:pPr>
            <a:r>
              <a:rPr lang="en-US" sz="2800" dirty="0" smtClean="0">
                <a:latin typeface="Eras Demi ITC" pitchFamily="34" charset="0"/>
              </a:rPr>
              <a:t>Increasing Remittances and Intellectual Investment </a:t>
            </a:r>
          </a:p>
          <a:p>
            <a:pPr lvl="1" algn="just">
              <a:buFont typeface="Wingdings" pitchFamily="2" charset="2"/>
              <a:buChar char="q"/>
            </a:pPr>
            <a:r>
              <a:rPr lang="en-US" sz="2800" dirty="0" smtClean="0">
                <a:latin typeface="Eras Demi ITC" pitchFamily="34" charset="0"/>
              </a:rPr>
              <a:t>Mobilization International Support for debt reduction</a:t>
            </a:r>
          </a:p>
          <a:p>
            <a:pPr lvl="1" algn="just">
              <a:buFont typeface="Wingdings" pitchFamily="2" charset="2"/>
              <a:buChar char="q"/>
            </a:pPr>
            <a:r>
              <a:rPr lang="en-US" sz="2800" dirty="0" smtClean="0">
                <a:latin typeface="Eras Demi ITC" pitchFamily="34" charset="0"/>
              </a:rPr>
              <a:t>Market expansion </a:t>
            </a:r>
          </a:p>
          <a:p>
            <a:pPr lvl="1" algn="just">
              <a:buFont typeface="Wingdings" pitchFamily="2" charset="2"/>
              <a:buChar char="q"/>
            </a:pPr>
            <a:r>
              <a:rPr lang="en-US" sz="2800" dirty="0" smtClean="0">
                <a:latin typeface="Eras Demi ITC" pitchFamily="34" charset="0"/>
              </a:rPr>
              <a:t>Promotion of Trade</a:t>
            </a:r>
          </a:p>
          <a:p>
            <a:pPr algn="just">
              <a:buNone/>
            </a:pPr>
            <a:endParaRPr lang="en-US" sz="3100" dirty="0" smtClean="0">
              <a:latin typeface="Eras Demi ITC" pitchFamily="34" charset="0"/>
            </a:endParaRPr>
          </a:p>
          <a:p>
            <a:pPr>
              <a:lnSpc>
                <a:spcPct val="120000"/>
              </a:lnSpc>
              <a:buFont typeface="Wingdings" pitchFamily="2" charset="2"/>
              <a:buChar char="q"/>
            </a:pPr>
            <a:endParaRPr lang="en-US" sz="3400" b="1" dirty="0" smtClean="0">
              <a:solidFill>
                <a:schemeClr val="tx1">
                  <a:lumMod val="95000"/>
                  <a:lumOff val="5000"/>
                </a:schemeClr>
              </a:solidFill>
              <a:latin typeface="Eras Demi ITC" pitchFamily="34" charset="0"/>
            </a:endParaRPr>
          </a:p>
          <a:p>
            <a:pPr>
              <a:buFont typeface="Wingdings" pitchFamily="2" charset="2"/>
              <a:buChar char="q"/>
            </a:pPr>
            <a:endParaRPr lang="en-US" sz="2900" dirty="0" smtClean="0">
              <a:solidFill>
                <a:schemeClr val="tx1">
                  <a:lumMod val="95000"/>
                  <a:lumOff val="5000"/>
                </a:schemeClr>
              </a:solidFill>
            </a:endParaRPr>
          </a:p>
          <a:p>
            <a:pPr>
              <a:buFont typeface="Wingdings" pitchFamily="2" charset="2"/>
              <a:buChar char="q"/>
            </a:pPr>
            <a:endParaRPr lang="en-US" sz="3400" dirty="0" smtClean="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856720" cy="731520"/>
          </a:xfrm>
        </p:spPr>
        <p:txBody>
          <a:bodyPr>
            <a:noAutofit/>
          </a:bodyPr>
          <a:lstStyle/>
          <a:p>
            <a:pPr algn="l"/>
            <a:r>
              <a:rPr lang="en-US" sz="4000" b="1" dirty="0" smtClean="0">
                <a:solidFill>
                  <a:srgbClr val="FF0000"/>
                </a:solidFill>
                <a:latin typeface="Eras Demi ITC" pitchFamily="34" charset="0"/>
              </a:rPr>
              <a:t>Principles of Bangladesh Foreign policy</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280160"/>
            <a:ext cx="14020800" cy="6675120"/>
          </a:xfrm>
        </p:spPr>
        <p:txBody>
          <a:bodyPr>
            <a:normAutofit fontScale="92500" lnSpcReduction="20000"/>
          </a:bodyPr>
          <a:lstStyle/>
          <a:p>
            <a:pPr algn="just">
              <a:buFont typeface="Wingdings" pitchFamily="2" charset="2"/>
              <a:buChar char="q"/>
            </a:pPr>
            <a:r>
              <a:rPr lang="en-US" sz="2800" dirty="0" smtClean="0">
                <a:latin typeface="Eras Demi ITC" panose="020B0805030504020804" pitchFamily="34" charset="0"/>
              </a:rPr>
              <a:t>Every state follows some principles upon which the entire foreign policy revolves. As an active member of the United Nations (UN) and Non-Aligned Movement (NAM), Bangladesh follows the principles enshrined in the UN Charter and the principles of NAM. In fact, Bangladesh's foreign policy has stemmed out of constitutional </a:t>
            </a:r>
            <a:r>
              <a:rPr lang="en-US" sz="2800" smtClean="0">
                <a:latin typeface="Eras Demi ITC" pitchFamily="34" charset="0"/>
              </a:rPr>
              <a:t>declaration.</a:t>
            </a:r>
            <a:endParaRPr lang="en-US" sz="2800" b="1" dirty="0" smtClean="0">
              <a:latin typeface="Eras Demi ITC" pitchFamily="34" charset="0"/>
            </a:endParaRPr>
          </a:p>
          <a:p>
            <a:pPr algn="just">
              <a:buFont typeface="Wingdings" pitchFamily="2" charset="2"/>
              <a:buChar char="q"/>
            </a:pPr>
            <a:r>
              <a:rPr lang="en-US" sz="2800" b="1" dirty="0" smtClean="0">
                <a:solidFill>
                  <a:srgbClr val="00B050"/>
                </a:solidFill>
                <a:latin typeface="Eras Demi ITC" pitchFamily="34" charset="0"/>
              </a:rPr>
              <a:t>Article 25 of the Bangladesh </a:t>
            </a:r>
            <a:r>
              <a:rPr lang="en-US" sz="2800" b="1" smtClean="0">
                <a:solidFill>
                  <a:srgbClr val="00B050"/>
                </a:solidFill>
                <a:latin typeface="Eras Demi ITC" pitchFamily="34" charset="0"/>
              </a:rPr>
              <a:t>Constitution stated:</a:t>
            </a:r>
          </a:p>
          <a:p>
            <a:pPr marL="0" indent="0" algn="just">
              <a:buNone/>
            </a:pPr>
            <a:r>
              <a:rPr lang="en-US" sz="2800" smtClean="0">
                <a:latin typeface="Eras Demi ITC" pitchFamily="34" charset="0"/>
              </a:rPr>
              <a:t>Bangladesh </a:t>
            </a:r>
            <a:r>
              <a:rPr lang="en-US" sz="2800" dirty="0" smtClean="0">
                <a:latin typeface="Eras Demi ITC" pitchFamily="34" charset="0"/>
              </a:rPr>
              <a:t>shall base its international relations on the principles of respect for national sovereignty, and equality, non-interference in the internal affairs of other countries, peaceful settlement of international disputes and respect for international law and the principles enunciated in the UN </a:t>
            </a:r>
            <a:r>
              <a:rPr lang="en-US" sz="2800" smtClean="0">
                <a:latin typeface="Eras Demi ITC" pitchFamily="34" charset="0"/>
              </a:rPr>
              <a:t>Charter.</a:t>
            </a:r>
            <a:r>
              <a:rPr lang="en-US" sz="2800" b="1">
                <a:solidFill>
                  <a:prstClr val="black"/>
                </a:solidFill>
                <a:latin typeface="Eras Demi ITC" panose="020B0805030504020804" pitchFamily="34" charset="0"/>
              </a:rPr>
              <a:t> </a:t>
            </a:r>
            <a:endParaRPr lang="en-US" sz="2800" b="1" smtClean="0">
              <a:solidFill>
                <a:prstClr val="black"/>
              </a:solidFill>
              <a:latin typeface="Eras Demi ITC" panose="020B0805030504020804" pitchFamily="34" charset="0"/>
            </a:endParaRPr>
          </a:p>
          <a:p>
            <a:pPr marL="311150" lvl="0" indent="0" algn="just" defTabSz="914400" fontAlgn="base">
              <a:lnSpc>
                <a:spcPct val="100000"/>
              </a:lnSpc>
              <a:spcBef>
                <a:spcPct val="0"/>
              </a:spcBef>
              <a:spcAft>
                <a:spcPct val="0"/>
              </a:spcAft>
              <a:buClr>
                <a:srgbClr val="B13F9A"/>
              </a:buClr>
              <a:buSzPct val="73000"/>
              <a:buNone/>
            </a:pPr>
            <a:endParaRPr lang="en-US" sz="2800" b="1">
              <a:solidFill>
                <a:prstClr val="black"/>
              </a:solidFill>
              <a:latin typeface="Eras Demi ITC" panose="020B0805030504020804" pitchFamily="34" charset="0"/>
            </a:endParaRPr>
          </a:p>
          <a:p>
            <a:pPr marL="311150" lvl="0" indent="0" algn="just" defTabSz="914400" fontAlgn="base">
              <a:lnSpc>
                <a:spcPct val="100000"/>
              </a:lnSpc>
              <a:spcBef>
                <a:spcPct val="0"/>
              </a:spcBef>
              <a:spcAft>
                <a:spcPct val="0"/>
              </a:spcAft>
              <a:buClr>
                <a:srgbClr val="B13F9A"/>
              </a:buClr>
              <a:buSzPct val="73000"/>
              <a:buNone/>
            </a:pPr>
            <a:r>
              <a:rPr lang="en-US" sz="2800" b="1" smtClean="0">
                <a:solidFill>
                  <a:srgbClr val="00B050"/>
                </a:solidFill>
                <a:latin typeface="Eras Demi ITC" panose="020B0805030504020804" pitchFamily="34" charset="0"/>
              </a:rPr>
              <a:t>The </a:t>
            </a:r>
            <a:r>
              <a:rPr lang="en-US" sz="2800" b="1">
                <a:solidFill>
                  <a:srgbClr val="00B050"/>
                </a:solidFill>
                <a:latin typeface="Eras Demi ITC" panose="020B0805030504020804" pitchFamily="34" charset="0"/>
              </a:rPr>
              <a:t>key principles of the foreign policy of Bangladesh are: </a:t>
            </a:r>
            <a:endParaRPr lang="en-US" sz="2800" dirty="0" smtClean="0">
              <a:solidFill>
                <a:srgbClr val="00B050"/>
              </a:solidFill>
              <a:latin typeface="Eras Demi ITC" pitchFamily="34" charset="0"/>
            </a:endParaRPr>
          </a:p>
          <a:p>
            <a:pPr marL="514350" lvl="0" indent="-514350">
              <a:buFont typeface="+mj-lt"/>
              <a:buAutoNum type="arabicPeriod"/>
            </a:pPr>
            <a:r>
              <a:rPr lang="en-US" sz="2800">
                <a:latin typeface="Eras Demi ITC" pitchFamily="34" charset="0"/>
              </a:rPr>
              <a:t>Friendship to All, Malice to None  [1(2) of UN charter]</a:t>
            </a:r>
          </a:p>
          <a:p>
            <a:pPr marL="514350" lvl="0" indent="-514350">
              <a:buFont typeface="+mj-lt"/>
              <a:buAutoNum type="arabicPeriod"/>
            </a:pPr>
            <a:r>
              <a:rPr lang="en-US" sz="2800">
                <a:latin typeface="Eras Demi ITC" pitchFamily="34" charset="0"/>
              </a:rPr>
              <a:t>Nonintervention in the Internal Matters of Other States [2(7) of UN charter]</a:t>
            </a:r>
          </a:p>
          <a:p>
            <a:pPr marL="514350" lvl="0" indent="-514350">
              <a:buFont typeface="+mj-lt"/>
              <a:buAutoNum type="arabicPeriod"/>
            </a:pPr>
            <a:r>
              <a:rPr lang="en-US" sz="2800">
                <a:latin typeface="Eras Demi ITC" pitchFamily="34" charset="0"/>
              </a:rPr>
              <a:t>Equality and Mutual Benefit</a:t>
            </a:r>
          </a:p>
          <a:p>
            <a:pPr marL="514350" lvl="0" indent="-514350">
              <a:buFont typeface="+mj-lt"/>
              <a:buAutoNum type="arabicPeriod"/>
            </a:pPr>
            <a:r>
              <a:rPr lang="en-US" sz="2800">
                <a:latin typeface="Eras Demi ITC" pitchFamily="34" charset="0"/>
              </a:rPr>
              <a:t>Respect for Sovereignty, Territorial Integrity, and Political Independence of Other States [2(4) of UN charter]</a:t>
            </a:r>
          </a:p>
          <a:p>
            <a:pPr marL="514350" lvl="0" indent="-514350">
              <a:buFont typeface="+mj-lt"/>
              <a:buAutoNum type="arabicPeriod"/>
            </a:pPr>
            <a:r>
              <a:rPr lang="en-US" sz="2800">
                <a:latin typeface="Eras Demi ITC" pitchFamily="34" charset="0"/>
              </a:rPr>
              <a:t>To Ensure International Peace and Security [NPT/UN]</a:t>
            </a:r>
          </a:p>
          <a:p>
            <a:pPr marL="514350" lvl="0" indent="-514350">
              <a:buFont typeface="+mj-lt"/>
              <a:buAutoNum type="arabicPeriod"/>
            </a:pPr>
            <a:r>
              <a:rPr lang="en-US" sz="2800">
                <a:latin typeface="Eras Demi ITC" pitchFamily="34" charset="0"/>
              </a:rPr>
              <a:t>Peaceful Co-Existence</a:t>
            </a:r>
          </a:p>
          <a:p>
            <a:pPr algn="just">
              <a:buNone/>
            </a:pPr>
            <a:endParaRPr lang="en-US" sz="3100" dirty="0" smtClean="0">
              <a:latin typeface="Eras Demi ITC" pitchFamily="34" charset="0"/>
            </a:endParaRPr>
          </a:p>
          <a:p>
            <a:pPr>
              <a:lnSpc>
                <a:spcPct val="120000"/>
              </a:lnSpc>
              <a:buFont typeface="Wingdings" pitchFamily="2" charset="2"/>
              <a:buChar char="q"/>
            </a:pPr>
            <a:endParaRPr lang="en-US" sz="3400" b="1" dirty="0" smtClean="0">
              <a:solidFill>
                <a:schemeClr val="tx1">
                  <a:lumMod val="95000"/>
                  <a:lumOff val="5000"/>
                </a:schemeClr>
              </a:solidFill>
              <a:latin typeface="Eras Demi ITC" pitchFamily="34" charset="0"/>
            </a:endParaRPr>
          </a:p>
          <a:p>
            <a:pPr>
              <a:buFont typeface="Wingdings" pitchFamily="2" charset="2"/>
              <a:buChar char="q"/>
            </a:pPr>
            <a:endParaRPr lang="en-US" sz="2900" dirty="0" smtClean="0">
              <a:solidFill>
                <a:schemeClr val="tx1">
                  <a:lumMod val="95000"/>
                  <a:lumOff val="5000"/>
                </a:schemeClr>
              </a:solidFill>
            </a:endParaRPr>
          </a:p>
          <a:p>
            <a:pPr>
              <a:buFont typeface="Wingdings" pitchFamily="2" charset="2"/>
              <a:buChar char="q"/>
            </a:pPr>
            <a:endParaRPr lang="en-US" sz="3400" dirty="0" smtClean="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3400"/>
            <a:ext cx="13167360" cy="609600"/>
          </a:xfrm>
        </p:spPr>
        <p:txBody>
          <a:bodyPr>
            <a:normAutofit fontScale="90000"/>
          </a:bodyPr>
          <a:lstStyle/>
          <a:p>
            <a:pPr lvl="0">
              <a:lnSpc>
                <a:spcPct val="150000"/>
              </a:lnSpc>
              <a:spcBef>
                <a:spcPts val="0"/>
              </a:spcBef>
            </a:pPr>
            <a:r>
              <a:rPr lang="en-US" sz="32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t/>
            </a:r>
            <a:br>
              <a:rPr lang="en-US" sz="32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br>
            <a:r>
              <a:rPr lang="en-US" sz="40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t>Embassies </a:t>
            </a:r>
            <a:r>
              <a:rPr lang="en-US" sz="40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t>and High commissions in Bangladesh</a:t>
            </a:r>
            <a:endParaRPr lang="en-GB" sz="4000" dirty="0">
              <a:solidFill>
                <a:srgbClr val="FF0000"/>
              </a:solidFill>
              <a:latin typeface="Eras Demi ITC" panose="020B0805030504020804" pitchFamily="34" charset="0"/>
              <a:ea typeface="Calibri" panose="020F0502020204030204" pitchFamily="34"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5808314"/>
              </p:ext>
            </p:extLst>
          </p:nvPr>
        </p:nvGraphicFramePr>
        <p:xfrm>
          <a:off x="609600" y="2095500"/>
          <a:ext cx="11963400" cy="3124200"/>
        </p:xfrm>
        <a:graphic>
          <a:graphicData uri="http://schemas.openxmlformats.org/drawingml/2006/table">
            <a:tbl>
              <a:tblPr firstRow="1" firstCol="1" bandRow="1"/>
              <a:tblGrid>
                <a:gridCol w="1203067"/>
                <a:gridCol w="9103862"/>
                <a:gridCol w="1656471"/>
              </a:tblGrid>
              <a:tr h="781050">
                <a:tc>
                  <a:txBody>
                    <a:bodyPr/>
                    <a:lstStyle/>
                    <a:p>
                      <a:pPr marL="0" marR="0" algn="ctr">
                        <a:lnSpc>
                          <a:spcPct val="150000"/>
                        </a:lnSpc>
                        <a:spcBef>
                          <a:spcPts val="0"/>
                        </a:spcBef>
                        <a:spcAft>
                          <a:spcPts val="0"/>
                        </a:spcAft>
                      </a:pPr>
                      <a:r>
                        <a:rPr lang="en-US" sz="2400" b="1" dirty="0">
                          <a:effectLst/>
                          <a:latin typeface="Eras Demi ITC" panose="020B0805030504020804" pitchFamily="34" charset="0"/>
                          <a:ea typeface="Calibri" panose="020F0502020204030204" pitchFamily="34" charset="0"/>
                          <a:cs typeface="Times New Roman" panose="02020603050405020304" pitchFamily="18" charset="0"/>
                        </a:rPr>
                        <a:t>S/L</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b="1" dirty="0">
                          <a:effectLst/>
                          <a:latin typeface="Eras Demi ITC" panose="020B0805030504020804" pitchFamily="34" charset="0"/>
                          <a:ea typeface="Calibri" panose="020F0502020204030204" pitchFamily="34" charset="0"/>
                          <a:cs typeface="Times New Roman" panose="02020603050405020304" pitchFamily="18" charset="0"/>
                        </a:rPr>
                        <a:t>Embassies and High commissions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b="1">
                          <a:effectLst/>
                          <a:latin typeface="Eras Demi ITC" panose="020B0805030504020804" pitchFamily="34" charset="0"/>
                          <a:ea typeface="Calibri" panose="020F0502020204030204" pitchFamily="34" charset="0"/>
                          <a:cs typeface="Times New Roman" panose="02020603050405020304" pitchFamily="18" charset="0"/>
                        </a:rPr>
                        <a:t>Total</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781050">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Number of Embassies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31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781050">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2</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Number of High Commission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11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781050">
                <a:tc gridSpan="2">
                  <a:txBody>
                    <a:bodyPr/>
                    <a:lstStyle/>
                    <a:p>
                      <a:pPr marL="0" marR="0" algn="r">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Total Embassies and High commissions </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GB"/>
                    </a:p>
                  </a:txBody>
                  <a:tcPr/>
                </a:tc>
                <a:tc>
                  <a:txBody>
                    <a:bodyPr/>
                    <a:lstStyle/>
                    <a:p>
                      <a:pPr marL="0" marR="0" algn="ctr">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42</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
        <p:nvSpPr>
          <p:cNvPr id="5" name="Flowchart: Process 4"/>
          <p:cNvSpPr>
            <a:spLocks noChangeArrowheads="1"/>
          </p:cNvSpPr>
          <p:nvPr/>
        </p:nvSpPr>
        <p:spPr bwMode="auto">
          <a:xfrm>
            <a:off x="0" y="164592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
        <p:nvSpPr>
          <p:cNvPr id="6" name="Rectangle 5"/>
          <p:cNvSpPr/>
          <p:nvPr/>
        </p:nvSpPr>
        <p:spPr>
          <a:xfrm>
            <a:off x="609600" y="5715000"/>
            <a:ext cx="12192000" cy="421654"/>
          </a:xfrm>
          <a:prstGeom prst="rect">
            <a:avLst/>
          </a:prstGeom>
        </p:spPr>
        <p:txBody>
          <a:bodyPr wrap="square">
            <a:spAutoFit/>
          </a:bodyPr>
          <a:lstStyle/>
          <a:p>
            <a:pPr lvl="0" algn="r" defTabSz="914400" fontAlgn="base">
              <a:lnSpc>
                <a:spcPct val="107000"/>
              </a:lnSpc>
              <a:spcBef>
                <a:spcPct val="0"/>
              </a:spcBef>
              <a:spcAft>
                <a:spcPct val="0"/>
              </a:spcAft>
            </a:pPr>
            <a:r>
              <a:rPr lang="en-US" sz="2000" b="1" smtClean="0">
                <a:latin typeface="Eras Demi ITC" panose="020B0805030504020804" pitchFamily="34" charset="0"/>
                <a:ea typeface="Calibri" panose="020F0502020204030204" pitchFamily="34" charset="0"/>
                <a:cs typeface="Times New Roman" panose="02020603050405020304" pitchFamily="18" charset="0"/>
              </a:rPr>
              <a:t> </a:t>
            </a:r>
            <a:r>
              <a:rPr lang="en-GB" sz="2000" b="1">
                <a:solidFill>
                  <a:prstClr val="black"/>
                </a:solidFill>
                <a:latin typeface="Eras Medium ITC" pitchFamily="34" charset="0"/>
                <a:ea typeface="Calibri" panose="020F0502020204030204" pitchFamily="34" charset="0"/>
                <a:cs typeface="Times New Roman" panose="02020603050405020304" pitchFamily="18" charset="0"/>
              </a:rPr>
              <a:t>Source: Ministry of Foreign Affairs, Bangladesh</a:t>
            </a:r>
            <a:endParaRPr lang="en-GB" sz="2000" b="1" dirty="0">
              <a:solidFill>
                <a:prstClr val="black"/>
              </a:solidFill>
              <a:latin typeface="Eras Medium ITC" pitchFamily="34" charset="0"/>
              <a:ea typeface="Calibri" panose="020F0502020204030204" pitchFamily="34" charset="0"/>
              <a:cs typeface="Times New Roman" panose="02020603050405020304"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3400"/>
            <a:ext cx="13167360" cy="609600"/>
          </a:xfrm>
        </p:spPr>
        <p:txBody>
          <a:bodyPr>
            <a:normAutofit fontScale="90000"/>
          </a:bodyPr>
          <a:lstStyle/>
          <a:p>
            <a:pPr marL="0" marR="0" algn="ctr">
              <a:lnSpc>
                <a:spcPct val="107000"/>
              </a:lnSpc>
              <a:spcBef>
                <a:spcPts val="0"/>
              </a:spcBef>
              <a:spcAft>
                <a:spcPts val="800"/>
              </a:spcAft>
            </a:pPr>
            <a:r>
              <a:rPr lang="en-US" sz="32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t/>
            </a:r>
            <a:br>
              <a:rPr lang="en-US" sz="3200" b="1" dirty="0" smtClean="0">
                <a:solidFill>
                  <a:srgbClr val="FF0000"/>
                </a:solidFill>
                <a:latin typeface="Eras Demi ITC" panose="020B0805030504020804" pitchFamily="34" charset="0"/>
                <a:ea typeface="Calibri" panose="020F0502020204030204" pitchFamily="34" charset="0"/>
                <a:cs typeface="Times New Roman" panose="02020603050405020304" pitchFamily="18" charset="0"/>
              </a:rPr>
            </a:br>
            <a:r>
              <a:rPr lang="en-US" sz="4000" b="1" dirty="0" smtClean="0">
                <a:solidFill>
                  <a:srgbClr val="FF0000"/>
                </a:solidFill>
                <a:effectLst/>
                <a:latin typeface="Eras Medium ITC" panose="020B0602030504020804" pitchFamily="34" charset="0"/>
                <a:ea typeface="Calibri" panose="020F0502020204030204" pitchFamily="34" charset="0"/>
                <a:cs typeface="Times New Roman" panose="02020603050405020304" pitchFamily="18" charset="0"/>
              </a:rPr>
              <a:t>Mission of Bangladesh in Abroad</a:t>
            </a:r>
            <a:endParaRPr lang="en-GB" sz="4000" dirty="0">
              <a:solidFill>
                <a:srgbClr val="FF0000"/>
              </a:solidFill>
              <a:latin typeface="Eras Demi ITC" panose="020B0805030504020804" pitchFamily="34" charset="0"/>
              <a:ea typeface="Calibri" panose="020F0502020204030204" pitchFamily="34" charset="0"/>
              <a:cs typeface="Times New Roman" panose="02020603050405020304" pitchFamily="18" charset="0"/>
            </a:endParaRPr>
          </a:p>
        </p:txBody>
      </p:sp>
      <p:sp>
        <p:nvSpPr>
          <p:cNvPr id="5" name="Flowchart: Process 4"/>
          <p:cNvSpPr>
            <a:spLocks noChangeArrowheads="1"/>
          </p:cNvSpPr>
          <p:nvPr/>
        </p:nvSpPr>
        <p:spPr bwMode="auto">
          <a:xfrm>
            <a:off x="-10886" y="13716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8475565"/>
              </p:ext>
            </p:extLst>
          </p:nvPr>
        </p:nvGraphicFramePr>
        <p:xfrm>
          <a:off x="1981200" y="1783080"/>
          <a:ext cx="10363200" cy="5303521"/>
        </p:xfrm>
        <a:graphic>
          <a:graphicData uri="http://schemas.openxmlformats.org/drawingml/2006/table">
            <a:tbl>
              <a:tblPr firstRow="1" firstCol="1" bandRow="1"/>
              <a:tblGrid>
                <a:gridCol w="952712"/>
                <a:gridCol w="5766218"/>
                <a:gridCol w="3644270"/>
              </a:tblGrid>
              <a:tr h="937720">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S/N</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Missions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Number of the Missions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468861">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Africa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09</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2</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America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08</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481935">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3</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East Asia and Asia Pacific</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07</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4</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South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11</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35350">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5</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South East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09</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6</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West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12</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35350">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7</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East Europe and CIS</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05</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8</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West Europe</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16</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9</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Total</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77</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
        <p:nvSpPr>
          <p:cNvPr id="8" name="Rectangle 7"/>
          <p:cNvSpPr/>
          <p:nvPr/>
        </p:nvSpPr>
        <p:spPr>
          <a:xfrm>
            <a:off x="1981200" y="7337048"/>
            <a:ext cx="10363200" cy="400110"/>
          </a:xfrm>
          <a:prstGeom prst="rect">
            <a:avLst/>
          </a:prstGeom>
        </p:spPr>
        <p:txBody>
          <a:bodyPr wrap="square">
            <a:spAutoFit/>
          </a:bodyPr>
          <a:lstStyle/>
          <a:p>
            <a:pPr algn="r"/>
            <a:r>
              <a:rPr lang="en-GB" sz="2000" b="1">
                <a:solidFill>
                  <a:prstClr val="black"/>
                </a:solidFill>
                <a:latin typeface="Eras Medium ITC" pitchFamily="34" charset="0"/>
                <a:ea typeface="Calibri" panose="020F0502020204030204" pitchFamily="34" charset="0"/>
                <a:cs typeface="Times New Roman" panose="02020603050405020304" pitchFamily="18" charset="0"/>
              </a:rPr>
              <a:t>Source: Ministry of Foreign Affairs, Bangladesh </a:t>
            </a:r>
            <a:endParaRPr lang="en-GB" dirty="0"/>
          </a:p>
        </p:txBody>
      </p:sp>
    </p:spTree>
    <p:extLst>
      <p:ext uri="{BB962C8B-B14F-4D97-AF65-F5344CB8AC3E}">
        <p14:creationId xmlns:p14="http://schemas.microsoft.com/office/powerpoint/2010/main" val="286749369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274320"/>
            <a:ext cx="12758928" cy="822960"/>
          </a:xfrm>
        </p:spPr>
        <p:txBody>
          <a:bodyPr>
            <a:normAutofit/>
          </a:bodyPr>
          <a:lstStyle/>
          <a:p>
            <a:pPr algn="l"/>
            <a:r>
              <a:rPr lang="en-US" sz="3600" dirty="0" smtClean="0">
                <a:solidFill>
                  <a:srgbClr val="FF0000"/>
                </a:solidFill>
                <a:latin typeface="Eras Demi ITC" pitchFamily="34" charset="0"/>
              </a:rPr>
              <a:t>Determinants of </a:t>
            </a:r>
            <a:r>
              <a:rPr lang="en-US" sz="3600" b="1" dirty="0" smtClean="0">
                <a:solidFill>
                  <a:srgbClr val="FF0000"/>
                </a:solidFill>
                <a:latin typeface="Eras Demi ITC" pitchFamily="34" charset="0"/>
              </a:rPr>
              <a:t>Bangladesh Foreign Policy</a:t>
            </a:r>
            <a:endParaRPr lang="en-US" sz="3600" b="1" dirty="0">
              <a:solidFill>
                <a:srgbClr val="FF0000"/>
              </a:solidFill>
              <a:latin typeface="Eras Demi ITC" pitchFamily="34" charset="0"/>
            </a:endParaRPr>
          </a:p>
        </p:txBody>
      </p:sp>
      <p:sp>
        <p:nvSpPr>
          <p:cNvPr id="4" name="TextBox 3"/>
          <p:cNvSpPr txBox="1"/>
          <p:nvPr/>
        </p:nvSpPr>
        <p:spPr>
          <a:xfrm>
            <a:off x="609600" y="1371600"/>
            <a:ext cx="13533120" cy="7118426"/>
          </a:xfrm>
          <a:prstGeom prst="rect">
            <a:avLst/>
          </a:prstGeom>
          <a:noFill/>
        </p:spPr>
        <p:txBody>
          <a:bodyPr wrap="square" lIns="130622" tIns="65311" rIns="130622" bIns="65311" rtlCol="0">
            <a:spAutoFit/>
          </a:bodyPr>
          <a:lstStyle/>
          <a:p>
            <a:pPr lvl="0" algn="just" defTabSz="914400" fontAlgn="base">
              <a:spcBef>
                <a:spcPct val="0"/>
              </a:spcBef>
              <a:spcAft>
                <a:spcPct val="0"/>
              </a:spcAft>
              <a:buClr>
                <a:srgbClr val="B13F9A"/>
              </a:buClr>
              <a:buSzPct val="73000"/>
            </a:pPr>
            <a:r>
              <a:rPr lang="en-US" sz="2200">
                <a:solidFill>
                  <a:prstClr val="black"/>
                </a:solidFill>
                <a:latin typeface="Eras Medium ITC" pitchFamily="34" charset="0"/>
              </a:rPr>
              <a:t>The Foreign policy of a country is influenced by several factors; these factors are classified into two broad categories, internal and external. </a:t>
            </a:r>
          </a:p>
          <a:p>
            <a:pPr lvl="0" algn="just" defTabSz="914400" fontAlgn="base">
              <a:spcBef>
                <a:spcPct val="0"/>
              </a:spcBef>
              <a:spcAft>
                <a:spcPct val="0"/>
              </a:spcAft>
              <a:buClr>
                <a:srgbClr val="B13F9A"/>
              </a:buClr>
              <a:buSzPct val="73000"/>
            </a:pPr>
            <a:endParaRPr lang="en-US" sz="1000">
              <a:solidFill>
                <a:prstClr val="black"/>
              </a:solidFill>
              <a:latin typeface="Eras Medium ITC" pitchFamily="34" charset="0"/>
            </a:endParaRPr>
          </a:p>
          <a:p>
            <a:pPr lvl="0" defTabSz="914400" fontAlgn="base">
              <a:spcBef>
                <a:spcPct val="0"/>
              </a:spcBef>
              <a:spcAft>
                <a:spcPct val="0"/>
              </a:spcAft>
              <a:buClr>
                <a:srgbClr val="B13F9A"/>
              </a:buClr>
              <a:buSzPct val="73000"/>
            </a:pPr>
            <a:r>
              <a:rPr lang="en-US" sz="2200" b="1" u="sng">
                <a:solidFill>
                  <a:srgbClr val="00B050"/>
                </a:solidFill>
                <a:latin typeface="Eras Medium ITC" pitchFamily="34" charset="0"/>
              </a:rPr>
              <a:t>Internal Factors</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Size: </a:t>
            </a:r>
            <a:r>
              <a:rPr lang="en-US" sz="2200">
                <a:solidFill>
                  <a:prstClr val="black"/>
                </a:solidFill>
                <a:latin typeface="Eras Medium ITC" pitchFamily="34" charset="0"/>
              </a:rPr>
              <a:t>The size of state territory as well as its population.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Geography: </a:t>
            </a:r>
            <a:r>
              <a:rPr lang="en-US" sz="2200">
                <a:solidFill>
                  <a:prstClr val="black"/>
                </a:solidFill>
                <a:latin typeface="Eras Medium ITC" pitchFamily="34" charset="0"/>
              </a:rPr>
              <a:t>Includes its fertility, climate, location in relation to other land masses and water ways.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Culture and history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Economic development</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Social structure: </a:t>
            </a:r>
            <a:r>
              <a:rPr lang="en-US" sz="2200">
                <a:solidFill>
                  <a:prstClr val="black"/>
                </a:solidFill>
                <a:latin typeface="Eras Medium ITC" pitchFamily="34" charset="0"/>
              </a:rPr>
              <a:t>A society which is divided on the basis of wealth religion, regional imbalances etc. can not pursue effective foreign policy.</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Public mood </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Technology </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National capacity:  </a:t>
            </a:r>
            <a:r>
              <a:rPr lang="en-US" sz="2200">
                <a:solidFill>
                  <a:prstClr val="black"/>
                </a:solidFill>
                <a:latin typeface="Eras Medium ITC" pitchFamily="34" charset="0"/>
              </a:rPr>
              <a:t>It depends on its military power, its technological advancement and economic development.</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Political organization, Political Accountability, and Leadership </a:t>
            </a:r>
          </a:p>
          <a:p>
            <a:pPr lvl="0" algn="just" defTabSz="914400" fontAlgn="base">
              <a:spcBef>
                <a:spcPct val="0"/>
              </a:spcBef>
              <a:spcAft>
                <a:spcPct val="0"/>
              </a:spcAft>
              <a:buClr>
                <a:srgbClr val="B13F9A"/>
              </a:buClr>
              <a:buSzPct val="73000"/>
              <a:buFont typeface="Wingdings" pitchFamily="2" charset="2"/>
              <a:buChar char="ü"/>
            </a:pPr>
            <a:r>
              <a:rPr lang="en-US" sz="2200" b="1">
                <a:solidFill>
                  <a:prstClr val="black"/>
                </a:solidFill>
                <a:latin typeface="Eras Medium ITC" pitchFamily="34" charset="0"/>
              </a:rPr>
              <a:t>Role of Press and Media</a:t>
            </a:r>
          </a:p>
          <a:p>
            <a:pPr lvl="0" defTabSz="914400" fontAlgn="base">
              <a:spcBef>
                <a:spcPct val="0"/>
              </a:spcBef>
              <a:spcAft>
                <a:spcPct val="0"/>
              </a:spcAft>
              <a:buClr>
                <a:srgbClr val="B13F9A"/>
              </a:buClr>
              <a:buSzPct val="73000"/>
            </a:pPr>
            <a:endParaRPr lang="en-US" sz="2200" b="1" u="sng" smtClean="0">
              <a:solidFill>
                <a:prstClr val="black"/>
              </a:solidFill>
              <a:latin typeface="Eras Medium ITC" pitchFamily="34" charset="0"/>
            </a:endParaRPr>
          </a:p>
          <a:p>
            <a:pPr lvl="0" defTabSz="914400" fontAlgn="base">
              <a:spcBef>
                <a:spcPct val="0"/>
              </a:spcBef>
              <a:spcAft>
                <a:spcPct val="0"/>
              </a:spcAft>
              <a:buClr>
                <a:srgbClr val="B13F9A"/>
              </a:buClr>
              <a:buSzPct val="73000"/>
            </a:pPr>
            <a:r>
              <a:rPr lang="en-US" sz="2200" b="1" u="sng" smtClean="0">
                <a:solidFill>
                  <a:srgbClr val="00B050"/>
                </a:solidFill>
                <a:latin typeface="Eras Medium ITC" pitchFamily="34" charset="0"/>
              </a:rPr>
              <a:t>External </a:t>
            </a:r>
            <a:r>
              <a:rPr lang="en-US" sz="2200" b="1" u="sng">
                <a:solidFill>
                  <a:srgbClr val="00B050"/>
                </a:solidFill>
                <a:latin typeface="Eras Medium ITC" pitchFamily="34" charset="0"/>
              </a:rPr>
              <a:t>Factors </a:t>
            </a:r>
          </a:p>
          <a:p>
            <a:pPr marL="0" lvl="2" algn="just" defTabSz="914400" fontAlgn="base">
              <a:spcBef>
                <a:spcPct val="0"/>
              </a:spcBef>
              <a:spcAft>
                <a:spcPct val="0"/>
              </a:spcAft>
              <a:buClr>
                <a:srgbClr val="F9B639"/>
              </a:buClr>
              <a:buSzPct val="60000"/>
              <a:buFont typeface="Wingdings" pitchFamily="2" charset="2"/>
              <a:buChar char=""/>
            </a:pPr>
            <a:r>
              <a:rPr lang="en-US" sz="2200" b="1">
                <a:solidFill>
                  <a:prstClr val="black"/>
                </a:solidFill>
                <a:latin typeface="Eras Medium ITC" pitchFamily="34" charset="0"/>
              </a:rPr>
              <a:t>Power structure:</a:t>
            </a:r>
            <a:r>
              <a:rPr lang="en-US" sz="2200">
                <a:solidFill>
                  <a:prstClr val="black"/>
                </a:solidFill>
                <a:latin typeface="Eras Medium ITC" pitchFamily="34" charset="0"/>
              </a:rPr>
              <a:t> Geo-Politics and location of Bangladesh </a:t>
            </a:r>
          </a:p>
          <a:p>
            <a:pPr marL="0" lvl="2" algn="just" defTabSz="914400" fontAlgn="base">
              <a:spcBef>
                <a:spcPct val="0"/>
              </a:spcBef>
              <a:spcAft>
                <a:spcPct val="0"/>
              </a:spcAft>
              <a:buClr>
                <a:srgbClr val="F9B639"/>
              </a:buClr>
              <a:buSzPct val="60000"/>
              <a:buFont typeface="Wingdings" pitchFamily="2" charset="2"/>
              <a:buChar char=""/>
            </a:pPr>
            <a:r>
              <a:rPr lang="en-US" sz="2200" b="1">
                <a:solidFill>
                  <a:prstClr val="black"/>
                </a:solidFill>
                <a:latin typeface="Eras Medium ITC" pitchFamily="34" charset="0"/>
              </a:rPr>
              <a:t>International organization: </a:t>
            </a:r>
            <a:r>
              <a:rPr lang="en-US" sz="2200">
                <a:solidFill>
                  <a:prstClr val="black"/>
                </a:solidFill>
                <a:latin typeface="Eras Medium ITC" pitchFamily="34" charset="0"/>
              </a:rPr>
              <a:t>UN, OIC, NAM, SAARC, BIMSTEC, WB, FAO</a:t>
            </a:r>
          </a:p>
          <a:p>
            <a:pPr algn="just"/>
            <a:endParaRPr lang="en-US" dirty="0">
              <a:latin typeface="Calibri" pitchFamily="34" charset="0"/>
            </a:endParaRPr>
          </a:p>
        </p:txBody>
      </p:sp>
      <p:sp>
        <p:nvSpPr>
          <p:cNvPr id="6"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2816840" cy="1143000"/>
          </a:xfrm>
        </p:spPr>
        <p:txBody>
          <a:bodyPr>
            <a:normAutofit fontScale="90000"/>
          </a:bodyPr>
          <a:lstStyle/>
          <a:p>
            <a:pPr algn="l"/>
            <a:r>
              <a:rPr lang="en-US" sz="4000" dirty="0" smtClean="0">
                <a:solidFill>
                  <a:srgbClr val="FF0000"/>
                </a:solidFill>
                <a:latin typeface="Eras Demi ITC" pitchFamily="34" charset="0"/>
              </a:rPr>
              <a:t>Foreign policy decision-making process in Bangladesh:</a:t>
            </a:r>
            <a:endParaRPr lang="en-US" sz="4000" b="1" dirty="0">
              <a:solidFill>
                <a:srgbClr val="FF0000"/>
              </a:solidFill>
              <a:latin typeface="Eras Demi ITC" pitchFamily="34" charset="0"/>
            </a:endParaRPr>
          </a:p>
        </p:txBody>
      </p:sp>
      <p:sp>
        <p:nvSpPr>
          <p:cNvPr id="3" name="Rectangle 2"/>
          <p:cNvSpPr/>
          <p:nvPr/>
        </p:nvSpPr>
        <p:spPr>
          <a:xfrm>
            <a:off x="533400" y="1143000"/>
            <a:ext cx="13411200" cy="6410539"/>
          </a:xfrm>
          <a:prstGeom prst="rect">
            <a:avLst/>
          </a:prstGeom>
          <a:noFill/>
        </p:spPr>
        <p:txBody>
          <a:bodyPr wrap="square" lIns="130622" tIns="65311" rIns="130622" bIns="65311">
            <a:spAutoFit/>
          </a:bodyPr>
          <a:lstStyle/>
          <a:p>
            <a:pPr lvl="0" algn="just" defTabSz="914400" fontAlgn="base">
              <a:spcBef>
                <a:spcPct val="0"/>
              </a:spcBef>
              <a:spcAft>
                <a:spcPct val="0"/>
              </a:spcAft>
              <a:defRPr/>
            </a:pPr>
            <a:r>
              <a:rPr lang="en-US" sz="2400" b="1" dirty="0">
                <a:solidFill>
                  <a:prstClr val="black"/>
                </a:solidFill>
                <a:latin typeface="Eras Medium ITC" pitchFamily="34" charset="0"/>
              </a:rPr>
              <a:t>In Bangladesh, foreign policy decisions are made at the interactions of both formal and informal institutions. </a:t>
            </a:r>
          </a:p>
          <a:p>
            <a:pPr lvl="0" algn="just" defTabSz="914400" fontAlgn="base">
              <a:spcBef>
                <a:spcPct val="0"/>
              </a:spcBef>
              <a:spcAft>
                <a:spcPct val="0"/>
              </a:spcAft>
              <a:defRPr/>
            </a:pPr>
            <a:endParaRPr lang="en-US" sz="2400" b="1" dirty="0">
              <a:solidFill>
                <a:prstClr val="black"/>
              </a:solidFill>
              <a:latin typeface="Eras Medium ITC" pitchFamily="34" charset="0"/>
            </a:endParaRPr>
          </a:p>
          <a:p>
            <a:pPr marL="411480" lvl="0" indent="-411480" algn="just" defTabSz="914400" fontAlgn="base">
              <a:spcBef>
                <a:spcPct val="0"/>
              </a:spcBef>
              <a:spcAft>
                <a:spcPct val="0"/>
              </a:spcAft>
              <a:defRPr/>
            </a:pPr>
            <a:r>
              <a:rPr lang="en-US" sz="2400" b="1" dirty="0">
                <a:solidFill>
                  <a:srgbClr val="00B050"/>
                </a:solidFill>
                <a:latin typeface="Eras Medium ITC" pitchFamily="34" charset="0"/>
              </a:rPr>
              <a:t>Formal institutions are: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National Assembly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President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Prime Minister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Chief Martial Law Administrator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Foreign Affairs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Defense</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Commerce, other ministries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Civil bureaucrats, and armed forces</a:t>
            </a:r>
          </a:p>
          <a:p>
            <a:pPr lvl="0" algn="just" defTabSz="914400" fontAlgn="base">
              <a:spcBef>
                <a:spcPct val="0"/>
              </a:spcBef>
              <a:spcAft>
                <a:spcPct val="0"/>
              </a:spcAft>
              <a:defRPr/>
            </a:pPr>
            <a:r>
              <a:rPr lang="en-US" sz="2400" b="1" dirty="0">
                <a:solidFill>
                  <a:prstClr val="black"/>
                </a:solidFill>
                <a:latin typeface="Eras Medium ITC" pitchFamily="34" charset="0"/>
              </a:rPr>
              <a:t>   </a:t>
            </a:r>
          </a:p>
          <a:p>
            <a:pPr marL="685800" lvl="0" indent="-685800" algn="just" defTabSz="914400" fontAlgn="base">
              <a:spcBef>
                <a:spcPct val="0"/>
              </a:spcBef>
              <a:spcAft>
                <a:spcPct val="0"/>
              </a:spcAft>
              <a:defRPr/>
            </a:pPr>
            <a:r>
              <a:rPr lang="en-US" sz="2400" b="1" dirty="0">
                <a:solidFill>
                  <a:srgbClr val="00B050"/>
                </a:solidFill>
                <a:latin typeface="Eras Medium ITC" pitchFamily="34" charset="0"/>
              </a:rPr>
              <a:t>Informal institutions are:</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Political parties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Press and media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Non-government institutions and groups and associations.</a:t>
            </a:r>
          </a:p>
        </p:txBody>
      </p:sp>
      <p:sp>
        <p:nvSpPr>
          <p:cNvPr id="4" name="Flowchart: Process 4"/>
          <p:cNvSpPr>
            <a:spLocks noChangeArrowheads="1"/>
          </p:cNvSpPr>
          <p:nvPr/>
        </p:nvSpPr>
        <p:spPr bwMode="auto">
          <a:xfrm>
            <a:off x="0" y="96012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2912</TotalTime>
  <Words>1834</Words>
  <Application>Microsoft Office PowerPoint</Application>
  <PresentationFormat>Custom</PresentationFormat>
  <Paragraphs>226</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Calibri Light</vt:lpstr>
      <vt:lpstr>Eras Demi ITC</vt:lpstr>
      <vt:lpstr>Eras Medium ITC</vt:lpstr>
      <vt:lpstr>Times New Roman</vt:lpstr>
      <vt:lpstr>Verdana</vt:lpstr>
      <vt:lpstr>Wingdings</vt:lpstr>
      <vt:lpstr>Office Theme</vt:lpstr>
      <vt:lpstr>Bangladesh in International Affairs</vt:lpstr>
      <vt:lpstr>Objectives of this Class</vt:lpstr>
      <vt:lpstr>Foreign Policy: The useful knowledge </vt:lpstr>
      <vt:lpstr>Objectives of Bangladesh Foreign policy</vt:lpstr>
      <vt:lpstr>Principles of Bangladesh Foreign policy</vt:lpstr>
      <vt:lpstr> Embassies and High commissions in Bangladesh</vt:lpstr>
      <vt:lpstr> Mission of Bangladesh in Abroad</vt:lpstr>
      <vt:lpstr>Determinants of Bangladesh Foreign Policy</vt:lpstr>
      <vt:lpstr>Foreign policy decision-making process in Bangladesh:</vt:lpstr>
      <vt:lpstr>Outcomes of Bangladesh Foreign Policy in different era</vt:lpstr>
      <vt:lpstr>Outcomes of Bangladesh Foreign Policy</vt:lpstr>
      <vt:lpstr>Outcomes of Bangladesh Foreign Policy</vt:lpstr>
      <vt:lpstr>Outcomes of Bangladesh Foreign Policy</vt:lpstr>
      <vt:lpstr>Challenges or Problems of Bangladesh Foreign Policy</vt:lpstr>
      <vt:lpstr>References</vt:lpstr>
      <vt:lpstr>Chapter Related Questions:</vt:lpstr>
      <vt:lpstr>Open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Motiur Rahman Hasan</dc:creator>
  <cp:lastModifiedBy>Windows User</cp:lastModifiedBy>
  <cp:revision>319</cp:revision>
  <dcterms:created xsi:type="dcterms:W3CDTF">2006-08-16T00:00:00Z</dcterms:created>
  <dcterms:modified xsi:type="dcterms:W3CDTF">2019-11-07T13:19:27Z</dcterms:modified>
</cp:coreProperties>
</file>