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352" r:id="rId2"/>
    <p:sldId id="351" r:id="rId3"/>
    <p:sldId id="353" r:id="rId4"/>
    <p:sldId id="354" r:id="rId5"/>
    <p:sldId id="355" r:id="rId6"/>
    <p:sldId id="356" r:id="rId7"/>
    <p:sldId id="368" r:id="rId8"/>
    <p:sldId id="369" r:id="rId9"/>
    <p:sldId id="370" r:id="rId10"/>
    <p:sldId id="359" r:id="rId11"/>
    <p:sldId id="360" r:id="rId12"/>
    <p:sldId id="362" r:id="rId13"/>
    <p:sldId id="363" r:id="rId14"/>
    <p:sldId id="364" r:id="rId15"/>
    <p:sldId id="365" r:id="rId16"/>
    <p:sldId id="366" r:id="rId17"/>
    <p:sldId id="367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6" r:id="rId27"/>
    <p:sldId id="376" r:id="rId28"/>
    <p:sldId id="377" r:id="rId29"/>
    <p:sldId id="268" r:id="rId30"/>
    <p:sldId id="269" r:id="rId31"/>
    <p:sldId id="274" r:id="rId32"/>
    <p:sldId id="379" r:id="rId33"/>
    <p:sldId id="380" r:id="rId34"/>
    <p:sldId id="378" r:id="rId35"/>
    <p:sldId id="275" r:id="rId36"/>
    <p:sldId id="276" r:id="rId37"/>
    <p:sldId id="381" r:id="rId38"/>
    <p:sldId id="382" r:id="rId39"/>
    <p:sldId id="383" r:id="rId40"/>
    <p:sldId id="278" r:id="rId41"/>
    <p:sldId id="279" r:id="rId42"/>
    <p:sldId id="281" r:id="rId43"/>
    <p:sldId id="384" r:id="rId44"/>
    <p:sldId id="385" r:id="rId45"/>
    <p:sldId id="393" r:id="rId46"/>
    <p:sldId id="388" r:id="rId47"/>
    <p:sldId id="389" r:id="rId48"/>
    <p:sldId id="283" r:id="rId49"/>
    <p:sldId id="284" r:id="rId50"/>
    <p:sldId id="287" r:id="rId51"/>
    <p:sldId id="288" r:id="rId52"/>
    <p:sldId id="292" r:id="rId53"/>
    <p:sldId id="395" r:id="rId54"/>
    <p:sldId id="397" r:id="rId55"/>
    <p:sldId id="398" r:id="rId56"/>
    <p:sldId id="400" r:id="rId57"/>
    <p:sldId id="300" r:id="rId58"/>
    <p:sldId id="302" r:id="rId59"/>
    <p:sldId id="303" r:id="rId60"/>
    <p:sldId id="304" r:id="rId61"/>
    <p:sldId id="306" r:id="rId62"/>
    <p:sldId id="307" r:id="rId63"/>
    <p:sldId id="308" r:id="rId64"/>
    <p:sldId id="309" r:id="rId65"/>
    <p:sldId id="310" r:id="rId66"/>
    <p:sldId id="313" r:id="rId67"/>
    <p:sldId id="314" r:id="rId68"/>
    <p:sldId id="328" r:id="rId69"/>
    <p:sldId id="331" r:id="rId70"/>
    <p:sldId id="330" r:id="rId71"/>
    <p:sldId id="371" r:id="rId72"/>
    <p:sldId id="372" r:id="rId73"/>
    <p:sldId id="373" r:id="rId74"/>
    <p:sldId id="374" r:id="rId75"/>
    <p:sldId id="375" r:id="rId7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>
          <p15:clr>
            <a:srgbClr val="A4A3A4"/>
          </p15:clr>
        </p15:guide>
        <p15:guide id="2" pos="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2" autoAdjust="0"/>
    <p:restoredTop sz="90929"/>
  </p:normalViewPr>
  <p:slideViewPr>
    <p:cSldViewPr>
      <p:cViewPr varScale="1">
        <p:scale>
          <a:sx n="68" d="100"/>
          <a:sy n="68" d="100"/>
        </p:scale>
        <p:origin x="1242" y="54"/>
      </p:cViewPr>
      <p:guideLst>
        <p:guide orient="horz" pos="384"/>
        <p:guide pos="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25F39412-A537-4511-8805-C1DBF57E42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2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BBF62-C553-40D1-91A5-3AC85D858B1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905CB-9184-4B67-A703-AA7D4C5B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34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699F9-EEB0-4BDD-BCB7-6E6969089448}" type="slidenum">
              <a:rPr lang="en-US"/>
              <a:pPr/>
              <a:t>55</a:t>
            </a:fld>
            <a:endParaRPr lang="en-US"/>
          </a:p>
        </p:txBody>
      </p:sp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9763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42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14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86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58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5FC32788-2636-4C0D-A8FA-7251664E07AB}" type="slidenum">
              <a:rPr lang="en-US" sz="1200"/>
              <a:pPr algn="r" eaLnBrk="0" hangingPunct="0"/>
              <a:t>55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271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4D216-38CC-47FF-A934-0504199DE92B}" type="slidenum">
              <a:rPr lang="en-US"/>
              <a:pPr/>
              <a:t>56</a:t>
            </a:fld>
            <a:endParaRPr lang="en-US"/>
          </a:p>
        </p:txBody>
      </p:sp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01732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42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14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86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58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8B27D59A-2CDA-4679-BF4B-0CC43D3CCC1D}" type="slidenum">
              <a:rPr lang="en-US" sz="1200"/>
              <a:pPr algn="r" eaLnBrk="0" hangingPunct="0"/>
              <a:t>56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7638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61A8B-E679-4A42-8A13-A39925949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5D519-3357-4180-8816-42FDFF701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91345-CFB5-458D-AAF8-9E404D4E6C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46DD5-1039-49DE-8BBC-694A12D414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BF701-95E0-4A15-85D4-E01ACBEED6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4001E-7905-4CD2-BEB3-E680AFDA3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EDEA1-7C64-40DC-A229-964CF87A3A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749E7-6DC8-458C-B596-25EFBFA7DF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217EC-C7E5-48F7-A712-5BC32EDD5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A2613-0969-4282-B9A0-9B3EEE5835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CB97-E238-4147-B218-D4BC8E51BB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5F4039-7E90-429E-A145-51105EE92C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en/5/5f/Packages.jpg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04775"/>
            <a:ext cx="8945563" cy="912813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93738" y="2065338"/>
            <a:ext cx="2368550" cy="2286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al 8"/>
          <p:cNvSpPr/>
          <p:nvPr/>
        </p:nvSpPr>
        <p:spPr>
          <a:xfrm>
            <a:off x="803152" y="2171029"/>
            <a:ext cx="2167953" cy="2038668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3171825" y="3151188"/>
            <a:ext cx="540067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rgbClr val="7030A0"/>
                </a:solidFill>
                <a:latin typeface="Century Gothic" pitchFamily="34" charset="0"/>
                <a:cs typeface="+mn-cs"/>
              </a:rPr>
              <a:t>FOOD PRODUCTION, PROCESSING </a:t>
            </a:r>
            <a:r>
              <a:rPr lang="en-GB" sz="3600" b="1" dirty="0" smtClean="0">
                <a:solidFill>
                  <a:srgbClr val="7030A0"/>
                </a:solidFill>
                <a:latin typeface="Century Gothic" pitchFamily="34" charset="0"/>
              </a:rPr>
              <a:t>AND PACKAGING</a:t>
            </a:r>
            <a:endParaRPr lang="en-GB" sz="36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-34636" y="1254125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In recent years demand has increased for minimally processed foods which retain their freshness. New techniques have replaced methods that rely on heating and drying. 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131763" y="2901950"/>
            <a:ext cx="511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Can you think of any examples?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7950" y="3429000"/>
            <a:ext cx="54721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Modified atmosphere packaging is a way of extending the shelf life of fresh food products. The technology substitutes the air inside a package with a protective gas mix. 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925" y="5732463"/>
            <a:ext cx="669766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The gas in the package helps ensure that the product will stay fresh for as long as possible.</a:t>
            </a:r>
          </a:p>
        </p:txBody>
      </p:sp>
      <p:sp>
        <p:nvSpPr>
          <p:cNvPr id="23561" name="TextBox 13"/>
          <p:cNvSpPr txBox="1">
            <a:spLocks noChangeArrowheads="1"/>
          </p:cNvSpPr>
          <p:nvPr/>
        </p:nvSpPr>
        <p:spPr bwMode="auto">
          <a:xfrm>
            <a:off x="1390577" y="407703"/>
            <a:ext cx="6154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>
                <a:solidFill>
                  <a:srgbClr val="C00000"/>
                </a:solidFill>
              </a:rPr>
              <a:t>ADVANCES IN FOOD TECHNOLOGY</a:t>
            </a:r>
            <a:endParaRPr lang="en-GB" altLang="en-US" b="1" dirty="0">
              <a:solidFill>
                <a:srgbClr val="C00000"/>
              </a:solidFill>
            </a:endParaRPr>
          </a:p>
        </p:txBody>
      </p:sp>
      <p:pic>
        <p:nvPicPr>
          <p:cNvPr id="235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3233738"/>
            <a:ext cx="3754437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40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04775"/>
            <a:ext cx="8945563" cy="912813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155575" y="1617663"/>
            <a:ext cx="874871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Consumers are also concerned about the amount of food waste in the supply chain.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New packaging technologies are available and will continue to be developed to help extend the shelf life and quality of food. This aims to reduce food waste.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/>
          </a:p>
        </p:txBody>
      </p:sp>
      <p:sp>
        <p:nvSpPr>
          <p:cNvPr id="24582" name="AutoShape 2" descr="data:image/jpeg;base64,/9j/4AAQSkZJRgABAQAAAQABAAD/2wCEAAkGBhIPEBUREBAWFBQUFBQUFxAWEhIZExUZFxgVFxUUFRUYGyYfGRojHxYYHy8gIycpLSwuFR4xNTAqNSkrLCkBCQoKDgwOGg8PGiwkHCQsLCwsLCwpLCwsLCksLywsLCksLCwsLCwsKSwsLCwsLCwsLCwsLCwsLCwpLCwsLCwpLP/AABEIAOAA4QMBIgACEQEDEQH/xAAcAAEAAgMBAQEAAAAAAAAAAAAABQYDBAcIAQL/xABHEAACAgEBBQQHAwgJAQkAAAABAgADBBEFBhIhMRNBUWEHFCIycYGRI0KhFTNSYnKCscFDU1VjkpSistHhFhckJURUwtLw/8QAGQEBAAMBAQAAAAAAAAAAAAAAAAECAwUE/8QAKhEBAQACAQMDAwMFAQAAAAAAAAECEQMSITEEQVETMvBhgcEicZHR4SP/2gAMAwEAAhEDEQA/AO4xEQEREBERAREQEREBEjtobx4uPyuya0Pgzrr9Os0E3/2cTp65X8yQPqRI3FbnjPNWCJrYe0qrhrValg8VdT/AzZkrb2REQEREBERAREQERNVdq0l+zF1fH04O0Xi+HDrrA2oiICIiAiIgIiICIiAiIgIiICU70h3Oy149WaMV7A5HFqq3aaDg7Ye4Rr07+KXGVf0h7s+vYh4RrbVrZWNOpA9pP3hy+krl4Z8stwunEtrbIvxX4citkY/ebmG/WV+ja/Gaesmdlb2XUIaWC30HrjXAsn7p6ofh4Td/I+HmjXDt7C48ziXsAh8qru/yDTzuLcJl9t/b3Vyi5qzxVsUb9JWKn6iXbdn0q5GMQmVrkV9OLUdqvmCfe+B+sqG0dl3Yz8F9TVt4MCNfMHoR8JqSd/CuHJnx16X2VtarKqW6hw6N3g9PEEdxHhNuefNzt632deHB1qYgW19xX9ID9IdR9J37EyktRbK2DI4DKw6EGbY5bdjg5py4792WIiXegiIgIiIETvK57FUDFBZdTUzqdCFdwG0PcSPZ1/WlU2XR2ty0tWoqN2UnC1dArK1syqtLKO07UaA6k9zGXrOwkvraq1eJGGhH/B7iOuvlIZt13Kio5b9mDqNK6hbz11Paga6nU6sAGOp5ymUu9sssbcttrdXJezFU2MWKtYnaHq4SxkVj8QoktMWNjLUi1ooVVAVVHQAcgJllo0ngiIkpIiICIiAiIgIiICIiAiIgcc9KG5Zx7Dl0J9i5HaAf0bk6a6dynl8CZQCJ6eyMdbFKOoZWGhUjUEeBE4rv36PnwWN1AL47HoAS1WvPRvFfBvrMcsdd3L9T6fV68f3ROBvfaqCnIVcqjp2V2pZfE12+8p+c2hu9jZp/8uu4LDz9TvIVvhVb0f4HnKvPso8k5fbPvGfNwbKHNdyNW46qwIP/AF+M6x6HttmzHfGY6mluJf2H1OnybX6iUHB3xfg7HMrGXT00s/PIP7u3qPnLh6Ndm4/rhvw8klOyZXxrRpempUqdRyZdR15ScfL0+mknJvC9nUJiyclKkNljBUUalidAB5mR+395sfAr477NNfdrHN38lX+fScT3t3zu2jZqxKVD3KA3sjzfuZv4TXLLT3c3PjxT9Vz3i9MQGqYNfF/fWD2f3U6n4n6Sm5XpC2jZ72Ww8kVFH+kayuxMrbXKz9RyZe6dxt+M+s6rmW/vNxD6MDLjuz6X21FeeoI5AXoNNPN06fNfpOYxrEtnhGHPyYXtXp6i9bFDowZWAIYHUEHoQZknJvRHvOy2nBc6o4Z6+fusBqyjyI56fGdZm2N3HZ4uScmPVCIiWakREBERAREQEREBERARIna+3/V7EqSiy+x1Z+zq4OJVXQF242A01IE033wKe/s/MXzFKOP9DmRuK9UixRK6u/uH/SNZUfCyi5f/AI6fjJDE3kxLvzeVUxPcLE4v8OusdU+SZ43xUlPjKCNCNQeRB6HygHXpPslZzneX0Q12a2YTdk39S3Os/A9V/GULM3D2hSSGxLD+sgDg+Y4SZ6DmttDaNWPW1tzhEUalj0/6nymdwjycnpePLv4cH2fuDn3sAMV0He9uiKo8Txcz8hLEu8ePsSpsfCK5GSx+1yCD2SkfdHPnp3AH4numpvj6TLczWrGLVUEEHoLLPiR7q6dw8Zqejzcw593HYv8A4eo+33cZ6iseXefL4zP37PHj045dHD5+f9Iq7KfthkZ9TXm5ONQ9jIWBOgbVeYXwHITN+WsL+y1/zeR/zLZ6ZNj8DY96ronCaSAOSke0g8hpqPlObaSLNdmfLcuLK4/wnfy1hf2Wv+byP+Y/LWF/Za/5vI/5kFpGkMvrZfp/iJl9s4mvLZlennk5Ov8Aunz8sY39m1/5jJ/+01dkbDvzH4MeprD3ke6vmzdBOnbreiSur7TOItbkRSpPZr3+0eRf+HxiY7ejix5OTxJ/hr+jTZC22DK/J6UIoPZ3drezMSCp4FZtOHmRqROmz8ogUAAAAcgANAPICfqb4zU06uGHRNEREsuREQEREBERAREQExZeUtVbWOeFUUszHuAGpMyyt7dY5eSmCvOteG7JPdwA611fvsvMeCmRajK6jNutjFw+ZYCLMohgp611AaVJ9PaPmxk9ERJok1HwiauTsmi385RW/wC1Wh/iJtxJSgbdyMQ860ag/pUW2V/gp0/CfmvYuZT+azzYB0ryKlbX42Jwt/GWCVDfX0g14CmurSzIP3NfZT9azT/b1lLJGWXRhN3sx7Z36t2fyzMdCWB4DTcCGPmjgMo8+c5TvLvVftCzjubRR7lIJ4E+HifMzQ2jtKzJsa25y7t1Y/gAO4eQmuqkkAAkkgADqSegHnMrbXJ5vUZcl1PCR3e2HZnZCUVg+0fafTkij3mP/wC5nSeg9j7JrxKUoqGiINPMnvY+ZPOU3dfcvL2fSLKLazdYoNtFqaodOYRbF0ZCNTz5jWWLA3qRnWnJrbGvbpVZpwvp/VWj2X+HI+UvhNeXv9NxTjx/q81K52DXfW1VqB0YaFSNQZznP9CqFiaMoqNeSOnFp+8CD+E6bEvcZXoz4sc/ujldPoUbX28wAfq1an8Wk/sn0TYVB4rA15/vCOH/AALoD85dYkTCKY+n48fEYsbFSpQlaKijoqgAD5CZYiXbkREBERAREQEREBERAREQNTau0kxqXvsPs1qWPifBR5k6D5zQ3W2c9VTW3/n8hu1tPhqNErB8EXRfrInevJZ8qit8W+zHqPbsaquIPYOVSdRyXUsfPSSA3wXvw8wfHGb+RMpubZdc6u/ssESEXeyr71WQvxxL/wCSmfr/ALYYmuhu4f267U/3KJbqi8yxvumYkZXvPhsdBl0k+Hapr/Gb9WSj+46t8GB/hG4ncrJK5tL0e4GQWZ8cK7ksbELKxJ6nkdD9JY4izZcZl2scr2x6GCPaxMjX+7tH4Bx/MT9+jr0e2VXtkZlXD2RK11nnqw0+1HcQO4+flOoxK9E2wnp+OZdUhNXaOzKsms131rYh+6w8OYI8D5ibUS70Kw/rGzdW1fKxf0euRQPI9bUA/eHnLDh5iXVrZU4dGGquDqCJmlYzsFtnO2VjLrQx4sjFUE6eN9Kjow6so6geMr4U+3+yzxMWLkrai2VsGRgGVh0IPQiZZZciIgIiICIiAiIgIiICIiAiIgIiICNImrtPaCY9L3We7WpY/IdB5npBeyrekXbmPh0aGmqy+waVo9atoO921HQfidJxSm9kOqMynXX2WK/Thm7t/bdmbkPkWdXPJdeSKPdQfD+ZkdPPbuuH6jn68u3hO4O/GfSRwZdh0+6541+jCWPZvpjyk5X012jxXVG/mPwnP5L7qbEObmVUdxPE58EXm3/Hzkbs8I4+bk3rGu0Ym+qGpbr8e+hHAYM1TOmh56lq+LhH7WkmsHaVWQvHTatin7ysCPnp0mdUAAAGgA0A7tPCROburj2Euimm0/09LGuz5ldOL4NrN+7tf1T9UxErTZmZgqWvHrdK9ba14chF8XrHKz93Q8jyk7gbQryK1tqcOjDUMP4HwPlJlTMttiIiSsrez6zg5Zx//TZBZ6PCu33rKR5MNXUd2jCWSRG9Wzmvxm7M6W16XVN3iyv2l+uhX4MZv7PzBdUlq9HRW+oB0kTt2Vna6bERElYiIgIiICIiAiIgIiICIiAiIgJy30x7wHWvCQ8uVtv1+zU/i3yE6lPN28O1DlZV1zHXjdtP2QdEH0Amed7aeP1nJ04anujoiJk4tJ1f0N7D4Uty2HNz2SfsroWb5nl+7OUT0fuzs71bDop70qQH46asfqTL4TddD0WEuXV8JOIibOsSB2hu6yWHJwmFVx5vWfzF/lao6N4OOY85PRIs2izaM2HttcpSCprtrPDbQ3vVt/NT1DdCJJyB3iwHQjMxh9tUPaX+uq6tUfPvU9xHnJjDy0urW2s8SOoZW8QRqInxUS+1ZpX9ySVoehuuPfbV+6G4k/BhLBK9uwft87T/AN1+PZV6yL5iMvuiwxESy5ERAREQEREBERAREQEREBERA0Nv5PZYt1n6NVh+fCdPxnmwT0NvupOzskD+qaeeZln5cr1974kREzc5u7Fxu1yaU/StrHy4hrPSs81bEyBVk02HottZPw4hrPSoM04/d1fQfbSIiauiREQEr+6C9kMjG7sfIdUHglirag+XGR8pYJA7v88rPYdO3rX5rRVr/GRfMVvmJ6QG6HtV3Xafnsm5x+yp7Nf9k3t4Np+rY1lvVguiL+k7ezWoHmxAmXY+CMeiuofcRQfM/eP11j3PNbkRElYiIgIiICIiAiIgIiICIiAiIga+0MUXU2VHo6Mn+IEfznmd6yhKsNCpKkeY5GeoJw/0obveq5naqPs8jVxy5B/vr8eh+cy5J7vB63DeMy+FNifZ8mbkGk9B7j7cGZhVWcWrqoSzxDqADr8evznnyWLcre5tm38Whapxw2V6/R1/WH4iTjdV6/Scv08tXxXoCJq7N2nVk1i2iwOjdGU/gfA+Rm1PQ7ZERAw5mWtNbWOdFRSzHwAGpkVuhhvXjB7Rpbe75Fg8GsOoX5Lwj5TRzW/KWT6uuvq2M4a5/u3WD3cceKr1bzAHjNjbO2Hts9Swz9qR9peOaYyn7zeNh+6nzPKU332z332WWeu5gQDWnEbidu5sjT2EHiEViT5lZYZqbL2amNUtVfRR1PNmJ5s7HvYnUk+c25aLyfJERJSREQEREBERAREQEREBERAREQEid593kz8ZqLORPNH70Ye6w/n4gmS0Re6LJZqvNO1tk24lzU3rwuv0I7mU94M056F3q3Qo2jXw2DhdfcuHvL5eY8jOLbx7mZOzz9qnEndcmprPx/RPkZhljpxuf0twu54Qc+z5Eq8aS2JvFkYT8ePYV8VPNG/aXof4zo+xPTLWw0zKSjfp1+0h/dJ4h+M5NHl+HfJls8PTxeoz4+0r0Fi7/bPt93MrHk5KH/UBIXeLf6h39WoykrU/ncsHXgU/cpAB47D08BrKDsL0bZuXo3B2KHT27dQSPFU6n56Tp+7Xo6xcLhfh7W5f6Z+4/qp0X+PnL7yydHjz5uSd5qMezqb7a1ow62xMVV07d1HrFgPU1ofdJ68bjXnrpLBsnZFWJWKqU4V1JJ1JZierMx5sx8TN2JpJp6pjoiIkrEREBERAREQEREBERAREQEREBERAREQE/LoGGhAIPUEag/KQu3N60xbUoWqy+91LrTUoLcIOhZiSAo6/4Zgt36xxTXYq2O9zNXXjis9szroGQqfdI15knSRuM7yYztaxbY9G+DkksauzY/eqPD+A5fhK+/oUp15ZdoHgUrMsP/eDjLS9ti2VtVYldtLV/aVM5IGo10I5E6jX+Uxvv+A1lYwco21gMaeyXi7M/wBJrxaaeXXXl46V1ixynBl50icT0M4qnWy62zy9lR+A1ls2TuriYg0ox0U/paat/iOpmid+qCtBrrutORW9laJXqx4CAynU8j59OXXpr8G/mMKDc4sRhb2BxzWTcLeoqCjqT3EHTmIkxi2P0sfGlkiVmrf2gJcb0tosx0D2Y7p9pwkgKV0OjAlgOR5a89Os+Wb5E0XOuLejJUbK+KsMjqfdYOjFOWoYqWBA16y240+rh8rPEq+yd7rHw6bnxL3tsAHBXVyc8AbtAeLRKjqNCxHXykPvD6QG7GqzG462TNTHvqNdbWclYvWB7QJOmgI0JIkdUVvNhJt0CJS9r78k4uYK67cfJx6hYFtRNeFjorj3lPwPjJHL3xSkisU3X2LWllvZICK1Ya8TkkAEjUgDwk7ifq4/KxxNfZ+0K8ipbqXD1uNVYdCP5HuIPQibElrLsiIgIiICIiAiIgIiICIiAiIgIiIFc2xsPI9cTNxDUX7FqHruLhGXUsjBlBIIY9NOY75qZG7OY3q95yK7cqiyx/bUrSUt0DUgqCQAANG0J5S3RI0zvFKpGRuXkXC22x6hfdk41pVS/ZpXjtqqBuHVm0J5kDnJtNiOM+7K1XgsxkpA1PEGVmJJGmmnPxnzbu9Xqt1dC41t72IzhaghICkA68TDxE087fsY+Mci/DvqHarUK3FYc6qW4x7WnDyI6yO0Z/8Anj+35/KBxdhZWJfs6lDWbKcbKDMRYaW1YHg4wAV1197Tlp0PQ7y7kZJra1rqvWzmDMXRX7AMAE7M6jiIKjrpqPPrLB/2ppLYoQF1zOLs3Gmg4U4zxAnUcuWnUHrMC774zZqYVbGyxu0DMunBWUDEqx1972CNBrp3yNRXo457/mo0Tuvk3WZGRe1C220DHqrCm2lUBDntONV4+Jh3ryH0mpsnca5LLXPY462Y9lRpoe9qmss11tKuFC6ctFA+fKSOfv7XUbT6tc9NFvZW5KhOBGGnF7JYMQuo1IHePEa7W9G+VGzkRrNXZz7NacPGR3toSNAOX1jsa4vNvhCrurm9hiVs1DeqnhNHa3rTcoQCt3YJxcSkH2dCp1+U0a/RzkqpCW0IfX0y14RYEVVVxwBNO4sAF4ug6iWPau+iUW21pj3XeroLLnrFfDWCAw1LMNTpz0HPQaz9Zm+SLZVVRRbkPbT6wFrCDhrPus3Gy6a9APHl15RqIuHF7388IjaO5mTlet3WmlLr8dcetEa0oighiWcqDqSB0XuE+7Z3Hte9rqhTZ2lNdbJdZkoFatSoZTT7ykaaqw7uRGstOxdr15lCZFWvBYNQGGjDQkEEeIII+U3pPTGn0cMpv8/O7Q2FsoYmPXQvD7C6HhBCkklmIUk6Akk6a9834iWbSamoREQkiIgIiICIiAiIgIiICIiAiIgIiIFA37srTaOI9zXpWKrtbKOPjBOgAJTnofLy7tZE715tN+Bw4r5N3DlUM3bi9mHEtgHD2g6eyeQ8fOdViV6Xny4Orffz+jmw2NbibXxaVUnFN2RfU2h0rNlbiyrXoACAQP1u/nJHamIF29hslegNN5ZlTQElbebEDr8ZeIjpT9GTtv33/wAc23x2u+Qj0PRkJlpbpTRWtlmPeodWWxwUCOpCnkemhmDfHY2etGTdaKHWwUAlWva5FD1EVVLpwqnaanxIOpJIE6hEdKuXB1b3fKg70bYLVPibQruqJrRktxO0ZL24CLEHs8l4jpwv1GhOnKaOdt+/GqxcWxfV7mxl7bLXHLtWntKlVa1j3vZ17gs6ZEaTeG272iN1K6Fw6lxeLsQCF4wwc6M3EWDAHUtxHoOvLlJeIlm+M1NEREJIiICIiAiIgIiI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4584" name="Picture 3" descr="C:\Users\gleung\AppData\Local\Microsoft\Windows\Temporary Internet Files\Content.IE5\2K2AK23R\MP9003854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4233863"/>
            <a:ext cx="34893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155575" y="1089025"/>
            <a:ext cx="554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Advances in food technology</a:t>
            </a:r>
          </a:p>
        </p:txBody>
      </p:sp>
    </p:spTree>
    <p:extLst>
      <p:ext uri="{BB962C8B-B14F-4D97-AF65-F5344CB8AC3E}">
        <p14:creationId xmlns:p14="http://schemas.microsoft.com/office/powerpoint/2010/main" val="17785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04775"/>
            <a:ext cx="8945563" cy="912813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0825" y="2047875"/>
            <a:ext cx="5976938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+mn-lt"/>
                <a:cs typeface="+mn-cs"/>
              </a:rPr>
              <a:t>Nano particles of silver have anti-bacterial properties and can be used on: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kitchen tools and tableware;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preparation surfaces;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plastic food storage containers;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plastic wrap.</a:t>
            </a:r>
          </a:p>
        </p:txBody>
      </p:sp>
      <p:sp>
        <p:nvSpPr>
          <p:cNvPr id="27654" name="TextBox 2"/>
          <p:cNvSpPr txBox="1">
            <a:spLocks noChangeArrowheads="1"/>
          </p:cNvSpPr>
          <p:nvPr/>
        </p:nvSpPr>
        <p:spPr bwMode="auto">
          <a:xfrm>
            <a:off x="250825" y="1196975"/>
            <a:ext cx="4897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Using nanotechnology</a:t>
            </a:r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250825" y="5211763"/>
            <a:ext cx="56165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It can also be used on fabrics and kitchen cloths. </a:t>
            </a:r>
          </a:p>
        </p:txBody>
      </p:sp>
      <p:pic>
        <p:nvPicPr>
          <p:cNvPr id="27656" name="Picture 2" descr="C:\Users\gleung\AppData\Local\Microsoft\Windows\Temporary Internet Files\Content.IE5\RQ6YNF0K\MC9003255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852738"/>
            <a:ext cx="31226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6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04775"/>
            <a:ext cx="8945563" cy="912813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87313" y="1052513"/>
            <a:ext cx="378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Allergen-free cows’ milk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107950" y="1700213"/>
            <a:ext cx="84963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Cows’ milk allergy affects 1 in 50 babies and about 1 in 1000 older children and adults. The allergy is caused by the protein beta-</a:t>
            </a:r>
            <a:r>
              <a:rPr lang="en-GB" altLang="en-US" sz="2800" dirty="0" err="1"/>
              <a:t>lactoglobulin</a:t>
            </a:r>
            <a:r>
              <a:rPr lang="en-GB" altLang="en-US" sz="2800" dirty="0"/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7950" y="3141663"/>
            <a:ext cx="88026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Scientists in New Zealand have bred a cow that does not produce the beta-</a:t>
            </a:r>
            <a:r>
              <a:rPr lang="en-GB" altLang="en-US" sz="2800" dirty="0" err="1"/>
              <a:t>lactoglobulin</a:t>
            </a:r>
            <a:r>
              <a:rPr lang="en-GB" altLang="en-US" sz="2800" dirty="0"/>
              <a:t> protein in its milk.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A gene has been introduced into the cow’s DNA that targets and prevents the production of beta-</a:t>
            </a:r>
            <a:r>
              <a:rPr lang="en-GB" altLang="en-US" sz="2800" dirty="0" err="1"/>
              <a:t>lactoglobulin</a:t>
            </a:r>
            <a:r>
              <a:rPr lang="en-GB" altLang="en-US" sz="2800" dirty="0"/>
              <a:t> in the cows’ cells. 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6050" y="5432425"/>
            <a:ext cx="87645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This is still under development and currently not available to the consumer. </a:t>
            </a:r>
          </a:p>
        </p:txBody>
      </p:sp>
    </p:spTree>
    <p:extLst>
      <p:ext uri="{BB962C8B-B14F-4D97-AF65-F5344CB8AC3E}">
        <p14:creationId xmlns:p14="http://schemas.microsoft.com/office/powerpoint/2010/main" val="147975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04775"/>
            <a:ext cx="8945563" cy="912813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25413" y="1125538"/>
            <a:ext cx="5526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Encapsulation</a:t>
            </a:r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107950" y="1773238"/>
            <a:ext cx="86550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Encapsulation can be defined as “</a:t>
            </a:r>
            <a:r>
              <a:rPr lang="en-GB" altLang="en-US" sz="2800" i="1" dirty="0"/>
              <a:t>a process where a continuous thin coating is formed around solid particles, liquid droplets or gas cells that are fully contained within the capsule wall</a:t>
            </a:r>
            <a:r>
              <a:rPr lang="en-GB" altLang="en-US" sz="4000" i="1" dirty="0"/>
              <a:t>”. </a:t>
            </a:r>
            <a:r>
              <a:rPr lang="en-GB" altLang="en-US" sz="1800" dirty="0"/>
              <a:t>(King 1995)  </a:t>
            </a:r>
          </a:p>
        </p:txBody>
      </p:sp>
      <p:sp>
        <p:nvSpPr>
          <p:cNvPr id="29703" name="TextBox 9"/>
          <p:cNvSpPr txBox="1">
            <a:spLocks noChangeArrowheads="1"/>
          </p:cNvSpPr>
          <p:nvPr/>
        </p:nvSpPr>
        <p:spPr bwMode="auto">
          <a:xfrm>
            <a:off x="125413" y="3860800"/>
            <a:ext cx="8848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Can you think of some natural examples? </a:t>
            </a:r>
          </a:p>
        </p:txBody>
      </p:sp>
      <p:pic>
        <p:nvPicPr>
          <p:cNvPr id="1026" name="Picture 2" descr="C:\Users\Jenny\AppData\Local\Microsoft\Windows\Temporary Internet Files\Content.IE5\YPHM2P6C\MP90030901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4470400"/>
            <a:ext cx="1296988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Jenny\AppData\Local\Microsoft\Windows\Temporary Internet Files\Content.IE5\P19TIMCJ\MP90040659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575175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54263" y="6034088"/>
            <a:ext cx="14128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70C0"/>
                </a:solidFill>
              </a:rPr>
              <a:t>Plant seeds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89250" y="4652963"/>
            <a:ext cx="1106488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70C0"/>
                </a:solidFill>
              </a:rPr>
              <a:t>Birds’ egg shells</a:t>
            </a:r>
          </a:p>
        </p:txBody>
      </p:sp>
    </p:spTree>
    <p:extLst>
      <p:ext uri="{BB962C8B-B14F-4D97-AF65-F5344CB8AC3E}">
        <p14:creationId xmlns:p14="http://schemas.microsoft.com/office/powerpoint/2010/main" val="59687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04775"/>
            <a:ext cx="8945563" cy="912813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6838" y="3209925"/>
            <a:ext cx="69961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Encapsulation is used in food technology to protect liquid or solid ingredients from environmental and/or chemical reactions until they are needed.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950" y="5280025"/>
            <a:ext cx="65516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The process makes things easier to handle, e.g. changes a liquid into a solid. It can enhance flavour and nutritional value. </a:t>
            </a:r>
          </a:p>
        </p:txBody>
      </p:sp>
      <p:pic>
        <p:nvPicPr>
          <p:cNvPr id="30727" name="Picture 2" descr="C:\Users\Jenny\AppData\Local\Microsoft\Windows\Temporary Internet Files\Content.IE5\9MICSKQS\MP90043066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2636838"/>
            <a:ext cx="19478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96838" y="1597025"/>
            <a:ext cx="8369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The process has been used in the food industry for over 60 years. Using new technologies the process is developing all the time.</a:t>
            </a:r>
          </a:p>
        </p:txBody>
      </p:sp>
      <p:sp>
        <p:nvSpPr>
          <p:cNvPr id="30729" name="TextBox 10"/>
          <p:cNvSpPr txBox="1">
            <a:spLocks noChangeArrowheads="1"/>
          </p:cNvSpPr>
          <p:nvPr/>
        </p:nvSpPr>
        <p:spPr bwMode="auto">
          <a:xfrm>
            <a:off x="125413" y="1125538"/>
            <a:ext cx="5526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Encapsulation</a:t>
            </a:r>
          </a:p>
        </p:txBody>
      </p:sp>
    </p:spTree>
    <p:extLst>
      <p:ext uri="{BB962C8B-B14F-4D97-AF65-F5344CB8AC3E}">
        <p14:creationId xmlns:p14="http://schemas.microsoft.com/office/powerpoint/2010/main" val="299219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04775"/>
            <a:ext cx="8945563" cy="912813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950" y="1017588"/>
            <a:ext cx="8358188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n-lt"/>
                <a:cs typeface="+mn-cs"/>
              </a:rPr>
              <a:t>Application of encapsu</a:t>
            </a:r>
            <a:r>
              <a:rPr lang="en-GB" sz="2800" b="1" dirty="0" smtClean="0">
                <a:latin typeface="+mn-lt"/>
              </a:rPr>
              <a:t>lation</a:t>
            </a:r>
            <a:r>
              <a:rPr lang="en-GB" sz="2800" b="1" dirty="0" smtClean="0">
                <a:latin typeface="+mn-lt"/>
                <a:cs typeface="+mn-cs"/>
              </a:rPr>
              <a:t> </a:t>
            </a:r>
            <a:r>
              <a:rPr lang="en-GB" sz="2800" b="1" dirty="0">
                <a:latin typeface="+mn-lt"/>
                <a:cs typeface="+mn-cs"/>
              </a:rPr>
              <a:t>in the food industry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+mn-lt"/>
                <a:cs typeface="+mn-cs"/>
              </a:rPr>
              <a:t>These aim: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to preserve and to increase shelf life;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to prevent premature reactions and interactions;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to enhance flavour, texture and quality;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to control the release of ingredients;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to mask taste and ‘off’ smells.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8655" y="4123893"/>
            <a:ext cx="879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/>
              <a:t>Example: fortified foods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Micro-encapsulation coats small particles such as                  B vitamins, vitamin C, iron, omega-3 fatty acids with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thin, tasteless, edible film masking any bitter taste and off odour.  Products are enhanced without changing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the desired flavour.</a:t>
            </a:r>
          </a:p>
        </p:txBody>
      </p:sp>
      <p:pic>
        <p:nvPicPr>
          <p:cNvPr id="3078" name="Picture 6" descr="C:\Users\Jenny\AppData\Local\Microsoft\Windows\Temporary Internet Files\Content.IE5\P19TIMCJ\MP90040251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2819400"/>
            <a:ext cx="1762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2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 anchor="ctr"/>
          <a:lstStyle/>
          <a:p>
            <a:pPr algn="ctr">
              <a:buNone/>
            </a:pPr>
            <a:r>
              <a:rPr lang="en-US" sz="4400" dirty="0" smtClean="0"/>
              <a:t>Food Processing</a:t>
            </a:r>
            <a:endParaRPr lang="en-US" sz="4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AB040B"/>
                </a:solidFill>
              </a:rPr>
              <a:t>WHY PROCESS FOODS?</a:t>
            </a:r>
            <a:endParaRPr lang="en-US" b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/>
              <a:t>EXTEND SHELF LIFE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/>
              <a:t>MAINTAIN SENSORY PROPERTIES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/>
              <a:t>MAINTAIN OR IMPROVE NUTRITIVE PROPERTIES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>
                <a:solidFill>
                  <a:srgbClr val="990000"/>
                </a:solidFill>
              </a:rPr>
              <a:t>ENSURE SAFETY</a:t>
            </a:r>
            <a:r>
              <a:rPr lang="en-US"/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/>
              <a:t>MAKE MORE CONVENIENT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/>
              <a:t>BOTTOM LINE:  $$ (ECONOMIC VALUE)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001000" cy="5791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b="1" dirty="0">
                <a:solidFill>
                  <a:srgbClr val="990000"/>
                </a:solidFill>
              </a:rPr>
              <a:t>HEAT PROCESSING</a:t>
            </a:r>
            <a:r>
              <a:rPr lang="en-US" dirty="0"/>
              <a:t>: Use of high temperatures to destroy enzymes and microorganisms that could reduce quality and/or safety of food</a:t>
            </a:r>
          </a:p>
          <a:p>
            <a:pPr marL="609600" indent="-609600">
              <a:buFontTx/>
              <a:buNone/>
            </a:pPr>
            <a:endParaRPr lang="en-US" sz="900" dirty="0"/>
          </a:p>
          <a:p>
            <a:pPr marL="609600" indent="-609600">
              <a:buFontTx/>
              <a:buAutoNum type="arabicPeriod"/>
            </a:pPr>
            <a:r>
              <a:rPr lang="en-US" b="1" dirty="0">
                <a:solidFill>
                  <a:srgbClr val="AA0000"/>
                </a:solidFill>
              </a:rPr>
              <a:t>BLANCHING</a:t>
            </a:r>
            <a:r>
              <a:rPr lang="en-US" dirty="0"/>
              <a:t> - A mild heat treatment that primarily destroys enzymes and reduces microbial load (does not necessarily kill pathogens), further preservation methods needed to extend shelf life.</a:t>
            </a:r>
          </a:p>
          <a:p>
            <a:pPr marL="609600" indent="-609600">
              <a:buFontTx/>
              <a:buNone/>
            </a:pPr>
            <a:r>
              <a:rPr lang="en-US" dirty="0"/>
              <a:t>	Example: Vegetables, frozen, canned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5DC287-4EB6-44AA-8F87-06184588AC0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C00000"/>
                </a:solidFill>
              </a:rPr>
              <a:t>WHAT IS FOOD TECHNOLOGY?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620838"/>
            <a:ext cx="3930650" cy="487203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2000" b="1" dirty="0" smtClean="0"/>
          </a:p>
          <a:p>
            <a:pPr algn="ctr" eaLnBrk="1" hangingPunct="1">
              <a:buFontTx/>
              <a:buNone/>
            </a:pPr>
            <a:endParaRPr lang="en-US" altLang="en-US" sz="2000" b="1" dirty="0" smtClean="0"/>
          </a:p>
          <a:p>
            <a:pPr algn="ctr" eaLnBrk="1" hangingPunct="1">
              <a:buFontTx/>
              <a:buNone/>
            </a:pPr>
            <a:r>
              <a:rPr lang="en-US" altLang="en-US" b="1" dirty="0" smtClean="0"/>
              <a:t>Food Technology</a:t>
            </a:r>
            <a:r>
              <a:rPr lang="en-US" altLang="en-US" dirty="0" smtClean="0"/>
              <a:t> is the application of food science to the selection, preservation, processing, packaging, distribution, and use of safe, nutritious, and wholesome food.</a:t>
            </a:r>
          </a:p>
          <a:p>
            <a:pPr eaLnBrk="1" hangingPunct="1"/>
            <a:endParaRPr lang="en-US" altLang="en-US" sz="2000" dirty="0" smtClean="0"/>
          </a:p>
        </p:txBody>
      </p:sp>
      <p:pic>
        <p:nvPicPr>
          <p:cNvPr id="6150" name="Picture 4" descr="Image:Pack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2316163"/>
            <a:ext cx="4386263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112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5029200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en-US" b="1">
                <a:solidFill>
                  <a:srgbClr val="AA0000"/>
                </a:solidFill>
              </a:rPr>
              <a:t>PASTEURIZATION</a:t>
            </a:r>
            <a:r>
              <a:rPr lang="en-US"/>
              <a:t> - A mild heat treatment used primarily to destroy pathogenic organisms but it also destroys enzymes and reduces microbial load. Requires an addition preservation method to extend shelf life (example: refrigeration, drying).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77200" cy="5257800"/>
          </a:xfrm>
        </p:spPr>
        <p:txBody>
          <a:bodyPr/>
          <a:lstStyle/>
          <a:p>
            <a:pPr marL="609600" indent="-609600">
              <a:buFontTx/>
              <a:buAutoNum type="arabicPeriod" startAt="3"/>
            </a:pPr>
            <a:r>
              <a:rPr lang="en-US" b="1">
                <a:solidFill>
                  <a:srgbClr val="AA0000"/>
                </a:solidFill>
              </a:rPr>
              <a:t>COMMERCIAL STERILIZATION</a:t>
            </a:r>
            <a:r>
              <a:rPr lang="en-US" b="1"/>
              <a:t> </a:t>
            </a:r>
            <a:r>
              <a:rPr lang="en-US"/>
              <a:t>– </a:t>
            </a:r>
            <a:br>
              <a:rPr lang="en-US"/>
            </a:br>
            <a:r>
              <a:rPr lang="en-US"/>
              <a:t>A severe heat treatment that destroys pathogenic and many microorganisms that could spoil food. Extends shelf life, room temperature stable. (canned foods)</a:t>
            </a:r>
          </a:p>
          <a:p>
            <a:pPr marL="609600" indent="-609600">
              <a:buFontTx/>
              <a:buNone/>
            </a:pPr>
            <a:endParaRPr lang="en-US"/>
          </a:p>
          <a:p>
            <a:pPr marL="609600" indent="-609600">
              <a:buFontTx/>
              <a:buNone/>
            </a:pPr>
            <a:r>
              <a:rPr lang="en-US" b="1">
                <a:solidFill>
                  <a:srgbClr val="880000"/>
                </a:solidFill>
              </a:rPr>
              <a:t>4.	STERILIZATION</a:t>
            </a:r>
            <a:r>
              <a:rPr lang="en-US"/>
              <a:t> - A very severe heat treatment that destroys all microorganisms. </a:t>
            </a:r>
          </a:p>
          <a:p>
            <a:pPr marL="609600" indent="-609600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990000"/>
                </a:solidFill>
              </a:rPr>
              <a:t>METHODS OF HEAT TRANSFER</a:t>
            </a:r>
            <a:endParaRPr lang="en-US" b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/>
              <a:t>CONDUCTION: Heating of solids; Slow heating; Heating of fixed molecules in a row. </a:t>
            </a:r>
          </a:p>
          <a:p>
            <a:pPr marL="609600" indent="-609600"/>
            <a:r>
              <a:rPr lang="en-US" dirty="0"/>
              <a:t>Examples: spoon in sauce pan;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990000"/>
                </a:solidFill>
              </a:rPr>
              <a:t>METHODS OF HEAT TRANSFER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2.	CONVECTION: Faster heating of liquids and gas; Hot liquids and gasses raise, cooler portions sink, creating a flow or current. </a:t>
            </a:r>
          </a:p>
          <a:p>
            <a:pPr marL="609600" indent="-609600"/>
            <a:r>
              <a:rPr lang="en-US"/>
              <a:t>Examples: forced air heating in houses; Canned juices. Air vs. liquid heating - liquid faster.</a:t>
            </a:r>
            <a:r>
              <a:rPr lang="en-US" sz="2800"/>
              <a:t> </a:t>
            </a:r>
          </a:p>
          <a:p>
            <a:pPr marL="609600" indent="-609600">
              <a:buFontTx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990000"/>
                </a:solidFill>
              </a:rPr>
              <a:t>METHODS OF HEAT TRANSFER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572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/>
              <a:t>3.	</a:t>
            </a:r>
            <a:r>
              <a:rPr lang="en-US" sz="3600" dirty="0"/>
              <a:t>RADIATION: Electromagnetic waves. Two general types:</a:t>
            </a:r>
            <a:r>
              <a:rPr lang="en-US" dirty="0"/>
              <a:t> 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dirty="0"/>
              <a:t>  a. Heat radiation from a heat source.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/>
              <a:t>	    </a:t>
            </a:r>
            <a:r>
              <a:rPr lang="en-US" sz="2800" dirty="0">
                <a:cs typeface="Times New Roman" pitchFamily="18" charset="0"/>
              </a:rPr>
              <a:t>•  </a:t>
            </a:r>
            <a:r>
              <a:rPr lang="en-US" sz="2800" dirty="0"/>
              <a:t>Flames: campfire and </a:t>
            </a:r>
            <a:r>
              <a:rPr lang="en-US" sz="2800" dirty="0" smtClean="0"/>
              <a:t>hot </a:t>
            </a:r>
            <a:r>
              <a:rPr lang="en-US" sz="2800" dirty="0"/>
              <a:t>dogs, hamburgers, BBQ. Infrared.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/>
              <a:t>	b. No heat radiation that causes the food to heat up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/>
              <a:t>           </a:t>
            </a:r>
            <a:r>
              <a:rPr lang="en-US" sz="2800" dirty="0">
                <a:cs typeface="Times New Roman" pitchFamily="18" charset="0"/>
              </a:rPr>
              <a:t>•</a:t>
            </a:r>
            <a:r>
              <a:rPr lang="en-US" sz="2800" dirty="0"/>
              <a:t> Microwaves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>
                <a:cs typeface="Times New Roman" pitchFamily="18" charset="0"/>
              </a:rPr>
              <a:t>           •</a:t>
            </a:r>
            <a:r>
              <a:rPr lang="en-US" sz="2800" dirty="0"/>
              <a:t> Irradiation that does not transfer heat: Gamma </a:t>
            </a:r>
            <a:br>
              <a:rPr lang="en-US" sz="2800" dirty="0"/>
            </a:br>
            <a:r>
              <a:rPr lang="en-US" sz="2800" dirty="0"/>
              <a:t>       rays, x-rays, electrons (E-beam), Ultraviolet).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990000"/>
                </a:solidFill>
              </a:rPr>
              <a:t>FACTORS INFLUENCING CHOICE OF HEAT TREATMENTS</a:t>
            </a:r>
            <a:endParaRPr lang="en-US" b="1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marL="609600" indent="-609600">
              <a:buNone/>
            </a:pPr>
            <a:r>
              <a:rPr lang="en-US" sz="2800" dirty="0" smtClean="0"/>
              <a:t> 1. </a:t>
            </a:r>
            <a:r>
              <a:rPr lang="en-US" sz="2800" dirty="0"/>
              <a:t>pH</a:t>
            </a:r>
            <a:r>
              <a:rPr lang="en-US" dirty="0"/>
              <a:t> 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500" dirty="0"/>
              <a:t>	</a:t>
            </a:r>
            <a:r>
              <a:rPr lang="en-US" sz="2800" dirty="0">
                <a:cs typeface="Times New Roman" pitchFamily="18" charset="0"/>
              </a:rPr>
              <a:t>• </a:t>
            </a:r>
            <a:r>
              <a:rPr lang="en-US" sz="2800" dirty="0"/>
              <a:t>Low acid: 5.0 - 6.8. Meat, dairy, vegetables 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/>
              <a:t> </a:t>
            </a:r>
            <a:r>
              <a:rPr lang="en-US" sz="2800" dirty="0">
                <a:cs typeface="Times New Roman" pitchFamily="18" charset="0"/>
              </a:rPr>
              <a:t>	• </a:t>
            </a:r>
            <a:r>
              <a:rPr lang="en-US" sz="2800" dirty="0"/>
              <a:t>Medium acid: 4.6 - 5.0. Soups, vegetables 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/>
              <a:t>	</a:t>
            </a:r>
            <a:r>
              <a:rPr lang="en-US" sz="2800" dirty="0">
                <a:cs typeface="Times New Roman" pitchFamily="18" charset="0"/>
              </a:rPr>
              <a:t>•</a:t>
            </a:r>
            <a:r>
              <a:rPr lang="en-US" sz="2800" dirty="0"/>
              <a:t> Acid: 3.7 - 4.5. Fruits 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/>
              <a:t>	</a:t>
            </a:r>
            <a:r>
              <a:rPr lang="en-US" sz="2800" dirty="0">
                <a:cs typeface="Times New Roman" pitchFamily="18" charset="0"/>
              </a:rPr>
              <a:t>•</a:t>
            </a:r>
            <a:r>
              <a:rPr lang="en-US" sz="2800" dirty="0"/>
              <a:t> High acid: 2.3 - 3.6.Citrus fruits, berries 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900" dirty="0"/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/>
              <a:t>     </a:t>
            </a:r>
            <a:r>
              <a:rPr lang="en-US" sz="2800" dirty="0">
                <a:cs typeface="Times New Roman" pitchFamily="18" charset="0"/>
              </a:rPr>
              <a:t>º </a:t>
            </a:r>
            <a:r>
              <a:rPr lang="en-US" sz="2800" dirty="0"/>
              <a:t>In medium &amp; low acid (&gt;4.5 pH) </a:t>
            </a:r>
            <a:endParaRPr lang="en-US" sz="2800" dirty="0" smtClean="0"/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smtClean="0"/>
              <a:t>       Foods</a:t>
            </a:r>
            <a:r>
              <a:rPr lang="en-US" sz="2800" dirty="0"/>
              <a:t>, the canning process is designed to kill C. </a:t>
            </a:r>
            <a:r>
              <a:rPr lang="en-US" sz="2800" dirty="0" err="1"/>
              <a:t>Botulinum</a:t>
            </a:r>
            <a:r>
              <a:rPr lang="en-US" sz="2800" dirty="0"/>
              <a:t>.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990000"/>
                </a:solidFill>
              </a:rPr>
              <a:t>FACTORS INFLUENCING CHOICE OF HEAT TREATMENTS (cont.)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133600"/>
            <a:ext cx="6858000" cy="3962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sz="2800"/>
              <a:t>Level of contamination 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sz="2800"/>
              <a:t>Presence of oxygen 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sz="2800"/>
              <a:t>Heat resistance of organisms or enzymes 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sz="2800"/>
              <a:t>Heat penetration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/>
              <a:t>	 </a:t>
            </a:r>
            <a:r>
              <a:rPr lang="en-US" sz="2400">
                <a:cs typeface="Times New Roman" pitchFamily="18" charset="0"/>
              </a:rPr>
              <a:t>º</a:t>
            </a:r>
            <a:r>
              <a:rPr lang="en-US" sz="2800"/>
              <a:t> characteristics of the food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/>
              <a:t>6.	Packaging material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/>
              <a:t>7.	Size of container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/>
              <a:t>8.	Sensory qualities desired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</a:rPr>
              <a:t>BLANCHING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B</a:t>
            </a:r>
            <a:r>
              <a:rPr lang="en-US" b="1" dirty="0" smtClean="0"/>
              <a:t>lanching </a:t>
            </a:r>
            <a:r>
              <a:rPr lang="en-US" b="1" dirty="0"/>
              <a:t>is a safe and effective method to kill potentially-dangerous </a:t>
            </a:r>
            <a:r>
              <a:rPr lang="en-US" b="1" dirty="0" smtClean="0"/>
              <a:t>microbes </a:t>
            </a:r>
            <a:r>
              <a:rPr lang="en-US" b="1" dirty="0"/>
              <a:t>and </a:t>
            </a:r>
            <a:r>
              <a:rPr lang="en-US" b="1" dirty="0" smtClean="0"/>
              <a:t>bacteria</a:t>
            </a:r>
          </a:p>
          <a:p>
            <a:pPr algn="just"/>
            <a:r>
              <a:rPr lang="en-US" dirty="0"/>
              <a:t>Blanching is a common practice that involves boiling a food for a short period of time before freezing it. Even though its main purpose is to kill germs, it can also make the food easier to consume</a:t>
            </a:r>
            <a:r>
              <a:rPr lang="en-US" dirty="0" smtClean="0"/>
              <a:t>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52244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</a:rPr>
              <a:t>BLANCHING…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029200"/>
          </a:xfrm>
        </p:spPr>
        <p:txBody>
          <a:bodyPr/>
          <a:lstStyle/>
          <a:p>
            <a:pPr algn="just"/>
            <a:r>
              <a:rPr lang="en-US" b="1" dirty="0"/>
              <a:t>process of cooking a food in boiling water for a short period of time before plunging it into freezing water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Once </a:t>
            </a:r>
            <a:r>
              <a:rPr lang="en-US" dirty="0"/>
              <a:t>the food is placed in boiling water, it naturally kills off 99.9% of bacteria and microbes; thereby greatly reducing the chance of food-borne illness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most commonly blanched foods include </a:t>
            </a:r>
            <a:r>
              <a:rPr lang="en-US" b="1" dirty="0"/>
              <a:t>frozen vegetables</a:t>
            </a:r>
            <a:r>
              <a:rPr lang="en-US" dirty="0"/>
              <a:t>, </a:t>
            </a:r>
            <a:r>
              <a:rPr lang="en-US" b="1" dirty="0"/>
              <a:t>frozen fruit</a:t>
            </a:r>
            <a:r>
              <a:rPr lang="en-US" dirty="0"/>
              <a:t>, </a:t>
            </a:r>
            <a:r>
              <a:rPr lang="en-US" b="1" dirty="0"/>
              <a:t>nuts</a:t>
            </a:r>
            <a:r>
              <a:rPr lang="en-US" dirty="0"/>
              <a:t> and </a:t>
            </a:r>
            <a:r>
              <a:rPr lang="en-US" b="1" dirty="0"/>
              <a:t>bacon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981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</a:rPr>
              <a:t>BLANCHING </a:t>
            </a:r>
            <a:r>
              <a:rPr lang="en-US" b="1" dirty="0">
                <a:solidFill>
                  <a:srgbClr val="990000"/>
                </a:solidFill>
              </a:rPr>
              <a:t>OF FRUITS AND VEGETABLES</a:t>
            </a:r>
            <a:endParaRPr lang="en-US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5334000" cy="4114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b="1" dirty="0"/>
              <a:t>OBJECTIVES:</a:t>
            </a:r>
            <a:endParaRPr lang="en-US" dirty="0"/>
          </a:p>
          <a:p>
            <a:pPr marL="609600" indent="-609600">
              <a:buFontTx/>
              <a:buNone/>
            </a:pPr>
            <a:r>
              <a:rPr lang="en-US" dirty="0"/>
              <a:t>1. Inactivate </a:t>
            </a:r>
            <a:r>
              <a:rPr lang="en-US" dirty="0" smtClean="0"/>
              <a:t>enzymes</a:t>
            </a:r>
            <a:endParaRPr lang="en-US" dirty="0"/>
          </a:p>
          <a:p>
            <a:pPr marL="990600" lvl="1" indent="-533400">
              <a:buFontTx/>
              <a:buAutoNum type="alphaUcPeriod"/>
            </a:pPr>
            <a:r>
              <a:rPr lang="en-US" sz="3200" dirty="0"/>
              <a:t>Metabolic </a:t>
            </a:r>
          </a:p>
          <a:p>
            <a:pPr marL="990600" lvl="1" indent="-533400">
              <a:buFontTx/>
              <a:buAutoNum type="alphaUcPeriod"/>
            </a:pPr>
            <a:r>
              <a:rPr lang="en-US" sz="3200" dirty="0"/>
              <a:t>Maintain color </a:t>
            </a:r>
          </a:p>
          <a:p>
            <a:pPr marL="990600" lvl="1" indent="-533400">
              <a:buFontTx/>
              <a:buAutoNum type="alphaUcPeriod"/>
            </a:pPr>
            <a:r>
              <a:rPr lang="en-US" sz="3200" dirty="0"/>
              <a:t>Texture </a:t>
            </a:r>
          </a:p>
          <a:p>
            <a:pPr marL="990600" lvl="1" indent="-533400">
              <a:buFontTx/>
              <a:buAutoNum type="alphaUcPeriod"/>
            </a:pPr>
            <a:r>
              <a:rPr lang="en-US" sz="3200" dirty="0"/>
              <a:t>Flavor   </a:t>
            </a:r>
          </a:p>
          <a:p>
            <a:pPr marL="990600" lvl="1" indent="-533400">
              <a:buFontTx/>
              <a:buAutoNum type="alphaUcPeriod"/>
            </a:pPr>
            <a:r>
              <a:rPr lang="en-US" sz="3200" dirty="0"/>
              <a:t>Nutritive value </a:t>
            </a:r>
          </a:p>
          <a:p>
            <a:pPr marL="609600" indent="-609600">
              <a:buFontTx/>
              <a:buNone/>
            </a:pPr>
            <a:endParaRPr lang="en-US" dirty="0"/>
          </a:p>
        </p:txBody>
      </p:sp>
      <p:pic>
        <p:nvPicPr>
          <p:cNvPr id="14340" name="Picture 4" descr="C:\Documents and Settings\Wilsonlab1\My Documents\My Pictures\edam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419600"/>
            <a:ext cx="2209800" cy="1473200"/>
          </a:xfrm>
          <a:prstGeom prst="rect">
            <a:avLst/>
          </a:prstGeom>
          <a:noFill/>
        </p:spPr>
      </p:pic>
      <p:pic>
        <p:nvPicPr>
          <p:cNvPr id="14341" name="Picture 5" descr="C:\Documents and Settings\Wilsonlab1\My Documents\My Pictures\vegetab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133600"/>
            <a:ext cx="2667000" cy="195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0"/>
            <a:ext cx="8945563" cy="912813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1676400" y="2971800"/>
            <a:ext cx="6030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/>
              <a:t>Why Food Production </a:t>
            </a:r>
            <a:r>
              <a:rPr lang="en-GB" altLang="en-US" sz="2800" b="1" dirty="0"/>
              <a:t>and </a:t>
            </a:r>
            <a:r>
              <a:rPr lang="en-GB" altLang="en-US" sz="2800" b="1" dirty="0" smtClean="0"/>
              <a:t>processing? </a:t>
            </a:r>
            <a:endParaRPr lang="en-GB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440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</a:rPr>
              <a:t>BLANCHING </a:t>
            </a:r>
            <a:r>
              <a:rPr lang="en-US" b="1" dirty="0">
                <a:solidFill>
                  <a:srgbClr val="990000"/>
                </a:solidFill>
              </a:rPr>
              <a:t>OF FRUITS AND VEGETABLES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924800" cy="44196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 smtClean="0"/>
              <a:t>2</a:t>
            </a:r>
            <a:r>
              <a:rPr lang="en-US" dirty="0"/>
              <a:t>.	Lower microbial load (combination of rinsing action and heat) </a:t>
            </a:r>
          </a:p>
          <a:p>
            <a:pPr marL="609600" indent="-609600">
              <a:buFontTx/>
              <a:buNone/>
            </a:pPr>
            <a:r>
              <a:rPr lang="en-US" dirty="0"/>
              <a:t>3.	Aids in packaging – </a:t>
            </a:r>
            <a:r>
              <a:rPr lang="en-US" dirty="0" smtClean="0"/>
              <a:t>wilt </a:t>
            </a:r>
            <a:r>
              <a:rPr lang="en-US" dirty="0"/>
              <a:t>vegetables and removes respiratory gases </a:t>
            </a:r>
          </a:p>
          <a:p>
            <a:pPr marL="609600" indent="-609600">
              <a:buFontTx/>
              <a:buNone/>
            </a:pPr>
            <a:r>
              <a:rPr lang="en-US" dirty="0"/>
              <a:t>4.	Removes dirt, leaves, etc. </a:t>
            </a:r>
          </a:p>
          <a:p>
            <a:pPr marL="609600" indent="-609600">
              <a:buFontTx/>
              <a:buNone/>
            </a:pPr>
            <a:r>
              <a:rPr lang="en-US" dirty="0"/>
              <a:t>5.	Aids in peeling </a:t>
            </a:r>
          </a:p>
          <a:p>
            <a:pPr marL="609600" indent="-609600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990600"/>
          </a:xfrm>
        </p:spPr>
        <p:txBody>
          <a:bodyPr/>
          <a:lstStyle/>
          <a:p>
            <a:r>
              <a:rPr lang="en-US" b="1" dirty="0">
                <a:solidFill>
                  <a:srgbClr val="990000"/>
                </a:solidFill>
              </a:rPr>
              <a:t>PASTEURIZATION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process named after scientist Louis Pasteur which uses </a:t>
            </a:r>
            <a:r>
              <a:rPr lang="en-US" dirty="0" smtClean="0"/>
              <a:t>the application </a:t>
            </a:r>
            <a:r>
              <a:rPr lang="en-US" dirty="0"/>
              <a:t>of heat to destroy human pathogens in foods.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By </a:t>
            </a:r>
            <a:r>
              <a:rPr lang="en-US" dirty="0"/>
              <a:t>heating </a:t>
            </a:r>
            <a:r>
              <a:rPr lang="en-US" dirty="0" smtClean="0"/>
              <a:t>a substance </a:t>
            </a:r>
            <a:r>
              <a:rPr lang="en-US" dirty="0"/>
              <a:t>to temperatures below its boiling point for a specified period, the product did not spoil for as long as there was no re-contamination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Importances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milk, liquid eggs, fruit juices </a:t>
            </a:r>
            <a:br>
              <a:rPr lang="en-US" dirty="0"/>
            </a:br>
            <a:r>
              <a:rPr lang="en-US" dirty="0"/>
              <a:t>and beer. </a:t>
            </a:r>
          </a:p>
          <a:p>
            <a:r>
              <a:rPr lang="en-US" dirty="0"/>
              <a:t>Destroy pathogens </a:t>
            </a:r>
          </a:p>
          <a:p>
            <a:r>
              <a:rPr lang="en-US" dirty="0"/>
              <a:t>Reduce microbial load   (numbers) </a:t>
            </a:r>
          </a:p>
          <a:p>
            <a:r>
              <a:rPr lang="en-US" dirty="0"/>
              <a:t>Inactivate enzymes </a:t>
            </a:r>
          </a:p>
          <a:p>
            <a:r>
              <a:rPr lang="en-US" dirty="0"/>
              <a:t>Extend shelf life </a:t>
            </a:r>
          </a:p>
        </p:txBody>
      </p:sp>
    </p:spTree>
    <p:extLst>
      <p:ext uri="{BB962C8B-B14F-4D97-AF65-F5344CB8AC3E}">
        <p14:creationId xmlns:p14="http://schemas.microsoft.com/office/powerpoint/2010/main" val="2764148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 smtClean="0"/>
              <a:t>Types..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81600"/>
          </a:xfrm>
        </p:spPr>
        <p:txBody>
          <a:bodyPr/>
          <a:lstStyle/>
          <a:p>
            <a:r>
              <a:rPr lang="en-US" sz="3000" dirty="0"/>
              <a:t>High-Temperature-Short-Time Treatment (HTST) -- this process uses higher heat for less time to kill pathogenic bacteria. For example, milk is pasteurized at 161°F (72°C) for 15 seconds. </a:t>
            </a:r>
          </a:p>
          <a:p>
            <a:r>
              <a:rPr lang="en-US" sz="3000" dirty="0"/>
              <a:t>Low-Temperature-Long-Time Treatment (LTLT) -- this process uses lower heat for a longer time to kill pathogenic bacteria. For example, milk is pasteurized at 145°F (63°C) for 30 minutes. </a:t>
            </a:r>
            <a:endParaRPr lang="en-US" sz="3000" dirty="0" smtClean="0"/>
          </a:p>
          <a:p>
            <a:r>
              <a:rPr lang="en-US" sz="3000" dirty="0" smtClean="0"/>
              <a:t>Ultra heat treatment or Ultra high treatment (UHT)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42057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/>
              <a:t>Factors affecting </a:t>
            </a:r>
            <a:r>
              <a:rPr lang="en-US" dirty="0" smtClean="0"/>
              <a:t>pasteurization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/>
              <a:t>Variables which affect the time and temperature at which the </a:t>
            </a:r>
            <a:r>
              <a:rPr lang="en-US" dirty="0" err="1"/>
              <a:t>pasteurisation</a:t>
            </a:r>
            <a:r>
              <a:rPr lang="en-US" dirty="0"/>
              <a:t> process is carried out include:</a:t>
            </a:r>
          </a:p>
          <a:p>
            <a:r>
              <a:rPr lang="en-US" dirty="0" smtClean="0"/>
              <a:t>food </a:t>
            </a:r>
            <a:r>
              <a:rPr lang="en-US" dirty="0"/>
              <a:t>type;</a:t>
            </a:r>
          </a:p>
          <a:p>
            <a:r>
              <a:rPr lang="en-US" dirty="0" smtClean="0"/>
              <a:t>viscosity </a:t>
            </a:r>
            <a:r>
              <a:rPr lang="en-US" dirty="0"/>
              <a:t>of the product;</a:t>
            </a:r>
          </a:p>
          <a:p>
            <a:r>
              <a:rPr lang="en-US" dirty="0" smtClean="0"/>
              <a:t>pH </a:t>
            </a:r>
            <a:r>
              <a:rPr lang="en-US" dirty="0"/>
              <a:t>of the product;</a:t>
            </a:r>
          </a:p>
          <a:p>
            <a:r>
              <a:rPr lang="en-US" dirty="0" smtClean="0"/>
              <a:t>particle </a:t>
            </a:r>
            <a:r>
              <a:rPr lang="en-US" dirty="0"/>
              <a:t>size;</a:t>
            </a:r>
          </a:p>
          <a:p>
            <a:r>
              <a:rPr lang="en-US" dirty="0" smtClean="0"/>
              <a:t>equipment </a:t>
            </a:r>
            <a:r>
              <a:rPr lang="en-US" dirty="0"/>
              <a:t>used;</a:t>
            </a:r>
          </a:p>
          <a:p>
            <a:r>
              <a:rPr lang="en-US" dirty="0" smtClean="0"/>
              <a:t>method </a:t>
            </a:r>
            <a:r>
              <a:rPr lang="en-US" dirty="0"/>
              <a:t>used.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2296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MILK PASTEURIZATION:</a:t>
            </a:r>
            <a:r>
              <a:rPr lang="en-US" dirty="0"/>
              <a:t> Based upon T.B. Microorganism; Test for adequacy using </a:t>
            </a:r>
            <a:r>
              <a:rPr lang="en-US" dirty="0" err="1"/>
              <a:t>phosphatase</a:t>
            </a:r>
            <a:r>
              <a:rPr lang="en-US" dirty="0"/>
              <a:t> (blue color test).</a:t>
            </a:r>
          </a:p>
          <a:p>
            <a:pPr lvl="1">
              <a:buFontTx/>
              <a:buNone/>
            </a:pPr>
            <a:r>
              <a:rPr lang="en-US" sz="3200" b="1" dirty="0">
                <a:cs typeface="Times New Roman" pitchFamily="18" charset="0"/>
              </a:rPr>
              <a:t>•</a:t>
            </a:r>
            <a:r>
              <a:rPr lang="en-US" sz="3200" dirty="0"/>
              <a:t>  Vat: 145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sz="3200" dirty="0"/>
              <a:t> F (62.8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sz="3200" dirty="0"/>
              <a:t> C) for 30 minutes </a:t>
            </a:r>
          </a:p>
          <a:p>
            <a:pPr lvl="1">
              <a:buFontTx/>
              <a:buNone/>
            </a:pPr>
            <a:r>
              <a:rPr lang="en-US" sz="3200" b="1" dirty="0">
                <a:cs typeface="Times New Roman" pitchFamily="18" charset="0"/>
              </a:rPr>
              <a:t>•</a:t>
            </a:r>
            <a:r>
              <a:rPr lang="en-US" sz="3200" dirty="0"/>
              <a:t>  </a:t>
            </a:r>
            <a:r>
              <a:rPr lang="en-US" sz="3200" dirty="0" smtClean="0"/>
              <a:t>HTST:161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sz="3200" dirty="0"/>
              <a:t> F (71.7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sz="3200" dirty="0"/>
              <a:t> C) for 15 seconds </a:t>
            </a:r>
          </a:p>
          <a:p>
            <a:pPr lvl="1">
              <a:buFontTx/>
              <a:buNone/>
            </a:pPr>
            <a:r>
              <a:rPr lang="en-US" sz="3200" b="1" dirty="0">
                <a:cs typeface="Times New Roman" pitchFamily="18" charset="0"/>
              </a:rPr>
              <a:t>•</a:t>
            </a:r>
            <a:r>
              <a:rPr lang="en-US" sz="3200" dirty="0"/>
              <a:t>  191</a:t>
            </a:r>
            <a:r>
              <a:rPr lang="en-US" dirty="0">
                <a:cs typeface="Times New Roman" pitchFamily="18" charset="0"/>
              </a:rPr>
              <a:t>° </a:t>
            </a:r>
            <a:r>
              <a:rPr lang="en-US" sz="3200" dirty="0">
                <a:cs typeface="Times New Roman" pitchFamily="18" charset="0"/>
              </a:rPr>
              <a:t>F</a:t>
            </a:r>
            <a:r>
              <a:rPr lang="en-US" sz="3200" dirty="0"/>
              <a:t> (88.3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sz="3200" dirty="0"/>
              <a:t> C) for 1 second </a:t>
            </a:r>
          </a:p>
          <a:p>
            <a:pPr lvl="1">
              <a:buFontTx/>
              <a:buNone/>
            </a:pPr>
            <a:r>
              <a:rPr lang="en-US" sz="3200" b="1" dirty="0">
                <a:cs typeface="Times New Roman" pitchFamily="18" charset="0"/>
              </a:rPr>
              <a:t>•</a:t>
            </a:r>
            <a:r>
              <a:rPr lang="en-US" sz="3200" dirty="0"/>
              <a:t>  194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sz="3200" dirty="0"/>
              <a:t> F (90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sz="3200" dirty="0"/>
              <a:t> C) for 0.5 second </a:t>
            </a:r>
          </a:p>
          <a:p>
            <a:pPr lvl="1">
              <a:buFontTx/>
              <a:buNone/>
            </a:pPr>
            <a:r>
              <a:rPr lang="en-US" sz="3200" b="1" dirty="0">
                <a:cs typeface="Times New Roman" pitchFamily="18" charset="0"/>
              </a:rPr>
              <a:t>•</a:t>
            </a:r>
            <a:r>
              <a:rPr lang="en-US" sz="3200" dirty="0"/>
              <a:t>  UHT: 275-284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sz="3200" dirty="0"/>
              <a:t> F (135 to 140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sz="3200" dirty="0"/>
              <a:t> C) for </a:t>
            </a:r>
            <a:br>
              <a:rPr lang="en-US" sz="3200" dirty="0"/>
            </a:br>
            <a:r>
              <a:rPr lang="en-US" sz="3200" dirty="0"/>
              <a:t> a few seconds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-2345"/>
            <a:ext cx="8305800" cy="6400800"/>
          </a:xfrm>
        </p:spPr>
        <p:txBody>
          <a:bodyPr/>
          <a:lstStyle/>
          <a:p>
            <a:pPr>
              <a:buFontTx/>
              <a:buNone/>
            </a:pPr>
            <a:endParaRPr lang="en-US" sz="1200" dirty="0"/>
          </a:p>
          <a:p>
            <a:pPr>
              <a:buFontTx/>
              <a:buNone/>
            </a:pPr>
            <a:r>
              <a:rPr lang="en-US" sz="2800" b="1" dirty="0"/>
              <a:t>EGG PASTEURIZATION:</a:t>
            </a:r>
            <a:r>
              <a:rPr lang="en-US" sz="2800" dirty="0"/>
              <a:t> Based upon killing and preventing growth of salmonella (food-borne illness microorganism).</a:t>
            </a:r>
          </a:p>
          <a:p>
            <a:r>
              <a:rPr lang="en-US" sz="2800" dirty="0"/>
              <a:t>Liquid eggs heated to 140-144</a:t>
            </a:r>
            <a:r>
              <a:rPr lang="en-US" sz="2800" dirty="0">
                <a:cs typeface="Times New Roman" pitchFamily="18" charset="0"/>
              </a:rPr>
              <a:t>°</a:t>
            </a:r>
            <a:r>
              <a:rPr lang="en-US" sz="2800" dirty="0"/>
              <a:t> F </a:t>
            </a:r>
            <a:br>
              <a:rPr lang="en-US" sz="2800" dirty="0"/>
            </a:br>
            <a:r>
              <a:rPr lang="en-US" sz="2800" dirty="0"/>
              <a:t>(60-62</a:t>
            </a:r>
            <a:r>
              <a:rPr lang="en-US" sz="2800" dirty="0">
                <a:cs typeface="Times New Roman" pitchFamily="18" charset="0"/>
              </a:rPr>
              <a:t>°</a:t>
            </a:r>
            <a:r>
              <a:rPr lang="en-US" sz="2800" dirty="0"/>
              <a:t> C) and held for 3.5-4.0 minutes. </a:t>
            </a:r>
            <a:endParaRPr lang="en-US" sz="2800" dirty="0" smtClean="0"/>
          </a:p>
          <a:p>
            <a:pPr marL="609600" indent="-609600">
              <a:buFontTx/>
              <a:buNone/>
            </a:pPr>
            <a:r>
              <a:rPr lang="en-US" b="1" dirty="0"/>
              <a:t>FRUIT JUICE PASTEURIZATION:</a:t>
            </a:r>
            <a:r>
              <a:rPr lang="en-US" sz="2800" b="1" dirty="0"/>
              <a:t>    </a:t>
            </a:r>
            <a:r>
              <a:rPr lang="en-US" sz="2800" dirty="0"/>
              <a:t>To</a:t>
            </a:r>
            <a:r>
              <a:rPr lang="en-US" sz="2800" b="1" dirty="0"/>
              <a:t> </a:t>
            </a:r>
            <a:r>
              <a:rPr lang="en-US" sz="2800" dirty="0"/>
              <a:t> kill E. Coli and other food-borne illness microorganisms. It also reduces microbial load, inactivates enzymes, and extends shelf life.</a:t>
            </a:r>
          </a:p>
          <a:p>
            <a:pPr marL="609600" indent="-609600">
              <a:buFontTx/>
              <a:buNone/>
            </a:pPr>
            <a:r>
              <a:rPr lang="en-US" b="1" dirty="0"/>
              <a:t>BEER PASTEURIZATION</a:t>
            </a:r>
            <a:r>
              <a:rPr lang="en-US" sz="2800" b="1" dirty="0"/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sz="2800" dirty="0"/>
              <a:t>Use of heat before or after bottling </a:t>
            </a:r>
          </a:p>
          <a:p>
            <a:pPr marL="609600" indent="-609600">
              <a:buFontTx/>
              <a:buAutoNum type="arabicPeriod"/>
            </a:pPr>
            <a:r>
              <a:rPr lang="en-US" sz="2800" dirty="0"/>
              <a:t>Cold pasteurization - sterile filtering: better flavor than heat pasteurization not to be confused with irradiation.</a:t>
            </a:r>
            <a:r>
              <a:rPr lang="en-US" sz="2800" b="1" dirty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Sterilization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144" y="1447800"/>
            <a:ext cx="8074855" cy="5181600"/>
          </a:xfrm>
        </p:spPr>
        <p:txBody>
          <a:bodyPr/>
          <a:lstStyle/>
          <a:p>
            <a:pPr algn="just"/>
            <a:r>
              <a:rPr lang="en-US" dirty="0"/>
              <a:t>This process uses a temperature in excess of 100º C in order to destroy nearly all micro-organisms present in a food. This is important as some micro-organisms can form spores which have the ability to survive at high temperatures</a:t>
            </a:r>
            <a:r>
              <a:rPr lang="en-US" dirty="0" smtClean="0"/>
              <a:t>.</a:t>
            </a:r>
          </a:p>
          <a:p>
            <a:pPr algn="just"/>
            <a:r>
              <a:rPr lang="en-GB" altLang="en-US" dirty="0"/>
              <a:t>Some organisms can survive the </a:t>
            </a:r>
            <a:r>
              <a:rPr lang="en-GB" altLang="en-US" dirty="0" smtClean="0"/>
              <a:t>sterilization </a:t>
            </a:r>
            <a:r>
              <a:rPr lang="en-GB" altLang="en-US" dirty="0"/>
              <a:t>process if not processed for enough time or a high enough temperature, e.g. Clostridium </a:t>
            </a:r>
            <a:r>
              <a:rPr lang="en-GB" altLang="en-US" dirty="0" err="1"/>
              <a:t>botulinum</a:t>
            </a:r>
            <a:r>
              <a:rPr lang="en-GB" altLang="en-US" dirty="0"/>
              <a:t>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48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Factors affecting </a:t>
            </a:r>
            <a:r>
              <a:rPr lang="en-US" dirty="0" smtClean="0">
                <a:solidFill>
                  <a:srgbClr val="C00000"/>
                </a:solidFill>
              </a:rPr>
              <a:t>sterilization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application time and temperature depend on the following factors:</a:t>
            </a:r>
          </a:p>
          <a:p>
            <a:r>
              <a:rPr lang="en-US" dirty="0" smtClean="0"/>
              <a:t>micro-organisms </a:t>
            </a:r>
            <a:r>
              <a:rPr lang="en-US" dirty="0"/>
              <a:t>present;</a:t>
            </a:r>
          </a:p>
          <a:p>
            <a:r>
              <a:rPr lang="en-US" dirty="0" smtClean="0"/>
              <a:t>properties </a:t>
            </a:r>
            <a:r>
              <a:rPr lang="en-US" dirty="0"/>
              <a:t>of the food product;</a:t>
            </a:r>
          </a:p>
          <a:p>
            <a:r>
              <a:rPr lang="en-US" dirty="0" smtClean="0"/>
              <a:t>the </a:t>
            </a:r>
            <a:r>
              <a:rPr lang="en-US" dirty="0"/>
              <a:t>products initial temperature;</a:t>
            </a:r>
          </a:p>
          <a:p>
            <a:r>
              <a:rPr lang="en-US" dirty="0" smtClean="0"/>
              <a:t>pH </a:t>
            </a:r>
            <a:r>
              <a:rPr lang="en-US" dirty="0"/>
              <a:t>of the product;</a:t>
            </a:r>
          </a:p>
          <a:p>
            <a:r>
              <a:rPr lang="en-US" dirty="0" smtClean="0"/>
              <a:t>microbe </a:t>
            </a:r>
            <a:r>
              <a:rPr lang="en-US" dirty="0"/>
              <a:t>count;</a:t>
            </a:r>
          </a:p>
          <a:p>
            <a:r>
              <a:rPr lang="en-US" dirty="0" smtClean="0"/>
              <a:t>the </a:t>
            </a:r>
            <a:r>
              <a:rPr lang="en-US" dirty="0"/>
              <a:t>size/volume of the container, e.g. can.</a:t>
            </a:r>
          </a:p>
        </p:txBody>
      </p:sp>
    </p:spTree>
    <p:extLst>
      <p:ext uri="{BB962C8B-B14F-4D97-AF65-F5344CB8AC3E}">
        <p14:creationId xmlns:p14="http://schemas.microsoft.com/office/powerpoint/2010/main" val="1744155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Sterilization can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e achieved by..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Moist heat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Dry heat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Filtration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Irradiation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Chemical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0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04775"/>
            <a:ext cx="8945563" cy="912813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0825" y="2708275"/>
            <a:ext cx="8215313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+mn-lt"/>
                <a:cs typeface="+mn-cs"/>
              </a:rPr>
              <a:t>Challenges include: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+mn-lt"/>
              <a:cs typeface="+mn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sustainable, affordable food supply and demand;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stability in food supplies;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achieving global access to food and ending hunger;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reducing the impact of food production on the world’s environmental systems.</a:t>
            </a: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250825" y="1125538"/>
            <a:ext cx="53292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1. Environmental sustainability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233363" y="1647825"/>
            <a:ext cx="87407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Fewer resources, population growth and climate change are all putting pressure on the world’s food supply.</a:t>
            </a:r>
          </a:p>
        </p:txBody>
      </p:sp>
    </p:spTree>
    <p:extLst>
      <p:ext uri="{BB962C8B-B14F-4D97-AF65-F5344CB8AC3E}">
        <p14:creationId xmlns:p14="http://schemas.microsoft.com/office/powerpoint/2010/main" val="5945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98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990000"/>
                </a:solidFill>
              </a:rPr>
              <a:t>CANNING - COMMERCIALLY STERILE PRODUCT</a:t>
            </a:r>
            <a:endParaRPr lang="en-US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2590800"/>
          </a:xfrm>
        </p:spPr>
        <p:txBody>
          <a:bodyPr/>
          <a:lstStyle/>
          <a:p>
            <a:r>
              <a:rPr lang="en-US" b="1" dirty="0"/>
              <a:t>THEORY - USE OF HEAT AND ABSENCE OF OXYGEN TO PREVENT THE SPOILAGE FOODS.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/>
              <a:t>PACKAGING</a:t>
            </a:r>
            <a:endParaRPr lang="en-US" sz="38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/>
              <a:t>Metal</a:t>
            </a:r>
          </a:p>
          <a:p>
            <a:pPr marL="609600" indent="-609600">
              <a:buFontTx/>
              <a:buNone/>
            </a:pPr>
            <a:r>
              <a:rPr lang="en-US"/>
              <a:t>	 </a:t>
            </a:r>
            <a:r>
              <a:rPr lang="en-US">
                <a:cs typeface="Times New Roman" pitchFamily="18" charset="0"/>
              </a:rPr>
              <a:t>º  Tin/iron/tin cans</a:t>
            </a:r>
          </a:p>
          <a:p>
            <a:pPr marL="609600" indent="-609600">
              <a:buFontTx/>
              <a:buNone/>
            </a:pPr>
            <a:r>
              <a:rPr lang="en-US">
                <a:cs typeface="Times New Roman" pitchFamily="18" charset="0"/>
              </a:rPr>
              <a:t>	 º  Aluminum </a:t>
            </a:r>
          </a:p>
          <a:p>
            <a:pPr marL="609600" indent="-609600">
              <a:buFontTx/>
              <a:buNone/>
            </a:pPr>
            <a:r>
              <a:rPr lang="en-US">
                <a:cs typeface="Times New Roman" pitchFamily="18" charset="0"/>
              </a:rPr>
              <a:t>B.	Glass </a:t>
            </a:r>
          </a:p>
          <a:p>
            <a:pPr marL="609600" indent="-609600">
              <a:buFontTx/>
              <a:buNone/>
            </a:pPr>
            <a:r>
              <a:rPr lang="en-US">
                <a:cs typeface="Times New Roman" pitchFamily="18" charset="0"/>
              </a:rPr>
              <a:t>C.	Plastic/metal/fiber flexible pouches</a:t>
            </a:r>
            <a:endParaRPr lang="en-US"/>
          </a:p>
          <a:p>
            <a:pPr marL="609600" indent="-609600">
              <a:buFontTx/>
              <a:buNone/>
            </a:pPr>
            <a:endParaRPr lang="en-US"/>
          </a:p>
        </p:txBody>
      </p:sp>
      <p:pic>
        <p:nvPicPr>
          <p:cNvPr id="25604" name="Picture 4" descr="C:\Documents and Settings\Wilsonlab1\My Documents\My Pictures\c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752600"/>
            <a:ext cx="1905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z="2800" b="1" dirty="0"/>
              <a:t>NUTRITIVE AND OVERALL QUALITY OF CANNED FOOD</a:t>
            </a:r>
            <a:endParaRPr lang="en-US" sz="28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1816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dirty="0"/>
              <a:t>PROTEIN - Quality of the protein can be improved or impaired. </a:t>
            </a:r>
          </a:p>
          <a:p>
            <a:pPr marL="609600" indent="-609600">
              <a:buFontTx/>
              <a:buAutoNum type="arabicPeriod" startAt="2"/>
            </a:pPr>
            <a:r>
              <a:rPr lang="en-US" sz="2800" dirty="0" smtClean="0"/>
              <a:t>FATS </a:t>
            </a:r>
            <a:r>
              <a:rPr lang="en-US" sz="2800" dirty="0"/>
              <a:t>- Oxidative rancidity can be increased if oxygen not properly removed from cans. </a:t>
            </a:r>
            <a:endParaRPr lang="en-US" sz="2800" dirty="0" smtClean="0"/>
          </a:p>
          <a:p>
            <a:pPr marL="609600" indent="-609600">
              <a:buFontTx/>
              <a:buAutoNum type="arabicPeriod" startAt="2"/>
            </a:pPr>
            <a:r>
              <a:rPr lang="en-US" sz="2800" dirty="0" smtClean="0"/>
              <a:t>CARBOHYDRATES – Non enzymatic browning increases.</a:t>
            </a:r>
          </a:p>
          <a:p>
            <a:pPr marL="609600" indent="-609600">
              <a:buFontTx/>
              <a:buNone/>
            </a:pPr>
            <a:r>
              <a:rPr lang="en-US" sz="2800" dirty="0" smtClean="0"/>
              <a:t>4. VITAMINS - Some water soluble vitamins lost: Thiamin, vitamin C. High temperature short time best. </a:t>
            </a:r>
          </a:p>
          <a:p>
            <a:pPr marL="609600" indent="-609600">
              <a:buFontTx/>
              <a:buNone/>
            </a:pPr>
            <a:r>
              <a:rPr lang="en-US" sz="2800" dirty="0" smtClean="0"/>
              <a:t>	 </a:t>
            </a:r>
            <a:r>
              <a:rPr lang="en-US" sz="2800" dirty="0" smtClean="0">
                <a:cs typeface="Times New Roman" pitchFamily="18" charset="0"/>
              </a:rPr>
              <a:t>º</a:t>
            </a:r>
            <a:r>
              <a:rPr lang="en-US" sz="2800" dirty="0" smtClean="0"/>
              <a:t>  Fat soluble vitamin A and D lost at high </a:t>
            </a:r>
            <a:br>
              <a:rPr lang="en-US" sz="2800" dirty="0" smtClean="0"/>
            </a:br>
            <a:r>
              <a:rPr lang="en-US" sz="2800" dirty="0" smtClean="0"/>
              <a:t>    temperatures in presence of oxygen</a:t>
            </a:r>
            <a:r>
              <a:rPr lang="en-US" dirty="0" smtClean="0"/>
              <a:t>.</a:t>
            </a:r>
          </a:p>
          <a:p>
            <a:pPr marL="609600" indent="-609600">
              <a:buFontTx/>
              <a:buAutoNum type="arabicPeriod" startAt="2"/>
            </a:pPr>
            <a:endParaRPr lang="en-US" dirty="0"/>
          </a:p>
          <a:p>
            <a:pPr marL="609600" indent="-609600">
              <a:buFontTx/>
              <a:buAutoNum type="arabicPeriod"/>
            </a:pPr>
            <a:endParaRPr lang="en-US" dirty="0"/>
          </a:p>
          <a:p>
            <a:pPr marL="609600" indent="-609600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AB040B"/>
                </a:solidFill>
              </a:rPr>
              <a:t>IRRADIATION</a:t>
            </a:r>
            <a:endParaRPr lang="en-US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354" y="1219200"/>
            <a:ext cx="8100646" cy="5334000"/>
          </a:xfrm>
        </p:spPr>
        <p:txBody>
          <a:bodyPr/>
          <a:lstStyle/>
          <a:p>
            <a:r>
              <a:rPr lang="en-US" dirty="0"/>
              <a:t>Exposing food to gamma rays, </a:t>
            </a:r>
            <a:br>
              <a:rPr lang="en-US" dirty="0"/>
            </a:br>
            <a:r>
              <a:rPr lang="en-US" dirty="0"/>
              <a:t>x-rays or electrons to improve shelf life and safety. </a:t>
            </a:r>
          </a:p>
          <a:p>
            <a:r>
              <a:rPr lang="en-US" dirty="0"/>
              <a:t>Irradiation breaks chemical bonds killing microorganisms, insects and inhibits ripening in fruits. </a:t>
            </a:r>
            <a:endParaRPr lang="en-US" dirty="0" smtClean="0"/>
          </a:p>
          <a:p>
            <a:r>
              <a:rPr lang="en-GB" altLang="en-US" dirty="0" smtClean="0"/>
              <a:t>Irradiated </a:t>
            </a:r>
            <a:r>
              <a:rPr lang="en-GB" altLang="en-US" dirty="0"/>
              <a:t>food has been exposed to radioactivity but does not become radioactive itself.</a:t>
            </a:r>
            <a:endParaRPr lang="en-US" dirty="0"/>
          </a:p>
          <a:p>
            <a:r>
              <a:rPr lang="en-US" dirty="0"/>
              <a:t>Key advantage:  no heat generated </a:t>
            </a: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b="1" dirty="0"/>
              <a:t>SOURCES</a:t>
            </a:r>
            <a:endParaRPr lang="en-US" dirty="0"/>
          </a:p>
          <a:p>
            <a:pPr marL="609600" indent="-609600">
              <a:buFontTx/>
              <a:buAutoNum type="alphaUcPeriod"/>
            </a:pPr>
            <a:r>
              <a:rPr lang="en-US" dirty="0"/>
              <a:t>GAMMA RADIATION - Cobalt 60 or cesium 137 (radioactive isotopes). </a:t>
            </a:r>
          </a:p>
          <a:p>
            <a:pPr marL="609600" indent="-609600">
              <a:buFontTx/>
              <a:buAutoNum type="alphaUcPeriod"/>
            </a:pPr>
            <a:r>
              <a:rPr lang="en-US" dirty="0"/>
              <a:t>X-RAYS AND ELECTRONS - Generators (ex. ISU Linear Accelerator Facility - LAF) </a:t>
            </a:r>
          </a:p>
          <a:p>
            <a:pPr marL="609600" indent="-609600">
              <a:buFontTx/>
              <a:buNone/>
            </a:pPr>
            <a:r>
              <a:rPr lang="en-US" sz="2800" dirty="0">
                <a:cs typeface="Times New Roman" pitchFamily="18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1534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/>
              <a:t>Irradiation is used to:</a:t>
            </a:r>
          </a:p>
          <a:p>
            <a:r>
              <a:rPr lang="en-US" dirty="0" smtClean="0"/>
              <a:t>inhibit </a:t>
            </a:r>
            <a:r>
              <a:rPr lang="en-US" dirty="0"/>
              <a:t>sprouting vegetables;</a:t>
            </a:r>
          </a:p>
          <a:p>
            <a:r>
              <a:rPr lang="en-US" dirty="0" smtClean="0"/>
              <a:t>delay </a:t>
            </a:r>
            <a:r>
              <a:rPr lang="en-US" dirty="0"/>
              <a:t>ripening of fruits;</a:t>
            </a:r>
          </a:p>
          <a:p>
            <a:r>
              <a:rPr lang="en-US" dirty="0" smtClean="0"/>
              <a:t>kill </a:t>
            </a:r>
            <a:r>
              <a:rPr lang="en-US" dirty="0"/>
              <a:t>insects and other pests;</a:t>
            </a:r>
          </a:p>
          <a:p>
            <a:r>
              <a:rPr lang="en-US" dirty="0" smtClean="0"/>
              <a:t>kill </a:t>
            </a:r>
            <a:r>
              <a:rPr lang="en-US" dirty="0"/>
              <a:t>the micro-organisms which cause food spoilage or food poisoning such as salmonella, campylobacter and </a:t>
            </a:r>
            <a:r>
              <a:rPr lang="en-US" dirty="0" err="1"/>
              <a:t>E.coli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790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924800" cy="5486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b="1"/>
              <a:t>NOT ONLY FOOD ARE IRRADIATED</a:t>
            </a:r>
          </a:p>
          <a:p>
            <a:pPr marL="609600" indent="-609600">
              <a:buFontTx/>
              <a:buAutoNum type="alphaUcPeriod"/>
            </a:pPr>
            <a:r>
              <a:rPr lang="en-US" b="1"/>
              <a:t>PHARMACEUTICALS AND SUPPLIES </a:t>
            </a:r>
          </a:p>
          <a:p>
            <a:pPr marL="990600" lvl="1" indent="-533400">
              <a:buFontTx/>
              <a:buNone/>
            </a:pPr>
            <a:r>
              <a:rPr lang="en-US" b="1"/>
              <a:t>  </a:t>
            </a:r>
            <a:r>
              <a:rPr lang="en-US">
                <a:cs typeface="Times New Roman" pitchFamily="18" charset="0"/>
              </a:rPr>
              <a:t>º</a:t>
            </a:r>
            <a:r>
              <a:rPr lang="en-US"/>
              <a:t> plastic disposable items </a:t>
            </a:r>
          </a:p>
          <a:p>
            <a:pPr marL="990600" lvl="1" indent="-533400">
              <a:buFontTx/>
              <a:buNone/>
            </a:pPr>
            <a:r>
              <a:rPr lang="en-US"/>
              <a:t>  </a:t>
            </a:r>
            <a:r>
              <a:rPr lang="en-US">
                <a:cs typeface="Times New Roman" pitchFamily="18" charset="0"/>
              </a:rPr>
              <a:t>º</a:t>
            </a:r>
            <a:r>
              <a:rPr lang="en-US"/>
              <a:t> note: things typically destroyed by heat. stopped using gas (ethylene oxide)  due to safety reasons </a:t>
            </a:r>
          </a:p>
          <a:p>
            <a:pPr marL="609600" indent="-609600">
              <a:buFontTx/>
              <a:buAutoNum type="alphaUcPeriod"/>
            </a:pPr>
            <a:r>
              <a:rPr lang="en-US" b="1"/>
              <a:t>PACKAGING MATERIALS </a:t>
            </a:r>
          </a:p>
          <a:p>
            <a:pPr marL="990600" lvl="1" indent="-533400">
              <a:buFontTx/>
              <a:buNone/>
            </a:pPr>
            <a:r>
              <a:rPr lang="en-US"/>
              <a:t>  </a:t>
            </a:r>
            <a:r>
              <a:rPr lang="en-US">
                <a:cs typeface="Times New Roman" pitchFamily="18" charset="0"/>
              </a:rPr>
              <a:t>º</a:t>
            </a:r>
            <a:r>
              <a:rPr lang="en-US"/>
              <a:t> food cartons </a:t>
            </a:r>
          </a:p>
          <a:p>
            <a:pPr marL="990600" lvl="1" indent="-533400">
              <a:buFontTx/>
              <a:buNone/>
            </a:pPr>
            <a:r>
              <a:rPr lang="en-US"/>
              <a:t>  </a:t>
            </a:r>
            <a:r>
              <a:rPr lang="en-US">
                <a:cs typeface="Times New Roman" pitchFamily="18" charset="0"/>
              </a:rPr>
              <a:t>º</a:t>
            </a:r>
            <a:r>
              <a:rPr lang="en-US"/>
              <a:t> note: materials that come into contact with food. </a:t>
            </a:r>
          </a:p>
        </p:txBody>
      </p:sp>
    </p:spTree>
    <p:extLst>
      <p:ext uri="{BB962C8B-B14F-4D97-AF65-F5344CB8AC3E}">
        <p14:creationId xmlns:p14="http://schemas.microsoft.com/office/powerpoint/2010/main" val="33206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b="1"/>
              <a:t>C.	WASTES</a:t>
            </a:r>
            <a:r>
              <a:rPr lang="en-US"/>
              <a:t> </a:t>
            </a:r>
          </a:p>
          <a:p>
            <a:pPr marL="990600" lvl="1" indent="-533400">
              <a:buFontTx/>
              <a:buNone/>
            </a:pPr>
            <a:r>
              <a:rPr lang="en-US">
                <a:cs typeface="Times New Roman" pitchFamily="18" charset="0"/>
              </a:rPr>
              <a:t>  º</a:t>
            </a:r>
            <a:r>
              <a:rPr lang="en-US"/>
              <a:t> hospitals </a:t>
            </a:r>
          </a:p>
          <a:p>
            <a:pPr marL="990600" lvl="1" indent="-533400">
              <a:buFontTx/>
              <a:buNone/>
            </a:pPr>
            <a:r>
              <a:rPr lang="en-US">
                <a:cs typeface="Times New Roman" pitchFamily="18" charset="0"/>
              </a:rPr>
              <a:t>  º</a:t>
            </a:r>
            <a:r>
              <a:rPr lang="en-US"/>
              <a:t> research labs </a:t>
            </a:r>
          </a:p>
          <a:p>
            <a:pPr marL="990600" lvl="1" indent="-533400">
              <a:buFontTx/>
              <a:buNone/>
            </a:pPr>
            <a:r>
              <a:rPr lang="en-US">
                <a:cs typeface="Times New Roman" pitchFamily="18" charset="0"/>
              </a:rPr>
              <a:t>  º</a:t>
            </a:r>
            <a:r>
              <a:rPr lang="en-US"/>
              <a:t> note: prevent contamination of sewers. </a:t>
            </a:r>
          </a:p>
          <a:p>
            <a:pPr marL="609600" indent="-609600">
              <a:buFontTx/>
              <a:buNone/>
            </a:pPr>
            <a:r>
              <a:rPr lang="en-US" b="1"/>
              <a:t>D.	MISCELLANEOUS </a:t>
            </a:r>
          </a:p>
          <a:p>
            <a:pPr marL="990600" lvl="1" indent="-533400">
              <a:buFontTx/>
              <a:buNone/>
            </a:pPr>
            <a:r>
              <a:rPr lang="en-US"/>
              <a:t>  </a:t>
            </a:r>
            <a:r>
              <a:rPr lang="en-US">
                <a:cs typeface="Times New Roman" pitchFamily="18" charset="0"/>
              </a:rPr>
              <a:t>º</a:t>
            </a:r>
            <a:r>
              <a:rPr lang="en-US"/>
              <a:t> mascara </a:t>
            </a:r>
          </a:p>
          <a:p>
            <a:pPr marL="990600" lvl="1" indent="-533400">
              <a:buFontTx/>
              <a:buNone/>
            </a:pPr>
            <a:r>
              <a:rPr lang="en-US">
                <a:cs typeface="Times New Roman" pitchFamily="18" charset="0"/>
              </a:rPr>
              <a:t>  º</a:t>
            </a:r>
            <a:r>
              <a:rPr lang="en-US"/>
              <a:t> sanitary napkins </a:t>
            </a:r>
          </a:p>
          <a:p>
            <a:pPr marL="990600" lvl="1" indent="-533400">
              <a:buFontTx/>
              <a:buNone/>
            </a:pPr>
            <a:r>
              <a:rPr lang="en-US">
                <a:cs typeface="Times New Roman" pitchFamily="18" charset="0"/>
              </a:rPr>
              <a:t>  º</a:t>
            </a:r>
            <a:r>
              <a:rPr lang="en-US"/>
              <a:t> baby bottle nipples </a:t>
            </a:r>
          </a:p>
          <a:p>
            <a:pPr marL="990600" lvl="1" indent="-533400">
              <a:buFontTx/>
              <a:buNone/>
            </a:pPr>
            <a:r>
              <a:rPr lang="en-US">
                <a:cs typeface="Times New Roman" pitchFamily="18" charset="0"/>
              </a:rPr>
              <a:t>  º</a:t>
            </a:r>
            <a:r>
              <a:rPr lang="en-US"/>
              <a:t> note: things in contact with body.</a:t>
            </a:r>
          </a:p>
          <a:p>
            <a:pPr marL="609600" indent="-609600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chemeClr val="accent2"/>
                </a:solidFill>
              </a:rPr>
              <a:t>PRESERVATION OF FOODS BY LOWERING THE TEMPERATURE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810000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en-US" b="1" dirty="0" smtClean="0"/>
              <a:t>Theory - lowering the storage temperature of the food will reduce or prevent spoilage by microorganisms and/or chemical reactions.</a:t>
            </a:r>
          </a:p>
          <a:p>
            <a:pPr marL="609600" indent="-609600" algn="ctr">
              <a:buFontTx/>
              <a:buNone/>
            </a:pPr>
            <a:endParaRPr lang="en-US" sz="1400" b="1" dirty="0"/>
          </a:p>
          <a:p>
            <a:pPr marL="609600" indent="-609600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7772400" cy="4114800"/>
          </a:xfrm>
        </p:spPr>
        <p:txBody>
          <a:bodyPr/>
          <a:lstStyle/>
          <a:p>
            <a:pPr marL="812800" indent="-812800">
              <a:buFontTx/>
              <a:buNone/>
            </a:pPr>
            <a:endParaRPr lang="en-US" sz="900" b="1" dirty="0"/>
          </a:p>
          <a:p>
            <a:pPr marL="812800" indent="-812800">
              <a:buFontTx/>
              <a:buAutoNum type="romanUcPeriod"/>
            </a:pPr>
            <a:r>
              <a:rPr lang="en-US" b="1" dirty="0">
                <a:solidFill>
                  <a:schemeClr val="accent2"/>
                </a:solidFill>
              </a:rPr>
              <a:t>REFRIGERATION</a:t>
            </a:r>
            <a:r>
              <a:rPr lang="en-US" dirty="0">
                <a:solidFill>
                  <a:schemeClr val="accent2"/>
                </a:solidFill>
              </a:rPr>
              <a:t> -</a:t>
            </a:r>
            <a:r>
              <a:rPr lang="en-US" dirty="0"/>
              <a:t> Temperatures typically between 45 - 32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dirty="0"/>
              <a:t> F (7.2 - 0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dirty="0"/>
              <a:t> C). Prefer below 38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dirty="0"/>
              <a:t> F.</a:t>
            </a:r>
          </a:p>
          <a:p>
            <a:pPr marL="812800" indent="-812800">
              <a:buFontTx/>
              <a:buAutoNum type="romanUcPeriod"/>
            </a:pPr>
            <a:endParaRPr lang="en-US" sz="900" dirty="0"/>
          </a:p>
          <a:p>
            <a:pPr marL="812800" indent="-812800" algn="ctr">
              <a:buFontTx/>
              <a:buNone/>
            </a:pPr>
            <a:r>
              <a:rPr lang="en-US" b="1" dirty="0"/>
              <a:t>THEORY - LOWER TEMPERATURE WILL REDUCE SPOILAGE.</a:t>
            </a:r>
            <a:r>
              <a:rPr lang="en-US" dirty="0"/>
              <a:t> </a:t>
            </a:r>
          </a:p>
          <a:p>
            <a:pPr marL="812800" indent="-812800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04775"/>
            <a:ext cx="8945563" cy="912813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250825" y="1125538"/>
            <a:ext cx="53292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2. Dietary needs </a:t>
            </a:r>
          </a:p>
        </p:txBody>
      </p:sp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250825" y="1773238"/>
            <a:ext cx="82819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Through medical and nutritional research there is more knowledge available on nutrition and dietary needs.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This includes information about preventative nutrition and nutrition through life. This creates a demand for new products in the marketplace. New technologies can help with this. </a:t>
            </a:r>
          </a:p>
        </p:txBody>
      </p:sp>
      <p:pic>
        <p:nvPicPr>
          <p:cNvPr id="10247" name="Picture 12" descr="C:\Users\Jenny\AppData\Local\Microsoft\Windows\Temporary Internet Files\Content.IE5\YPHM2P6C\MP90044648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437063"/>
            <a:ext cx="357505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5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II.ALTER </a:t>
            </a:r>
            <a:r>
              <a:rPr lang="en-US" b="1" dirty="0">
                <a:solidFill>
                  <a:schemeClr val="accent2"/>
                </a:solidFill>
              </a:rPr>
              <a:t>GASES</a:t>
            </a:r>
            <a:r>
              <a:rPr lang="en-US" b="1" dirty="0"/>
              <a:t>:</a:t>
            </a:r>
            <a:r>
              <a:rPr lang="en-US" dirty="0"/>
              <a:t> Controlled atmosphere storage: increase carbon dioxide and lower oxygen to slow respiration of tissues or microorganisms in fruits, vegetables, nuts, meats and eggs.</a:t>
            </a:r>
          </a:p>
          <a:p>
            <a:pPr>
              <a:buFontTx/>
              <a:buNone/>
            </a:pPr>
            <a:endParaRPr lang="en-US" sz="900" dirty="0"/>
          </a:p>
          <a:p>
            <a:pPr>
              <a:buFontTx/>
              <a:buNone/>
            </a:pPr>
            <a:r>
              <a:rPr lang="en-US" dirty="0" smtClean="0"/>
              <a:t> </a:t>
            </a:r>
            <a:r>
              <a:rPr lang="en-US" dirty="0"/>
              <a:t>Spoilage organisms and chemical reactions can occur at refrigerator temperatures. But at a slower rate </a:t>
            </a:r>
            <a:br>
              <a:rPr lang="en-US" dirty="0"/>
            </a:br>
            <a:r>
              <a:rPr lang="en-US" dirty="0" smtClean="0"/>
              <a:t>e.g. lower shelf life.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b="1"/>
              <a:t>CONCERNS:</a:t>
            </a:r>
            <a:endParaRPr lang="en-US"/>
          </a:p>
          <a:p>
            <a:pPr marL="609600" indent="-609600">
              <a:buFontTx/>
              <a:buAutoNum type="arabicPeriod"/>
            </a:pPr>
            <a:r>
              <a:rPr lang="en-US"/>
              <a:t>Some pathogenic microorganisms can grow at these temperatures. 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Cross-contamination in refrigerator. 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Odor transfer 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Spoilage </a:t>
            </a:r>
          </a:p>
        </p:txBody>
      </p:sp>
      <p:pic>
        <p:nvPicPr>
          <p:cNvPr id="36870" name="Picture 6" descr="C:\Documents and Settings\Wilsonlab1\My Documents\My Pictures\frid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429000"/>
            <a:ext cx="2792413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077200" cy="5486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III.  </a:t>
            </a:r>
            <a:r>
              <a:rPr lang="en-US" b="1" dirty="0">
                <a:solidFill>
                  <a:schemeClr val="accent2"/>
                </a:solidFill>
              </a:rPr>
              <a:t>FREEZING – TEMPERATURES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 panose="02020603050405020304" pitchFamily="18" charset="0"/>
              </a:rPr>
              <a:t>Extreme cold (0</a:t>
            </a:r>
            <a:r>
              <a:rPr lang="en-US" sz="3200" baseline="30000" dirty="0">
                <a:cs typeface="Times New Roman" panose="02020603050405020304" pitchFamily="18" charset="0"/>
              </a:rPr>
              <a:t>o</a:t>
            </a:r>
            <a:r>
              <a:rPr lang="en-US" sz="3200" dirty="0">
                <a:cs typeface="Times New Roman" panose="02020603050405020304" pitchFamily="18" charset="0"/>
              </a:rPr>
              <a:t>F or -18</a:t>
            </a:r>
            <a:r>
              <a:rPr lang="en-US" sz="3200" baseline="30000" dirty="0">
                <a:cs typeface="Times New Roman" panose="02020603050405020304" pitchFamily="18" charset="0"/>
              </a:rPr>
              <a:t>o</a:t>
            </a:r>
            <a:r>
              <a:rPr lang="en-US" sz="3200" dirty="0">
                <a:cs typeface="Times New Roman" panose="02020603050405020304" pitchFamily="18" charset="0"/>
              </a:rPr>
              <a:t>C colder</a:t>
            </a:r>
            <a:r>
              <a:rPr lang="en-US" sz="3200" dirty="0" smtClean="0">
                <a:cs typeface="Times New Roman" panose="02020603050405020304" pitchFamily="18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Change </a:t>
            </a:r>
            <a:r>
              <a:rPr lang="en-US" sz="3200" dirty="0"/>
              <a:t>in water from liquid to solid.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Does </a:t>
            </a:r>
            <a:r>
              <a:rPr lang="en-US" dirty="0">
                <a:cs typeface="Times New Roman" panose="02020603050405020304" pitchFamily="18" charset="0"/>
              </a:rPr>
              <a:t>not sterilize food.</a:t>
            </a:r>
          </a:p>
          <a:p>
            <a:pPr marL="990600" lvl="1" indent="-533400">
              <a:buFontTx/>
              <a:buNone/>
            </a:pPr>
            <a:endParaRPr lang="en-US" sz="3200" dirty="0"/>
          </a:p>
          <a:p>
            <a:pPr marL="990600" lvl="1" indent="-533400">
              <a:buFontTx/>
              <a:buNone/>
            </a:pPr>
            <a:r>
              <a:rPr lang="en-US" sz="3200" dirty="0"/>
              <a:t>THEORY: </a:t>
            </a:r>
          </a:p>
          <a:p>
            <a:pPr marL="990600" lvl="1" indent="-533400">
              <a:buFontTx/>
              <a:buAutoNum type="arabicPeriod"/>
            </a:pPr>
            <a:r>
              <a:rPr lang="en-US" sz="3200" dirty="0"/>
              <a:t>Lower temperature. Will reduce spoilage. </a:t>
            </a:r>
          </a:p>
          <a:p>
            <a:pPr marL="990600" lvl="1" indent="-533400">
              <a:buFontTx/>
              <a:buAutoNum type="arabicPeriod"/>
            </a:pPr>
            <a:r>
              <a:rPr lang="en-US" sz="3200" dirty="0"/>
              <a:t>Water is unavailable for microorganisms and chemical reactions.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990600" lvl="1" indent="-533400">
              <a:buFontTx/>
              <a:buAutoNum type="arabicPeriod"/>
            </a:pPr>
            <a:r>
              <a:rPr lang="en-US" sz="3200" dirty="0">
                <a:cs typeface="Times New Roman" panose="02020603050405020304" pitchFamily="18" charset="0"/>
              </a:rPr>
              <a:t>Slows chemical changes, such as enzymatic reactions</a:t>
            </a:r>
            <a:r>
              <a:rPr lang="en-US" sz="3200" dirty="0" smtClean="0">
                <a:cs typeface="Times New Roman" panose="02020603050405020304" pitchFamily="18" charset="0"/>
              </a:rPr>
              <a:t>.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Freezing </a:t>
            </a:r>
            <a:r>
              <a:rPr lang="en-US" sz="3600" b="1" dirty="0" err="1" smtClean="0">
                <a:solidFill>
                  <a:srgbClr val="000000"/>
                </a:solidFill>
              </a:rPr>
              <a:t>cont</a:t>
            </a:r>
            <a:r>
              <a:rPr lang="en-US" sz="3600" b="1" dirty="0" smtClean="0">
                <a:solidFill>
                  <a:srgbClr val="000000"/>
                </a:solidFill>
              </a:rPr>
              <a:t>…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575581"/>
            <a:ext cx="7772400" cy="5257800"/>
          </a:xfrm>
        </p:spPr>
        <p:txBody>
          <a:bodyPr/>
          <a:lstStyle/>
          <a:p>
            <a:pPr algn="just"/>
            <a:r>
              <a:rPr lang="en-US" dirty="0"/>
              <a:t>Freezing is the unit operation in which the temperature of a food is reduced below its freezing point and a proportion of the water undergoes a change in state to form ice crystals. </a:t>
            </a:r>
          </a:p>
          <a:p>
            <a:pPr algn="just"/>
            <a:r>
              <a:rPr lang="en-US" dirty="0"/>
              <a:t>Preservation is achieved by a combination of </a:t>
            </a:r>
            <a:r>
              <a:rPr lang="en-US" b="1" i="1" dirty="0">
                <a:solidFill>
                  <a:srgbClr val="000000"/>
                </a:solidFill>
              </a:rPr>
              <a:t>low temperatures</a:t>
            </a:r>
            <a:r>
              <a:rPr lang="en-US" dirty="0"/>
              <a:t>, </a:t>
            </a:r>
            <a:r>
              <a:rPr lang="en-US" b="1" i="1" dirty="0">
                <a:solidFill>
                  <a:srgbClr val="000000"/>
                </a:solidFill>
              </a:rPr>
              <a:t>reduced water activity</a:t>
            </a:r>
            <a:r>
              <a:rPr lang="en-US" dirty="0"/>
              <a:t> and, in some foods, pre-treatment by blanching.</a:t>
            </a:r>
          </a:p>
        </p:txBody>
      </p:sp>
    </p:spTree>
    <p:extLst>
      <p:ext uri="{BB962C8B-B14F-4D97-AF65-F5344CB8AC3E}">
        <p14:creationId xmlns:p14="http://schemas.microsoft.com/office/powerpoint/2010/main" val="3006608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dirty="0"/>
              <a:t>Effect of Freezing on Food</a:t>
            </a:r>
            <a:endParaRPr lang="en-US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GB" sz="2800" dirty="0"/>
              <a:t>Low temperatures do not significantly affect the nutritional value of food, but </a:t>
            </a:r>
            <a:r>
              <a:rPr lang="en-GB" sz="2800" dirty="0" err="1"/>
              <a:t>thiamin</a:t>
            </a:r>
            <a:r>
              <a:rPr lang="en-GB" sz="2800" dirty="0"/>
              <a:t> and vitamin C may be destroyed when vegetables are blanched (briefly immersed in boiling water) before freezing.</a:t>
            </a:r>
          </a:p>
          <a:p>
            <a:pPr algn="just">
              <a:lnSpc>
                <a:spcPct val="90000"/>
              </a:lnSpc>
            </a:pPr>
            <a:r>
              <a:rPr lang="en-GB" sz="2800" dirty="0"/>
              <a:t>If fish is frozen too slowly, some of its cells may rupture and release nutrients into the liquid that drips from the fish when it thaws.</a:t>
            </a:r>
          </a:p>
          <a:p>
            <a:pPr algn="just">
              <a:lnSpc>
                <a:spcPct val="90000"/>
              </a:lnSpc>
            </a:pPr>
            <a:r>
              <a:rPr lang="en-GB" sz="2800" dirty="0"/>
              <a:t>Some flavours become weaker and some become stronger when food is frozen.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9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3600" b="1" dirty="0"/>
              <a:t>Advantages of Freezing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47800"/>
            <a:ext cx="7696200" cy="5029200"/>
          </a:xfrm>
        </p:spPr>
        <p:txBody>
          <a:bodyPr/>
          <a:lstStyle/>
          <a:p>
            <a:pPr marL="469900" indent="-469900"/>
            <a:r>
              <a:rPr lang="en-US" dirty="0">
                <a:cs typeface="Times New Roman" panose="02020603050405020304" pitchFamily="18" charset="0"/>
              </a:rPr>
              <a:t>Many foods can be frozen.</a:t>
            </a:r>
          </a:p>
          <a:p>
            <a:pPr marL="469900" indent="-469900"/>
            <a:r>
              <a:rPr lang="en-US" dirty="0">
                <a:cs typeface="Times New Roman" panose="02020603050405020304" pitchFamily="18" charset="0"/>
              </a:rPr>
              <a:t>Natural color, flavor, and nutritive value retained.</a:t>
            </a:r>
          </a:p>
          <a:p>
            <a:pPr marL="469900" indent="-469900"/>
            <a:r>
              <a:rPr lang="en-US" dirty="0">
                <a:cs typeface="Times New Roman" panose="02020603050405020304" pitchFamily="18" charset="0"/>
              </a:rPr>
              <a:t>Texture usually better than other methods of food preservation.</a:t>
            </a:r>
          </a:p>
          <a:p>
            <a:pPr marL="469900" indent="-469900"/>
            <a:r>
              <a:rPr lang="en-US" dirty="0">
                <a:cs typeface="Times New Roman" panose="02020603050405020304" pitchFamily="18" charset="0"/>
              </a:rPr>
              <a:t>Foods can be frozen in less time than they can be dried or canned</a:t>
            </a:r>
            <a:r>
              <a:rPr lang="en-US" dirty="0" smtClean="0">
                <a:cs typeface="Times New Roman" panose="02020603050405020304" pitchFamily="18" charset="0"/>
              </a:rPr>
              <a:t>.</a:t>
            </a:r>
          </a:p>
          <a:p>
            <a:pPr marL="469900" indent="-469900"/>
            <a:r>
              <a:rPr lang="en-US" dirty="0">
                <a:cs typeface="Times New Roman" panose="02020603050405020304" pitchFamily="18" charset="0"/>
              </a:rPr>
              <a:t>Simple procedures.</a:t>
            </a:r>
          </a:p>
          <a:p>
            <a:pPr marL="469900" indent="-469900"/>
            <a:r>
              <a:rPr lang="en-US" dirty="0">
                <a:cs typeface="Times New Roman" panose="02020603050405020304" pitchFamily="18" charset="0"/>
              </a:rPr>
              <a:t>Adds convenience to food preparation</a:t>
            </a:r>
            <a:r>
              <a:rPr lang="en-US" dirty="0" smtClean="0">
                <a:cs typeface="Times New Roman" panose="02020603050405020304" pitchFamily="18" charset="0"/>
              </a:rPr>
              <a:t>.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319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sz="3600" b="1" dirty="0"/>
              <a:t>Disadvantages of Freezing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828800"/>
            <a:ext cx="7772400" cy="4114800"/>
          </a:xfrm>
        </p:spPr>
        <p:txBody>
          <a:bodyPr/>
          <a:lstStyle/>
          <a:p>
            <a:pPr marL="469900" indent="-469900"/>
            <a:r>
              <a:rPr lang="en-US">
                <a:cs typeface="Times New Roman" panose="02020603050405020304" pitchFamily="18" charset="0"/>
              </a:rPr>
              <a:t>Texture of some foods is undesirable because of freezing process.</a:t>
            </a:r>
          </a:p>
          <a:p>
            <a:pPr marL="469900" indent="-469900"/>
            <a:r>
              <a:rPr lang="en-US">
                <a:cs typeface="Times New Roman" panose="02020603050405020304" pitchFamily="18" charset="0"/>
              </a:rPr>
              <a:t>Initial investment and cost of maintaining freezer is high.</a:t>
            </a:r>
          </a:p>
          <a:p>
            <a:pPr marL="469900" indent="-469900"/>
            <a:r>
              <a:rPr lang="en-US">
                <a:cs typeface="Times New Roman" panose="02020603050405020304" pitchFamily="18" charset="0"/>
              </a:rPr>
              <a:t>Storage space limited by capacity of freezer.</a:t>
            </a:r>
          </a:p>
        </p:txBody>
      </p:sp>
    </p:spTree>
    <p:extLst>
      <p:ext uri="{BB962C8B-B14F-4D97-AF65-F5344CB8AC3E}">
        <p14:creationId xmlns:p14="http://schemas.microsoft.com/office/powerpoint/2010/main" val="4138317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AB040B"/>
                </a:solidFill>
              </a:rPr>
              <a:t>DRYING</a:t>
            </a:r>
            <a:endParaRPr lang="en-US" b="1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Probably oldest form of food preservation </a:t>
            </a:r>
          </a:p>
          <a:p>
            <a:r>
              <a:rPr lang="en-US" dirty="0"/>
              <a:t>Most widely used preservative method </a:t>
            </a:r>
            <a:endParaRPr lang="en-US" dirty="0" smtClean="0"/>
          </a:p>
          <a:p>
            <a:r>
              <a:rPr lang="en-US" dirty="0"/>
              <a:t>Optimum temperature for drying food is </a:t>
            </a:r>
            <a:r>
              <a:rPr lang="en-US" dirty="0" smtClean="0"/>
              <a:t>140°F</a:t>
            </a:r>
            <a:endParaRPr lang="en-US" dirty="0" smtClean="0"/>
          </a:p>
          <a:p>
            <a:pPr>
              <a:buFontTx/>
              <a:buNone/>
            </a:pPr>
            <a:endParaRPr lang="en-US" sz="1300" dirty="0"/>
          </a:p>
          <a:p>
            <a:pPr>
              <a:buFontTx/>
              <a:buNone/>
            </a:pPr>
            <a:r>
              <a:rPr lang="en-US" b="1" dirty="0"/>
              <a:t>THEORY:</a:t>
            </a:r>
            <a:r>
              <a:rPr lang="en-US" dirty="0"/>
              <a:t>  REDUCING THE AMOUNT OF FREE WATER WILL PREVENT MICROBIAL AND CHEMICAL SPOILAGE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762000"/>
            <a:ext cx="7467600" cy="5334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b="1"/>
              <a:t>ADVANTAGES OF DRIED FOODS</a:t>
            </a:r>
            <a:endParaRPr lang="en-US"/>
          </a:p>
          <a:p>
            <a:pPr marL="609600" indent="-609600">
              <a:buFontTx/>
              <a:buAutoNum type="arabicPeriod"/>
            </a:pPr>
            <a:r>
              <a:rPr lang="en-US"/>
              <a:t>Less costly to produce 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Less costly to store and transport</a:t>
            </a:r>
          </a:p>
          <a:p>
            <a:pPr marL="609600" indent="-609600">
              <a:buFontTx/>
              <a:buNone/>
            </a:pPr>
            <a:endParaRPr lang="en-US"/>
          </a:p>
          <a:p>
            <a:pPr marL="609600" indent="-609600">
              <a:buFontTx/>
              <a:buNone/>
            </a:pPr>
            <a:endParaRPr lang="en-US"/>
          </a:p>
        </p:txBody>
      </p:sp>
      <p:pic>
        <p:nvPicPr>
          <p:cNvPr id="52228" name="Picture 4" descr="C:\Documents and Settings\Wilsonlab1\My Documents\My Pictures\dried foo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819400"/>
            <a:ext cx="3048000" cy="1981200"/>
          </a:xfrm>
          <a:prstGeom prst="rect">
            <a:avLst/>
          </a:prstGeom>
          <a:noFill/>
        </p:spPr>
      </p:pic>
      <p:pic>
        <p:nvPicPr>
          <p:cNvPr id="52232" name="Picture 8" descr="C:\Documents and Settings\Wilsonlab1\My Documents\My Pictures\crack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5181600"/>
            <a:ext cx="1536700" cy="97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001000" cy="5791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b="1"/>
              <a:t>NUTRIENT CHANGES AND OVERALL QUALITY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000" b="1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/>
              <a:t>PROTEINS:</a:t>
            </a:r>
            <a:r>
              <a:rPr lang="en-US" b="1"/>
              <a:t> </a:t>
            </a:r>
          </a:p>
          <a:p>
            <a:pPr marL="1371600" lvl="2" indent="-457200">
              <a:lnSpc>
                <a:spcPct val="90000"/>
              </a:lnSpc>
              <a:buFontTx/>
              <a:buNone/>
            </a:pPr>
            <a:r>
              <a:rPr lang="en-US">
                <a:cs typeface="Times New Roman" pitchFamily="18" charset="0"/>
              </a:rPr>
              <a:t>º</a:t>
            </a:r>
            <a:r>
              <a:rPr lang="en-US" sz="2800"/>
              <a:t>    Digestibility can be reduced (high temperatures</a:t>
            </a:r>
            <a:r>
              <a:rPr lang="en-US"/>
              <a:t>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/>
              <a:t>LOSS IN VITAMINS </a:t>
            </a:r>
          </a:p>
          <a:p>
            <a:pPr marL="1371600" lvl="2" indent="-457200">
              <a:lnSpc>
                <a:spcPct val="90000"/>
              </a:lnSpc>
              <a:buFontTx/>
              <a:buNone/>
            </a:pPr>
            <a:r>
              <a:rPr lang="en-US">
                <a:cs typeface="Times New Roman" pitchFamily="18" charset="0"/>
              </a:rPr>
              <a:t>º</a:t>
            </a:r>
            <a:r>
              <a:rPr lang="en-US" sz="2800"/>
              <a:t>    Water soluble </a:t>
            </a:r>
          </a:p>
          <a:p>
            <a:pPr marL="1371600" lvl="2" indent="-457200">
              <a:lnSpc>
                <a:spcPct val="90000"/>
              </a:lnSpc>
              <a:buFontTx/>
              <a:buNone/>
            </a:pPr>
            <a:r>
              <a:rPr lang="en-US">
                <a:cs typeface="Times New Roman" pitchFamily="18" charset="0"/>
              </a:rPr>
              <a:t>º</a:t>
            </a:r>
            <a:r>
              <a:rPr lang="en-US" sz="2800"/>
              <a:t>    Fat soluble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/>
              <a:t>FATS:</a:t>
            </a:r>
            <a:r>
              <a:rPr lang="en-US" sz="3600"/>
              <a:t> </a:t>
            </a:r>
          </a:p>
          <a:p>
            <a:pPr marL="1371600" lvl="2" indent="-457200">
              <a:lnSpc>
                <a:spcPct val="90000"/>
              </a:lnSpc>
              <a:buFontTx/>
              <a:buNone/>
            </a:pPr>
            <a:r>
              <a:rPr lang="en-US">
                <a:cs typeface="Times New Roman" pitchFamily="18" charset="0"/>
              </a:rPr>
              <a:t>º</a:t>
            </a:r>
            <a:r>
              <a:rPr lang="en-US" sz="2800"/>
              <a:t>    Potential for oxidative rancidity increases (high temperatures)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04775"/>
            <a:ext cx="8945563" cy="912813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250825" y="1125538"/>
            <a:ext cx="53292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3. Farming and agriculture</a:t>
            </a:r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179388" y="1700213"/>
            <a:ext cx="60483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The availability of new techniques from biotechnology and genetic research provides opportunity to control cell metabolism and breeding.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This makes it possible for developers to meet more specific requirements e.g. to increase a specific nutrient in a food.</a:t>
            </a:r>
          </a:p>
        </p:txBody>
      </p:sp>
      <p:pic>
        <p:nvPicPr>
          <p:cNvPr id="11271" name="Picture 2" descr="C:\Users\Jenny\AppData\Local\Microsoft\Windows\Temporary Internet Files\Content.IE5\9MICSKQS\MP90039013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1700213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7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229600" cy="5486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b="1"/>
              <a:t>NUTRIENT CHANGES AND OVERALL QUALITY (cont.)</a:t>
            </a:r>
          </a:p>
          <a:p>
            <a:pPr marL="609600" indent="-609600">
              <a:buFontTx/>
              <a:buNone/>
            </a:pPr>
            <a:endParaRPr lang="en-US" sz="1000" b="1"/>
          </a:p>
          <a:p>
            <a:pPr marL="609600" indent="-609600">
              <a:buFontTx/>
              <a:buNone/>
            </a:pPr>
            <a:r>
              <a:rPr lang="en-US"/>
              <a:t>4.	CARBOHYDRATES: </a:t>
            </a:r>
          </a:p>
          <a:p>
            <a:pPr marL="1371600" lvl="2" indent="-457200">
              <a:buFontTx/>
              <a:buNone/>
            </a:pPr>
            <a:r>
              <a:rPr lang="en-US" sz="2800">
                <a:cs typeface="Times New Roman" pitchFamily="18" charset="0"/>
              </a:rPr>
              <a:t>º</a:t>
            </a:r>
            <a:r>
              <a:rPr lang="en-US" sz="2800"/>
              <a:t>    Enzymatic and nonenzymatic browning. </a:t>
            </a:r>
          </a:p>
          <a:p>
            <a:pPr marL="1371600" lvl="2" indent="-457200">
              <a:buFontTx/>
              <a:buNone/>
            </a:pPr>
            <a:r>
              <a:rPr lang="en-US" sz="2800">
                <a:cs typeface="Times New Roman" pitchFamily="18" charset="0"/>
              </a:rPr>
              <a:t>º</a:t>
            </a:r>
            <a:r>
              <a:rPr lang="en-US" sz="2800"/>
              <a:t>    Carmelization increases </a:t>
            </a:r>
          </a:p>
          <a:p>
            <a:pPr marL="1371600" lvl="2" indent="-457200">
              <a:buFontTx/>
              <a:buNone/>
            </a:pPr>
            <a:r>
              <a:rPr lang="en-US" sz="2800">
                <a:cs typeface="Times New Roman" pitchFamily="18" charset="0"/>
              </a:rPr>
              <a:t>º</a:t>
            </a:r>
            <a:r>
              <a:rPr lang="en-US" sz="2800"/>
              <a:t>    Prevent or reduce color changes:</a:t>
            </a:r>
          </a:p>
          <a:p>
            <a:pPr marL="1371600" lvl="2" indent="-457200">
              <a:buFontTx/>
              <a:buNone/>
            </a:pPr>
            <a:r>
              <a:rPr lang="en-US" sz="2800"/>
              <a:t>	</a:t>
            </a:r>
            <a:r>
              <a:rPr lang="en-US" sz="2800">
                <a:cs typeface="Times New Roman" pitchFamily="18" charset="0"/>
              </a:rPr>
              <a:t>•  </a:t>
            </a:r>
            <a:r>
              <a:rPr lang="en-US" sz="2800"/>
              <a:t>sulfites </a:t>
            </a:r>
          </a:p>
          <a:p>
            <a:pPr marL="1371600" lvl="2" indent="-457200">
              <a:buFontTx/>
              <a:buNone/>
            </a:pPr>
            <a:r>
              <a:rPr lang="en-US" sz="2800"/>
              <a:t>	</a:t>
            </a:r>
            <a:r>
              <a:rPr lang="en-US" sz="2800">
                <a:cs typeface="Times New Roman" pitchFamily="18" charset="0"/>
              </a:rPr>
              <a:t>•</a:t>
            </a:r>
            <a:r>
              <a:rPr lang="en-US" sz="2800"/>
              <a:t>  blanching</a:t>
            </a:r>
          </a:p>
          <a:p>
            <a:pPr marL="609600" indent="-609600">
              <a:buFontTx/>
              <a:buNone/>
            </a:pPr>
            <a:r>
              <a:rPr lang="en-US"/>
              <a:t>5.	SHAPE CHANGES</a:t>
            </a:r>
            <a:r>
              <a:rPr lang="en-US" sz="3300"/>
              <a:t>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153400" cy="5486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b="1"/>
              <a:t>TYPES OF DRYING</a:t>
            </a:r>
            <a:endParaRPr lang="en-US"/>
          </a:p>
          <a:p>
            <a:pPr marL="609600" indent="-609600">
              <a:buFontTx/>
              <a:buAutoNum type="alphaUcPeriod"/>
            </a:pPr>
            <a:r>
              <a:rPr lang="en-US"/>
              <a:t>SUN DRYING</a:t>
            </a:r>
            <a:r>
              <a:rPr lang="en-US" sz="2800"/>
              <a:t> </a:t>
            </a:r>
          </a:p>
          <a:p>
            <a:pPr marL="1371600" lvl="2" indent="-457200"/>
            <a:r>
              <a:rPr lang="en-US" sz="2800"/>
              <a:t>Slow process </a:t>
            </a:r>
          </a:p>
          <a:p>
            <a:pPr marL="1371600" lvl="2" indent="-457200"/>
            <a:r>
              <a:rPr lang="en-US" sz="2800"/>
              <a:t>Problems: no control </a:t>
            </a:r>
          </a:p>
          <a:p>
            <a:pPr marL="1371600" lvl="2" indent="-457200"/>
            <a:r>
              <a:rPr lang="en-US" sz="2800"/>
              <a:t>Microorganisms and pests can attack </a:t>
            </a:r>
          </a:p>
          <a:p>
            <a:pPr marL="1371600" lvl="2" indent="-457200"/>
            <a:r>
              <a:rPr lang="en-US" sz="2800"/>
              <a:t>Rain </a:t>
            </a:r>
          </a:p>
          <a:p>
            <a:pPr marL="1371600" lvl="2" indent="-457200"/>
            <a:r>
              <a:rPr lang="en-US" sz="2800"/>
              <a:t>High nutrient loss </a:t>
            </a:r>
          </a:p>
          <a:p>
            <a:pPr marL="1371600" lvl="2" indent="-457200"/>
            <a:r>
              <a:rPr lang="en-US" sz="2800"/>
              <a:t>Inexpensive products: grains, acid fruits, spices</a:t>
            </a:r>
            <a:r>
              <a:rPr lang="en-US" sz="2000"/>
              <a:t> </a:t>
            </a:r>
          </a:p>
          <a:p>
            <a:pPr marL="609600" indent="-609600">
              <a:buFontTx/>
              <a:buNone/>
            </a:pPr>
            <a:endParaRPr lang="en-US" sz="2800"/>
          </a:p>
        </p:txBody>
      </p:sp>
      <p:pic>
        <p:nvPicPr>
          <p:cNvPr id="56324" name="Picture 4" descr="C:\Documents and Settings\Wilsonlab1\My Documents\My Pictures\s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609600"/>
            <a:ext cx="1981200" cy="185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229600" cy="6019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b="1"/>
              <a:t>TYPES OF DRYING (cont.)</a:t>
            </a:r>
          </a:p>
          <a:p>
            <a:pPr marL="609600" indent="-609600">
              <a:buFontTx/>
              <a:buNone/>
            </a:pPr>
            <a:r>
              <a:rPr lang="en-US"/>
              <a:t>B.	HOT AIR DRYING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800"/>
              <a:t>More efficient/control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800"/>
              <a:t>Lower nutrient loss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800"/>
              <a:t>More expensive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800"/>
              <a:t>Products: dried vegetables, pasta, some fruits </a:t>
            </a:r>
          </a:p>
          <a:p>
            <a:pPr marL="609600" indent="-609600">
              <a:buFontTx/>
              <a:buNone/>
            </a:pPr>
            <a:r>
              <a:rPr lang="en-US"/>
              <a:t>C.	DRUM DRYING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800"/>
              <a:t>More efficient than hot air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800"/>
              <a:t>Lower nutrient loss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800"/>
              <a:t>Cost about equal with air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800"/>
              <a:t>Products: potato pastes &amp; slurries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6934200" cy="5486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b="1" dirty="0"/>
              <a:t>TYPES OF DRYING (cont.)</a:t>
            </a:r>
            <a:r>
              <a:rPr lang="en-US" dirty="0"/>
              <a:t> </a:t>
            </a:r>
          </a:p>
          <a:p>
            <a:pPr marL="609600" indent="-609600">
              <a:buFontTx/>
              <a:buNone/>
            </a:pPr>
            <a:r>
              <a:rPr lang="en-US" dirty="0"/>
              <a:t>D.	SPRAY DRYING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800" dirty="0"/>
              <a:t>Low nutrient loss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800" dirty="0"/>
              <a:t>More expensive than drum or air drying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800" dirty="0"/>
              <a:t>Good control/efficiency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800" dirty="0"/>
              <a:t>Use only for liquids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800" dirty="0"/>
              <a:t>Products: milk, instant tea and coffee </a:t>
            </a:r>
          </a:p>
          <a:p>
            <a:pPr marL="609600" indent="-609600">
              <a:buFontTx/>
              <a:buNone/>
            </a:pPr>
            <a:r>
              <a:rPr lang="en-US" dirty="0" smtClean="0"/>
              <a:t>E.	TRAY </a:t>
            </a:r>
            <a:r>
              <a:rPr lang="en-US" dirty="0"/>
              <a:t>DRYING: </a:t>
            </a:r>
            <a:endParaRPr lang="en-US" dirty="0" smtClean="0"/>
          </a:p>
          <a:p>
            <a:pPr marL="1371600" lvl="2" indent="-457200"/>
            <a:r>
              <a:rPr lang="en-US" sz="2800" dirty="0"/>
              <a:t>Heated air ( 140-176oF) at set velocity </a:t>
            </a:r>
            <a:endParaRPr lang="en-US" sz="2800" dirty="0" smtClean="0"/>
          </a:p>
          <a:p>
            <a:pPr marL="1371600" lvl="2" indent="-457200"/>
            <a:r>
              <a:rPr lang="en-US" dirty="0"/>
              <a:t>Quick, inexpensive</a:t>
            </a:r>
          </a:p>
          <a:p>
            <a:pPr marL="1371600" lvl="2" indent="-457200"/>
            <a:r>
              <a:rPr lang="en-US" dirty="0"/>
              <a:t>Small </a:t>
            </a:r>
            <a:r>
              <a:rPr lang="en-US" dirty="0" smtClean="0"/>
              <a:t>scale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364" y="3886200"/>
            <a:ext cx="2859272" cy="2859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b="1" dirty="0"/>
              <a:t>TYPES OF DRYING (cont.)</a:t>
            </a:r>
            <a:r>
              <a:rPr lang="en-US" dirty="0"/>
              <a:t> </a:t>
            </a:r>
          </a:p>
          <a:p>
            <a:pPr marL="609600" indent="-609600">
              <a:buFontTx/>
              <a:buNone/>
            </a:pPr>
            <a:r>
              <a:rPr lang="en-US" dirty="0"/>
              <a:t>F.	FREEZE DRYING </a:t>
            </a:r>
          </a:p>
          <a:p>
            <a:pPr marL="1371600" lvl="2" indent="-457200"/>
            <a:r>
              <a:rPr lang="en-US" sz="2800" dirty="0"/>
              <a:t>Best nutrient quality </a:t>
            </a:r>
          </a:p>
          <a:p>
            <a:pPr marL="1371600" lvl="2" indent="-457200"/>
            <a:r>
              <a:rPr lang="en-US" sz="2800" dirty="0"/>
              <a:t>Best product quality (shape; rehydration) </a:t>
            </a:r>
          </a:p>
          <a:p>
            <a:pPr marL="1371600" lvl="2" indent="-457200"/>
            <a:r>
              <a:rPr lang="en-US" sz="2800" dirty="0"/>
              <a:t>Most expensive </a:t>
            </a:r>
          </a:p>
          <a:p>
            <a:pPr marL="1371600" lvl="2" indent="-457200"/>
            <a:r>
              <a:rPr lang="en-US" sz="2800" dirty="0"/>
              <a:t>Good control </a:t>
            </a:r>
          </a:p>
          <a:p>
            <a:pPr marL="1371600" lvl="2" indent="-457200"/>
            <a:r>
              <a:rPr lang="en-US" sz="2800" dirty="0"/>
              <a:t>Products: coffee, camping foods, military</a:t>
            </a:r>
            <a:r>
              <a:rPr lang="en-US" sz="2800" dirty="0" smtClean="0"/>
              <a:t>,</a:t>
            </a:r>
          </a:p>
          <a:p>
            <a:pPr marL="609600" indent="-609600">
              <a:buFontTx/>
              <a:buNone/>
            </a:pPr>
            <a:r>
              <a:rPr lang="en-US" dirty="0"/>
              <a:t>H.	CHEMICAL DRYING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800" dirty="0"/>
              <a:t>Salt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800" dirty="0"/>
              <a:t>Sugars 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229600" cy="5791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b="1"/>
              <a:t>TYPES OF DRYING (cont.)</a:t>
            </a:r>
            <a:r>
              <a:rPr lang="en-US"/>
              <a:t> </a:t>
            </a:r>
          </a:p>
          <a:p>
            <a:pPr marL="609600" indent="-609600">
              <a:buFontTx/>
              <a:buNone/>
            </a:pPr>
            <a:r>
              <a:rPr lang="en-US"/>
              <a:t>G.	HOT OIL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800"/>
              <a:t>Good heat transfer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800"/>
              <a:t>Good control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800"/>
              <a:t>Distinctive flavor/aroma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800"/>
              <a:t>Oil uptake, mouth feel/hand/calories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800"/>
              <a:t>Oxidation, free fatty acid, </a:t>
            </a:r>
            <a:br>
              <a:rPr lang="en-US" sz="2800"/>
            </a:br>
            <a:r>
              <a:rPr lang="en-US" sz="2800"/>
              <a:t>and flavor concern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800"/>
              <a:t>Products: potato chips, french fries, onion rings, some popcorn, doughnuts, some specialty meats (different countries) 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AB040B"/>
                </a:solidFill>
              </a:rPr>
              <a:t>MICROWAVE HEATING</a:t>
            </a:r>
            <a:endParaRPr lang="en-US" b="1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CONVERSION OF ELECTRICAL ENERGY TO MICROWAVE ENERGY TO HEAT FOODS (MAGNETRON)</a:t>
            </a:r>
          </a:p>
          <a:p>
            <a:pPr>
              <a:buFontTx/>
              <a:buNone/>
            </a:pPr>
            <a:r>
              <a:rPr lang="en-US"/>
              <a:t>Interacts with charged molecules and heats by friction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>
                <a:cs typeface="Times New Roman" pitchFamily="18" charset="0"/>
              </a:rPr>
              <a:t>•  </a:t>
            </a:r>
            <a:r>
              <a:rPr lang="en-US"/>
              <a:t>water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>
                <a:cs typeface="Times New Roman" pitchFamily="18" charset="0"/>
              </a:rPr>
              <a:t>•</a:t>
            </a:r>
            <a:r>
              <a:rPr lang="en-US"/>
              <a:t>  salt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>
                <a:cs typeface="Times New Roman" pitchFamily="18" charset="0"/>
              </a:rPr>
              <a:t>•</a:t>
            </a:r>
            <a:r>
              <a:rPr lang="en-US"/>
              <a:t>  sugars</a:t>
            </a:r>
            <a:r>
              <a:rPr lang="en-US" sz="2400"/>
              <a:t> </a:t>
            </a:r>
          </a:p>
          <a:p>
            <a:pPr>
              <a:buFontTx/>
              <a:buNone/>
            </a:pPr>
            <a:r>
              <a:rPr lang="en-US"/>
              <a:t>Remaining heating takes place by conduction.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458200" cy="5486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KEY DIFFERENCE BETWEEN MICROWAVE AND CONVENTIONAL HEATING. NO BROWNING OR CRISPING. WAYS TO SOLVE PROBLEM: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Color food 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Combine with conventional heating 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Use Suceptor (material that converts microwave energy to heat energy) </a:t>
            </a:r>
          </a:p>
          <a:p>
            <a:pPr marL="609600" indent="-609600">
              <a:buFontTx/>
              <a:buNone/>
            </a:pPr>
            <a:r>
              <a:rPr lang="en-US">
                <a:cs typeface="Times New Roman" pitchFamily="18" charset="0"/>
              </a:rPr>
              <a:t>º</a:t>
            </a:r>
            <a:r>
              <a:rPr lang="en-US"/>
              <a:t>  </a:t>
            </a:r>
            <a:r>
              <a:rPr lang="en-US" sz="2800"/>
              <a:t>Note - issue with Suceptor material and toxins in microwave oven.</a:t>
            </a:r>
            <a:r>
              <a:rPr lang="en-US"/>
              <a:t> </a:t>
            </a:r>
          </a:p>
          <a:p>
            <a:pPr marL="609600" indent="-609600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b="1">
                <a:solidFill>
                  <a:srgbClr val="AB040B"/>
                </a:solidFill>
              </a:rPr>
              <a:t>FERMENTATION</a:t>
            </a:r>
            <a:endParaRPr lang="en-US" b="1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3058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Use of microorganisms to convert foods (raw commodities) into a more stable form.</a:t>
            </a:r>
          </a:p>
          <a:p>
            <a:pPr>
              <a:buFontTx/>
              <a:buNone/>
            </a:pPr>
            <a:r>
              <a:rPr lang="en-US"/>
              <a:t>Typically the conversion of carbohydrates into acid or alcohol. Some additional antimicrobial compounds may be formed.</a:t>
            </a:r>
          </a:p>
          <a:p>
            <a:pPr>
              <a:buFontTx/>
              <a:buNone/>
            </a:pPr>
            <a:r>
              <a:rPr lang="en-US" sz="2800" b="1"/>
              <a:t>THEORY:</a:t>
            </a:r>
            <a:r>
              <a:rPr lang="en-US" sz="2800"/>
              <a:t>  Reduce the pH of the food or produce substances which make the environment uninhabitable by other organisms.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609600"/>
            <a:ext cx="7010400" cy="5486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b="1"/>
              <a:t>FACTORS THAT INFLUENCE FERMENTATION</a:t>
            </a:r>
            <a:endParaRPr lang="en-US" sz="2800"/>
          </a:p>
          <a:p>
            <a:pPr marL="609600" indent="-609600">
              <a:buFontTx/>
              <a:buAutoNum type="arabicPeriod"/>
            </a:pPr>
            <a:r>
              <a:rPr lang="en-US" sz="2800"/>
              <a:t>Type of organism </a:t>
            </a:r>
          </a:p>
          <a:p>
            <a:pPr marL="990600" lvl="1" indent="-533400">
              <a:buFontTx/>
              <a:buNone/>
            </a:pPr>
            <a:r>
              <a:rPr lang="en-US" sz="2400">
                <a:cs typeface="Times New Roman" pitchFamily="18" charset="0"/>
              </a:rPr>
              <a:t>  º</a:t>
            </a:r>
            <a:r>
              <a:rPr lang="en-US" sz="2400"/>
              <a:t> natural or starter </a:t>
            </a:r>
          </a:p>
          <a:p>
            <a:pPr marL="990600" lvl="1" indent="-533400">
              <a:buFontTx/>
              <a:buNone/>
            </a:pPr>
            <a:r>
              <a:rPr lang="en-US" sz="2400">
                <a:cs typeface="Times New Roman" pitchFamily="18" charset="0"/>
              </a:rPr>
              <a:t>  º</a:t>
            </a:r>
            <a:r>
              <a:rPr lang="en-US" sz="2400"/>
              <a:t> acid, oxygen, temperature, </a:t>
            </a:r>
          </a:p>
          <a:p>
            <a:pPr marL="990600" lvl="1" indent="-533400">
              <a:buFontTx/>
              <a:buNone/>
            </a:pPr>
            <a:r>
              <a:rPr lang="en-US" sz="2400">
                <a:cs typeface="Times New Roman" pitchFamily="18" charset="0"/>
              </a:rPr>
              <a:t>  º</a:t>
            </a:r>
            <a:r>
              <a:rPr lang="en-US" sz="2400"/>
              <a:t> salt tolerance 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Source of energy 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Oxygen availability 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Temperature 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pH 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04775"/>
            <a:ext cx="8945563" cy="912813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179388" y="1052513"/>
            <a:ext cx="64627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What early methods of processing and preservation can you think of?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825" y="2133600"/>
            <a:ext cx="3673475" cy="284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+mn-lt"/>
                <a:cs typeface="+mn-cs"/>
              </a:rPr>
              <a:t>Using chemicals, e.g. acid and salt: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>
              <a:latin typeface="+mn-lt"/>
              <a:cs typeface="+mn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pickling in vinegar;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salting meat;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sugar to make jam;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storing in alcohol.</a:t>
            </a:r>
          </a:p>
        </p:txBody>
      </p:sp>
      <p:pic>
        <p:nvPicPr>
          <p:cNvPr id="3074" name="Picture 2" descr="C:\Users\Jenny\Downloads\j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1"/>
          <a:stretch>
            <a:fillRect/>
          </a:stretch>
        </p:blipFill>
        <p:spPr bwMode="auto">
          <a:xfrm>
            <a:off x="1685925" y="4941888"/>
            <a:ext cx="15113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Jenny\Downloads\bread_and_butter_pickles_no_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941888"/>
            <a:ext cx="129698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76825" y="2205038"/>
            <a:ext cx="3671888" cy="155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+mn-lt"/>
                <a:cs typeface="+mn-cs"/>
              </a:rPr>
              <a:t>Temperature control: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>
              <a:latin typeface="+mn-lt"/>
              <a:cs typeface="+mn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sun drying fruit;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using ice blocks. </a:t>
            </a:r>
          </a:p>
        </p:txBody>
      </p:sp>
      <p:pic>
        <p:nvPicPr>
          <p:cNvPr id="13322" name="Picture 3" descr="C:\Users\gleung\AppData\Local\Microsoft\Windows\Temporary Internet Files\Content.IE5\BLGEHJ79\MP90004996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t="26176" r="36447" b="21649"/>
          <a:stretch>
            <a:fillRect/>
          </a:stretch>
        </p:blipFill>
        <p:spPr bwMode="auto">
          <a:xfrm>
            <a:off x="5303838" y="3838575"/>
            <a:ext cx="1716087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88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sz="3200" b="1"/>
              <a:t>TYPICAL EXAMPLES:</a:t>
            </a:r>
            <a:endParaRPr lang="en-US" sz="320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981200"/>
            <a:ext cx="3276600" cy="4114800"/>
          </a:xfrm>
        </p:spPr>
        <p:txBody>
          <a:bodyPr/>
          <a:lstStyle/>
          <a:p>
            <a:r>
              <a:rPr lang="en-US" sz="3200"/>
              <a:t>Cheese </a:t>
            </a:r>
          </a:p>
          <a:p>
            <a:r>
              <a:rPr lang="en-US" sz="3200"/>
              <a:t>Yogurt </a:t>
            </a:r>
          </a:p>
          <a:p>
            <a:r>
              <a:rPr lang="en-US" sz="3200"/>
              <a:t>Wine beer </a:t>
            </a:r>
          </a:p>
          <a:p>
            <a:r>
              <a:rPr lang="en-US" sz="3200"/>
              <a:t>Sauerkraut </a:t>
            </a:r>
          </a:p>
          <a:p>
            <a:r>
              <a:rPr lang="en-US" sz="3200"/>
              <a:t>Pickles (some) </a:t>
            </a:r>
          </a:p>
          <a:p>
            <a:pPr>
              <a:buFontTx/>
              <a:buNone/>
            </a:pPr>
            <a:endParaRPr lang="en-US" sz="320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981200"/>
            <a:ext cx="3429000" cy="4114800"/>
          </a:xfrm>
        </p:spPr>
        <p:txBody>
          <a:bodyPr/>
          <a:lstStyle/>
          <a:p>
            <a:r>
              <a:rPr lang="en-US" sz="3200"/>
              <a:t>Miso natto </a:t>
            </a:r>
          </a:p>
          <a:p>
            <a:r>
              <a:rPr lang="en-US" sz="3200"/>
              <a:t>Tempeh </a:t>
            </a:r>
          </a:p>
          <a:p>
            <a:r>
              <a:rPr lang="en-US" sz="3200"/>
              <a:t>Vinegar </a:t>
            </a:r>
          </a:p>
          <a:p>
            <a:r>
              <a:rPr lang="en-US" sz="3200"/>
              <a:t>Soy sauce</a:t>
            </a:r>
            <a:r>
              <a:rPr lang="en-US"/>
              <a:t> 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80901" name="Picture 5" descr="C:\Documents and Settings\Wilsonlab1\My Documents\My Pictures\chee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724400"/>
            <a:ext cx="1435100" cy="120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1"/>
          <p:cNvSpPr>
            <a:spLocks noChangeArrowheads="1"/>
          </p:cNvSpPr>
          <p:nvPr/>
        </p:nvSpPr>
        <p:spPr bwMode="auto">
          <a:xfrm>
            <a:off x="125413" y="1628775"/>
            <a:ext cx="86947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Fortification involves the addition of nutrients to foods irrespective of whether or not the nutrients were originally present in the food.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825" y="3284538"/>
            <a:ext cx="8723313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+mn-lt"/>
                <a:cs typeface="+mn-cs"/>
              </a:rPr>
              <a:t>They might be added to: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replace nutrients lost during food processing;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nutrients are sometimes added to produce a substitute product with similar nutritive value;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add extra nutrients that would not normally be there e.g. added fibre in yogurt, folic acid in breakfast cereals.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267744" y="431215"/>
            <a:ext cx="50228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 smtClean="0">
                <a:solidFill>
                  <a:srgbClr val="C00000"/>
                </a:solidFill>
              </a:rPr>
              <a:t>FOOD FORTIFICATION</a:t>
            </a:r>
            <a:endParaRPr lang="en-GB" alt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1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04775"/>
            <a:ext cx="8945563" cy="912813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1"/>
          <p:cNvSpPr txBox="1">
            <a:spLocks noChangeArrowheads="1"/>
          </p:cNvSpPr>
          <p:nvPr/>
        </p:nvSpPr>
        <p:spPr bwMode="auto">
          <a:xfrm>
            <a:off x="84138" y="1119188"/>
            <a:ext cx="5310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Why fortify foods?</a:t>
            </a:r>
          </a:p>
        </p:txBody>
      </p:sp>
      <p:sp>
        <p:nvSpPr>
          <p:cNvPr id="37895" name="TextBox 2"/>
          <p:cNvSpPr txBox="1">
            <a:spLocks noChangeArrowheads="1"/>
          </p:cNvSpPr>
          <p:nvPr/>
        </p:nvSpPr>
        <p:spPr bwMode="auto">
          <a:xfrm>
            <a:off x="179389" y="1844675"/>
            <a:ext cx="69135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Adding nutrients to </a:t>
            </a:r>
            <a:r>
              <a:rPr lang="en-GB" altLang="en-US" sz="2800" dirty="0" smtClean="0"/>
              <a:t>foods can </a:t>
            </a:r>
            <a:r>
              <a:rPr lang="en-GB" altLang="en-US" sz="2800" dirty="0"/>
              <a:t>increase intakes among most of the population. In countries where intakes of certain nutrients are very low, fortification can help to reduce nutrient deficiency diseases.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388" y="4198938"/>
            <a:ext cx="86407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It may also meet consumer demand for specific types of products.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There may also be some technical benefits e.g.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to increase shelf life of the product. </a:t>
            </a:r>
          </a:p>
        </p:txBody>
      </p:sp>
      <p:pic>
        <p:nvPicPr>
          <p:cNvPr id="37897" name="Picture 3" descr="C:\Users\Jenny\AppData\Local\Microsoft\Windows\Temporary Internet Files\Content.IE5\RUWAVU3J\MP90040252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3360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35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04775"/>
            <a:ext cx="8945563" cy="912813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1"/>
          <p:cNvSpPr txBox="1">
            <a:spLocks noChangeArrowheads="1"/>
          </p:cNvSpPr>
          <p:nvPr/>
        </p:nvSpPr>
        <p:spPr bwMode="auto">
          <a:xfrm>
            <a:off x="179388" y="1119188"/>
            <a:ext cx="6121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The effect of cooking on the nutritional value of food</a:t>
            </a:r>
          </a:p>
        </p:txBody>
      </p:sp>
      <p:sp>
        <p:nvSpPr>
          <p:cNvPr id="38919" name="TextBox 2"/>
          <p:cNvSpPr txBox="1">
            <a:spLocks noChangeArrowheads="1"/>
          </p:cNvSpPr>
          <p:nvPr/>
        </p:nvSpPr>
        <p:spPr bwMode="auto">
          <a:xfrm>
            <a:off x="179388" y="2133600"/>
            <a:ext cx="6624637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Some nutrients are lost when foods are cooked. Using different cooking methods can help to reduce the loss. For example steaming vegetables rather than boiling.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0825" y="4076700"/>
            <a:ext cx="6121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Many vitamins are sensitive to various elements and are easily destroyed when exposed to heat, air, water, or cooking oils. The exceptions are vitamin K and the B vitamin niacin, which are very stable in food.</a:t>
            </a:r>
          </a:p>
        </p:txBody>
      </p:sp>
      <p:pic>
        <p:nvPicPr>
          <p:cNvPr id="38921" name="Picture 5" descr="C:\Users\Jenny\AppData\Local\Microsoft\Windows\Temporary Internet Files\Content.IE5\RUWAVU3J\MP90040664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268538"/>
            <a:ext cx="249713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2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04775"/>
            <a:ext cx="8945563" cy="912813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1"/>
          <p:cNvSpPr txBox="1">
            <a:spLocks noChangeArrowheads="1"/>
          </p:cNvSpPr>
          <p:nvPr/>
        </p:nvSpPr>
        <p:spPr bwMode="auto">
          <a:xfrm>
            <a:off x="179388" y="1106488"/>
            <a:ext cx="5599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Reducing nutrient loss </a:t>
            </a:r>
          </a:p>
        </p:txBody>
      </p:sp>
      <p:sp>
        <p:nvSpPr>
          <p:cNvPr id="39943" name="Rectangle 2"/>
          <p:cNvSpPr>
            <a:spLocks noChangeArrowheads="1"/>
          </p:cNvSpPr>
          <p:nvPr/>
        </p:nvSpPr>
        <p:spPr bwMode="auto">
          <a:xfrm>
            <a:off x="179388" y="1628775"/>
            <a:ext cx="66246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To reduce the loss of fat-soluble vitamins A and E, cook with very little oil, e.g. grilling or baking.  </a:t>
            </a:r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179388" y="3052763"/>
            <a:ext cx="65532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In order to reduce the loss of water-soluble, oxygen-sensitive vitamin C, fruits and vegetables should be cooked using minimal amount of water and cooking time as possible. </a:t>
            </a:r>
          </a:p>
        </p:txBody>
      </p:sp>
      <p:pic>
        <p:nvPicPr>
          <p:cNvPr id="39945" name="Picture 6" descr="C:\Users\Jenny\AppData\Local\Microsoft\Windows\Temporary Internet Files\Content.IE5\P19TIMCJ\MP90040322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1831975"/>
            <a:ext cx="208438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Rectangle 8"/>
          <p:cNvSpPr>
            <a:spLocks noChangeArrowheads="1"/>
          </p:cNvSpPr>
          <p:nvPr/>
        </p:nvSpPr>
        <p:spPr bwMode="auto">
          <a:xfrm>
            <a:off x="179388" y="5300663"/>
            <a:ext cx="729138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Most minerals are unaffected by heat. However, potassium can leach (release from cells of food) into cooking liquids. </a:t>
            </a:r>
          </a:p>
        </p:txBody>
      </p:sp>
    </p:spTree>
    <p:extLst>
      <p:ext uri="{BB962C8B-B14F-4D97-AF65-F5344CB8AC3E}">
        <p14:creationId xmlns:p14="http://schemas.microsoft.com/office/powerpoint/2010/main" val="4315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04775"/>
            <a:ext cx="8945563" cy="912813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2"/>
          <p:cNvSpPr txBox="1">
            <a:spLocks noChangeArrowheads="1"/>
          </p:cNvSpPr>
          <p:nvPr/>
        </p:nvSpPr>
        <p:spPr bwMode="auto">
          <a:xfrm>
            <a:off x="107950" y="1017588"/>
            <a:ext cx="4751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Reducing nutrient loss </a:t>
            </a:r>
          </a:p>
        </p:txBody>
      </p:sp>
      <p:pic>
        <p:nvPicPr>
          <p:cNvPr id="40967" name="Picture 2" descr="C:\Users\Jenny\AppData\Local\Microsoft\Windows\Temporary Internet Files\Content.IE5\X0GN1ZXP\MP90040155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841500"/>
            <a:ext cx="2922588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Box 8"/>
          <p:cNvSpPr txBox="1">
            <a:spLocks noChangeArrowheads="1"/>
          </p:cNvSpPr>
          <p:nvPr/>
        </p:nvSpPr>
        <p:spPr bwMode="auto">
          <a:xfrm>
            <a:off x="3276600" y="1509713"/>
            <a:ext cx="56165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When vegetables are prepared (e.g. chopping) the cell walls are broken.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An enzyme called ascorbic acid oxidase escapes, mixes with and then destroys the vitamin C. The enzyme is destroyed by heat.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950" y="3962400"/>
            <a:ext cx="914400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  <a:cs typeface="+mn-cs"/>
              </a:rPr>
              <a:t>To reduce loss of vitamin C: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use a sharp knife, keep chopping and shredding to a minimum;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prepare vegetables just before use;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do not store the food in water;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use a small amount of water when cooking;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avoid over cooking as the enzyme is destroyed quickly;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serve immediately after cooking.</a:t>
            </a:r>
          </a:p>
        </p:txBody>
      </p:sp>
    </p:spTree>
    <p:extLst>
      <p:ext uri="{BB962C8B-B14F-4D97-AF65-F5344CB8AC3E}">
        <p14:creationId xmlns:p14="http://schemas.microsoft.com/office/powerpoint/2010/main" val="37745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A02F23-88DB-4782-9B0C-996C7B35994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en-US" altLang="en-US" smtClean="0"/>
              <a:t>Food Processing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688012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Food processing</a:t>
            </a:r>
            <a:r>
              <a:rPr lang="en-US" altLang="zh-CN" dirty="0" smtClean="0"/>
              <a:t> is the set of methods and techniques used to transform raw ingredients into food for consumption.</a:t>
            </a:r>
          </a:p>
          <a:p>
            <a:pPr eaLnBrk="1" hangingPunct="1"/>
            <a:r>
              <a:rPr lang="en-US" altLang="zh-CN" dirty="0" smtClean="0"/>
              <a:t>Examples of food processing methods include:</a:t>
            </a:r>
          </a:p>
          <a:p>
            <a:pPr lvl="1" eaLnBrk="1" hangingPunct="1"/>
            <a:r>
              <a:rPr lang="en-US" altLang="zh-CN" dirty="0" smtClean="0"/>
              <a:t>Chopping</a:t>
            </a:r>
          </a:p>
          <a:p>
            <a:pPr lvl="1" eaLnBrk="1" hangingPunct="1"/>
            <a:r>
              <a:rPr lang="en-US" altLang="zh-CN" dirty="0" smtClean="0"/>
              <a:t>Mixing</a:t>
            </a:r>
          </a:p>
          <a:p>
            <a:pPr lvl="1" eaLnBrk="1" hangingPunct="1"/>
            <a:r>
              <a:rPr lang="en-US" altLang="zh-CN" dirty="0" smtClean="0"/>
              <a:t>Homogenizing</a:t>
            </a:r>
          </a:p>
          <a:p>
            <a:pPr lvl="1" eaLnBrk="1" hangingPunct="1"/>
            <a:r>
              <a:rPr lang="en-US" altLang="zh-CN" dirty="0" smtClean="0"/>
              <a:t>Cooking</a:t>
            </a:r>
          </a:p>
          <a:p>
            <a:pPr lvl="1" eaLnBrk="1" hangingPunct="1"/>
            <a:r>
              <a:rPr lang="en-US" altLang="zh-CN" dirty="0" err="1" smtClean="0"/>
              <a:t>Pastuerizing</a:t>
            </a:r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Emulsifying</a:t>
            </a:r>
          </a:p>
          <a:p>
            <a:pPr lvl="1" eaLnBrk="1" hangingPunct="1"/>
            <a:r>
              <a:rPr lang="en-US" altLang="zh-CN" dirty="0" smtClean="0"/>
              <a:t>Spray-drying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771018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2007 Institute of Food Technologists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050484-9126-4508-B5CF-4F19E7CE7DA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en-US" altLang="en-US" smtClean="0"/>
              <a:t>Food Preservation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857250"/>
            <a:ext cx="8229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b="1" dirty="0" smtClean="0"/>
              <a:t>Food preservation</a:t>
            </a:r>
            <a:r>
              <a:rPr lang="en-US" altLang="en-US" sz="2400" dirty="0" smtClean="0"/>
              <a:t> is the process of treating and handling food in such a way as to stop or greatly slow down spoilage to prevent foodborne illness and extend its shelf-life.</a:t>
            </a:r>
            <a:r>
              <a:rPr lang="en-US" altLang="en-US" sz="1600" dirty="0" smtClean="0"/>
              <a:t> </a:t>
            </a:r>
            <a:endParaRPr lang="en-US" altLang="en-US" sz="2400" dirty="0" smtClean="0"/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 smtClean="0"/>
              <a:t>Food processing methods that are used to preserve foods include: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 smtClean="0"/>
              <a:t>Refrigeration and freezing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 smtClean="0"/>
              <a:t>Canning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 smtClean="0"/>
              <a:t>Irradiation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 smtClean="0"/>
              <a:t>Dehydration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 smtClean="0"/>
              <a:t>Freeze-drying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 smtClean="0"/>
              <a:t>Pickling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 smtClean="0"/>
              <a:t>Pasteurizing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 smtClean="0"/>
              <a:t>Fermentation 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6123431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2683</Words>
  <Application>Microsoft Office PowerPoint</Application>
  <PresentationFormat>On-screen Show (4:3)</PresentationFormat>
  <Paragraphs>447</Paragraphs>
  <Slides>75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Calibri</vt:lpstr>
      <vt:lpstr>Century Gothic</vt:lpstr>
      <vt:lpstr>Times New Roman</vt:lpstr>
      <vt:lpstr>Wingdings</vt:lpstr>
      <vt:lpstr>Default Design</vt:lpstr>
      <vt:lpstr>PowerPoint Presentation</vt:lpstr>
      <vt:lpstr>WHAT IS FOOD TECHNOLOGY?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Processing</vt:lpstr>
      <vt:lpstr>Food Preservation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PROCESS FOODS?</vt:lpstr>
      <vt:lpstr>PowerPoint Presentation</vt:lpstr>
      <vt:lpstr>PowerPoint Presentation</vt:lpstr>
      <vt:lpstr>PowerPoint Presentation</vt:lpstr>
      <vt:lpstr>METHODS OF HEAT TRANSFER</vt:lpstr>
      <vt:lpstr>METHODS OF HEAT TRANSFER</vt:lpstr>
      <vt:lpstr>METHODS OF HEAT TRANSFER</vt:lpstr>
      <vt:lpstr>FACTORS INFLUENCING CHOICE OF HEAT TREATMENTS</vt:lpstr>
      <vt:lpstr>FACTORS INFLUENCING CHOICE OF HEAT TREATMENTS (cont.)</vt:lpstr>
      <vt:lpstr>BLANCHING METHOD</vt:lpstr>
      <vt:lpstr>BLANCHING…</vt:lpstr>
      <vt:lpstr>BLANCHING OF FRUITS AND VEGETABLES</vt:lpstr>
      <vt:lpstr>BLANCHING OF FRUITS AND VEGETABLES</vt:lpstr>
      <vt:lpstr>PASTEURIZATION</vt:lpstr>
      <vt:lpstr>Importances..</vt:lpstr>
      <vt:lpstr>Types..</vt:lpstr>
      <vt:lpstr>Factors affecting pasteurization</vt:lpstr>
      <vt:lpstr>PowerPoint Presentation</vt:lpstr>
      <vt:lpstr>PowerPoint Presentation</vt:lpstr>
      <vt:lpstr>Sterilization</vt:lpstr>
      <vt:lpstr>Factors affecting sterilization</vt:lpstr>
      <vt:lpstr>Sterilization can be achieved by..</vt:lpstr>
      <vt:lpstr>CANNING - COMMERCIALLY STERILE PRODUCT</vt:lpstr>
      <vt:lpstr>PACKAGING</vt:lpstr>
      <vt:lpstr>NUTRITIVE AND OVERALL QUALITY OF CANNED FOOD</vt:lpstr>
      <vt:lpstr>IRRADIATION</vt:lpstr>
      <vt:lpstr>PowerPoint Presentation</vt:lpstr>
      <vt:lpstr>PowerPoint Presentation</vt:lpstr>
      <vt:lpstr>PowerPoint Presentation</vt:lpstr>
      <vt:lpstr>PowerPoint Presentation</vt:lpstr>
      <vt:lpstr>PRESERVATION OF FOODS BY LOWERING THE TEMPERATURE</vt:lpstr>
      <vt:lpstr>PowerPoint Presentation</vt:lpstr>
      <vt:lpstr>PowerPoint Presentation</vt:lpstr>
      <vt:lpstr>PowerPoint Presentation</vt:lpstr>
      <vt:lpstr>PowerPoint Presentation</vt:lpstr>
      <vt:lpstr>Freezing cont…</vt:lpstr>
      <vt:lpstr>Effect of Freezing on Food</vt:lpstr>
      <vt:lpstr>Advantages of Freezing</vt:lpstr>
      <vt:lpstr>Disadvantages of Freezing</vt:lpstr>
      <vt:lpstr>DRYING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MICROWAVE HEATING</vt:lpstr>
      <vt:lpstr>PowerPoint Presentation</vt:lpstr>
      <vt:lpstr>FERMENTATION</vt:lpstr>
      <vt:lpstr>PowerPoint Presentation</vt:lpstr>
      <vt:lpstr>TYPICAL EXAMPLES: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PROCESSING</dc:title>
  <dc:creator>Dr. Lester A. Wilson</dc:creator>
  <cp:lastModifiedBy>su</cp:lastModifiedBy>
  <cp:revision>96</cp:revision>
  <dcterms:created xsi:type="dcterms:W3CDTF">2002-10-24T18:36:36Z</dcterms:created>
  <dcterms:modified xsi:type="dcterms:W3CDTF">2018-11-15T05:29:07Z</dcterms:modified>
</cp:coreProperties>
</file>