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8" r:id="rId3"/>
    <p:sldId id="274" r:id="rId4"/>
    <p:sldId id="272" r:id="rId5"/>
    <p:sldId id="273" r:id="rId6"/>
    <p:sldId id="270" r:id="rId7"/>
    <p:sldId id="271" r:id="rId8"/>
    <p:sldId id="257" r:id="rId9"/>
    <p:sldId id="258" r:id="rId10"/>
    <p:sldId id="259" r:id="rId11"/>
    <p:sldId id="260" r:id="rId12"/>
    <p:sldId id="261" r:id="rId13"/>
    <p:sldId id="262" r:id="rId14"/>
    <p:sldId id="263" r:id="rId15"/>
    <p:sldId id="264" r:id="rId16"/>
    <p:sldId id="276" r:id="rId17"/>
    <p:sldId id="265" r:id="rId18"/>
    <p:sldId id="266" r:id="rId19"/>
    <p:sldId id="267" r:id="rId20"/>
    <p:sldId id="268" r:id="rId21"/>
    <p:sldId id="269" r:id="rId22"/>
    <p:sldId id="277" r:id="rId23"/>
    <p:sldId id="27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808000"/>
    <a:srgbClr val="66FF66"/>
    <a:srgbClr val="339933"/>
    <a:srgbClr val="66FF99"/>
    <a:srgbClr val="CCFFCC"/>
    <a:srgbClr val="FF00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02605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743703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9655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410785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90660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838252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122305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3089383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707809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F801C-CACB-498A-97DE-3F3D3FFEA5F7}"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85792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5F801C-CACB-498A-97DE-3F3D3FFEA5F7}"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1372001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5F801C-CACB-498A-97DE-3F3D3FFEA5F7}" type="datetimeFigureOut">
              <a:rPr lang="en-US" smtClean="0"/>
              <a:pPr/>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89701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5F801C-CACB-498A-97DE-3F3D3FFEA5F7}" type="datetimeFigureOut">
              <a:rPr lang="en-US" smtClean="0"/>
              <a:pPr/>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391700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5F801C-CACB-498A-97DE-3F3D3FFEA5F7}" type="datetimeFigureOut">
              <a:rPr lang="en-US" smtClean="0"/>
              <a:pPr/>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167561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A5F801C-CACB-498A-97DE-3F3D3FFEA5F7}"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2184108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5F801C-CACB-498A-97DE-3F3D3FFEA5F7}"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A0CAAC-D52A-4DBD-9A2F-C57FAD3E498D}" type="slidenum">
              <a:rPr lang="en-US" smtClean="0"/>
              <a:pPr/>
              <a:t>‹#›</a:t>
            </a:fld>
            <a:endParaRPr lang="en-US"/>
          </a:p>
        </p:txBody>
      </p:sp>
    </p:spTree>
    <p:extLst>
      <p:ext uri="{BB962C8B-B14F-4D97-AF65-F5344CB8AC3E}">
        <p14:creationId xmlns:p14="http://schemas.microsoft.com/office/powerpoint/2010/main" val="356192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A5F801C-CACB-498A-97DE-3F3D3FFEA5F7}" type="datetimeFigureOut">
              <a:rPr lang="en-US" smtClean="0"/>
              <a:pPr/>
              <a:t>7/28/2023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2A0CAAC-D52A-4DBD-9A2F-C57FAD3E498D}" type="slidenum">
              <a:rPr lang="en-US" smtClean="0"/>
              <a:pPr/>
              <a:t>‹#›</a:t>
            </a:fld>
            <a:endParaRPr lang="en-US"/>
          </a:p>
        </p:txBody>
      </p:sp>
    </p:spTree>
    <p:extLst>
      <p:ext uri="{BB962C8B-B14F-4D97-AF65-F5344CB8AC3E}">
        <p14:creationId xmlns:p14="http://schemas.microsoft.com/office/powerpoint/2010/main" val="1680487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90600"/>
            <a:ext cx="6019800" cy="1828800"/>
          </a:xfrm>
        </p:spPr>
        <p:txBody>
          <a:bodyPr>
            <a:noAutofit/>
          </a:bodyPr>
          <a:lstStyle/>
          <a:p>
            <a:pPr algn="ctr"/>
            <a:r>
              <a:rPr lang="en-US" sz="4800" b="1"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Understanding Rural Development</a:t>
            </a:r>
          </a:p>
        </p:txBody>
      </p:sp>
      <p:sp>
        <p:nvSpPr>
          <p:cNvPr id="3" name="Subtitle 2"/>
          <p:cNvSpPr>
            <a:spLocks noGrp="1"/>
          </p:cNvSpPr>
          <p:nvPr>
            <p:ph type="subTitle" idx="1"/>
          </p:nvPr>
        </p:nvSpPr>
        <p:spPr>
          <a:xfrm>
            <a:off x="1219200" y="3200400"/>
            <a:ext cx="6019800" cy="2438400"/>
          </a:xfrm>
          <a:solidFill>
            <a:srgbClr val="FFFF00"/>
          </a:solidFill>
        </p:spPr>
        <p:style>
          <a:lnRef idx="2">
            <a:schemeClr val="accent3"/>
          </a:lnRef>
          <a:fillRef idx="1">
            <a:schemeClr val="lt1"/>
          </a:fillRef>
          <a:effectRef idx="0">
            <a:schemeClr val="accent3"/>
          </a:effectRef>
          <a:fontRef idx="minor">
            <a:schemeClr val="dk1"/>
          </a:fontRef>
        </p:style>
        <p:txBody>
          <a:bodyPr>
            <a:noAutofit/>
          </a:bodyPr>
          <a:lstStyle/>
          <a:p>
            <a:pPr algn="ctr"/>
            <a:r>
              <a:rPr lang="en-US" sz="3200" b="1" dirty="0">
                <a:solidFill>
                  <a:srgbClr val="0070C0"/>
                </a:solidFill>
                <a:latin typeface="Calibri" panose="020F0502020204030204" pitchFamily="34" charset="0"/>
                <a:cs typeface="Calibri" panose="020F0502020204030204" pitchFamily="34" charset="0"/>
              </a:rPr>
              <a:t>Md. Fouad Hossain </a:t>
            </a:r>
            <a:r>
              <a:rPr lang="en-US" sz="3200" b="1" dirty="0" err="1">
                <a:solidFill>
                  <a:srgbClr val="0070C0"/>
                </a:solidFill>
                <a:latin typeface="Calibri" panose="020F0502020204030204" pitchFamily="34" charset="0"/>
                <a:cs typeface="Calibri" panose="020F0502020204030204" pitchFamily="34" charset="0"/>
              </a:rPr>
              <a:t>Sarker</a:t>
            </a:r>
            <a:endParaRPr lang="en-US" sz="3200" b="1" dirty="0">
              <a:solidFill>
                <a:srgbClr val="0070C0"/>
              </a:solidFill>
              <a:latin typeface="Calibri" panose="020F0502020204030204" pitchFamily="34" charset="0"/>
              <a:cs typeface="Calibri" panose="020F0502020204030204" pitchFamily="34" charset="0"/>
            </a:endParaRPr>
          </a:p>
          <a:p>
            <a:pPr algn="ctr"/>
            <a:r>
              <a:rPr lang="en-US" sz="3200" b="1" dirty="0">
                <a:solidFill>
                  <a:srgbClr val="0070C0"/>
                </a:solidFill>
                <a:latin typeface="Calibri" panose="020F0502020204030204" pitchFamily="34" charset="0"/>
                <a:cs typeface="Calibri" panose="020F0502020204030204" pitchFamily="34" charset="0"/>
              </a:rPr>
              <a:t>Associate Professor </a:t>
            </a:r>
          </a:p>
          <a:p>
            <a:pPr algn="ctr"/>
            <a:r>
              <a:rPr lang="en-US" sz="3200" b="1" dirty="0">
                <a:solidFill>
                  <a:srgbClr val="0070C0"/>
                </a:solidFill>
                <a:latin typeface="Calibri" panose="020F0502020204030204" pitchFamily="34" charset="0"/>
                <a:cs typeface="Calibri" panose="020F0502020204030204" pitchFamily="34" charset="0"/>
              </a:rPr>
              <a:t>Dept. of Development Studies </a:t>
            </a:r>
          </a:p>
          <a:p>
            <a:pPr algn="ctr"/>
            <a:r>
              <a:rPr lang="en-US" sz="3200" b="1" dirty="0">
                <a:solidFill>
                  <a:srgbClr val="0070C0"/>
                </a:solidFill>
                <a:latin typeface="Calibri" panose="020F0502020204030204" pitchFamily="34" charset="0"/>
                <a:cs typeface="Calibri" panose="020F0502020204030204" pitchFamily="34" charset="0"/>
              </a:rPr>
              <a:t>Daffodil International University </a:t>
            </a:r>
          </a:p>
        </p:txBody>
      </p:sp>
    </p:spTree>
    <p:extLst>
      <p:ext uri="{BB962C8B-B14F-4D97-AF65-F5344CB8AC3E}">
        <p14:creationId xmlns:p14="http://schemas.microsoft.com/office/powerpoint/2010/main" val="244280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7391401" cy="1320800"/>
          </a:xfrm>
          <a:solidFill>
            <a:srgbClr val="FFFF00"/>
          </a:solidFill>
        </p:spPr>
        <p:txBody>
          <a:bodyPr>
            <a:noAutofit/>
          </a:bodyPr>
          <a:lstStyle/>
          <a:p>
            <a:pPr algn="ctr"/>
            <a:r>
              <a:rPr lang="en-US" sz="4400" b="1" dirty="0">
                <a:solidFill>
                  <a:srgbClr val="3333FF"/>
                </a:solidFill>
                <a:latin typeface="Calibri" panose="020F0502020204030204" pitchFamily="34" charset="0"/>
                <a:cs typeface="Calibri" panose="020F0502020204030204" pitchFamily="34" charset="0"/>
              </a:rPr>
              <a:t>Conceptualizing Rural Development</a:t>
            </a:r>
          </a:p>
        </p:txBody>
      </p:sp>
      <p:sp>
        <p:nvSpPr>
          <p:cNvPr id="3" name="Content Placeholder 2"/>
          <p:cNvSpPr>
            <a:spLocks noGrp="1"/>
          </p:cNvSpPr>
          <p:nvPr>
            <p:ph idx="1"/>
          </p:nvPr>
        </p:nvSpPr>
        <p:spPr>
          <a:xfrm>
            <a:off x="609598" y="2540000"/>
            <a:ext cx="7848601" cy="3501363"/>
          </a:xfrm>
        </p:spPr>
        <p:txBody>
          <a:bodyPr anchor="ctr">
            <a:normAutofit/>
          </a:bodyPr>
          <a:lstStyle/>
          <a:p>
            <a:pPr marL="0" indent="0">
              <a:buNone/>
            </a:pPr>
            <a:r>
              <a:rPr lang="en-US" sz="4000" dirty="0">
                <a:latin typeface="Calibri" panose="020F0502020204030204" pitchFamily="34" charset="0"/>
                <a:cs typeface="Calibri" panose="020F0502020204030204" pitchFamily="34" charset="0"/>
              </a:rPr>
              <a:t>Rural Development can be conceptualized as </a:t>
            </a:r>
            <a:r>
              <a:rPr lang="en-US" sz="4000" b="1" i="1" dirty="0">
                <a:solidFill>
                  <a:schemeClr val="accent6">
                    <a:lumMod val="75000"/>
                  </a:schemeClr>
                </a:solidFill>
                <a:latin typeface="Calibri" panose="020F0502020204030204" pitchFamily="34" charset="0"/>
                <a:cs typeface="Calibri" panose="020F0502020204030204" pitchFamily="34" charset="0"/>
              </a:rPr>
              <a:t>a process</a:t>
            </a:r>
            <a:r>
              <a:rPr lang="en-US" sz="4000" dirty="0">
                <a:latin typeface="Calibri" panose="020F0502020204030204" pitchFamily="34" charset="0"/>
                <a:cs typeface="Calibri" panose="020F0502020204030204" pitchFamily="34" charset="0"/>
              </a:rPr>
              <a:t>, </a:t>
            </a:r>
            <a:r>
              <a:rPr lang="en-US" sz="4000" b="1" i="1" dirty="0">
                <a:solidFill>
                  <a:srgbClr val="C00000"/>
                </a:solidFill>
                <a:latin typeface="Calibri" panose="020F0502020204030204" pitchFamily="34" charset="0"/>
                <a:cs typeface="Calibri" panose="020F0502020204030204" pitchFamily="34" charset="0"/>
              </a:rPr>
              <a:t>a phenomenon</a:t>
            </a:r>
            <a:r>
              <a:rPr lang="en-US" sz="4000" dirty="0">
                <a:latin typeface="Calibri" panose="020F0502020204030204" pitchFamily="34" charset="0"/>
                <a:cs typeface="Calibri" panose="020F0502020204030204" pitchFamily="34" charset="0"/>
              </a:rPr>
              <a:t>, </a:t>
            </a:r>
            <a:r>
              <a:rPr lang="en-US" sz="4000" b="1" i="1" dirty="0">
                <a:solidFill>
                  <a:schemeClr val="tx1">
                    <a:lumMod val="65000"/>
                    <a:lumOff val="35000"/>
                  </a:schemeClr>
                </a:solidFill>
                <a:latin typeface="Calibri" panose="020F0502020204030204" pitchFamily="34" charset="0"/>
                <a:cs typeface="Calibri" panose="020F0502020204030204" pitchFamily="34" charset="0"/>
              </a:rPr>
              <a:t>a strategy</a:t>
            </a:r>
            <a:r>
              <a:rPr lang="en-US" sz="4000" dirty="0">
                <a:latin typeface="Calibri" panose="020F0502020204030204" pitchFamily="34" charset="0"/>
                <a:cs typeface="Calibri" panose="020F0502020204030204" pitchFamily="34" charset="0"/>
              </a:rPr>
              <a:t> and </a:t>
            </a:r>
            <a:r>
              <a:rPr lang="en-US" sz="4000" b="1" i="1" dirty="0">
                <a:solidFill>
                  <a:schemeClr val="accent1">
                    <a:lumMod val="75000"/>
                  </a:schemeClr>
                </a:solidFill>
                <a:latin typeface="Calibri" panose="020F0502020204030204" pitchFamily="34" charset="0"/>
                <a:cs typeface="Calibri" panose="020F0502020204030204" pitchFamily="34" charset="0"/>
              </a:rPr>
              <a:t>a discipline. </a:t>
            </a:r>
          </a:p>
          <a:p>
            <a:endParaRPr lang="en-US" dirty="0"/>
          </a:p>
        </p:txBody>
      </p:sp>
    </p:spTree>
    <p:extLst>
      <p:ext uri="{BB962C8B-B14F-4D97-AF65-F5344CB8AC3E}">
        <p14:creationId xmlns:p14="http://schemas.microsoft.com/office/powerpoint/2010/main" val="306621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76400"/>
            <a:ext cx="8077200" cy="914400"/>
          </a:xfrm>
          <a:solidFill>
            <a:srgbClr val="FFFF00"/>
          </a:solidFill>
        </p:spPr>
        <p:txBody>
          <a:bodyPr>
            <a:noAutofit/>
          </a:bodyPr>
          <a:lstStyle/>
          <a:p>
            <a:r>
              <a:rPr lang="en-US" sz="4400" b="1" dirty="0">
                <a:solidFill>
                  <a:srgbClr val="3333FF"/>
                </a:solidFill>
                <a:latin typeface="Calibri" panose="020F0502020204030204" pitchFamily="34" charset="0"/>
                <a:cs typeface="Calibri" panose="020F0502020204030204" pitchFamily="34" charset="0"/>
              </a:rPr>
              <a:t>Rural Development as a Process</a:t>
            </a:r>
          </a:p>
        </p:txBody>
      </p:sp>
      <p:sp>
        <p:nvSpPr>
          <p:cNvPr id="3" name="Content Placeholder 2"/>
          <p:cNvSpPr>
            <a:spLocks noGrp="1"/>
          </p:cNvSpPr>
          <p:nvPr>
            <p:ph idx="1"/>
          </p:nvPr>
        </p:nvSpPr>
        <p:spPr>
          <a:xfrm>
            <a:off x="609600" y="2895600"/>
            <a:ext cx="7772400" cy="2286000"/>
          </a:xfrm>
        </p:spPr>
        <p:txBody>
          <a:bodyPr anchor="ctr">
            <a:normAutofit/>
          </a:bodyPr>
          <a:lstStyle/>
          <a:p>
            <a:pPr marL="0" indent="0">
              <a:buNone/>
            </a:pPr>
            <a:r>
              <a:rPr lang="en-US" sz="3600" b="1" i="1" dirty="0">
                <a:latin typeface="Calibri" panose="020F0502020204030204" pitchFamily="34" charset="0"/>
                <a:cs typeface="Calibri" panose="020F0502020204030204" pitchFamily="34" charset="0"/>
              </a:rPr>
              <a:t>As a process, it implies the engagement of </a:t>
            </a:r>
            <a:r>
              <a:rPr lang="en-US" sz="3600" b="1" i="1" dirty="0">
                <a:solidFill>
                  <a:srgbClr val="3333FF"/>
                </a:solidFill>
                <a:latin typeface="Calibri" panose="020F0502020204030204" pitchFamily="34" charset="0"/>
                <a:cs typeface="Calibri" panose="020F0502020204030204" pitchFamily="34" charset="0"/>
              </a:rPr>
              <a:t>individuals, communities and nations </a:t>
            </a:r>
            <a:r>
              <a:rPr lang="en-US" sz="3600" b="1" i="1" dirty="0">
                <a:latin typeface="Calibri" panose="020F0502020204030204" pitchFamily="34" charset="0"/>
                <a:cs typeface="Calibri" panose="020F0502020204030204" pitchFamily="34" charset="0"/>
              </a:rPr>
              <a:t>in pursuit of their cherished goals over time.</a:t>
            </a:r>
          </a:p>
        </p:txBody>
      </p:sp>
    </p:spTree>
    <p:extLst>
      <p:ext uri="{BB962C8B-B14F-4D97-AF65-F5344CB8AC3E}">
        <p14:creationId xmlns:p14="http://schemas.microsoft.com/office/powerpoint/2010/main" val="346640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51000"/>
            <a:ext cx="7391400" cy="1320800"/>
          </a:xfrm>
          <a:solidFill>
            <a:srgbClr val="FFFF00"/>
          </a:solidFill>
        </p:spPr>
        <p:txBody>
          <a:bodyPr>
            <a:noAutofit/>
          </a:bodyPr>
          <a:lstStyle/>
          <a:p>
            <a:pPr algn="ctr"/>
            <a:r>
              <a:rPr lang="en-US" sz="4400" b="1" dirty="0">
                <a:solidFill>
                  <a:srgbClr val="3333FF"/>
                </a:solidFill>
                <a:latin typeface="Calibri" panose="020F0502020204030204" pitchFamily="34" charset="0"/>
                <a:cs typeface="Calibri" panose="020F0502020204030204" pitchFamily="34" charset="0"/>
              </a:rPr>
              <a:t>Rural Development as a Phenomenon</a:t>
            </a:r>
          </a:p>
        </p:txBody>
      </p:sp>
      <p:sp>
        <p:nvSpPr>
          <p:cNvPr id="3" name="Content Placeholder 2"/>
          <p:cNvSpPr>
            <a:spLocks noGrp="1"/>
          </p:cNvSpPr>
          <p:nvPr>
            <p:ph idx="1"/>
          </p:nvPr>
        </p:nvSpPr>
        <p:spPr>
          <a:xfrm>
            <a:off x="609598" y="2971800"/>
            <a:ext cx="7848602" cy="3069563"/>
          </a:xfrm>
        </p:spPr>
        <p:txBody>
          <a:bodyPr anchor="ctr">
            <a:noAutofit/>
          </a:bodyPr>
          <a:lstStyle/>
          <a:p>
            <a:pPr marL="0" indent="0">
              <a:buNone/>
            </a:pPr>
            <a:r>
              <a:rPr lang="en-US" sz="3600" i="1" dirty="0">
                <a:latin typeface="Calibri" panose="020F0502020204030204" pitchFamily="34" charset="0"/>
                <a:cs typeface="Calibri" panose="020F0502020204030204" pitchFamily="34" charset="0"/>
              </a:rPr>
              <a:t>As a phenomenon, rural development is the end result of interactions between various </a:t>
            </a:r>
            <a:r>
              <a:rPr lang="en-US" sz="3600" b="1" i="1" dirty="0">
                <a:solidFill>
                  <a:srgbClr val="3333FF"/>
                </a:solidFill>
                <a:latin typeface="Calibri" panose="020F0502020204030204" pitchFamily="34" charset="0"/>
                <a:cs typeface="Calibri" panose="020F0502020204030204" pitchFamily="34" charset="0"/>
              </a:rPr>
              <a:t>physical, technological, economic, socio-cultural and institutional factors. </a:t>
            </a:r>
          </a:p>
        </p:txBody>
      </p:sp>
    </p:spTree>
    <p:extLst>
      <p:ext uri="{BB962C8B-B14F-4D97-AF65-F5344CB8AC3E}">
        <p14:creationId xmlns:p14="http://schemas.microsoft.com/office/powerpoint/2010/main" val="287007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295400"/>
            <a:ext cx="8001001" cy="865191"/>
          </a:xfrm>
          <a:solidFill>
            <a:srgbClr val="FFFF00"/>
          </a:solidFill>
        </p:spPr>
        <p:txBody>
          <a:bodyPr>
            <a:noAutofit/>
          </a:bodyPr>
          <a:lstStyle/>
          <a:p>
            <a:pPr algn="ctr"/>
            <a:r>
              <a:rPr lang="en-US" sz="4400" b="1" dirty="0">
                <a:solidFill>
                  <a:srgbClr val="3333FF"/>
                </a:solidFill>
                <a:latin typeface="Calibri" panose="020F0502020204030204" pitchFamily="34" charset="0"/>
                <a:cs typeface="Calibri" panose="020F0502020204030204" pitchFamily="34" charset="0"/>
              </a:rPr>
              <a:t>Rural Development as a Strategy</a:t>
            </a:r>
          </a:p>
        </p:txBody>
      </p:sp>
      <p:sp>
        <p:nvSpPr>
          <p:cNvPr id="3" name="Content Placeholder 2"/>
          <p:cNvSpPr>
            <a:spLocks noGrp="1"/>
          </p:cNvSpPr>
          <p:nvPr>
            <p:ph idx="1"/>
          </p:nvPr>
        </p:nvSpPr>
        <p:spPr>
          <a:xfrm>
            <a:off x="609598" y="2160591"/>
            <a:ext cx="7924801" cy="3402010"/>
          </a:xfrm>
        </p:spPr>
        <p:txBody>
          <a:bodyPr anchor="ctr">
            <a:normAutofit/>
          </a:bodyPr>
          <a:lstStyle/>
          <a:p>
            <a:pPr marL="0" indent="0">
              <a:buNone/>
            </a:pPr>
            <a:r>
              <a:rPr lang="en-US" sz="4000" b="1" i="1" dirty="0">
                <a:latin typeface="Calibri" panose="020F0502020204030204" pitchFamily="34" charset="0"/>
                <a:cs typeface="Calibri" panose="020F0502020204030204" pitchFamily="34" charset="0"/>
              </a:rPr>
              <a:t>As a strategy, it is designed to improve the </a:t>
            </a:r>
            <a:r>
              <a:rPr lang="en-US" sz="4000" b="1" i="1" dirty="0">
                <a:solidFill>
                  <a:srgbClr val="3333FF"/>
                </a:solidFill>
                <a:latin typeface="Calibri" panose="020F0502020204030204" pitchFamily="34" charset="0"/>
                <a:cs typeface="Calibri" panose="020F0502020204030204" pitchFamily="34" charset="0"/>
              </a:rPr>
              <a:t>economic and social well-being</a:t>
            </a:r>
            <a:r>
              <a:rPr lang="en-US" sz="4000" b="1" i="1" dirty="0">
                <a:latin typeface="Calibri" panose="020F0502020204030204" pitchFamily="34" charset="0"/>
                <a:cs typeface="Calibri" panose="020F0502020204030204" pitchFamily="34" charset="0"/>
              </a:rPr>
              <a:t> of a specific group of people, that is, the rural poor. </a:t>
            </a:r>
          </a:p>
        </p:txBody>
      </p:sp>
    </p:spTree>
    <p:extLst>
      <p:ext uri="{BB962C8B-B14F-4D97-AF65-F5344CB8AC3E}">
        <p14:creationId xmlns:p14="http://schemas.microsoft.com/office/powerpoint/2010/main" val="43236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7" y="1300827"/>
            <a:ext cx="7924801" cy="838200"/>
          </a:xfrm>
          <a:solidFill>
            <a:srgbClr val="FFFF00"/>
          </a:solidFill>
        </p:spPr>
        <p:txBody>
          <a:bodyPr/>
          <a:lstStyle/>
          <a:p>
            <a:r>
              <a:rPr lang="en-US" b="1" dirty="0">
                <a:solidFill>
                  <a:srgbClr val="3333FF"/>
                </a:solidFill>
              </a:rPr>
              <a:t>Rural Development as a Discipline </a:t>
            </a:r>
          </a:p>
        </p:txBody>
      </p:sp>
      <p:sp>
        <p:nvSpPr>
          <p:cNvPr id="3" name="Content Placeholder 2"/>
          <p:cNvSpPr>
            <a:spLocks noGrp="1"/>
          </p:cNvSpPr>
          <p:nvPr>
            <p:ph idx="1"/>
          </p:nvPr>
        </p:nvSpPr>
        <p:spPr>
          <a:xfrm>
            <a:off x="723898" y="1676401"/>
            <a:ext cx="7696201" cy="3352800"/>
          </a:xfrm>
        </p:spPr>
        <p:txBody>
          <a:bodyPr anchor="ctr">
            <a:normAutofit/>
          </a:bodyPr>
          <a:lstStyle/>
          <a:p>
            <a:pPr marL="0" indent="0">
              <a:buNone/>
            </a:pPr>
            <a:r>
              <a:rPr lang="en-US" sz="3600" b="1" i="1" dirty="0">
                <a:latin typeface="Calibri" panose="020F0502020204030204" pitchFamily="34" charset="0"/>
                <a:cs typeface="Calibri" panose="020F0502020204030204" pitchFamily="34" charset="0"/>
              </a:rPr>
              <a:t>As a discipline, it is multidisciplinary in nature, representing an intersection of </a:t>
            </a:r>
            <a:r>
              <a:rPr lang="en-US" sz="3600" b="1" i="1" dirty="0">
                <a:solidFill>
                  <a:srgbClr val="3333FF"/>
                </a:solidFill>
                <a:latin typeface="Calibri" panose="020F0502020204030204" pitchFamily="34" charset="0"/>
                <a:cs typeface="Calibri" panose="020F0502020204030204" pitchFamily="34" charset="0"/>
              </a:rPr>
              <a:t>agricultural, social, behavioral, engineering and management sciences.</a:t>
            </a:r>
          </a:p>
        </p:txBody>
      </p:sp>
    </p:spTree>
    <p:extLst>
      <p:ext uri="{BB962C8B-B14F-4D97-AF65-F5344CB8AC3E}">
        <p14:creationId xmlns:p14="http://schemas.microsoft.com/office/powerpoint/2010/main" val="352332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1066800"/>
            <a:ext cx="9067800" cy="838200"/>
          </a:xfrm>
          <a:solidFill>
            <a:srgbClr val="FFFF00"/>
          </a:solidFill>
        </p:spPr>
        <p:txBody>
          <a:bodyPr>
            <a:noAutofit/>
          </a:bodyPr>
          <a:lstStyle/>
          <a:p>
            <a:pPr algn="ctr"/>
            <a:r>
              <a:rPr lang="en-US" sz="4000" b="1" dirty="0">
                <a:solidFill>
                  <a:srgbClr val="3333FF"/>
                </a:solidFill>
                <a:latin typeface="Calibri" panose="020F0502020204030204" pitchFamily="34" charset="0"/>
                <a:cs typeface="Calibri" panose="020F0502020204030204" pitchFamily="34" charset="0"/>
              </a:rPr>
              <a:t>Definition by Scholars</a:t>
            </a:r>
          </a:p>
        </p:txBody>
      </p:sp>
      <p:sp>
        <p:nvSpPr>
          <p:cNvPr id="3" name="Content Placeholder 2"/>
          <p:cNvSpPr>
            <a:spLocks noGrp="1"/>
          </p:cNvSpPr>
          <p:nvPr>
            <p:ph idx="1"/>
          </p:nvPr>
        </p:nvSpPr>
        <p:spPr>
          <a:xfrm>
            <a:off x="304800" y="1905000"/>
            <a:ext cx="8801100" cy="4572000"/>
          </a:xfrm>
        </p:spPr>
        <p:txBody>
          <a:bodyPr>
            <a:noAutofit/>
          </a:bodyPr>
          <a:lstStyle/>
          <a:p>
            <a:pPr marL="0" marR="0" lvl="0" indent="0" algn="just">
              <a:lnSpc>
                <a:spcPct val="115000"/>
              </a:lnSpc>
              <a:spcBef>
                <a:spcPts val="0"/>
              </a:spcBef>
              <a:spcAft>
                <a:spcPts val="0"/>
              </a:spcAft>
              <a:buNone/>
              <a:tabLst>
                <a:tab pos="457200" algn="l"/>
              </a:tabLst>
            </a:pPr>
            <a:r>
              <a:rPr lang="en-US" sz="2400" b="1" dirty="0">
                <a:effectLst/>
                <a:latin typeface="+mj-lt"/>
                <a:ea typeface="Calibri" panose="020F0502020204030204" pitchFamily="34" charset="0"/>
                <a:cs typeface="Times New Roman" panose="02020603050405020304" pitchFamily="18" charset="0"/>
              </a:rPr>
              <a:t>Robert Chamber defines</a:t>
            </a:r>
            <a:r>
              <a:rPr lang="en-US" sz="2400" dirty="0">
                <a:effectLst/>
                <a:latin typeface="+mj-lt"/>
                <a:ea typeface="Calibri" panose="020F0502020204030204" pitchFamily="34" charset="0"/>
                <a:cs typeface="Times New Roman" panose="02020603050405020304" pitchFamily="18" charset="0"/>
              </a:rPr>
              <a:t>, ‘Rural development as a strategy to enable a specific group of people (small scale farmers, the tenants, the landless, the poor men and women) to gain what they want and need for themselves and their children.’</a:t>
            </a:r>
          </a:p>
          <a:p>
            <a:pPr marL="0" indent="0" algn="just">
              <a:buNone/>
            </a:pPr>
            <a:r>
              <a:rPr lang="en-US" sz="2400" b="1" dirty="0" err="1">
                <a:effectLst/>
                <a:latin typeface="+mj-lt"/>
                <a:ea typeface="Calibri" panose="020F0502020204030204" pitchFamily="34" charset="0"/>
                <a:cs typeface="Times New Roman" panose="02020603050405020304" pitchFamily="18" charset="0"/>
              </a:rPr>
              <a:t>Amerta</a:t>
            </a:r>
            <a:r>
              <a:rPr lang="en-US" sz="2400" b="1" dirty="0">
                <a:effectLst/>
                <a:latin typeface="+mj-lt"/>
                <a:ea typeface="Calibri" panose="020F0502020204030204" pitchFamily="34" charset="0"/>
                <a:cs typeface="Times New Roman" panose="02020603050405020304" pitchFamily="18" charset="0"/>
              </a:rPr>
              <a:t> Sen defines</a:t>
            </a:r>
            <a:r>
              <a:rPr lang="en-US" sz="2400" dirty="0">
                <a:effectLst/>
                <a:latin typeface="+mj-lt"/>
                <a:ea typeface="Calibri" panose="020F0502020204030204" pitchFamily="34" charset="0"/>
                <a:cs typeface="Times New Roman" panose="02020603050405020304" pitchFamily="18" charset="0"/>
              </a:rPr>
              <a:t>, ‘Rural development as the overall development of rural areas, which aims at improving quality of life of rural people. More specifically, by rural development, he means the development of agriculture and allied activities, village and cottage industries and crafts, socioeconomic infrastructure, human resources in rural areas.’ </a:t>
            </a:r>
          </a:p>
          <a:p>
            <a:pPr marL="0" indent="0" algn="just">
              <a:buNone/>
            </a:pPr>
            <a:endParaRPr lang="en-US" sz="28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3894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762000" y="152400"/>
            <a:ext cx="8001000" cy="609600"/>
          </a:xfrm>
          <a:solidFill>
            <a:srgbClr val="FFFF00"/>
          </a:solidFill>
        </p:spPr>
        <p:txBody>
          <a:bodyPr wrap="square" lIns="91436" tIns="45718" rIns="91436" bIns="45718" numCol="1" compatLnSpc="1">
            <a:prstTxWarp prst="textNoShape">
              <a:avLst/>
            </a:prstTxWarp>
            <a:noAutofit/>
          </a:bodyPr>
          <a:lstStyle/>
          <a:p>
            <a:pPr algn="ctr">
              <a:defRPr/>
            </a:pPr>
            <a:r>
              <a:rPr sz="4000" b="1" dirty="0">
                <a:solidFill>
                  <a:srgbClr val="3333FF"/>
                </a:solidFill>
                <a:cs typeface="Calibri" pitchFamily="34" charset="0"/>
              </a:rPr>
              <a:t>Rural Development</a:t>
            </a:r>
            <a:endParaRPr sz="4000" dirty="0">
              <a:solidFill>
                <a:srgbClr val="3333FF"/>
              </a:solidFill>
              <a:cs typeface="Calibri" pitchFamily="34" charset="0"/>
            </a:endParaRPr>
          </a:p>
        </p:txBody>
      </p:sp>
      <p:sp>
        <p:nvSpPr>
          <p:cNvPr id="21507" name="Content Placeholder 2"/>
          <p:cNvSpPr>
            <a:spLocks noGrp="1"/>
          </p:cNvSpPr>
          <p:nvPr>
            <p:ph idx="1"/>
          </p:nvPr>
        </p:nvSpPr>
        <p:spPr>
          <a:xfrm>
            <a:off x="228600" y="838200"/>
            <a:ext cx="8763000" cy="1981200"/>
          </a:xfrm>
        </p:spPr>
        <p:txBody>
          <a:bodyPr>
            <a:normAutofit/>
          </a:bodyPr>
          <a:lstStyle/>
          <a:p>
            <a:pPr marL="0" indent="0" algn="just">
              <a:buNone/>
            </a:pPr>
            <a:r>
              <a:rPr lang="en-US" sz="2400" dirty="0">
                <a:latin typeface="Calibri" pitchFamily="34" charset="0"/>
                <a:cs typeface="Calibri" pitchFamily="34" charset="0"/>
              </a:rPr>
              <a:t>Rural development is the betterment in the totality of life for rural people. It is the </a:t>
            </a:r>
            <a:r>
              <a:rPr lang="en-US" sz="2400" b="1" dirty="0">
                <a:latin typeface="Calibri" pitchFamily="34" charset="0"/>
                <a:cs typeface="Calibri" pitchFamily="34" charset="0"/>
              </a:rPr>
              <a:t>process of improving the quality of life and economic well-being of people</a:t>
            </a:r>
            <a:r>
              <a:rPr lang="en-US" sz="2400" dirty="0">
                <a:latin typeface="Calibri" pitchFamily="34" charset="0"/>
                <a:cs typeface="Calibri" pitchFamily="34" charset="0"/>
              </a:rPr>
              <a:t> living in relatively isolated and sparsely populated areas. Its actions are mainly </a:t>
            </a:r>
            <a:r>
              <a:rPr lang="en-US" sz="2400" b="1" dirty="0">
                <a:latin typeface="Calibri" pitchFamily="34" charset="0"/>
                <a:cs typeface="Calibri" pitchFamily="34" charset="0"/>
              </a:rPr>
              <a:t>aimed to the social and economic development of the rural areas</a:t>
            </a:r>
            <a:r>
              <a:rPr lang="en-US" sz="2400" dirty="0">
                <a:latin typeface="Calibri" pitchFamily="34" charset="0"/>
                <a:cs typeface="Calibri" pitchFamily="34" charset="0"/>
              </a:rPr>
              <a:t>.</a:t>
            </a:r>
          </a:p>
        </p:txBody>
      </p:sp>
      <p:sp>
        <p:nvSpPr>
          <p:cNvPr id="4" name="Slide Number Placeholder 3"/>
          <p:cNvSpPr>
            <a:spLocks noGrp="1"/>
          </p:cNvSpPr>
          <p:nvPr>
            <p:ph type="sldNum" sz="quarter" idx="12"/>
          </p:nvPr>
        </p:nvSpPr>
        <p:spPr/>
        <p:txBody>
          <a:bodyPr/>
          <a:lstStyle/>
          <a:p>
            <a:pPr>
              <a:defRPr/>
            </a:pPr>
            <a:fld id="{4AEA5FC3-4ECA-4949-8EEF-868CF4000700}" type="slidenum">
              <a:rPr lang="en-US" smtClean="0"/>
              <a:pPr>
                <a:defRPr/>
              </a:pPr>
              <a:t>16</a:t>
            </a:fld>
            <a:endParaRPr lang="en-US"/>
          </a:p>
        </p:txBody>
      </p:sp>
      <p:sp>
        <p:nvSpPr>
          <p:cNvPr id="5" name="Title 1"/>
          <p:cNvSpPr txBox="1">
            <a:spLocks/>
          </p:cNvSpPr>
          <p:nvPr/>
        </p:nvSpPr>
        <p:spPr>
          <a:xfrm>
            <a:off x="457200" y="2819400"/>
            <a:ext cx="7943850" cy="609600"/>
          </a:xfrm>
          <a:prstGeom prst="rect">
            <a:avLst/>
          </a:prstGeom>
        </p:spPr>
        <p:txBody>
          <a:bodyPr lIns="91436" tIns="45718" rIns="91436" bIns="45718" anchor="ctr">
            <a:normAutofit fontScale="97500"/>
          </a:bodyPr>
          <a:lstStyle/>
          <a:p>
            <a:pPr eaLnBrk="0" hangingPunct="0">
              <a:defRPr/>
            </a:pPr>
            <a:r>
              <a:rPr lang="en-US" sz="3200" b="1" dirty="0">
                <a:latin typeface="Calibri" pitchFamily="34" charset="0"/>
                <a:ea typeface="+mj-ea"/>
                <a:cs typeface="Calibri" pitchFamily="34" charset="0"/>
              </a:rPr>
              <a:t>Indicators of Rural Development</a:t>
            </a:r>
          </a:p>
        </p:txBody>
      </p:sp>
      <p:sp>
        <p:nvSpPr>
          <p:cNvPr id="21510" name="Content Placeholder 2"/>
          <p:cNvSpPr txBox="1">
            <a:spLocks/>
          </p:cNvSpPr>
          <p:nvPr/>
        </p:nvSpPr>
        <p:spPr bwMode="auto">
          <a:xfrm>
            <a:off x="457200" y="3505200"/>
            <a:ext cx="8686800" cy="2667000"/>
          </a:xfrm>
          <a:prstGeom prst="rect">
            <a:avLst/>
          </a:prstGeom>
          <a:noFill/>
          <a:ln w="9525">
            <a:noFill/>
            <a:miter lim="800000"/>
            <a:headEnd/>
            <a:tailEnd/>
          </a:ln>
        </p:spPr>
        <p:txBody>
          <a:bodyPr lIns="91436" tIns="45718" rIns="91436" bIns="45718"/>
          <a:lstStyle/>
          <a:p>
            <a:pPr marL="365107" indent="-282561" algn="just" eaLnBrk="0" hangingPunct="0">
              <a:spcBef>
                <a:spcPts val="600"/>
              </a:spcBef>
              <a:buClr>
                <a:schemeClr val="accent1"/>
              </a:buClr>
              <a:buSzPct val="80000"/>
              <a:buFont typeface="Wingdings" pitchFamily="2" charset="2"/>
              <a:buChar char="q"/>
            </a:pPr>
            <a:r>
              <a:rPr lang="en-US" sz="2200" b="1" dirty="0">
                <a:latin typeface="Calibri" pitchFamily="34" charset="0"/>
                <a:cs typeface="Calibri" pitchFamily="34" charset="0"/>
              </a:rPr>
              <a:t>Changes in agricultural productivity.</a:t>
            </a:r>
          </a:p>
          <a:p>
            <a:pPr marL="365107" indent="-282561" algn="just" eaLnBrk="0" hangingPunct="0">
              <a:spcBef>
                <a:spcPts val="600"/>
              </a:spcBef>
              <a:buClr>
                <a:schemeClr val="accent1"/>
              </a:buClr>
              <a:buSzPct val="80000"/>
              <a:buFont typeface="Wingdings" pitchFamily="2" charset="2"/>
              <a:buChar char="q"/>
            </a:pPr>
            <a:r>
              <a:rPr lang="en-US" sz="2200" b="1" dirty="0">
                <a:latin typeface="Calibri" pitchFamily="34" charset="0"/>
                <a:cs typeface="Calibri" pitchFamily="34" charset="0"/>
              </a:rPr>
              <a:t>Changes in rural employment, unemployment and under employment</a:t>
            </a:r>
          </a:p>
          <a:p>
            <a:pPr marL="365107" indent="-282561" algn="just" eaLnBrk="0" hangingPunct="0">
              <a:spcBef>
                <a:spcPts val="600"/>
              </a:spcBef>
              <a:buClr>
                <a:schemeClr val="accent1"/>
              </a:buClr>
              <a:buSzPct val="80000"/>
              <a:buFont typeface="Wingdings" pitchFamily="2" charset="2"/>
              <a:buChar char="q"/>
            </a:pPr>
            <a:r>
              <a:rPr lang="en-US" sz="2200" b="1" dirty="0">
                <a:latin typeface="Calibri" pitchFamily="34" charset="0"/>
                <a:cs typeface="Calibri" pitchFamily="34" charset="0"/>
              </a:rPr>
              <a:t>Changes in the income of different income groups</a:t>
            </a:r>
          </a:p>
          <a:p>
            <a:pPr marL="365107" indent="-282561" algn="just" eaLnBrk="0" hangingPunct="0">
              <a:spcBef>
                <a:spcPts val="600"/>
              </a:spcBef>
              <a:buClr>
                <a:schemeClr val="accent1"/>
              </a:buClr>
              <a:buSzPct val="80000"/>
              <a:buFont typeface="Wingdings" pitchFamily="2" charset="2"/>
              <a:buChar char="q"/>
            </a:pPr>
            <a:r>
              <a:rPr lang="en-US" sz="2200" b="1" dirty="0">
                <a:latin typeface="Calibri" pitchFamily="34" charset="0"/>
                <a:cs typeface="Calibri" pitchFamily="34" charset="0"/>
              </a:rPr>
              <a:t>Changes in the distribution of power, influence and participation. </a:t>
            </a:r>
          </a:p>
          <a:p>
            <a:pPr marL="365107" indent="-282561" algn="just" eaLnBrk="0" hangingPunct="0">
              <a:spcBef>
                <a:spcPts val="600"/>
              </a:spcBef>
              <a:buClr>
                <a:schemeClr val="accent1"/>
              </a:buClr>
              <a:buSzPct val="80000"/>
              <a:buFont typeface="Wingdings" pitchFamily="2" charset="2"/>
              <a:buChar char="q"/>
            </a:pPr>
            <a:r>
              <a:rPr lang="en-US" sz="2200" b="1" dirty="0">
                <a:latin typeface="Calibri" pitchFamily="34" charset="0"/>
                <a:cs typeface="Calibri" pitchFamily="34" charset="0"/>
              </a:rPr>
              <a:t>Changes in literacy, schooling, literacy rate and life expectancy</a:t>
            </a:r>
          </a:p>
          <a:p>
            <a:pPr marL="365107" indent="-282561" algn="just" eaLnBrk="0" hangingPunct="0">
              <a:spcBef>
                <a:spcPts val="600"/>
              </a:spcBef>
              <a:buClr>
                <a:schemeClr val="accent1"/>
              </a:buClr>
              <a:buSzPct val="80000"/>
              <a:buFont typeface="Wingdings" pitchFamily="2" charset="2"/>
              <a:buChar char="q"/>
            </a:pPr>
            <a:r>
              <a:rPr lang="en-US" sz="2200" b="1" dirty="0">
                <a:latin typeface="Calibri" pitchFamily="34" charset="0"/>
                <a:cs typeface="Calibri" pitchFamily="34" charset="0"/>
              </a:rPr>
              <a:t>Changes in values, believes and attitudes of members of state agencies as well as the rural policymaking.</a:t>
            </a:r>
          </a:p>
        </p:txBody>
      </p:sp>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257" y="1066800"/>
            <a:ext cx="8534401" cy="755721"/>
          </a:xfrm>
          <a:solidFill>
            <a:srgbClr val="FFFF00"/>
          </a:solidFill>
        </p:spPr>
        <p:txBody>
          <a:bodyPr>
            <a:normAutofit/>
          </a:bodyPr>
          <a:lstStyle/>
          <a:p>
            <a:r>
              <a:rPr lang="en-US" b="1" dirty="0">
                <a:solidFill>
                  <a:srgbClr val="3333FF"/>
                </a:solidFill>
              </a:rPr>
              <a:t>Basic Elements of Rural Development</a:t>
            </a:r>
          </a:p>
        </p:txBody>
      </p:sp>
      <p:sp>
        <p:nvSpPr>
          <p:cNvPr id="3" name="Content Placeholder 2"/>
          <p:cNvSpPr>
            <a:spLocks noGrp="1"/>
          </p:cNvSpPr>
          <p:nvPr>
            <p:ph idx="1"/>
          </p:nvPr>
        </p:nvSpPr>
        <p:spPr>
          <a:xfrm>
            <a:off x="304800" y="2160590"/>
            <a:ext cx="8686800" cy="3880773"/>
          </a:xfrm>
        </p:spPr>
        <p:txBody>
          <a:bodyPr>
            <a:normAutofit/>
          </a:bodyPr>
          <a:lstStyle/>
          <a:p>
            <a:pPr>
              <a:buFont typeface="Wingdings" pitchFamily="2" charset="2"/>
              <a:buChar char="v"/>
            </a:pPr>
            <a:r>
              <a:rPr lang="en-US" sz="2800" b="1" dirty="0"/>
              <a:t>There are three elements of Rural Development: </a:t>
            </a:r>
          </a:p>
          <a:p>
            <a:pPr>
              <a:buFont typeface="Wingdings" pitchFamily="2" charset="2"/>
              <a:buChar char="q"/>
            </a:pPr>
            <a:r>
              <a:rPr lang="en-US" sz="2800" b="1" dirty="0"/>
              <a:t>Basic Necessities of Life</a:t>
            </a:r>
          </a:p>
          <a:p>
            <a:pPr>
              <a:buFont typeface="Wingdings" pitchFamily="2" charset="2"/>
              <a:buChar char="q"/>
            </a:pPr>
            <a:r>
              <a:rPr lang="en-US" sz="2800" b="1" dirty="0"/>
              <a:t>Self-Respect</a:t>
            </a:r>
          </a:p>
          <a:p>
            <a:pPr>
              <a:buFont typeface="Wingdings" pitchFamily="2" charset="2"/>
              <a:buChar char="q"/>
            </a:pPr>
            <a:r>
              <a:rPr lang="en-US" sz="2800" b="1" dirty="0"/>
              <a:t>Freedom</a:t>
            </a:r>
          </a:p>
        </p:txBody>
      </p:sp>
    </p:spTree>
    <p:extLst>
      <p:ext uri="{BB962C8B-B14F-4D97-AF65-F5344CB8AC3E}">
        <p14:creationId xmlns:p14="http://schemas.microsoft.com/office/powerpoint/2010/main" val="2755016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187" y="1143000"/>
            <a:ext cx="6347713" cy="838200"/>
          </a:xfrm>
          <a:solidFill>
            <a:srgbClr val="FFFF00"/>
          </a:solidFill>
        </p:spPr>
        <p:txBody>
          <a:bodyPr>
            <a:normAutofit/>
          </a:bodyPr>
          <a:lstStyle/>
          <a:p>
            <a:r>
              <a:rPr lang="en-US" sz="4000" b="1" dirty="0">
                <a:solidFill>
                  <a:srgbClr val="3333FF"/>
                </a:solidFill>
              </a:rPr>
              <a:t>Basic Necessities of Life</a:t>
            </a:r>
          </a:p>
        </p:txBody>
      </p:sp>
      <p:sp>
        <p:nvSpPr>
          <p:cNvPr id="3" name="Content Placeholder 2"/>
          <p:cNvSpPr>
            <a:spLocks noGrp="1"/>
          </p:cNvSpPr>
          <p:nvPr>
            <p:ph idx="1"/>
          </p:nvPr>
        </p:nvSpPr>
        <p:spPr>
          <a:xfrm>
            <a:off x="593187" y="1981200"/>
            <a:ext cx="7620001" cy="3880773"/>
          </a:xfrm>
        </p:spPr>
        <p:txBody>
          <a:bodyPr>
            <a:noAutofit/>
          </a:bodyPr>
          <a:lstStyle/>
          <a:p>
            <a:r>
              <a:rPr lang="en-US" sz="2400" dirty="0"/>
              <a:t>People have </a:t>
            </a:r>
            <a:r>
              <a:rPr lang="en-US" sz="2400" b="1" dirty="0">
                <a:solidFill>
                  <a:srgbClr val="3333FF"/>
                </a:solidFill>
              </a:rPr>
              <a:t>certain basic needs</a:t>
            </a:r>
            <a:r>
              <a:rPr lang="en-US" sz="2400" dirty="0"/>
              <a:t>, without them it would be impossible (or very difficult) for them to survive.</a:t>
            </a:r>
          </a:p>
          <a:p>
            <a:r>
              <a:rPr lang="en-US" sz="2400" dirty="0"/>
              <a:t>The basic necessities include </a:t>
            </a:r>
            <a:r>
              <a:rPr lang="en-US" sz="2400" b="1" dirty="0">
                <a:solidFill>
                  <a:srgbClr val="3333FF"/>
                </a:solidFill>
              </a:rPr>
              <a:t>food, clothes, shelter, basic literacy, primary health care, and security of life and property</a:t>
            </a:r>
            <a:r>
              <a:rPr lang="en-US" sz="2400" dirty="0"/>
              <a:t>.</a:t>
            </a:r>
          </a:p>
          <a:p>
            <a:r>
              <a:rPr lang="en-US" sz="2400" dirty="0"/>
              <a:t>When any one or all of them are absent or in critically short supply, we may state that a condition of ‘</a:t>
            </a:r>
            <a:r>
              <a:rPr lang="en-US" sz="2400" b="1" dirty="0">
                <a:solidFill>
                  <a:srgbClr val="3333FF"/>
                </a:solidFill>
              </a:rPr>
              <a:t>absolute underdevelopment</a:t>
            </a:r>
            <a:r>
              <a:rPr lang="en-US" sz="2400" dirty="0"/>
              <a:t>’ exists.</a:t>
            </a:r>
          </a:p>
        </p:txBody>
      </p:sp>
    </p:spTree>
    <p:extLst>
      <p:ext uri="{BB962C8B-B14F-4D97-AF65-F5344CB8AC3E}">
        <p14:creationId xmlns:p14="http://schemas.microsoft.com/office/powerpoint/2010/main" val="2935868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6347713" cy="914400"/>
          </a:xfrm>
          <a:solidFill>
            <a:srgbClr val="FFFF00"/>
          </a:solidFill>
        </p:spPr>
        <p:txBody>
          <a:bodyPr>
            <a:normAutofit/>
          </a:bodyPr>
          <a:lstStyle/>
          <a:p>
            <a:r>
              <a:rPr lang="en-US" sz="4000" b="1" dirty="0">
                <a:solidFill>
                  <a:srgbClr val="3333FF"/>
                </a:solidFill>
              </a:rPr>
              <a:t>Basic Necessities of Life</a:t>
            </a:r>
          </a:p>
        </p:txBody>
      </p:sp>
      <p:sp>
        <p:nvSpPr>
          <p:cNvPr id="3" name="Content Placeholder 2"/>
          <p:cNvSpPr>
            <a:spLocks noGrp="1"/>
          </p:cNvSpPr>
          <p:nvPr>
            <p:ph idx="1"/>
          </p:nvPr>
        </p:nvSpPr>
        <p:spPr>
          <a:xfrm>
            <a:off x="609598" y="2160590"/>
            <a:ext cx="8001002" cy="3880773"/>
          </a:xfrm>
        </p:spPr>
        <p:txBody>
          <a:bodyPr>
            <a:normAutofit/>
          </a:bodyPr>
          <a:lstStyle/>
          <a:p>
            <a:r>
              <a:rPr lang="en-US" sz="2400" dirty="0"/>
              <a:t>Provision of basic necessities of life to everybody is the </a:t>
            </a:r>
            <a:r>
              <a:rPr lang="en-US" sz="2400" b="1" dirty="0">
                <a:solidFill>
                  <a:srgbClr val="3333FF"/>
                </a:solidFill>
              </a:rPr>
              <a:t>primary responsibility of all economies</a:t>
            </a:r>
            <a:r>
              <a:rPr lang="en-US" sz="2400" dirty="0"/>
              <a:t>, whether they are capitalist, socialist or mixed.</a:t>
            </a:r>
          </a:p>
          <a:p>
            <a:r>
              <a:rPr lang="en-US" sz="2400" dirty="0"/>
              <a:t>In this sense, we may claim that economic growth (increased per capita availability of basic necessities) is a necessary condition for improvement of the ‘</a:t>
            </a:r>
            <a:r>
              <a:rPr lang="en-US" sz="2400" b="1" dirty="0">
                <a:solidFill>
                  <a:srgbClr val="3333FF"/>
                </a:solidFill>
              </a:rPr>
              <a:t>quality of life</a:t>
            </a:r>
            <a:r>
              <a:rPr lang="en-US" sz="2400" dirty="0"/>
              <a:t>’ of rural people, which is rural development.</a:t>
            </a:r>
          </a:p>
        </p:txBody>
      </p:sp>
    </p:spTree>
    <p:extLst>
      <p:ext uri="{BB962C8B-B14F-4D97-AF65-F5344CB8AC3E}">
        <p14:creationId xmlns:p14="http://schemas.microsoft.com/office/powerpoint/2010/main" val="4253718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a:solidFill>
            <a:srgbClr val="FFFF00"/>
          </a:solidFill>
        </p:spPr>
        <p:txBody>
          <a:bodyPr>
            <a:normAutofit/>
          </a:bodyPr>
          <a:lstStyle/>
          <a:p>
            <a:r>
              <a:rPr lang="en-US" sz="4000" b="1" dirty="0">
                <a:solidFill>
                  <a:srgbClr val="3333FF"/>
                </a:solidFill>
              </a:rPr>
              <a:t>Learning Objectives</a:t>
            </a:r>
          </a:p>
        </p:txBody>
      </p:sp>
      <p:sp>
        <p:nvSpPr>
          <p:cNvPr id="3" name="Content Placeholder 2"/>
          <p:cNvSpPr>
            <a:spLocks noGrp="1"/>
          </p:cNvSpPr>
          <p:nvPr>
            <p:ph idx="1"/>
          </p:nvPr>
        </p:nvSpPr>
        <p:spPr>
          <a:xfrm>
            <a:off x="304800" y="1488613"/>
            <a:ext cx="8839200" cy="4759787"/>
          </a:xfrm>
        </p:spPr>
        <p:txBody>
          <a:bodyPr>
            <a:noAutofit/>
          </a:bodyPr>
          <a:lstStyle/>
          <a:p>
            <a:pPr>
              <a:buFont typeface="Wingdings" pitchFamily="2" charset="2"/>
              <a:buChar char="v"/>
            </a:pPr>
            <a:r>
              <a:rPr lang="en-US" sz="2800" b="1" dirty="0">
                <a:solidFill>
                  <a:schemeClr val="tx1"/>
                </a:solidFill>
              </a:rPr>
              <a:t>Make a sound understanding about the meaning of rural development </a:t>
            </a:r>
          </a:p>
          <a:p>
            <a:pPr>
              <a:buFont typeface="Wingdings" pitchFamily="2" charset="2"/>
              <a:buChar char="v"/>
            </a:pPr>
            <a:r>
              <a:rPr lang="en-US" sz="2800" b="1" dirty="0">
                <a:solidFill>
                  <a:schemeClr val="tx1"/>
                </a:solidFill>
                <a:latin typeface="+mj-lt"/>
                <a:cs typeface="Calibri" panose="020F0502020204030204" pitchFamily="34" charset="0"/>
              </a:rPr>
              <a:t>Learn different concepts of rural development</a:t>
            </a:r>
            <a:endParaRPr lang="en-US" sz="2800" b="1" dirty="0">
              <a:solidFill>
                <a:schemeClr val="tx1"/>
              </a:solidFill>
              <a:latin typeface="+mj-lt"/>
            </a:endParaRPr>
          </a:p>
          <a:p>
            <a:pPr>
              <a:buFont typeface="Wingdings" pitchFamily="2" charset="2"/>
              <a:buChar char="v"/>
            </a:pPr>
            <a:r>
              <a:rPr lang="en-US" sz="2800" b="1" dirty="0">
                <a:solidFill>
                  <a:schemeClr val="tx1"/>
                </a:solidFill>
                <a:latin typeface="+mj-lt"/>
              </a:rPr>
              <a:t>Understand the views of </a:t>
            </a:r>
            <a:r>
              <a:rPr lang="en-US" sz="2800" b="1" dirty="0">
                <a:solidFill>
                  <a:schemeClr val="tx1"/>
                </a:solidFill>
                <a:latin typeface="+mj-lt"/>
                <a:cs typeface="Calibri" panose="020F0502020204030204" pitchFamily="34" charset="0"/>
              </a:rPr>
              <a:t>Robert Chambers and indicators of rural development </a:t>
            </a:r>
            <a:endParaRPr lang="en-US" sz="2800" b="1" dirty="0">
              <a:solidFill>
                <a:schemeClr val="tx1"/>
              </a:solidFill>
              <a:latin typeface="+mj-lt"/>
            </a:endParaRPr>
          </a:p>
          <a:p>
            <a:pPr>
              <a:buFont typeface="Wingdings" pitchFamily="2" charset="2"/>
              <a:buChar char="v"/>
            </a:pPr>
            <a:r>
              <a:rPr lang="en-US" sz="2800" b="1" dirty="0">
                <a:solidFill>
                  <a:schemeClr val="tx1"/>
                </a:solidFill>
              </a:rPr>
              <a:t>Discuss the basic elements of rural development and their relevance </a:t>
            </a:r>
          </a:p>
          <a:p>
            <a:pPr>
              <a:buFont typeface="Wingdings" pitchFamily="2" charset="2"/>
              <a:buChar char="v"/>
            </a:pPr>
            <a:r>
              <a:rPr lang="en-US" sz="2800" b="1" dirty="0">
                <a:solidFill>
                  <a:schemeClr val="tx1"/>
                </a:solidFill>
              </a:rPr>
              <a:t>Make debate on rural development and its importance </a:t>
            </a:r>
          </a:p>
        </p:txBody>
      </p:sp>
    </p:spTree>
    <p:extLst>
      <p:ext uri="{BB962C8B-B14F-4D97-AF65-F5344CB8AC3E}">
        <p14:creationId xmlns:p14="http://schemas.microsoft.com/office/powerpoint/2010/main" val="3033777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17691"/>
            <a:ext cx="6934199" cy="685800"/>
          </a:xfrm>
          <a:solidFill>
            <a:srgbClr val="FFFF00"/>
          </a:solidFill>
        </p:spPr>
        <p:txBody>
          <a:bodyPr>
            <a:normAutofit fontScale="90000"/>
          </a:bodyPr>
          <a:lstStyle/>
          <a:p>
            <a:r>
              <a:rPr lang="en-US" sz="4000" b="1" dirty="0">
                <a:solidFill>
                  <a:srgbClr val="3333FF"/>
                </a:solidFill>
              </a:rPr>
              <a:t>Self-Respect</a:t>
            </a:r>
          </a:p>
        </p:txBody>
      </p:sp>
      <p:sp>
        <p:nvSpPr>
          <p:cNvPr id="3" name="Content Placeholder 2"/>
          <p:cNvSpPr>
            <a:spLocks noGrp="1"/>
          </p:cNvSpPr>
          <p:nvPr>
            <p:ph idx="1"/>
          </p:nvPr>
        </p:nvSpPr>
        <p:spPr>
          <a:xfrm>
            <a:off x="609598" y="2160591"/>
            <a:ext cx="7010401" cy="1954210"/>
          </a:xfrm>
        </p:spPr>
        <p:txBody>
          <a:bodyPr anchor="ctr">
            <a:normAutofit/>
          </a:bodyPr>
          <a:lstStyle/>
          <a:p>
            <a:pPr marL="0" indent="0" algn="just">
              <a:buNone/>
            </a:pPr>
            <a:r>
              <a:rPr lang="en-US" sz="2400" dirty="0"/>
              <a:t>Every person and every nation seeks some sort of self-respect, dignity or honor. </a:t>
            </a:r>
            <a:r>
              <a:rPr lang="en-US" sz="2400" b="1" dirty="0">
                <a:solidFill>
                  <a:srgbClr val="3333FF"/>
                </a:solidFill>
              </a:rPr>
              <a:t>Absence or denial of self-respect indicates lack of development</a:t>
            </a:r>
            <a:r>
              <a:rPr lang="en-US" sz="2400" dirty="0"/>
              <a:t>.</a:t>
            </a:r>
          </a:p>
        </p:txBody>
      </p:sp>
    </p:spTree>
    <p:extLst>
      <p:ext uri="{BB962C8B-B14F-4D97-AF65-F5344CB8AC3E}">
        <p14:creationId xmlns:p14="http://schemas.microsoft.com/office/powerpoint/2010/main" val="258005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a:solidFill>
            <a:srgbClr val="FFFF00"/>
          </a:solidFill>
        </p:spPr>
        <p:txBody>
          <a:bodyPr>
            <a:normAutofit/>
          </a:bodyPr>
          <a:lstStyle/>
          <a:p>
            <a:r>
              <a:rPr lang="en-US" sz="4000" b="1" dirty="0">
                <a:solidFill>
                  <a:srgbClr val="3333FF"/>
                </a:solidFill>
              </a:rPr>
              <a:t>Freedom</a:t>
            </a:r>
          </a:p>
        </p:txBody>
      </p:sp>
      <p:sp>
        <p:nvSpPr>
          <p:cNvPr id="3" name="Content Placeholder 2"/>
          <p:cNvSpPr>
            <a:spLocks noGrp="1"/>
          </p:cNvSpPr>
          <p:nvPr>
            <p:ph idx="1"/>
          </p:nvPr>
        </p:nvSpPr>
        <p:spPr>
          <a:xfrm>
            <a:off x="609598" y="1488613"/>
            <a:ext cx="8229602" cy="4759787"/>
          </a:xfrm>
        </p:spPr>
        <p:txBody>
          <a:bodyPr>
            <a:noAutofit/>
          </a:bodyPr>
          <a:lstStyle/>
          <a:p>
            <a:pPr>
              <a:buFont typeface="Wingdings" pitchFamily="2" charset="2"/>
              <a:buChar char="v"/>
            </a:pPr>
            <a:r>
              <a:rPr lang="en-US" sz="2800" dirty="0"/>
              <a:t>In this context, freedom refers to </a:t>
            </a:r>
            <a:r>
              <a:rPr lang="en-US" sz="2800" b="1" dirty="0">
                <a:solidFill>
                  <a:srgbClr val="3333FF"/>
                </a:solidFill>
              </a:rPr>
              <a:t>political or ideological freedom, economic freedom and freedom from social servitude</a:t>
            </a:r>
            <a:r>
              <a:rPr lang="en-US" sz="2800" dirty="0"/>
              <a:t>.</a:t>
            </a:r>
          </a:p>
          <a:p>
            <a:pPr>
              <a:buFont typeface="Wingdings" pitchFamily="2" charset="2"/>
              <a:buChar char="v"/>
            </a:pPr>
            <a:r>
              <a:rPr lang="en-US" sz="2800" dirty="0"/>
              <a:t>As long as a society is bound by the servitude of men to nature, ignorance, other men, institutions and dogmatic beliefs, </a:t>
            </a:r>
            <a:r>
              <a:rPr lang="en-US" sz="2800" b="1" dirty="0">
                <a:solidFill>
                  <a:srgbClr val="3333FF"/>
                </a:solidFill>
              </a:rPr>
              <a:t>it cannot claim to have achieved the goal of ‘development’.</a:t>
            </a:r>
          </a:p>
          <a:p>
            <a:pPr>
              <a:buFont typeface="Wingdings" pitchFamily="2" charset="2"/>
              <a:buChar char="v"/>
            </a:pPr>
            <a:r>
              <a:rPr lang="en-US" sz="2800" dirty="0"/>
              <a:t>Servitude in any form </a:t>
            </a:r>
            <a:r>
              <a:rPr lang="en-US" sz="2800" b="1" dirty="0">
                <a:solidFill>
                  <a:srgbClr val="3333FF"/>
                </a:solidFill>
              </a:rPr>
              <a:t>reflects a state of underdevelopment</a:t>
            </a:r>
            <a:r>
              <a:rPr lang="en-US" sz="2800" dirty="0"/>
              <a:t>.</a:t>
            </a:r>
          </a:p>
        </p:txBody>
      </p:sp>
    </p:spTree>
    <p:extLst>
      <p:ext uri="{BB962C8B-B14F-4D97-AF65-F5344CB8AC3E}">
        <p14:creationId xmlns:p14="http://schemas.microsoft.com/office/powerpoint/2010/main" val="1177477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62000"/>
          </a:xfrm>
          <a:solidFill>
            <a:srgbClr val="FFFF00"/>
          </a:solidFill>
        </p:spPr>
        <p:txBody>
          <a:bodyPr>
            <a:normAutofit/>
          </a:bodyPr>
          <a:lstStyle/>
          <a:p>
            <a:r>
              <a:rPr lang="en-US" sz="4000" b="1" dirty="0">
                <a:solidFill>
                  <a:srgbClr val="3333FF"/>
                </a:solidFill>
              </a:rPr>
              <a:t>Learning Outcomes</a:t>
            </a:r>
          </a:p>
        </p:txBody>
      </p:sp>
      <p:sp>
        <p:nvSpPr>
          <p:cNvPr id="3" name="Content Placeholder 2"/>
          <p:cNvSpPr>
            <a:spLocks noGrp="1"/>
          </p:cNvSpPr>
          <p:nvPr>
            <p:ph idx="1"/>
          </p:nvPr>
        </p:nvSpPr>
        <p:spPr>
          <a:xfrm>
            <a:off x="304800" y="1488613"/>
            <a:ext cx="8839200" cy="4759787"/>
          </a:xfrm>
        </p:spPr>
        <p:txBody>
          <a:bodyPr>
            <a:noAutofit/>
          </a:bodyPr>
          <a:lstStyle/>
          <a:p>
            <a:pPr>
              <a:buFont typeface="Wingdings" pitchFamily="2" charset="2"/>
              <a:buChar char="v"/>
            </a:pPr>
            <a:r>
              <a:rPr lang="en-US" sz="2800" b="1" dirty="0">
                <a:solidFill>
                  <a:schemeClr val="tx1"/>
                </a:solidFill>
              </a:rPr>
              <a:t>Understand the meaning of rural development </a:t>
            </a:r>
          </a:p>
          <a:p>
            <a:pPr>
              <a:buFont typeface="Wingdings" pitchFamily="2" charset="2"/>
              <a:buChar char="v"/>
            </a:pPr>
            <a:r>
              <a:rPr lang="en-US" sz="2800" b="1" dirty="0">
                <a:solidFill>
                  <a:schemeClr val="tx1"/>
                </a:solidFill>
                <a:latin typeface="+mj-lt"/>
                <a:cs typeface="Calibri" panose="020F0502020204030204" pitchFamily="34" charset="0"/>
              </a:rPr>
              <a:t>Learn different concepts of rural development</a:t>
            </a:r>
            <a:endParaRPr lang="en-US" sz="2800" b="1" dirty="0">
              <a:solidFill>
                <a:schemeClr val="tx1"/>
              </a:solidFill>
              <a:latin typeface="+mj-lt"/>
            </a:endParaRPr>
          </a:p>
          <a:p>
            <a:pPr>
              <a:buFont typeface="Wingdings" pitchFamily="2" charset="2"/>
              <a:buChar char="v"/>
            </a:pPr>
            <a:r>
              <a:rPr lang="en-US" sz="2800" b="1" dirty="0">
                <a:solidFill>
                  <a:schemeClr val="tx1"/>
                </a:solidFill>
                <a:latin typeface="+mj-lt"/>
              </a:rPr>
              <a:t>Understand the views of </a:t>
            </a:r>
            <a:r>
              <a:rPr lang="en-US" sz="2800" b="1" dirty="0">
                <a:solidFill>
                  <a:schemeClr val="tx1"/>
                </a:solidFill>
                <a:latin typeface="+mj-lt"/>
                <a:cs typeface="Calibri" panose="020F0502020204030204" pitchFamily="34" charset="0"/>
              </a:rPr>
              <a:t>Robert Chambers and indicators of rural development </a:t>
            </a:r>
            <a:endParaRPr lang="en-US" sz="2800" b="1" dirty="0">
              <a:solidFill>
                <a:schemeClr val="tx1"/>
              </a:solidFill>
              <a:latin typeface="+mj-lt"/>
            </a:endParaRPr>
          </a:p>
          <a:p>
            <a:pPr>
              <a:buFont typeface="Wingdings" pitchFamily="2" charset="2"/>
              <a:buChar char="v"/>
            </a:pPr>
            <a:r>
              <a:rPr lang="en-US" sz="2800" b="1" dirty="0">
                <a:solidFill>
                  <a:schemeClr val="tx1"/>
                </a:solidFill>
              </a:rPr>
              <a:t>Know the basic elements of rural development and their relevance </a:t>
            </a:r>
          </a:p>
          <a:p>
            <a:pPr>
              <a:buFont typeface="Wingdings" pitchFamily="2" charset="2"/>
              <a:buChar char="v"/>
            </a:pPr>
            <a:r>
              <a:rPr lang="en-US" sz="2800" b="1" dirty="0">
                <a:solidFill>
                  <a:schemeClr val="tx1"/>
                </a:solidFill>
              </a:rPr>
              <a:t>Make debate on rural development and its importance </a:t>
            </a:r>
          </a:p>
        </p:txBody>
      </p:sp>
    </p:spTree>
    <p:extLst>
      <p:ext uri="{BB962C8B-B14F-4D97-AF65-F5344CB8AC3E}">
        <p14:creationId xmlns:p14="http://schemas.microsoft.com/office/powerpoint/2010/main" val="2881052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8077201" cy="838200"/>
          </a:xfrm>
          <a:solidFill>
            <a:srgbClr val="FFFF00"/>
          </a:solidFill>
        </p:spPr>
        <p:txBody>
          <a:bodyPr>
            <a:normAutofit/>
          </a:bodyPr>
          <a:lstStyle/>
          <a:p>
            <a:r>
              <a:rPr lang="en-US" sz="4000" dirty="0">
                <a:solidFill>
                  <a:srgbClr val="3333FF"/>
                </a:solidFill>
              </a:rPr>
              <a:t>References</a:t>
            </a:r>
          </a:p>
        </p:txBody>
      </p:sp>
      <p:sp>
        <p:nvSpPr>
          <p:cNvPr id="3" name="Content Placeholder 2"/>
          <p:cNvSpPr>
            <a:spLocks noGrp="1"/>
          </p:cNvSpPr>
          <p:nvPr>
            <p:ph idx="1"/>
          </p:nvPr>
        </p:nvSpPr>
        <p:spPr>
          <a:xfrm>
            <a:off x="609598" y="2160590"/>
            <a:ext cx="7772401" cy="3880773"/>
          </a:xfrm>
        </p:spPr>
        <p:txBody>
          <a:bodyPr>
            <a:normAutofit/>
          </a:bodyPr>
          <a:lstStyle/>
          <a:p>
            <a:pPr algn="just"/>
            <a:r>
              <a:rPr lang="en-US" sz="2400" dirty="0">
                <a:solidFill>
                  <a:srgbClr val="222222"/>
                </a:solidFill>
                <a:latin typeface="+mj-lt"/>
              </a:rPr>
              <a:t>Singh, K. (2009). </a:t>
            </a:r>
            <a:r>
              <a:rPr lang="en-US" sz="2400" i="1" dirty="0">
                <a:solidFill>
                  <a:srgbClr val="222222"/>
                </a:solidFill>
                <a:latin typeface="+mj-lt"/>
              </a:rPr>
              <a:t>Rural development: principles, policies and management</a:t>
            </a:r>
            <a:r>
              <a:rPr lang="en-US" sz="2400" dirty="0">
                <a:solidFill>
                  <a:srgbClr val="222222"/>
                </a:solidFill>
                <a:latin typeface="+mj-lt"/>
              </a:rPr>
              <a:t>. SAGE Publications India.</a:t>
            </a:r>
          </a:p>
          <a:p>
            <a:pPr algn="just"/>
            <a:r>
              <a:rPr lang="en-US" sz="2400" dirty="0" err="1">
                <a:solidFill>
                  <a:srgbClr val="222222"/>
                </a:solidFill>
                <a:latin typeface="+mj-lt"/>
              </a:rPr>
              <a:t>Jha</a:t>
            </a:r>
            <a:r>
              <a:rPr lang="en-US" sz="2400" dirty="0">
                <a:solidFill>
                  <a:srgbClr val="222222"/>
                </a:solidFill>
                <a:latin typeface="+mj-lt"/>
              </a:rPr>
              <a:t>, U. M., &amp; </a:t>
            </a:r>
            <a:r>
              <a:rPr lang="en-US" sz="2400" dirty="0" err="1">
                <a:solidFill>
                  <a:srgbClr val="222222"/>
                </a:solidFill>
                <a:latin typeface="+mj-lt"/>
              </a:rPr>
              <a:t>Jha</a:t>
            </a:r>
            <a:r>
              <a:rPr lang="en-US" sz="2400" dirty="0">
                <a:solidFill>
                  <a:srgbClr val="222222"/>
                </a:solidFill>
                <a:latin typeface="+mj-lt"/>
              </a:rPr>
              <a:t>, N. (2008). Economics of rural development. </a:t>
            </a:r>
            <a:r>
              <a:rPr lang="en-US" sz="2400" i="1" dirty="0">
                <a:solidFill>
                  <a:srgbClr val="222222"/>
                </a:solidFill>
                <a:latin typeface="+mj-lt"/>
              </a:rPr>
              <a:t>International journal of rural studies (IJRS) </a:t>
            </a:r>
            <a:r>
              <a:rPr lang="en-US" sz="2400" i="1" dirty="0" err="1">
                <a:solidFill>
                  <a:srgbClr val="222222"/>
                </a:solidFill>
                <a:latin typeface="+mj-lt"/>
              </a:rPr>
              <a:t>vol</a:t>
            </a:r>
            <a:r>
              <a:rPr lang="en-US" sz="2400" dirty="0">
                <a:solidFill>
                  <a:srgbClr val="222222"/>
                </a:solidFill>
                <a:latin typeface="+mj-lt"/>
              </a:rPr>
              <a:t>, </a:t>
            </a:r>
            <a:r>
              <a:rPr lang="en-US" sz="2400" i="1" dirty="0">
                <a:solidFill>
                  <a:srgbClr val="222222"/>
                </a:solidFill>
                <a:latin typeface="+mj-lt"/>
              </a:rPr>
              <a:t>15</a:t>
            </a:r>
            <a:r>
              <a:rPr lang="en-US" sz="2400" dirty="0">
                <a:solidFill>
                  <a:srgbClr val="222222"/>
                </a:solidFill>
                <a:latin typeface="+mj-lt"/>
              </a:rPr>
              <a:t>. </a:t>
            </a:r>
          </a:p>
          <a:p>
            <a:pPr algn="just"/>
            <a:r>
              <a:rPr lang="en-US" sz="2400" dirty="0">
                <a:solidFill>
                  <a:srgbClr val="222222"/>
                </a:solidFill>
                <a:latin typeface="+mj-lt"/>
              </a:rPr>
              <a:t>Chambers, R. (2014). </a:t>
            </a:r>
            <a:r>
              <a:rPr lang="en-US" sz="2400" i="1" dirty="0">
                <a:solidFill>
                  <a:srgbClr val="222222"/>
                </a:solidFill>
                <a:latin typeface="+mj-lt"/>
              </a:rPr>
              <a:t>Rural development: Putting the last first</a:t>
            </a:r>
            <a:r>
              <a:rPr lang="en-US" sz="2400" dirty="0">
                <a:solidFill>
                  <a:srgbClr val="222222"/>
                </a:solidFill>
                <a:latin typeface="+mj-lt"/>
              </a:rPr>
              <a:t>. </a:t>
            </a:r>
            <a:r>
              <a:rPr lang="en-US" sz="2400" dirty="0" err="1">
                <a:solidFill>
                  <a:srgbClr val="222222"/>
                </a:solidFill>
                <a:latin typeface="+mj-lt"/>
              </a:rPr>
              <a:t>Routledge</a:t>
            </a:r>
            <a:r>
              <a:rPr lang="en-US" sz="2400" dirty="0">
                <a:solidFill>
                  <a:srgbClr val="222222"/>
                </a:solidFill>
                <a:latin typeface="+mj-lt"/>
              </a:rPr>
              <a:t>.</a:t>
            </a:r>
            <a:endParaRPr lang="en-US" sz="2400" dirty="0">
              <a:latin typeface="+mj-lt"/>
            </a:endParaRPr>
          </a:p>
        </p:txBody>
      </p:sp>
    </p:spTree>
    <p:extLst>
      <p:ext uri="{BB962C8B-B14F-4D97-AF65-F5344CB8AC3E}">
        <p14:creationId xmlns:p14="http://schemas.microsoft.com/office/powerpoint/2010/main" val="192098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3345" y="1143000"/>
            <a:ext cx="7481455" cy="4525963"/>
          </a:xfrm>
        </p:spPr>
        <p:txBody>
          <a:bodyPr anchor="ctr">
            <a:normAutofit/>
          </a:bodyPr>
          <a:lstStyle/>
          <a:p>
            <a:pPr marL="0" indent="0" algn="ctr">
              <a:buNone/>
            </a:pPr>
            <a:r>
              <a:rPr lang="en-US" sz="4000" b="1" i="1" dirty="0">
                <a:solidFill>
                  <a:srgbClr val="3333FF"/>
                </a:solidFill>
                <a:latin typeface="Calibri" panose="020F0502020204030204" pitchFamily="34" charset="0"/>
                <a:cs typeface="Calibri" panose="020F0502020204030204" pitchFamily="34" charset="0"/>
              </a:rPr>
              <a:t>Where would you like to live – in a village or in a town? </a:t>
            </a:r>
          </a:p>
        </p:txBody>
      </p:sp>
    </p:spTree>
    <p:extLst>
      <p:ext uri="{BB962C8B-B14F-4D97-AF65-F5344CB8AC3E}">
        <p14:creationId xmlns:p14="http://schemas.microsoft.com/office/powerpoint/2010/main" val="3504579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857250"/>
            <a:ext cx="714375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659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838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042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467600" cy="838200"/>
          </a:xfrm>
          <a:solidFill>
            <a:srgbClr val="FFFF00"/>
          </a:solidFill>
        </p:spPr>
        <p:txBody>
          <a:bodyPr>
            <a:normAutofit/>
          </a:bodyPr>
          <a:lstStyle/>
          <a:p>
            <a:r>
              <a:rPr lang="en-US" sz="4000" b="1" dirty="0">
                <a:solidFill>
                  <a:srgbClr val="3333FF"/>
                </a:solidFill>
                <a:latin typeface="Calibri" panose="020F0502020204030204" pitchFamily="34" charset="0"/>
                <a:cs typeface="Calibri" panose="020F0502020204030204" pitchFamily="34" charset="0"/>
              </a:rPr>
              <a:t>Curiosity Cures Everything</a:t>
            </a:r>
          </a:p>
        </p:txBody>
      </p:sp>
      <p:sp>
        <p:nvSpPr>
          <p:cNvPr id="3" name="Content Placeholder 2"/>
          <p:cNvSpPr>
            <a:spLocks noGrp="1"/>
          </p:cNvSpPr>
          <p:nvPr>
            <p:ph idx="1"/>
          </p:nvPr>
        </p:nvSpPr>
        <p:spPr>
          <a:xfrm>
            <a:off x="609600" y="1752600"/>
            <a:ext cx="8305801" cy="4191000"/>
          </a:xfrm>
        </p:spPr>
        <p:txBody>
          <a:bodyPr>
            <a:noAutofit/>
          </a:bodyPr>
          <a:lstStyle/>
          <a:p>
            <a:r>
              <a:rPr lang="en-US" sz="2800" b="1" dirty="0">
                <a:latin typeface="Calibri" panose="020F0502020204030204" pitchFamily="34" charset="0"/>
                <a:cs typeface="Calibri" panose="020F0502020204030204" pitchFamily="34" charset="0"/>
              </a:rPr>
              <a:t>Why do you want to learn about </a:t>
            </a:r>
            <a:r>
              <a:rPr lang="en-US" sz="2800" b="1" i="1" dirty="0">
                <a:latin typeface="Calibri" panose="020F0502020204030204" pitchFamily="34" charset="0"/>
                <a:cs typeface="Calibri" panose="020F0502020204030204" pitchFamily="34" charset="0"/>
              </a:rPr>
              <a:t>rural development</a:t>
            </a:r>
            <a:r>
              <a:rPr lang="en-US" sz="2800" b="1" dirty="0">
                <a:latin typeface="Calibri" panose="020F0502020204030204" pitchFamily="34" charset="0"/>
                <a:cs typeface="Calibri" panose="020F0502020204030204" pitchFamily="34" charset="0"/>
              </a:rPr>
              <a:t>? </a:t>
            </a:r>
          </a:p>
          <a:p>
            <a:r>
              <a:rPr lang="en-US" sz="2800" b="1" dirty="0">
                <a:latin typeface="Calibri" panose="020F0502020204030204" pitchFamily="34" charset="0"/>
                <a:cs typeface="Calibri" panose="020F0502020204030204" pitchFamily="34" charset="0"/>
              </a:rPr>
              <a:t>Why do you think rural development is important to the discipline of development studies?</a:t>
            </a:r>
          </a:p>
          <a:p>
            <a:r>
              <a:rPr lang="en-US" sz="2800" b="1" dirty="0">
                <a:latin typeface="Calibri" panose="020F0502020204030204" pitchFamily="34" charset="0"/>
                <a:cs typeface="Calibri" panose="020F0502020204030204" pitchFamily="34" charset="0"/>
              </a:rPr>
              <a:t>In the 21</a:t>
            </a:r>
            <a:r>
              <a:rPr lang="en-US" sz="2800" b="1" baseline="30000" dirty="0">
                <a:latin typeface="Calibri" panose="020F0502020204030204" pitchFamily="34" charset="0"/>
                <a:cs typeface="Calibri" panose="020F0502020204030204" pitchFamily="34" charset="0"/>
              </a:rPr>
              <a:t>st</a:t>
            </a:r>
            <a:r>
              <a:rPr lang="en-US" sz="2800" b="1" dirty="0">
                <a:latin typeface="Calibri" panose="020F0502020204030204" pitchFamily="34" charset="0"/>
                <a:cs typeface="Calibri" panose="020F0502020204030204" pitchFamily="34" charset="0"/>
              </a:rPr>
              <a:t> century, what is the relevance of rural development? </a:t>
            </a:r>
          </a:p>
          <a:p>
            <a:r>
              <a:rPr lang="en-US" sz="2800" b="1" dirty="0">
                <a:latin typeface="Calibri" panose="020F0502020204030204" pitchFamily="34" charset="0"/>
                <a:cs typeface="Calibri" panose="020F0502020204030204" pitchFamily="34" charset="0"/>
              </a:rPr>
              <a:t>Why not just turn the rural areas into urban areas? </a:t>
            </a:r>
          </a:p>
          <a:p>
            <a:r>
              <a:rPr lang="en-US" sz="2800" b="1" dirty="0">
                <a:latin typeface="Calibri" panose="020F0502020204030204" pitchFamily="34" charset="0"/>
                <a:cs typeface="Calibri" panose="020F0502020204030204" pitchFamily="34" charset="0"/>
              </a:rPr>
              <a:t>Does rural development mean only the transformation to urbanization? </a:t>
            </a:r>
          </a:p>
        </p:txBody>
      </p:sp>
    </p:spTree>
    <p:extLst>
      <p:ext uri="{BB962C8B-B14F-4D97-AF65-F5344CB8AC3E}">
        <p14:creationId xmlns:p14="http://schemas.microsoft.com/office/powerpoint/2010/main" val="1838514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371600"/>
            <a:ext cx="6934201" cy="1320800"/>
          </a:xfrm>
          <a:solidFill>
            <a:srgbClr val="FFFF00"/>
          </a:solidFill>
        </p:spPr>
        <p:txBody>
          <a:bodyPr>
            <a:noAutofit/>
          </a:bodyPr>
          <a:lstStyle/>
          <a:p>
            <a:r>
              <a:rPr lang="en-US" sz="4000" b="1" dirty="0">
                <a:latin typeface="Calibri" panose="020F0502020204030204" pitchFamily="34" charset="0"/>
                <a:cs typeface="Calibri" panose="020F0502020204030204" pitchFamily="34" charset="0"/>
              </a:rPr>
              <a:t>The Meaning of the word ‘rural’: What Internet Tells Us!! </a:t>
            </a:r>
          </a:p>
        </p:txBody>
      </p:sp>
      <p:sp>
        <p:nvSpPr>
          <p:cNvPr id="3" name="Content Placeholder 2"/>
          <p:cNvSpPr>
            <a:spLocks noGrp="1"/>
          </p:cNvSpPr>
          <p:nvPr>
            <p:ph idx="1"/>
          </p:nvPr>
        </p:nvSpPr>
        <p:spPr/>
        <p:txBody>
          <a:bodyPr anchor="ctr">
            <a:normAutofit/>
          </a:bodyPr>
          <a:lstStyle/>
          <a:p>
            <a:pPr marL="0" indent="0" algn="ctr">
              <a:buNone/>
            </a:pPr>
            <a:r>
              <a:rPr lang="en-US" sz="4000" i="1" dirty="0">
                <a:latin typeface="Calibri" panose="020F0502020204030204" pitchFamily="34" charset="0"/>
                <a:cs typeface="Calibri" panose="020F0502020204030204" pitchFamily="34" charset="0"/>
              </a:rPr>
              <a:t>“in, relating to, or characteristic of the </a:t>
            </a:r>
            <a:r>
              <a:rPr lang="en-US" sz="4000" b="1" i="1" dirty="0">
                <a:solidFill>
                  <a:schemeClr val="accent3">
                    <a:lumMod val="50000"/>
                  </a:schemeClr>
                </a:solidFill>
                <a:latin typeface="Calibri" panose="020F0502020204030204" pitchFamily="34" charset="0"/>
                <a:cs typeface="Calibri" panose="020F0502020204030204" pitchFamily="34" charset="0"/>
              </a:rPr>
              <a:t>countryside</a:t>
            </a:r>
            <a:r>
              <a:rPr lang="en-US" sz="4000" i="1" dirty="0">
                <a:latin typeface="Calibri" panose="020F0502020204030204" pitchFamily="34" charset="0"/>
                <a:cs typeface="Calibri" panose="020F0502020204030204" pitchFamily="34" charset="0"/>
              </a:rPr>
              <a:t> rather than the </a:t>
            </a:r>
            <a:r>
              <a:rPr lang="en-US" sz="4000" b="1" i="1" dirty="0">
                <a:solidFill>
                  <a:srgbClr val="FF0000"/>
                </a:solidFill>
                <a:latin typeface="Calibri" panose="020F0502020204030204" pitchFamily="34" charset="0"/>
                <a:cs typeface="Calibri" panose="020F0502020204030204" pitchFamily="34" charset="0"/>
              </a:rPr>
              <a:t>town.</a:t>
            </a:r>
            <a:r>
              <a:rPr lang="en-US" sz="4000" i="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41354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600"/>
            <a:ext cx="8915400" cy="914400"/>
          </a:xfrm>
          <a:solidFill>
            <a:srgbClr val="FFFF00"/>
          </a:solidFill>
        </p:spPr>
        <p:txBody>
          <a:bodyPr>
            <a:normAutofit/>
          </a:bodyPr>
          <a:lstStyle/>
          <a:p>
            <a:r>
              <a:rPr lang="en-US" b="1" dirty="0">
                <a:solidFill>
                  <a:srgbClr val="3333FF"/>
                </a:solidFill>
              </a:rPr>
              <a:t>How can we define Rural Development? </a:t>
            </a:r>
          </a:p>
        </p:txBody>
      </p:sp>
      <p:sp>
        <p:nvSpPr>
          <p:cNvPr id="3" name="Content Placeholder 2"/>
          <p:cNvSpPr>
            <a:spLocks noGrp="1"/>
          </p:cNvSpPr>
          <p:nvPr>
            <p:ph idx="1"/>
          </p:nvPr>
        </p:nvSpPr>
        <p:spPr>
          <a:xfrm>
            <a:off x="228600" y="2133600"/>
            <a:ext cx="4696902" cy="3992563"/>
          </a:xfrm>
        </p:spPr>
        <p:txBody>
          <a:bodyPr>
            <a:noAutofit/>
          </a:bodyPr>
          <a:lstStyle/>
          <a:p>
            <a:r>
              <a:rPr lang="en-US" sz="2800" dirty="0"/>
              <a:t>Rural development is related with the overall development of rural areas with a view to improve the quality of life of rural people. </a:t>
            </a:r>
          </a:p>
          <a:p>
            <a:r>
              <a:rPr lang="en-US" sz="2800" dirty="0"/>
              <a:t>Rural development is a comprehensive and multi-dimensional concept.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5502" y="2133600"/>
            <a:ext cx="4132099" cy="399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967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818" y="990600"/>
            <a:ext cx="8839199" cy="762000"/>
          </a:xfrm>
          <a:solidFill>
            <a:srgbClr val="FFFF00"/>
          </a:solidFill>
        </p:spPr>
        <p:txBody>
          <a:bodyPr>
            <a:noAutofit/>
          </a:bodyPr>
          <a:lstStyle/>
          <a:p>
            <a:pPr algn="ctr"/>
            <a:r>
              <a:rPr lang="en-US" sz="4000" b="1" dirty="0">
                <a:solidFill>
                  <a:srgbClr val="3333FF"/>
                </a:solidFill>
                <a:latin typeface="Calibri" panose="020F0502020204030204" pitchFamily="34" charset="0"/>
                <a:cs typeface="Calibri" panose="020F0502020204030204" pitchFamily="34" charset="0"/>
              </a:rPr>
              <a:t>How can we define Rural Development? </a:t>
            </a:r>
          </a:p>
        </p:txBody>
      </p:sp>
      <p:sp>
        <p:nvSpPr>
          <p:cNvPr id="3" name="Content Placeholder 2"/>
          <p:cNvSpPr>
            <a:spLocks noGrp="1"/>
          </p:cNvSpPr>
          <p:nvPr>
            <p:ph idx="1"/>
          </p:nvPr>
        </p:nvSpPr>
        <p:spPr>
          <a:xfrm>
            <a:off x="452512" y="1781908"/>
            <a:ext cx="8686799" cy="3880773"/>
          </a:xfrm>
        </p:spPr>
        <p:txBody>
          <a:bodyPr>
            <a:noAutofit/>
          </a:bodyPr>
          <a:lstStyle/>
          <a:p>
            <a:pPr marL="0" indent="0">
              <a:buNone/>
            </a:pPr>
            <a:r>
              <a:rPr lang="en-US" sz="2800" b="1" dirty="0">
                <a:latin typeface="Calibri" panose="020F0502020204030204" pitchFamily="34" charset="0"/>
                <a:cs typeface="Calibri" panose="020F0502020204030204" pitchFamily="34" charset="0"/>
              </a:rPr>
              <a:t>Rural Development encompasses – </a:t>
            </a:r>
          </a:p>
          <a:p>
            <a:pPr lvl="1">
              <a:buFont typeface="Wingdings" pitchFamily="2" charset="2"/>
              <a:buChar char="ü"/>
            </a:pPr>
            <a:r>
              <a:rPr lang="en-US" sz="2800" b="1" i="1" dirty="0">
                <a:latin typeface="Calibri" panose="020F0502020204030204" pitchFamily="34" charset="0"/>
                <a:cs typeface="Calibri" panose="020F0502020204030204" pitchFamily="34" charset="0"/>
              </a:rPr>
              <a:t>The development of agriculture and allied activities</a:t>
            </a:r>
          </a:p>
          <a:p>
            <a:pPr lvl="1">
              <a:buFont typeface="Wingdings" pitchFamily="2" charset="2"/>
              <a:buChar char="ü"/>
            </a:pPr>
            <a:r>
              <a:rPr lang="en-US" sz="2800" b="1" i="1" dirty="0">
                <a:latin typeface="Calibri" panose="020F0502020204030204" pitchFamily="34" charset="0"/>
                <a:cs typeface="Calibri" panose="020F0502020204030204" pitchFamily="34" charset="0"/>
              </a:rPr>
              <a:t>Village and cottage industries</a:t>
            </a:r>
          </a:p>
          <a:p>
            <a:pPr lvl="1">
              <a:buFont typeface="Wingdings" pitchFamily="2" charset="2"/>
              <a:buChar char="ü"/>
            </a:pPr>
            <a:r>
              <a:rPr lang="en-US" sz="2800" b="1" i="1" dirty="0">
                <a:latin typeface="Calibri" panose="020F0502020204030204" pitchFamily="34" charset="0"/>
                <a:cs typeface="Calibri" panose="020F0502020204030204" pitchFamily="34" charset="0"/>
              </a:rPr>
              <a:t>Crafts</a:t>
            </a:r>
          </a:p>
          <a:p>
            <a:pPr lvl="1">
              <a:buFont typeface="Wingdings" pitchFamily="2" charset="2"/>
              <a:buChar char="ü"/>
            </a:pPr>
            <a:r>
              <a:rPr lang="en-US" sz="2800" b="1" i="1" dirty="0">
                <a:latin typeface="Calibri" panose="020F0502020204030204" pitchFamily="34" charset="0"/>
                <a:cs typeface="Calibri" panose="020F0502020204030204" pitchFamily="34" charset="0"/>
              </a:rPr>
              <a:t>Socio-economic infrastructure</a:t>
            </a:r>
          </a:p>
          <a:p>
            <a:pPr lvl="1">
              <a:buFont typeface="Wingdings" pitchFamily="2" charset="2"/>
              <a:buChar char="ü"/>
            </a:pPr>
            <a:r>
              <a:rPr lang="en-US" sz="2800" b="1" i="1" dirty="0">
                <a:latin typeface="Calibri" panose="020F0502020204030204" pitchFamily="34" charset="0"/>
                <a:cs typeface="Calibri" panose="020F0502020204030204" pitchFamily="34" charset="0"/>
              </a:rPr>
              <a:t>Community Services and Facilities </a:t>
            </a:r>
          </a:p>
          <a:p>
            <a:pPr lvl="1">
              <a:buFont typeface="Wingdings" pitchFamily="2" charset="2"/>
              <a:buChar char="ü"/>
            </a:pPr>
            <a:r>
              <a:rPr lang="en-US" sz="2800" b="1" i="1" dirty="0">
                <a:latin typeface="Calibri" panose="020F0502020204030204" pitchFamily="34" charset="0"/>
                <a:cs typeface="Calibri" panose="020F0502020204030204" pitchFamily="34" charset="0"/>
              </a:rPr>
              <a:t>The human resources in rural areas </a:t>
            </a:r>
          </a:p>
        </p:txBody>
      </p:sp>
    </p:spTree>
    <p:extLst>
      <p:ext uri="{BB962C8B-B14F-4D97-AF65-F5344CB8AC3E}">
        <p14:creationId xmlns:p14="http://schemas.microsoft.com/office/powerpoint/2010/main" val="2155613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314</TotalTime>
  <Words>994</Words>
  <Application>Microsoft Office PowerPoint</Application>
  <PresentationFormat>On-screen Show (4:3)</PresentationFormat>
  <Paragraphs>82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Trebuchet MS</vt:lpstr>
      <vt:lpstr>Wingdings</vt:lpstr>
      <vt:lpstr>Wingdings 3</vt:lpstr>
      <vt:lpstr>Facet</vt:lpstr>
      <vt:lpstr>Understanding Rural Development</vt:lpstr>
      <vt:lpstr>Learning Objectives</vt:lpstr>
      <vt:lpstr>PowerPoint Presentation</vt:lpstr>
      <vt:lpstr>PowerPoint Presentation</vt:lpstr>
      <vt:lpstr>PowerPoint Presentation</vt:lpstr>
      <vt:lpstr>Curiosity Cures Everything</vt:lpstr>
      <vt:lpstr>The Meaning of the word ‘rural’: What Internet Tells Us!! </vt:lpstr>
      <vt:lpstr>How can we define Rural Development? </vt:lpstr>
      <vt:lpstr>How can we define Rural Development? </vt:lpstr>
      <vt:lpstr>Conceptualizing Rural Development</vt:lpstr>
      <vt:lpstr>Rural Development as a Process</vt:lpstr>
      <vt:lpstr>Rural Development as a Phenomenon</vt:lpstr>
      <vt:lpstr>Rural Development as a Strategy</vt:lpstr>
      <vt:lpstr>Rural Development as a Discipline </vt:lpstr>
      <vt:lpstr>Definition by Scholars</vt:lpstr>
      <vt:lpstr>Rural Development</vt:lpstr>
      <vt:lpstr>Basic Elements of Rural Development</vt:lpstr>
      <vt:lpstr>Basic Necessities of Life</vt:lpstr>
      <vt:lpstr>Basic Necessities of Life</vt:lpstr>
      <vt:lpstr>Self-Respect</vt:lpstr>
      <vt:lpstr>Freedom</vt:lpstr>
      <vt:lpstr>Learning Outcomes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Rural Development: Concepts and Paradigms</dc:title>
  <dc:creator>diu</dc:creator>
  <cp:lastModifiedBy>USER</cp:lastModifiedBy>
  <cp:revision>23</cp:revision>
  <dcterms:created xsi:type="dcterms:W3CDTF">2019-01-15T03:56:59Z</dcterms:created>
  <dcterms:modified xsi:type="dcterms:W3CDTF">2023-07-28T06:00:49Z</dcterms:modified>
</cp:coreProperties>
</file>