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1" r:id="rId8"/>
    <p:sldId id="262"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5A4028A-8A31-4BC3-81A4-C92C0410C821}" type="datetimeFigureOut">
              <a:rPr lang="en-US" smtClean="0"/>
              <a:t>5/8/2024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0ACDA70-5DA4-49C5-821A-D7A902AD4D6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6626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A4028A-8A31-4BC3-81A4-C92C0410C821}"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CDA70-5DA4-49C5-821A-D7A902AD4D69}" type="slidenum">
              <a:rPr lang="en-US" smtClean="0"/>
              <a:t>‹#›</a:t>
            </a:fld>
            <a:endParaRPr lang="en-US"/>
          </a:p>
        </p:txBody>
      </p:sp>
    </p:spTree>
    <p:extLst>
      <p:ext uri="{BB962C8B-B14F-4D97-AF65-F5344CB8AC3E}">
        <p14:creationId xmlns:p14="http://schemas.microsoft.com/office/powerpoint/2010/main" val="181510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A4028A-8A31-4BC3-81A4-C92C0410C821}"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CDA70-5DA4-49C5-821A-D7A902AD4D6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5791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A4028A-8A31-4BC3-81A4-C92C0410C821}"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CDA70-5DA4-49C5-821A-D7A902AD4D6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4324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A4028A-8A31-4BC3-81A4-C92C0410C821}"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CDA70-5DA4-49C5-821A-D7A902AD4D69}" type="slidenum">
              <a:rPr lang="en-US" smtClean="0"/>
              <a:t>‹#›</a:t>
            </a:fld>
            <a:endParaRPr lang="en-US"/>
          </a:p>
        </p:txBody>
      </p:sp>
    </p:spTree>
    <p:extLst>
      <p:ext uri="{BB962C8B-B14F-4D97-AF65-F5344CB8AC3E}">
        <p14:creationId xmlns:p14="http://schemas.microsoft.com/office/powerpoint/2010/main" val="331543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A4028A-8A31-4BC3-81A4-C92C0410C821}"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CDA70-5DA4-49C5-821A-D7A902AD4D6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4601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A4028A-8A31-4BC3-81A4-C92C0410C821}"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CDA70-5DA4-49C5-821A-D7A902AD4D6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748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A4028A-8A31-4BC3-81A4-C92C0410C821}"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CDA70-5DA4-49C5-821A-D7A902AD4D6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4612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A4028A-8A31-4BC3-81A4-C92C0410C821}"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CDA70-5DA4-49C5-821A-D7A902AD4D6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308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A4028A-8A31-4BC3-81A4-C92C0410C821}"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CDA70-5DA4-49C5-821A-D7A902AD4D69}" type="slidenum">
              <a:rPr lang="en-US" smtClean="0"/>
              <a:t>‹#›</a:t>
            </a:fld>
            <a:endParaRPr lang="en-US"/>
          </a:p>
        </p:txBody>
      </p:sp>
    </p:spTree>
    <p:extLst>
      <p:ext uri="{BB962C8B-B14F-4D97-AF65-F5344CB8AC3E}">
        <p14:creationId xmlns:p14="http://schemas.microsoft.com/office/powerpoint/2010/main" val="251178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A4028A-8A31-4BC3-81A4-C92C0410C821}"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CDA70-5DA4-49C5-821A-D7A902AD4D6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90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A4028A-8A31-4BC3-81A4-C92C0410C821}"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CDA70-5DA4-49C5-821A-D7A902AD4D69}" type="slidenum">
              <a:rPr lang="en-US" smtClean="0"/>
              <a:t>‹#›</a:t>
            </a:fld>
            <a:endParaRPr lang="en-US"/>
          </a:p>
        </p:txBody>
      </p:sp>
    </p:spTree>
    <p:extLst>
      <p:ext uri="{BB962C8B-B14F-4D97-AF65-F5344CB8AC3E}">
        <p14:creationId xmlns:p14="http://schemas.microsoft.com/office/powerpoint/2010/main" val="3331068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A4028A-8A31-4BC3-81A4-C92C0410C821}" type="datetimeFigureOut">
              <a:rPr lang="en-US" smtClean="0"/>
              <a:t>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ACDA70-5DA4-49C5-821A-D7A902AD4D6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0265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A4028A-8A31-4BC3-81A4-C92C0410C821}"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ACDA70-5DA4-49C5-821A-D7A902AD4D6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231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4028A-8A31-4BC3-81A4-C92C0410C821}" type="datetimeFigureOut">
              <a:rPr lang="en-US" smtClean="0"/>
              <a:t>5/8/2024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ACDA70-5DA4-49C5-821A-D7A902AD4D69}" type="slidenum">
              <a:rPr lang="en-US" smtClean="0"/>
              <a:t>‹#›</a:t>
            </a:fld>
            <a:endParaRPr lang="en-US"/>
          </a:p>
        </p:txBody>
      </p:sp>
    </p:spTree>
    <p:extLst>
      <p:ext uri="{BB962C8B-B14F-4D97-AF65-F5344CB8AC3E}">
        <p14:creationId xmlns:p14="http://schemas.microsoft.com/office/powerpoint/2010/main" val="1628057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A4028A-8A31-4BC3-81A4-C92C0410C821}"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CDA70-5DA4-49C5-821A-D7A902AD4D6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782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A4028A-8A31-4BC3-81A4-C92C0410C821}"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CDA70-5DA4-49C5-821A-D7A902AD4D69}" type="slidenum">
              <a:rPr lang="en-US" smtClean="0"/>
              <a:t>‹#›</a:t>
            </a:fld>
            <a:endParaRPr lang="en-US"/>
          </a:p>
        </p:txBody>
      </p:sp>
    </p:spTree>
    <p:extLst>
      <p:ext uri="{BB962C8B-B14F-4D97-AF65-F5344CB8AC3E}">
        <p14:creationId xmlns:p14="http://schemas.microsoft.com/office/powerpoint/2010/main" val="66910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A4028A-8A31-4BC3-81A4-C92C0410C821}" type="datetimeFigureOut">
              <a:rPr lang="en-US" smtClean="0"/>
              <a:t>5/8/2024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0ACDA70-5DA4-49C5-821A-D7A902AD4D69}" type="slidenum">
              <a:rPr lang="en-US" smtClean="0"/>
              <a:t>‹#›</a:t>
            </a:fld>
            <a:endParaRPr lang="en-US"/>
          </a:p>
        </p:txBody>
      </p:sp>
    </p:spTree>
    <p:extLst>
      <p:ext uri="{BB962C8B-B14F-4D97-AF65-F5344CB8AC3E}">
        <p14:creationId xmlns:p14="http://schemas.microsoft.com/office/powerpoint/2010/main" val="397251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6BBDA4-E154-70F0-F50E-EC6179D4F530}"/>
              </a:ext>
            </a:extLst>
          </p:cNvPr>
          <p:cNvSpPr>
            <a:spLocks noGrp="1"/>
          </p:cNvSpPr>
          <p:nvPr>
            <p:ph type="ctrTitle"/>
          </p:nvPr>
        </p:nvSpPr>
        <p:spPr/>
        <p:txBody>
          <a:bodyPr/>
          <a:lstStyle/>
          <a:p>
            <a:r>
              <a:rPr lang="en-US" dirty="0"/>
              <a:t>Topic 5</a:t>
            </a:r>
          </a:p>
        </p:txBody>
      </p:sp>
      <p:sp>
        <p:nvSpPr>
          <p:cNvPr id="3" name="Subtitle 2">
            <a:extLst>
              <a:ext uri="{FF2B5EF4-FFF2-40B4-BE49-F238E27FC236}">
                <a16:creationId xmlns:a16="http://schemas.microsoft.com/office/drawing/2014/main" xmlns="" id="{D453D162-A5C3-E188-B733-EF48081ACD07}"/>
              </a:ext>
            </a:extLst>
          </p:cNvPr>
          <p:cNvSpPr>
            <a:spLocks noGrp="1"/>
          </p:cNvSpPr>
          <p:nvPr>
            <p:ph type="subTitle" idx="1"/>
          </p:nvPr>
        </p:nvSpPr>
        <p:spPr/>
        <p:txBody>
          <a:bodyPr>
            <a:normAutofit/>
          </a:bodyPr>
          <a:lstStyle/>
          <a:p>
            <a:r>
              <a:rPr lang="en-US" sz="5400" b="1" dirty="0">
                <a:solidFill>
                  <a:srgbClr val="FF0000"/>
                </a:solidFill>
              </a:rPr>
              <a:t>The Risk Takers</a:t>
            </a:r>
          </a:p>
        </p:txBody>
      </p:sp>
    </p:spTree>
    <p:extLst>
      <p:ext uri="{BB962C8B-B14F-4D97-AF65-F5344CB8AC3E}">
        <p14:creationId xmlns:p14="http://schemas.microsoft.com/office/powerpoint/2010/main" val="1436273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AE26CD-36F2-2CA8-84D3-FE8C8116618B}"/>
              </a:ext>
            </a:extLst>
          </p:cNvPr>
          <p:cNvSpPr>
            <a:spLocks noGrp="1"/>
          </p:cNvSpPr>
          <p:nvPr>
            <p:ph type="title"/>
          </p:nvPr>
        </p:nvSpPr>
        <p:spPr/>
        <p:txBody>
          <a:bodyPr/>
          <a:lstStyle/>
          <a:p>
            <a:r>
              <a:rPr lang="en-US" dirty="0"/>
              <a:t>Risk Taker</a:t>
            </a:r>
          </a:p>
        </p:txBody>
      </p:sp>
      <p:sp>
        <p:nvSpPr>
          <p:cNvPr id="3" name="Content Placeholder 2">
            <a:extLst>
              <a:ext uri="{FF2B5EF4-FFF2-40B4-BE49-F238E27FC236}">
                <a16:creationId xmlns:a16="http://schemas.microsoft.com/office/drawing/2014/main" xmlns="" id="{76AD3642-5707-1B5A-2F8A-ADF311BAF754}"/>
              </a:ext>
            </a:extLst>
          </p:cNvPr>
          <p:cNvSpPr>
            <a:spLocks noGrp="1"/>
          </p:cNvSpPr>
          <p:nvPr>
            <p:ph idx="1"/>
          </p:nvPr>
        </p:nvSpPr>
        <p:spPr/>
        <p:txBody>
          <a:bodyPr/>
          <a:lstStyle/>
          <a:p>
            <a:pPr algn="just"/>
            <a:r>
              <a:rPr lang="en-US" dirty="0"/>
              <a:t>Risk Takers are individuals or investors who see opportunity in the market volatility and risk a great deal in expectation of a high rate of return. </a:t>
            </a:r>
          </a:p>
          <a:p>
            <a:pPr algn="just"/>
            <a:r>
              <a:rPr lang="en-US" dirty="0"/>
              <a:t>They have an inclination towards high-risk investments with a great potential of return as well as a loss at the same time. </a:t>
            </a:r>
          </a:p>
          <a:p>
            <a:pPr algn="just"/>
            <a:r>
              <a:rPr lang="en-US" dirty="0"/>
              <a:t>By investing in high-risk investment options, they de-risk the market for more conservative investors.</a:t>
            </a:r>
          </a:p>
        </p:txBody>
      </p:sp>
    </p:spTree>
    <p:extLst>
      <p:ext uri="{BB962C8B-B14F-4D97-AF65-F5344CB8AC3E}">
        <p14:creationId xmlns:p14="http://schemas.microsoft.com/office/powerpoint/2010/main" val="137450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947E3FC-82D0-F1F7-BE5E-52108E173627}"/>
              </a:ext>
            </a:extLst>
          </p:cNvPr>
          <p:cNvSpPr>
            <a:spLocks noGrp="1"/>
          </p:cNvSpPr>
          <p:nvPr>
            <p:ph idx="1"/>
          </p:nvPr>
        </p:nvSpPr>
        <p:spPr>
          <a:xfrm>
            <a:off x="762000" y="2311823"/>
            <a:ext cx="3977639" cy="2234354"/>
          </a:xfrm>
          <a:solidFill>
            <a:schemeClr val="accent5">
              <a:lumMod val="20000"/>
              <a:lumOff val="80000"/>
            </a:schemeClr>
          </a:solidFill>
        </p:spPr>
        <p:txBody>
          <a:bodyPr/>
          <a:lstStyle/>
          <a:p>
            <a:pPr marL="0" indent="0" algn="ctr">
              <a:buNone/>
            </a:pPr>
            <a:r>
              <a:rPr lang="en-US" b="1" u="sng" dirty="0">
                <a:solidFill>
                  <a:srgbClr val="FF0000"/>
                </a:solidFill>
                <a:latin typeface="-apple-system"/>
              </a:rPr>
              <a:t>Investment Option 1</a:t>
            </a:r>
          </a:p>
          <a:p>
            <a:pPr marL="0" indent="0" algn="ctr">
              <a:buNone/>
            </a:pPr>
            <a:r>
              <a:rPr lang="en-US" dirty="0">
                <a:solidFill>
                  <a:srgbClr val="212121"/>
                </a:solidFill>
              </a:rPr>
              <a:t>F</a:t>
            </a:r>
            <a:r>
              <a:rPr lang="en-US" b="0" i="0" dirty="0">
                <a:solidFill>
                  <a:srgbClr val="212121"/>
                </a:solidFill>
                <a:effectLst/>
              </a:rPr>
              <a:t>ixed-income security which will give 15 % of annual return on a fixed basis</a:t>
            </a:r>
            <a:endParaRPr lang="en-US" dirty="0"/>
          </a:p>
        </p:txBody>
      </p:sp>
      <p:pic>
        <p:nvPicPr>
          <p:cNvPr id="5" name="Picture 4">
            <a:extLst>
              <a:ext uri="{FF2B5EF4-FFF2-40B4-BE49-F238E27FC236}">
                <a16:creationId xmlns:a16="http://schemas.microsoft.com/office/drawing/2014/main" xmlns="" id="{DBF304E8-CF30-84E2-F790-569483B4F48B}"/>
              </a:ext>
            </a:extLst>
          </p:cNvPr>
          <p:cNvPicPr>
            <a:picLocks noChangeAspect="1"/>
          </p:cNvPicPr>
          <p:nvPr/>
        </p:nvPicPr>
        <p:blipFill>
          <a:blip r:embed="rId2"/>
          <a:stretch>
            <a:fillRect/>
          </a:stretch>
        </p:blipFill>
        <p:spPr>
          <a:xfrm>
            <a:off x="4739639" y="1371494"/>
            <a:ext cx="2900363" cy="3642466"/>
          </a:xfrm>
          <a:prstGeom prst="rect">
            <a:avLst/>
          </a:prstGeom>
        </p:spPr>
      </p:pic>
      <p:sp>
        <p:nvSpPr>
          <p:cNvPr id="6" name="Content Placeholder 2">
            <a:extLst>
              <a:ext uri="{FF2B5EF4-FFF2-40B4-BE49-F238E27FC236}">
                <a16:creationId xmlns:a16="http://schemas.microsoft.com/office/drawing/2014/main" xmlns="" id="{D4557EC6-C4E8-7DBF-F736-4725D20E699D}"/>
              </a:ext>
            </a:extLst>
          </p:cNvPr>
          <p:cNvSpPr txBox="1">
            <a:spLocks/>
          </p:cNvSpPr>
          <p:nvPr/>
        </p:nvSpPr>
        <p:spPr>
          <a:xfrm>
            <a:off x="7640002" y="2311823"/>
            <a:ext cx="3977639" cy="2234354"/>
          </a:xfrm>
          <a:prstGeom prst="rect">
            <a:avLst/>
          </a:prstGeom>
          <a:solidFill>
            <a:schemeClr val="accent5">
              <a:lumMod val="20000"/>
              <a:lumOff val="80000"/>
            </a:schemeClr>
          </a:solidFill>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b="1" u="sng" dirty="0">
                <a:solidFill>
                  <a:srgbClr val="FF0000"/>
                </a:solidFill>
                <a:latin typeface="-apple-system"/>
              </a:rPr>
              <a:t>Investment Option 2</a:t>
            </a:r>
          </a:p>
          <a:p>
            <a:pPr marL="0" indent="0" algn="ctr">
              <a:buFont typeface="Arial"/>
              <a:buNone/>
            </a:pPr>
            <a:r>
              <a:rPr lang="en-US" dirty="0"/>
              <a:t>Market-linked security which will provide the return as per the performance of the market</a:t>
            </a:r>
          </a:p>
        </p:txBody>
      </p:sp>
    </p:spTree>
    <p:extLst>
      <p:ext uri="{BB962C8B-B14F-4D97-AF65-F5344CB8AC3E}">
        <p14:creationId xmlns:p14="http://schemas.microsoft.com/office/powerpoint/2010/main" val="3598085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81E717-5393-496B-15FE-56339919C605}"/>
              </a:ext>
            </a:extLst>
          </p:cNvPr>
          <p:cNvSpPr>
            <a:spLocks noGrp="1"/>
          </p:cNvSpPr>
          <p:nvPr>
            <p:ph type="title"/>
          </p:nvPr>
        </p:nvSpPr>
        <p:spPr>
          <a:xfrm>
            <a:off x="1295402" y="336337"/>
            <a:ext cx="9601196" cy="1303867"/>
          </a:xfrm>
        </p:spPr>
        <p:txBody>
          <a:bodyPr/>
          <a:lstStyle/>
          <a:p>
            <a:r>
              <a:rPr lang="en-US" dirty="0"/>
              <a:t>Characteristics of Risk Takers</a:t>
            </a:r>
          </a:p>
        </p:txBody>
      </p:sp>
      <p:pic>
        <p:nvPicPr>
          <p:cNvPr id="4" name="Picture 3">
            <a:extLst>
              <a:ext uri="{FF2B5EF4-FFF2-40B4-BE49-F238E27FC236}">
                <a16:creationId xmlns:a16="http://schemas.microsoft.com/office/drawing/2014/main" xmlns="" id="{A53A1ECA-A637-3EAA-ED3B-63C1A18C3194}"/>
              </a:ext>
            </a:extLst>
          </p:cNvPr>
          <p:cNvPicPr>
            <a:picLocks noChangeAspect="1"/>
          </p:cNvPicPr>
          <p:nvPr/>
        </p:nvPicPr>
        <p:blipFill>
          <a:blip r:embed="rId2"/>
          <a:stretch>
            <a:fillRect/>
          </a:stretch>
        </p:blipFill>
        <p:spPr>
          <a:xfrm>
            <a:off x="2071910" y="1640204"/>
            <a:ext cx="8048180" cy="4494744"/>
          </a:xfrm>
          <a:prstGeom prst="rect">
            <a:avLst/>
          </a:prstGeom>
        </p:spPr>
      </p:pic>
    </p:spTree>
    <p:extLst>
      <p:ext uri="{BB962C8B-B14F-4D97-AF65-F5344CB8AC3E}">
        <p14:creationId xmlns:p14="http://schemas.microsoft.com/office/powerpoint/2010/main" val="474268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6D6404-4E68-9F8E-BBC8-F2D3AADB1DC1}"/>
              </a:ext>
            </a:extLst>
          </p:cNvPr>
          <p:cNvSpPr>
            <a:spLocks noGrp="1"/>
          </p:cNvSpPr>
          <p:nvPr>
            <p:ph type="title"/>
          </p:nvPr>
        </p:nvSpPr>
        <p:spPr>
          <a:xfrm>
            <a:off x="1295401" y="860212"/>
            <a:ext cx="9601196" cy="1303867"/>
          </a:xfrm>
        </p:spPr>
        <p:txBody>
          <a:bodyPr/>
          <a:lstStyle/>
          <a:p>
            <a:r>
              <a:rPr lang="en-US" dirty="0"/>
              <a:t>Characteristics of Risk Takers</a:t>
            </a:r>
          </a:p>
        </p:txBody>
      </p:sp>
      <p:sp>
        <p:nvSpPr>
          <p:cNvPr id="3" name="Content Placeholder 2">
            <a:extLst>
              <a:ext uri="{FF2B5EF4-FFF2-40B4-BE49-F238E27FC236}">
                <a16:creationId xmlns:a16="http://schemas.microsoft.com/office/drawing/2014/main" xmlns="" id="{3D4767B2-8B73-851B-6A82-BEF60FFCFF71}"/>
              </a:ext>
            </a:extLst>
          </p:cNvPr>
          <p:cNvSpPr>
            <a:spLocks noGrp="1"/>
          </p:cNvSpPr>
          <p:nvPr>
            <p:ph idx="1"/>
          </p:nvPr>
        </p:nvSpPr>
        <p:spPr>
          <a:xfrm>
            <a:off x="1295401" y="2556932"/>
            <a:ext cx="9601196" cy="3684696"/>
          </a:xfrm>
        </p:spPr>
        <p:txBody>
          <a:bodyPr>
            <a:normAutofit fontScale="92500"/>
          </a:bodyPr>
          <a:lstStyle/>
          <a:p>
            <a:pPr algn="just">
              <a:buFont typeface="Arial" panose="020B0604020202020204" pitchFamily="34" charset="0"/>
              <a:buChar char="•"/>
            </a:pPr>
            <a:r>
              <a:rPr lang="en-US" b="1" i="0" dirty="0">
                <a:solidFill>
                  <a:srgbClr val="FF0000"/>
                </a:solidFill>
                <a:effectLst/>
                <a:latin typeface="-apple-system"/>
              </a:rPr>
              <a:t>Market Fluctuations Interests Them:</a:t>
            </a:r>
            <a:r>
              <a:rPr lang="en-US" b="0" i="0" dirty="0">
                <a:solidFill>
                  <a:srgbClr val="FF0000"/>
                </a:solidFill>
                <a:effectLst/>
                <a:latin typeface="-apple-system"/>
              </a:rPr>
              <a:t> </a:t>
            </a:r>
            <a:r>
              <a:rPr lang="en-US" b="0" i="0" dirty="0">
                <a:solidFill>
                  <a:srgbClr val="212121"/>
                </a:solidFill>
                <a:effectLst/>
                <a:latin typeface="-apple-system"/>
              </a:rPr>
              <a:t>Risk takers are adventure lovers; they are intrigued with the market fluctuations and want to reap high benefit out of it even at the risk of the high potential of the loss.</a:t>
            </a:r>
          </a:p>
          <a:p>
            <a:pPr algn="just">
              <a:buFont typeface="Arial" panose="020B0604020202020204" pitchFamily="34" charset="0"/>
              <a:buChar char="•"/>
            </a:pPr>
            <a:r>
              <a:rPr lang="en-US" b="1" i="0" dirty="0">
                <a:solidFill>
                  <a:srgbClr val="FF0000"/>
                </a:solidFill>
                <a:effectLst/>
                <a:latin typeface="-apple-system"/>
              </a:rPr>
              <a:t>Adaptive to Changes</a:t>
            </a:r>
            <a:r>
              <a:rPr lang="en-US" b="0" i="0" dirty="0">
                <a:solidFill>
                  <a:srgbClr val="FF0000"/>
                </a:solidFill>
                <a:effectLst/>
                <a:latin typeface="-apple-system"/>
              </a:rPr>
              <a:t>: </a:t>
            </a:r>
            <a:r>
              <a:rPr lang="en-US" b="0" i="0" dirty="0">
                <a:solidFill>
                  <a:srgbClr val="212121"/>
                </a:solidFill>
                <a:effectLst/>
                <a:latin typeface="-apple-system"/>
              </a:rPr>
              <a:t>They are good at embracing change and go with their gut-instinct for investing in the riskier alternatives.</a:t>
            </a:r>
          </a:p>
          <a:p>
            <a:pPr algn="just">
              <a:buFont typeface="Arial" panose="020B0604020202020204" pitchFamily="34" charset="0"/>
              <a:buChar char="•"/>
            </a:pPr>
            <a:r>
              <a:rPr lang="en-US" b="1" i="0" dirty="0">
                <a:solidFill>
                  <a:srgbClr val="FF0000"/>
                </a:solidFill>
                <a:effectLst/>
                <a:latin typeface="-apple-system"/>
              </a:rPr>
              <a:t>Gambling Against the Odds</a:t>
            </a:r>
            <a:r>
              <a:rPr lang="en-US" b="0" i="0" dirty="0">
                <a:solidFill>
                  <a:srgbClr val="FF0000"/>
                </a:solidFill>
                <a:effectLst/>
                <a:latin typeface="-apple-system"/>
              </a:rPr>
              <a:t>: </a:t>
            </a:r>
            <a:r>
              <a:rPr lang="en-US" b="0" i="0" dirty="0">
                <a:solidFill>
                  <a:srgbClr val="212121"/>
                </a:solidFill>
                <a:effectLst/>
                <a:latin typeface="-apple-system"/>
              </a:rPr>
              <a:t>They love to gamble against the odds of risking everything to get the potentially high achievement or rate of return.</a:t>
            </a:r>
          </a:p>
          <a:p>
            <a:pPr algn="just">
              <a:buFont typeface="Arial" panose="020B0604020202020204" pitchFamily="34" charset="0"/>
              <a:buChar char="•"/>
            </a:pPr>
            <a:r>
              <a:rPr lang="en-US" b="1" i="0" dirty="0">
                <a:solidFill>
                  <a:srgbClr val="FF0000"/>
                </a:solidFill>
                <a:effectLst/>
                <a:latin typeface="-apple-system"/>
              </a:rPr>
              <a:t>Learners:</a:t>
            </a:r>
            <a:r>
              <a:rPr lang="en-US" b="0" i="0" dirty="0">
                <a:solidFill>
                  <a:srgbClr val="FF0000"/>
                </a:solidFill>
                <a:effectLst/>
                <a:latin typeface="-apple-system"/>
              </a:rPr>
              <a:t> </a:t>
            </a:r>
            <a:r>
              <a:rPr lang="en-US" b="0" i="0" dirty="0">
                <a:solidFill>
                  <a:srgbClr val="212121"/>
                </a:solidFill>
                <a:effectLst/>
                <a:latin typeface="-apple-system"/>
              </a:rPr>
              <a:t>They are life-long learners; they would always research, test, or learn something to gather more information.</a:t>
            </a:r>
          </a:p>
          <a:p>
            <a:pPr marL="0" indent="0">
              <a:buNone/>
            </a:pPr>
            <a:endParaRPr lang="en-US" dirty="0"/>
          </a:p>
        </p:txBody>
      </p:sp>
    </p:spTree>
    <p:extLst>
      <p:ext uri="{BB962C8B-B14F-4D97-AF65-F5344CB8AC3E}">
        <p14:creationId xmlns:p14="http://schemas.microsoft.com/office/powerpoint/2010/main" val="1205992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3B53FB-ECC5-C607-E65A-73CDBB895C22}"/>
              </a:ext>
            </a:extLst>
          </p:cNvPr>
          <p:cNvSpPr>
            <a:spLocks noGrp="1"/>
          </p:cNvSpPr>
          <p:nvPr>
            <p:ph type="title"/>
          </p:nvPr>
        </p:nvSpPr>
        <p:spPr>
          <a:xfrm>
            <a:off x="1295401" y="387772"/>
            <a:ext cx="9601196" cy="1303867"/>
          </a:xfrm>
        </p:spPr>
        <p:txBody>
          <a:bodyPr/>
          <a:lstStyle/>
          <a:p>
            <a:r>
              <a:rPr lang="en-US" dirty="0"/>
              <a:t>Types of Risk Taker</a:t>
            </a:r>
          </a:p>
        </p:txBody>
      </p:sp>
      <p:pic>
        <p:nvPicPr>
          <p:cNvPr id="4" name="Picture 3">
            <a:extLst>
              <a:ext uri="{FF2B5EF4-FFF2-40B4-BE49-F238E27FC236}">
                <a16:creationId xmlns:a16="http://schemas.microsoft.com/office/drawing/2014/main" xmlns="" id="{1B713D12-D036-CF67-6853-4A32924AF0D6}"/>
              </a:ext>
            </a:extLst>
          </p:cNvPr>
          <p:cNvPicPr>
            <a:picLocks noChangeAspect="1"/>
          </p:cNvPicPr>
          <p:nvPr/>
        </p:nvPicPr>
        <p:blipFill>
          <a:blip r:embed="rId2"/>
          <a:stretch>
            <a:fillRect/>
          </a:stretch>
        </p:blipFill>
        <p:spPr>
          <a:xfrm>
            <a:off x="3514247" y="1691639"/>
            <a:ext cx="5163503" cy="4522284"/>
          </a:xfrm>
          <a:prstGeom prst="rect">
            <a:avLst/>
          </a:prstGeom>
        </p:spPr>
      </p:pic>
    </p:spTree>
    <p:extLst>
      <p:ext uri="{BB962C8B-B14F-4D97-AF65-F5344CB8AC3E}">
        <p14:creationId xmlns:p14="http://schemas.microsoft.com/office/powerpoint/2010/main" val="181780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658D2-97DF-140C-9D53-4B870C9DC94C}"/>
              </a:ext>
            </a:extLst>
          </p:cNvPr>
          <p:cNvSpPr>
            <a:spLocks noGrp="1"/>
          </p:cNvSpPr>
          <p:nvPr>
            <p:ph type="title"/>
          </p:nvPr>
        </p:nvSpPr>
        <p:spPr/>
        <p:txBody>
          <a:bodyPr/>
          <a:lstStyle/>
          <a:p>
            <a:r>
              <a:rPr lang="en-US" dirty="0"/>
              <a:t>Types of Risk Taker</a:t>
            </a:r>
          </a:p>
        </p:txBody>
      </p:sp>
      <p:sp>
        <p:nvSpPr>
          <p:cNvPr id="3" name="Content Placeholder 2">
            <a:extLst>
              <a:ext uri="{FF2B5EF4-FFF2-40B4-BE49-F238E27FC236}">
                <a16:creationId xmlns:a16="http://schemas.microsoft.com/office/drawing/2014/main" xmlns="" id="{C7A29086-D92A-A637-C336-BEDFB0DA0107}"/>
              </a:ext>
            </a:extLst>
          </p:cNvPr>
          <p:cNvSpPr>
            <a:spLocks noGrp="1"/>
          </p:cNvSpPr>
          <p:nvPr>
            <p:ph idx="1"/>
          </p:nvPr>
        </p:nvSpPr>
        <p:spPr>
          <a:xfrm>
            <a:off x="1295402" y="2465492"/>
            <a:ext cx="9601196" cy="3752428"/>
          </a:xfrm>
        </p:spPr>
        <p:txBody>
          <a:bodyPr>
            <a:normAutofit fontScale="92500"/>
          </a:bodyPr>
          <a:lstStyle/>
          <a:p>
            <a:pPr algn="just"/>
            <a:r>
              <a:rPr lang="en-US" b="1" dirty="0">
                <a:solidFill>
                  <a:srgbClr val="FF0000"/>
                </a:solidFill>
              </a:rPr>
              <a:t>Conservative Risk Takers: </a:t>
            </a:r>
            <a:r>
              <a:rPr lang="en-US" dirty="0"/>
              <a:t>These investors do not like taking the risk. They would like to have a lower but fixed and secured rate of return on their investment. There will be minimal opportunity for growth in the investment portfolio of these types of investors as there will be almost no risk involved.</a:t>
            </a:r>
          </a:p>
          <a:p>
            <a:pPr algn="just"/>
            <a:r>
              <a:rPr lang="en-US" b="1" dirty="0">
                <a:solidFill>
                  <a:srgbClr val="FF0000"/>
                </a:solidFill>
              </a:rPr>
              <a:t>Moderate Risk Takers: </a:t>
            </a:r>
            <a:r>
              <a:rPr lang="en-US" dirty="0"/>
              <a:t>These types of investors would like to take reasonable risk, i.e. they like to go on a balanced approach. They would always like to grow their portfolio by taking some risks, but would not want the risk of losing everything.</a:t>
            </a:r>
          </a:p>
          <a:p>
            <a:pPr algn="just"/>
            <a:r>
              <a:rPr lang="en-US" b="1" dirty="0">
                <a:solidFill>
                  <a:srgbClr val="FF0000"/>
                </a:solidFill>
              </a:rPr>
              <a:t>High Risk Takers: </a:t>
            </a:r>
            <a:r>
              <a:rPr lang="en-US" dirty="0"/>
              <a:t>These people are not scared of the potential of losing everything; they are even intrigued by the possibility of market volatility. They like speculating on the market fluctuation in expectation of getting a high rate of return.</a:t>
            </a:r>
          </a:p>
        </p:txBody>
      </p:sp>
    </p:spTree>
    <p:extLst>
      <p:ext uri="{BB962C8B-B14F-4D97-AF65-F5344CB8AC3E}">
        <p14:creationId xmlns:p14="http://schemas.microsoft.com/office/powerpoint/2010/main" val="1333197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6070D-A3CC-20D6-0EBA-004C8A43FF31}"/>
              </a:ext>
            </a:extLst>
          </p:cNvPr>
          <p:cNvSpPr>
            <a:spLocks noGrp="1"/>
          </p:cNvSpPr>
          <p:nvPr>
            <p:ph type="title"/>
          </p:nvPr>
        </p:nvSpPr>
        <p:spPr>
          <a:xfrm>
            <a:off x="1295402" y="2490892"/>
            <a:ext cx="9601196" cy="1303867"/>
          </a:xfrm>
        </p:spPr>
        <p:txBody>
          <a:bodyPr/>
          <a:lstStyle/>
          <a:p>
            <a:r>
              <a:rPr lang="en-US" dirty="0"/>
              <a:t>Let’s Play the Risk Taking Game!</a:t>
            </a:r>
          </a:p>
        </p:txBody>
      </p:sp>
    </p:spTree>
    <p:extLst>
      <p:ext uri="{BB962C8B-B14F-4D97-AF65-F5344CB8AC3E}">
        <p14:creationId xmlns:p14="http://schemas.microsoft.com/office/powerpoint/2010/main" val="2042251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26000">
              <a:schemeClr val="tx2">
                <a:lumMod val="25000"/>
                <a:lumOff val="75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6864824" cy="6875567"/>
          </a:xfrm>
          <a:prstGeom prst="rect">
            <a:avLst/>
          </a:prstGeom>
        </p:spPr>
      </p:pic>
      <p:pic>
        <p:nvPicPr>
          <p:cNvPr id="6" name="Picture 5"/>
          <p:cNvPicPr>
            <a:picLocks noChangeAspect="1"/>
          </p:cNvPicPr>
          <p:nvPr/>
        </p:nvPicPr>
        <p:blipFill>
          <a:blip r:embed="rId3"/>
          <a:stretch>
            <a:fillRect/>
          </a:stretch>
        </p:blipFill>
        <p:spPr>
          <a:xfrm>
            <a:off x="6223379" y="0"/>
            <a:ext cx="5968622" cy="6858000"/>
          </a:xfrm>
          <a:prstGeom prst="rect">
            <a:avLst/>
          </a:prstGeom>
        </p:spPr>
      </p:pic>
    </p:spTree>
    <p:extLst>
      <p:ext uri="{BB962C8B-B14F-4D97-AF65-F5344CB8AC3E}">
        <p14:creationId xmlns:p14="http://schemas.microsoft.com/office/powerpoint/2010/main" val="2268432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TotalTime>
  <Words>284</Words>
  <Application>Microsoft Office PowerPoint</Application>
  <PresentationFormat>Widescreen</PresentationFormat>
  <Paragraphs>22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-apple-system</vt:lpstr>
      <vt:lpstr>Arial</vt:lpstr>
      <vt:lpstr>Garamond</vt:lpstr>
      <vt:lpstr>Organic</vt:lpstr>
      <vt:lpstr>Topic 5</vt:lpstr>
      <vt:lpstr>Risk Taker</vt:lpstr>
      <vt:lpstr>PowerPoint Presentation</vt:lpstr>
      <vt:lpstr>Characteristics of Risk Takers</vt:lpstr>
      <vt:lpstr>Characteristics of Risk Takers</vt:lpstr>
      <vt:lpstr>Types of Risk Taker</vt:lpstr>
      <vt:lpstr>Types of Risk Taker</vt:lpstr>
      <vt:lpstr>Let’s Play the Risk Taking Game!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Fariza Prodhan</dc:creator>
  <cp:lastModifiedBy>DIU</cp:lastModifiedBy>
  <cp:revision>20</cp:revision>
  <dcterms:created xsi:type="dcterms:W3CDTF">2023-06-02T05:39:16Z</dcterms:created>
  <dcterms:modified xsi:type="dcterms:W3CDTF">2024-05-08T03:27:32Z</dcterms:modified>
</cp:coreProperties>
</file>