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8" r:id="rId4"/>
    <p:sldId id="259" r:id="rId5"/>
    <p:sldId id="268" r:id="rId6"/>
    <p:sldId id="269" r:id="rId7"/>
    <p:sldId id="266" r:id="rId8"/>
    <p:sldId id="267" r:id="rId9"/>
    <p:sldId id="260" r:id="rId10"/>
    <p:sldId id="261" r:id="rId11"/>
    <p:sldId id="271" r:id="rId12"/>
    <p:sldId id="262" r:id="rId13"/>
    <p:sldId id="263" r:id="rId14"/>
    <p:sldId id="272" r:id="rId15"/>
    <p:sldId id="270" r:id="rId16"/>
    <p:sldId id="264" r:id="rId17"/>
    <p:sldId id="26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1" d="100"/>
          <a:sy n="81" d="100"/>
        </p:scale>
        <p:origin x="-300" y="21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B69A12F-E1E2-4D44-8595-98E6D30DA700}" type="datetimeFigureOut">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B8EC1-1FCA-452A-8BD5-CB58B87D3A7D}" type="slidenum">
              <a:rPr lang="en-US" smtClean="0"/>
              <a:t>‹#›</a:t>
            </a:fld>
            <a:endParaRPr lang="en-US"/>
          </a:p>
        </p:txBody>
      </p:sp>
    </p:spTree>
    <p:extLst>
      <p:ext uri="{BB962C8B-B14F-4D97-AF65-F5344CB8AC3E}">
        <p14:creationId xmlns:p14="http://schemas.microsoft.com/office/powerpoint/2010/main" val="2429088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69A12F-E1E2-4D44-8595-98E6D30DA700}" type="datetimeFigureOut">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B8EC1-1FCA-452A-8BD5-CB58B87D3A7D}" type="slidenum">
              <a:rPr lang="en-US" smtClean="0"/>
              <a:t>‹#›</a:t>
            </a:fld>
            <a:endParaRPr lang="en-US"/>
          </a:p>
        </p:txBody>
      </p:sp>
    </p:spTree>
    <p:extLst>
      <p:ext uri="{BB962C8B-B14F-4D97-AF65-F5344CB8AC3E}">
        <p14:creationId xmlns:p14="http://schemas.microsoft.com/office/powerpoint/2010/main" val="3473039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69A12F-E1E2-4D44-8595-98E6D30DA700}" type="datetimeFigureOut">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B8EC1-1FCA-452A-8BD5-CB58B87D3A7D}"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788869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69A12F-E1E2-4D44-8595-98E6D30DA700}" type="datetimeFigureOut">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B8EC1-1FCA-452A-8BD5-CB58B87D3A7D}" type="slidenum">
              <a:rPr lang="en-US" smtClean="0"/>
              <a:t>‹#›</a:t>
            </a:fld>
            <a:endParaRPr lang="en-US"/>
          </a:p>
        </p:txBody>
      </p:sp>
    </p:spTree>
    <p:extLst>
      <p:ext uri="{BB962C8B-B14F-4D97-AF65-F5344CB8AC3E}">
        <p14:creationId xmlns:p14="http://schemas.microsoft.com/office/powerpoint/2010/main" val="16127195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69A12F-E1E2-4D44-8595-98E6D30DA700}" type="datetimeFigureOut">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B8EC1-1FCA-452A-8BD5-CB58B87D3A7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121008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69A12F-E1E2-4D44-8595-98E6D30DA700}" type="datetimeFigureOut">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B8EC1-1FCA-452A-8BD5-CB58B87D3A7D}" type="slidenum">
              <a:rPr lang="en-US" smtClean="0"/>
              <a:t>‹#›</a:t>
            </a:fld>
            <a:endParaRPr lang="en-US"/>
          </a:p>
        </p:txBody>
      </p:sp>
    </p:spTree>
    <p:extLst>
      <p:ext uri="{BB962C8B-B14F-4D97-AF65-F5344CB8AC3E}">
        <p14:creationId xmlns:p14="http://schemas.microsoft.com/office/powerpoint/2010/main" val="37422947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B69A12F-E1E2-4D44-8595-98E6D30DA700}" type="datetimeFigureOut">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B8EC1-1FCA-452A-8BD5-CB58B87D3A7D}" type="slidenum">
              <a:rPr lang="en-US" smtClean="0"/>
              <a:t>‹#›</a:t>
            </a:fld>
            <a:endParaRPr lang="en-US"/>
          </a:p>
        </p:txBody>
      </p:sp>
    </p:spTree>
    <p:extLst>
      <p:ext uri="{BB962C8B-B14F-4D97-AF65-F5344CB8AC3E}">
        <p14:creationId xmlns:p14="http://schemas.microsoft.com/office/powerpoint/2010/main" val="10343242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B69A12F-E1E2-4D44-8595-98E6D30DA700}" type="datetimeFigureOut">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B8EC1-1FCA-452A-8BD5-CB58B87D3A7D}" type="slidenum">
              <a:rPr lang="en-US" smtClean="0"/>
              <a:t>‹#›</a:t>
            </a:fld>
            <a:endParaRPr lang="en-US"/>
          </a:p>
        </p:txBody>
      </p:sp>
    </p:spTree>
    <p:extLst>
      <p:ext uri="{BB962C8B-B14F-4D97-AF65-F5344CB8AC3E}">
        <p14:creationId xmlns:p14="http://schemas.microsoft.com/office/powerpoint/2010/main" val="3887306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B69A12F-E1E2-4D44-8595-98E6D30DA700}" type="datetimeFigureOut">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B8EC1-1FCA-452A-8BD5-CB58B87D3A7D}" type="slidenum">
              <a:rPr lang="en-US" smtClean="0"/>
              <a:t>‹#›</a:t>
            </a:fld>
            <a:endParaRPr lang="en-US"/>
          </a:p>
        </p:txBody>
      </p:sp>
    </p:spTree>
    <p:extLst>
      <p:ext uri="{BB962C8B-B14F-4D97-AF65-F5344CB8AC3E}">
        <p14:creationId xmlns:p14="http://schemas.microsoft.com/office/powerpoint/2010/main" val="3992789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69A12F-E1E2-4D44-8595-98E6D30DA700}" type="datetimeFigureOut">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B8EC1-1FCA-452A-8BD5-CB58B87D3A7D}" type="slidenum">
              <a:rPr lang="en-US" smtClean="0"/>
              <a:t>‹#›</a:t>
            </a:fld>
            <a:endParaRPr lang="en-US"/>
          </a:p>
        </p:txBody>
      </p:sp>
    </p:spTree>
    <p:extLst>
      <p:ext uri="{BB962C8B-B14F-4D97-AF65-F5344CB8AC3E}">
        <p14:creationId xmlns:p14="http://schemas.microsoft.com/office/powerpoint/2010/main" val="4033247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B69A12F-E1E2-4D44-8595-98E6D30DA700}" type="datetimeFigureOut">
              <a:rPr lang="en-US" smtClean="0"/>
              <a:t>10/29/2020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2B8EC1-1FCA-452A-8BD5-CB58B87D3A7D}" type="slidenum">
              <a:rPr lang="en-US" smtClean="0"/>
              <a:t>‹#›</a:t>
            </a:fld>
            <a:endParaRPr lang="en-US"/>
          </a:p>
        </p:txBody>
      </p:sp>
    </p:spTree>
    <p:extLst>
      <p:ext uri="{BB962C8B-B14F-4D97-AF65-F5344CB8AC3E}">
        <p14:creationId xmlns:p14="http://schemas.microsoft.com/office/powerpoint/2010/main" val="1109855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B69A12F-E1E2-4D44-8595-98E6D30DA700}" type="datetimeFigureOut">
              <a:rPr lang="en-US" smtClean="0"/>
              <a:t>10/29/2020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2B8EC1-1FCA-452A-8BD5-CB58B87D3A7D}" type="slidenum">
              <a:rPr lang="en-US" smtClean="0"/>
              <a:t>‹#›</a:t>
            </a:fld>
            <a:endParaRPr lang="en-US"/>
          </a:p>
        </p:txBody>
      </p:sp>
    </p:spTree>
    <p:extLst>
      <p:ext uri="{BB962C8B-B14F-4D97-AF65-F5344CB8AC3E}">
        <p14:creationId xmlns:p14="http://schemas.microsoft.com/office/powerpoint/2010/main" val="2574725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B69A12F-E1E2-4D44-8595-98E6D30DA700}" type="datetimeFigureOut">
              <a:rPr lang="en-US" smtClean="0"/>
              <a:t>10/29/2020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2B8EC1-1FCA-452A-8BD5-CB58B87D3A7D}" type="slidenum">
              <a:rPr lang="en-US" smtClean="0"/>
              <a:t>‹#›</a:t>
            </a:fld>
            <a:endParaRPr lang="en-US"/>
          </a:p>
        </p:txBody>
      </p:sp>
    </p:spTree>
    <p:extLst>
      <p:ext uri="{BB962C8B-B14F-4D97-AF65-F5344CB8AC3E}">
        <p14:creationId xmlns:p14="http://schemas.microsoft.com/office/powerpoint/2010/main" val="1841457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69A12F-E1E2-4D44-8595-98E6D30DA700}" type="datetimeFigureOut">
              <a:rPr lang="en-US" smtClean="0"/>
              <a:t>10/29/2020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2B8EC1-1FCA-452A-8BD5-CB58B87D3A7D}" type="slidenum">
              <a:rPr lang="en-US" smtClean="0"/>
              <a:t>‹#›</a:t>
            </a:fld>
            <a:endParaRPr lang="en-US"/>
          </a:p>
        </p:txBody>
      </p:sp>
    </p:spTree>
    <p:extLst>
      <p:ext uri="{BB962C8B-B14F-4D97-AF65-F5344CB8AC3E}">
        <p14:creationId xmlns:p14="http://schemas.microsoft.com/office/powerpoint/2010/main" val="538747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69A12F-E1E2-4D44-8595-98E6D30DA700}" type="datetimeFigureOut">
              <a:rPr lang="en-US" smtClean="0"/>
              <a:t>10/29/2020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2B8EC1-1FCA-452A-8BD5-CB58B87D3A7D}" type="slidenum">
              <a:rPr lang="en-US" smtClean="0"/>
              <a:t>‹#›</a:t>
            </a:fld>
            <a:endParaRPr lang="en-US"/>
          </a:p>
        </p:txBody>
      </p:sp>
    </p:spTree>
    <p:extLst>
      <p:ext uri="{BB962C8B-B14F-4D97-AF65-F5344CB8AC3E}">
        <p14:creationId xmlns:p14="http://schemas.microsoft.com/office/powerpoint/2010/main" val="1700030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69A12F-E1E2-4D44-8595-98E6D30DA700}" type="datetimeFigureOut">
              <a:rPr lang="en-US" smtClean="0"/>
              <a:t>10/29/2020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2B8EC1-1FCA-452A-8BD5-CB58B87D3A7D}" type="slidenum">
              <a:rPr lang="en-US" smtClean="0"/>
              <a:t>‹#›</a:t>
            </a:fld>
            <a:endParaRPr lang="en-US"/>
          </a:p>
        </p:txBody>
      </p:sp>
    </p:spTree>
    <p:extLst>
      <p:ext uri="{BB962C8B-B14F-4D97-AF65-F5344CB8AC3E}">
        <p14:creationId xmlns:p14="http://schemas.microsoft.com/office/powerpoint/2010/main" val="363245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B69A12F-E1E2-4D44-8595-98E6D30DA700}" type="datetimeFigureOut">
              <a:rPr lang="en-US" smtClean="0"/>
              <a:t>10/29/2020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62B8EC1-1FCA-452A-8BD5-CB58B87D3A7D}" type="slidenum">
              <a:rPr lang="en-US" smtClean="0"/>
              <a:t>‹#›</a:t>
            </a:fld>
            <a:endParaRPr lang="en-US"/>
          </a:p>
        </p:txBody>
      </p:sp>
    </p:spTree>
    <p:extLst>
      <p:ext uri="{BB962C8B-B14F-4D97-AF65-F5344CB8AC3E}">
        <p14:creationId xmlns:p14="http://schemas.microsoft.com/office/powerpoint/2010/main" val="311364797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0.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0389" y="574630"/>
            <a:ext cx="8630653" cy="1001508"/>
          </a:xfrm>
        </p:spPr>
        <p:txBody>
          <a:bodyPr anchor="t"/>
          <a:lstStyle/>
          <a:p>
            <a:pPr algn="ctr"/>
            <a:r>
              <a:rPr lang="en-US" b="1" dirty="0" smtClean="0">
                <a:solidFill>
                  <a:srgbClr val="7030A0"/>
                </a:solidFill>
              </a:rPr>
              <a:t>Noise Analysis</a:t>
            </a:r>
            <a:endParaRPr lang="en-US" b="1" dirty="0">
              <a:solidFill>
                <a:srgbClr val="7030A0"/>
              </a:solidFill>
            </a:endParaRPr>
          </a:p>
        </p:txBody>
      </p:sp>
      <p:sp>
        <p:nvSpPr>
          <p:cNvPr id="3" name="Subtitle 2"/>
          <p:cNvSpPr>
            <a:spLocks noGrp="1"/>
          </p:cNvSpPr>
          <p:nvPr>
            <p:ph type="subTitle" idx="1"/>
          </p:nvPr>
        </p:nvSpPr>
        <p:spPr>
          <a:xfrm>
            <a:off x="301752" y="2015525"/>
            <a:ext cx="11804904" cy="3867912"/>
          </a:xfrm>
        </p:spPr>
        <p:txBody>
          <a:bodyPr>
            <a:normAutofit/>
          </a:bodyPr>
          <a:lstStyle/>
          <a:p>
            <a:pPr algn="l"/>
            <a:r>
              <a:rPr lang="en-US" sz="2400" b="1" u="sng" dirty="0" smtClean="0">
                <a:solidFill>
                  <a:schemeClr val="tx1"/>
                </a:solidFill>
              </a:rPr>
              <a:t>Electrical Noise:</a:t>
            </a:r>
          </a:p>
          <a:p>
            <a:pPr algn="l"/>
            <a:endParaRPr lang="en-US" sz="2400" b="1" u="sng" dirty="0" smtClean="0">
              <a:solidFill>
                <a:schemeClr val="tx1"/>
              </a:solidFill>
            </a:endParaRPr>
          </a:p>
          <a:p>
            <a:pPr algn="just"/>
            <a:r>
              <a:rPr lang="en-US" sz="2000" dirty="0" smtClean="0">
                <a:solidFill>
                  <a:schemeClr val="tx1"/>
                </a:solidFill>
              </a:rPr>
              <a:t>       Electrical noise is defined as any unwanted electrical energy.</a:t>
            </a:r>
          </a:p>
          <a:p>
            <a:pPr algn="just"/>
            <a:r>
              <a:rPr lang="en-US" sz="2000" dirty="0" smtClean="0">
                <a:solidFill>
                  <a:schemeClr val="tx1"/>
                </a:solidFill>
              </a:rPr>
              <a:t>In audio signal generally 0-15 KHz unwanted audio signal is treated as noise.</a:t>
            </a:r>
            <a:endParaRPr lang="en-US" sz="2000" dirty="0">
              <a:solidFill>
                <a:schemeClr val="tx1"/>
              </a:solidFill>
            </a:endParaRPr>
          </a:p>
        </p:txBody>
      </p:sp>
    </p:spTree>
    <p:extLst>
      <p:ext uri="{BB962C8B-B14F-4D97-AF65-F5344CB8AC3E}">
        <p14:creationId xmlns:p14="http://schemas.microsoft.com/office/powerpoint/2010/main" val="32954613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0" y="0"/>
                <a:ext cx="12192000" cy="6857999"/>
              </a:xfrm>
            </p:spPr>
            <p:txBody>
              <a:bodyPr anchor="t">
                <a:normAutofit fontScale="90000"/>
              </a:bodyPr>
              <a:lstStyle/>
              <a:p>
                <a:pPr marL="342900" indent="-342900">
                  <a:buFont typeface="Wingdings" pitchFamily="2" charset="2"/>
                  <a:buChar char="Ø"/>
                </a:pPr>
                <a:r>
                  <a:rPr lang="en-US" sz="2400" b="1" dirty="0" smtClean="0">
                    <a:solidFill>
                      <a:schemeClr val="tx1"/>
                    </a:solidFill>
                  </a:rPr>
                  <a:t>                                       </a:t>
                </a:r>
                <a:r>
                  <a:rPr lang="en-US" sz="2400" b="1" u="sng" dirty="0" smtClean="0">
                    <a:solidFill>
                      <a:schemeClr val="tx1"/>
                    </a:solidFill>
                  </a:rPr>
                  <a:t> Signal to Noise power Ratio (SNR)   </a:t>
                </a:r>
                <a:br>
                  <a:rPr lang="en-US" sz="2400" b="1" u="sng" dirty="0" smtClean="0">
                    <a:solidFill>
                      <a:schemeClr val="tx1"/>
                    </a:solidFill>
                  </a:rPr>
                </a:br>
                <a:r>
                  <a:rPr lang="en-US" sz="2400" b="1" u="sng" dirty="0">
                    <a:solidFill>
                      <a:schemeClr val="tx1"/>
                    </a:solidFill>
                  </a:rPr>
                  <a:t> </a:t>
                </a:r>
                <a:r>
                  <a:rPr lang="en-US" sz="2400" b="1" u="sng" dirty="0" smtClean="0">
                    <a:solidFill>
                      <a:schemeClr val="tx1"/>
                    </a:solidFill>
                  </a:rPr>
                  <a:t/>
                </a:r>
                <a:br>
                  <a:rPr lang="en-US" sz="2400" b="1" u="sng" dirty="0" smtClean="0">
                    <a:solidFill>
                      <a:schemeClr val="tx1"/>
                    </a:solidFill>
                  </a:rPr>
                </a:br>
                <a:r>
                  <a:rPr lang="en-US" sz="2400" b="1" u="sng" dirty="0" smtClean="0">
                    <a:solidFill>
                      <a:schemeClr val="tx1"/>
                    </a:solidFill>
                  </a:rPr>
                  <a:t>      </a:t>
                </a:r>
                <a:r>
                  <a:rPr lang="en-US" sz="2400" dirty="0" smtClean="0">
                    <a:solidFill>
                      <a:schemeClr val="tx1"/>
                    </a:solidFill>
                  </a:rPr>
                  <a:t>we know,</a:t>
                </a:r>
                <a:br>
                  <a:rPr lang="en-US" sz="2400" dirty="0" smtClean="0">
                    <a:solidFill>
                      <a:schemeClr val="tx1"/>
                    </a:solidFill>
                  </a:rPr>
                </a:br>
                <a:r>
                  <a:rPr lang="en-US" sz="2400" dirty="0">
                    <a:solidFill>
                      <a:schemeClr val="tx1"/>
                    </a:solidFill>
                  </a:rPr>
                  <a:t> </a:t>
                </a:r>
                <a:r>
                  <a:rPr lang="en-US" sz="2400" dirty="0" smtClean="0">
                    <a:solidFill>
                      <a:schemeClr val="tx1"/>
                    </a:solidFill>
                  </a:rPr>
                  <a:t>                 SNR=  </a:t>
                </a:r>
                <a14:m>
                  <m:oMath xmlns:m="http://schemas.openxmlformats.org/officeDocument/2006/math">
                    <m:f>
                      <m:fPr>
                        <m:ctrlPr>
                          <a:rPr lang="en-US" sz="2400" i="1" smtClean="0">
                            <a:solidFill>
                              <a:schemeClr val="tx1"/>
                            </a:solidFill>
                            <a:latin typeface="Cambria Math"/>
                          </a:rPr>
                        </m:ctrlPr>
                      </m:fPr>
                      <m:num>
                        <m:r>
                          <a:rPr lang="en-US" sz="2400" b="0" i="1" smtClean="0">
                            <a:solidFill>
                              <a:schemeClr val="tx1"/>
                            </a:solidFill>
                            <a:latin typeface="Cambria Math" panose="02040503050406030204" pitchFamily="18" charset="0"/>
                          </a:rPr>
                          <m:t>𝑆</m:t>
                        </m:r>
                      </m:num>
                      <m:den>
                        <m:r>
                          <a:rPr lang="en-US" sz="2400" b="0" i="1" smtClean="0">
                            <a:solidFill>
                              <a:schemeClr val="tx1"/>
                            </a:solidFill>
                            <a:latin typeface="Cambria Math" panose="02040503050406030204" pitchFamily="18" charset="0"/>
                          </a:rPr>
                          <m:t>𝑁</m:t>
                        </m:r>
                      </m:den>
                    </m:f>
                  </m:oMath>
                </a14:m>
                <a:r>
                  <a:rPr lang="en-US" sz="2400" dirty="0" smtClean="0">
                    <a:solidFill>
                      <a:schemeClr val="tx1"/>
                    </a:solidFill>
                  </a:rPr>
                  <a:t>  =  </a:t>
                </a:r>
                <a14:m>
                  <m:oMath xmlns:m="http://schemas.openxmlformats.org/officeDocument/2006/math">
                    <m:f>
                      <m:fPr>
                        <m:ctrlPr>
                          <a:rPr lang="en-US" sz="2400" i="1" smtClean="0">
                            <a:solidFill>
                              <a:schemeClr val="tx1"/>
                            </a:solidFill>
                            <a:latin typeface="Cambria Math"/>
                          </a:rPr>
                        </m:ctrlPr>
                      </m:fPr>
                      <m:num>
                        <m:sSub>
                          <m:sSubPr>
                            <m:ctrlPr>
                              <a:rPr lang="en-US" sz="2400" i="1" smtClean="0">
                                <a:solidFill>
                                  <a:schemeClr val="tx1"/>
                                </a:solidFill>
                                <a:latin typeface="Cambria Math"/>
                              </a:rPr>
                            </m:ctrlPr>
                          </m:sSubPr>
                          <m:e>
                            <m:r>
                              <a:rPr lang="en-US" sz="2400" b="0" i="1" smtClean="0">
                                <a:solidFill>
                                  <a:schemeClr val="tx1"/>
                                </a:solidFill>
                                <a:latin typeface="Cambria Math" panose="02040503050406030204" pitchFamily="18" charset="0"/>
                              </a:rPr>
                              <m:t>𝑃</m:t>
                            </m:r>
                          </m:e>
                          <m:sub>
                            <m:r>
                              <a:rPr lang="en-US" sz="2400" b="0" i="1" smtClean="0">
                                <a:solidFill>
                                  <a:schemeClr val="tx1"/>
                                </a:solidFill>
                                <a:latin typeface="Cambria Math" panose="02040503050406030204" pitchFamily="18" charset="0"/>
                              </a:rPr>
                              <m:t>𝑠</m:t>
                            </m:r>
                          </m:sub>
                        </m:sSub>
                      </m:num>
                      <m:den>
                        <m:sSub>
                          <m:sSubPr>
                            <m:ctrlPr>
                              <a:rPr lang="en-US" sz="2400" i="1" smtClean="0">
                                <a:solidFill>
                                  <a:schemeClr val="tx1"/>
                                </a:solidFill>
                                <a:latin typeface="Cambria Math"/>
                              </a:rPr>
                            </m:ctrlPr>
                          </m:sSubPr>
                          <m:e>
                            <m:r>
                              <a:rPr lang="en-US" sz="2400" b="0" i="1" smtClean="0">
                                <a:solidFill>
                                  <a:schemeClr val="tx1"/>
                                </a:solidFill>
                                <a:latin typeface="Cambria Math" panose="02040503050406030204" pitchFamily="18" charset="0"/>
                              </a:rPr>
                              <m:t>𝑃</m:t>
                            </m:r>
                          </m:e>
                          <m:sub>
                            <m:r>
                              <a:rPr lang="en-US" sz="2400" b="0" i="1" smtClean="0">
                                <a:solidFill>
                                  <a:schemeClr val="tx1"/>
                                </a:solidFill>
                                <a:latin typeface="Cambria Math" panose="02040503050406030204" pitchFamily="18" charset="0"/>
                              </a:rPr>
                              <m:t>𝑛</m:t>
                            </m:r>
                          </m:sub>
                        </m:sSub>
                      </m:den>
                    </m:f>
                  </m:oMath>
                </a14:m>
                <a:r>
                  <a:rPr lang="en-US" sz="2400" b="1" u="sng" dirty="0" smtClean="0">
                    <a:solidFill>
                      <a:schemeClr val="tx1"/>
                    </a:solidFill>
                  </a:rPr>
                  <a:t> </a:t>
                </a:r>
                <a:br>
                  <a:rPr lang="en-US" sz="2400" b="1" u="sng" dirty="0" smtClean="0">
                    <a:solidFill>
                      <a:schemeClr val="tx1"/>
                    </a:solidFill>
                  </a:rPr>
                </a:br>
                <a:r>
                  <a:rPr lang="en-US" sz="2400" b="1" u="sng" dirty="0">
                    <a:solidFill>
                      <a:schemeClr val="tx1"/>
                    </a:solidFill>
                  </a:rPr>
                  <a:t/>
                </a:r>
                <a:br>
                  <a:rPr lang="en-US" sz="2400" b="1" u="sng" dirty="0">
                    <a:solidFill>
                      <a:schemeClr val="tx1"/>
                    </a:solidFill>
                  </a:rPr>
                </a:br>
                <a:r>
                  <a:rPr lang="en-US" sz="2400" dirty="0" smtClean="0">
                    <a:solidFill>
                      <a:schemeClr val="tx1"/>
                    </a:solidFill>
                  </a:rPr>
                  <a:t>                   where,    </a:t>
                </a:r>
                <a14:m>
                  <m:oMath xmlns:m="http://schemas.openxmlformats.org/officeDocument/2006/math">
                    <m:sSub>
                      <m:sSubPr>
                        <m:ctrlPr>
                          <a:rPr lang="en-US" sz="2400" i="1" smtClean="0">
                            <a:solidFill>
                              <a:schemeClr val="tx1"/>
                            </a:solidFill>
                            <a:latin typeface="Cambria Math"/>
                          </a:rPr>
                        </m:ctrlPr>
                      </m:sSubPr>
                      <m:e>
                        <m:r>
                          <a:rPr lang="en-US" sz="2400" b="0" i="1" smtClean="0">
                            <a:solidFill>
                              <a:schemeClr val="tx1"/>
                            </a:solidFill>
                            <a:latin typeface="Cambria Math" panose="02040503050406030204" pitchFamily="18" charset="0"/>
                          </a:rPr>
                          <m:t>𝑃</m:t>
                        </m:r>
                      </m:e>
                      <m:sub>
                        <m:r>
                          <a:rPr lang="en-US" sz="2400" b="0" i="1" smtClean="0">
                            <a:solidFill>
                              <a:schemeClr val="tx1"/>
                            </a:solidFill>
                            <a:latin typeface="Cambria Math" panose="02040503050406030204" pitchFamily="18" charset="0"/>
                          </a:rPr>
                          <m:t>𝑠</m:t>
                        </m:r>
                      </m:sub>
                    </m:sSub>
                    <m:r>
                      <a:rPr lang="en-US" sz="2400" b="0" i="1" smtClean="0">
                        <a:solidFill>
                          <a:schemeClr val="tx1"/>
                        </a:solidFill>
                        <a:latin typeface="Cambria Math" panose="02040503050406030204" pitchFamily="18" charset="0"/>
                      </a:rPr>
                      <m:t>=</m:t>
                    </m:r>
                  </m:oMath>
                </a14:m>
                <a:r>
                  <a:rPr lang="en-US" sz="2400" dirty="0" smtClean="0">
                    <a:solidFill>
                      <a:schemeClr val="tx1"/>
                    </a:solidFill>
                  </a:rPr>
                  <a:t> signal power in watt</a:t>
                </a:r>
                <a:br>
                  <a:rPr lang="en-US" sz="2400" dirty="0" smtClean="0">
                    <a:solidFill>
                      <a:schemeClr val="tx1"/>
                    </a:solidFill>
                  </a:rPr>
                </a:br>
                <a:r>
                  <a:rPr lang="en-US" sz="2400" dirty="0">
                    <a:solidFill>
                      <a:schemeClr val="tx1"/>
                    </a:solidFill>
                  </a:rPr>
                  <a:t> </a:t>
                </a:r>
                <a:r>
                  <a:rPr lang="en-US" sz="2400" dirty="0" smtClean="0">
                    <a:solidFill>
                      <a:schemeClr val="tx1"/>
                    </a:solidFill>
                  </a:rPr>
                  <a:t>                                   </a:t>
                </a:r>
                <a14:m>
                  <m:oMath xmlns:m="http://schemas.openxmlformats.org/officeDocument/2006/math">
                    <m:sSub>
                      <m:sSubPr>
                        <m:ctrlPr>
                          <a:rPr lang="en-US" sz="2400" i="1" smtClean="0">
                            <a:solidFill>
                              <a:schemeClr val="tx1"/>
                            </a:solidFill>
                            <a:latin typeface="Cambria Math"/>
                          </a:rPr>
                        </m:ctrlPr>
                      </m:sSubPr>
                      <m:e>
                        <m:r>
                          <a:rPr lang="en-US" sz="2400" b="0" i="1" smtClean="0">
                            <a:solidFill>
                              <a:schemeClr val="tx1"/>
                            </a:solidFill>
                            <a:latin typeface="Cambria Math" panose="02040503050406030204" pitchFamily="18" charset="0"/>
                          </a:rPr>
                          <m:t>𝑃</m:t>
                        </m:r>
                      </m:e>
                      <m:sub>
                        <m:r>
                          <a:rPr lang="en-US" sz="2400" b="0" i="1" smtClean="0">
                            <a:solidFill>
                              <a:schemeClr val="tx1"/>
                            </a:solidFill>
                            <a:latin typeface="Cambria Math" panose="02040503050406030204" pitchFamily="18" charset="0"/>
                          </a:rPr>
                          <m:t>𝑛</m:t>
                        </m:r>
                      </m:sub>
                    </m:sSub>
                    <m:r>
                      <a:rPr lang="en-US" sz="2400" b="0" i="1" smtClean="0">
                        <a:solidFill>
                          <a:schemeClr val="tx1"/>
                        </a:solidFill>
                        <a:latin typeface="Cambria Math" panose="02040503050406030204" pitchFamily="18" charset="0"/>
                      </a:rPr>
                      <m:t>=</m:t>
                    </m:r>
                  </m:oMath>
                </a14:m>
                <a:r>
                  <a:rPr lang="en-US" sz="2400" dirty="0" smtClean="0">
                    <a:solidFill>
                      <a:schemeClr val="tx1"/>
                    </a:solidFill>
                  </a:rPr>
                  <a:t> Noise power in watt</a:t>
                </a:r>
                <a:r>
                  <a:rPr lang="en-US" sz="2400" dirty="0">
                    <a:solidFill>
                      <a:schemeClr val="tx1"/>
                    </a:solidFill>
                  </a:rPr>
                  <a:t/>
                </a:r>
                <a:br>
                  <a:rPr lang="en-US" sz="2400" dirty="0">
                    <a:solidFill>
                      <a:schemeClr val="tx1"/>
                    </a:solidFill>
                  </a:rPr>
                </a:br>
                <a:r>
                  <a:rPr lang="en-US" sz="2200" b="1" u="sng" dirty="0" smtClean="0">
                    <a:solidFill>
                      <a:srgbClr val="FF0000"/>
                    </a:solidFill>
                    <a:latin typeface="Times New Roman" pitchFamily="18" charset="0"/>
                    <a:cs typeface="Times New Roman" pitchFamily="18" charset="0"/>
                  </a:rPr>
                  <a:t>Higher the SNR that means Lower Noise Power and Higher Signal Power is better for Communication. Our Expectation is Zero Noise Power that means infinite SNR.</a:t>
                </a:r>
                <a:br>
                  <a:rPr lang="en-US" sz="2200" b="1" u="sng" dirty="0" smtClean="0">
                    <a:solidFill>
                      <a:srgbClr val="FF0000"/>
                    </a:solidFill>
                    <a:latin typeface="Times New Roman" pitchFamily="18" charset="0"/>
                    <a:cs typeface="Times New Roman" pitchFamily="18" charset="0"/>
                  </a:rPr>
                </a:br>
                <a:r>
                  <a:rPr lang="en-US" sz="2400" dirty="0">
                    <a:solidFill>
                      <a:schemeClr val="tx1"/>
                    </a:solidFill>
                  </a:rPr>
                  <a:t/>
                </a:r>
                <a:br>
                  <a:rPr lang="en-US" sz="2400" dirty="0">
                    <a:solidFill>
                      <a:schemeClr val="tx1"/>
                    </a:solidFill>
                  </a:rPr>
                </a:br>
                <a:r>
                  <a:rPr lang="en-US" sz="2400" dirty="0" smtClean="0">
                    <a:solidFill>
                      <a:schemeClr val="tx1"/>
                    </a:solidFill>
                  </a:rPr>
                  <a:t>                       SNR(dB)= 10 log  </a:t>
                </a:r>
                <a14:m>
                  <m:oMath xmlns:m="http://schemas.openxmlformats.org/officeDocument/2006/math">
                    <m:f>
                      <m:fPr>
                        <m:ctrlPr>
                          <a:rPr lang="en-US" sz="2400" i="1" smtClean="0">
                            <a:solidFill>
                              <a:schemeClr val="tx1"/>
                            </a:solidFill>
                            <a:latin typeface="Cambria Math"/>
                          </a:rPr>
                        </m:ctrlPr>
                      </m:fPr>
                      <m:num>
                        <m:sSub>
                          <m:sSubPr>
                            <m:ctrlPr>
                              <a:rPr lang="en-US" sz="2400" i="1" smtClean="0">
                                <a:solidFill>
                                  <a:schemeClr val="tx1"/>
                                </a:solidFill>
                                <a:latin typeface="Cambria Math"/>
                              </a:rPr>
                            </m:ctrlPr>
                          </m:sSubPr>
                          <m:e>
                            <m:r>
                              <a:rPr lang="en-US" sz="2400" b="0" i="1" smtClean="0">
                                <a:solidFill>
                                  <a:schemeClr val="tx1"/>
                                </a:solidFill>
                                <a:latin typeface="Cambria Math" panose="02040503050406030204" pitchFamily="18" charset="0"/>
                              </a:rPr>
                              <m:t>𝑃</m:t>
                            </m:r>
                          </m:e>
                          <m:sub>
                            <m:r>
                              <a:rPr lang="en-US" sz="2400" b="0" i="1" smtClean="0">
                                <a:solidFill>
                                  <a:schemeClr val="tx1"/>
                                </a:solidFill>
                                <a:latin typeface="Cambria Math" panose="02040503050406030204" pitchFamily="18" charset="0"/>
                              </a:rPr>
                              <m:t>𝑠</m:t>
                            </m:r>
                          </m:sub>
                        </m:sSub>
                      </m:num>
                      <m:den>
                        <m:sSub>
                          <m:sSubPr>
                            <m:ctrlPr>
                              <a:rPr lang="en-US" sz="2400" i="1" smtClean="0">
                                <a:solidFill>
                                  <a:schemeClr val="tx1"/>
                                </a:solidFill>
                                <a:latin typeface="Cambria Math"/>
                              </a:rPr>
                            </m:ctrlPr>
                          </m:sSubPr>
                          <m:e>
                            <m:r>
                              <a:rPr lang="en-US" sz="2400" b="0" i="1" smtClean="0">
                                <a:solidFill>
                                  <a:schemeClr val="tx1"/>
                                </a:solidFill>
                                <a:latin typeface="Cambria Math" panose="02040503050406030204" pitchFamily="18" charset="0"/>
                              </a:rPr>
                              <m:t>𝑃</m:t>
                            </m:r>
                          </m:e>
                          <m:sub>
                            <m:r>
                              <a:rPr lang="en-US" sz="2400" b="0" i="1" smtClean="0">
                                <a:solidFill>
                                  <a:schemeClr val="tx1"/>
                                </a:solidFill>
                                <a:latin typeface="Cambria Math" panose="02040503050406030204" pitchFamily="18" charset="0"/>
                              </a:rPr>
                              <m:t>𝑛</m:t>
                            </m:r>
                          </m:sub>
                        </m:sSub>
                      </m:den>
                    </m:f>
                  </m:oMath>
                </a14:m>
                <a:r>
                  <a:rPr lang="en-US" sz="2400" b="1" u="sng" dirty="0" smtClean="0">
                    <a:solidFill>
                      <a:schemeClr val="tx1"/>
                    </a:solidFill>
                  </a:rPr>
                  <a:t> </a:t>
                </a:r>
                <a:br>
                  <a:rPr lang="en-US" sz="2400" b="1" u="sng" dirty="0" smtClean="0">
                    <a:solidFill>
                      <a:schemeClr val="tx1"/>
                    </a:solidFill>
                  </a:rPr>
                </a:br>
                <a:r>
                  <a:rPr lang="en-US" sz="2400" b="1" u="sng" dirty="0" smtClean="0">
                    <a:solidFill>
                      <a:schemeClr val="tx1"/>
                    </a:solidFill>
                  </a:rPr>
                  <a:t/>
                </a:r>
                <a:br>
                  <a:rPr lang="en-US" sz="2400" b="1" u="sng" dirty="0" smtClean="0">
                    <a:solidFill>
                      <a:schemeClr val="tx1"/>
                    </a:solidFill>
                  </a:rPr>
                </a:br>
                <a:r>
                  <a:rPr lang="en-US" sz="2400" dirty="0">
                    <a:solidFill>
                      <a:schemeClr val="tx1"/>
                    </a:solidFill>
                  </a:rPr>
                  <a:t> </a:t>
                </a:r>
                <a:r>
                  <a:rPr lang="en-US" sz="2400" dirty="0" smtClean="0">
                    <a:solidFill>
                      <a:schemeClr val="tx1"/>
                    </a:solidFill>
                  </a:rPr>
                  <a:t>         </a:t>
                </a:r>
                <a:r>
                  <a:rPr lang="en-US" sz="2400" u="sng" dirty="0" smtClean="0">
                    <a:solidFill>
                      <a:schemeClr val="tx1"/>
                    </a:solidFill>
                  </a:rPr>
                  <a:t>SNR in voltage:</a:t>
                </a:r>
                <a:r>
                  <a:rPr lang="en-US" sz="2400" dirty="0" smtClean="0">
                    <a:solidFill>
                      <a:schemeClr val="tx1"/>
                    </a:solidFill>
                  </a:rPr>
                  <a:t/>
                </a:r>
                <a:br>
                  <a:rPr lang="en-US" sz="2400" dirty="0" smtClean="0">
                    <a:solidFill>
                      <a:schemeClr val="tx1"/>
                    </a:solidFill>
                  </a:rPr>
                </a:br>
                <a:r>
                  <a:rPr lang="en-US" sz="2400" dirty="0" smtClean="0">
                    <a:solidFill>
                      <a:schemeClr val="tx1"/>
                    </a:solidFill>
                  </a:rPr>
                  <a:t>                                  (</a:t>
                </a:r>
                <a14:m>
                  <m:oMath xmlns:m="http://schemas.openxmlformats.org/officeDocument/2006/math">
                    <m:sSub>
                      <m:sSubPr>
                        <m:ctrlPr>
                          <a:rPr lang="en-US" sz="2400" i="1" smtClean="0">
                            <a:solidFill>
                              <a:schemeClr val="tx1"/>
                            </a:solidFill>
                            <a:latin typeface="Cambria Math"/>
                          </a:rPr>
                        </m:ctrlPr>
                      </m:sSubPr>
                      <m:e>
                        <m:r>
                          <a:rPr lang="en-US" sz="2400" b="0" i="1" smtClean="0">
                            <a:solidFill>
                              <a:schemeClr val="tx1"/>
                            </a:solidFill>
                            <a:latin typeface="Cambria Math" panose="02040503050406030204" pitchFamily="18" charset="0"/>
                          </a:rPr>
                          <m:t>𝑆𝑁𝑅</m:t>
                        </m:r>
                        <m:r>
                          <a:rPr lang="en-US" sz="2400" b="0" i="1" smtClean="0">
                            <a:solidFill>
                              <a:schemeClr val="tx1"/>
                            </a:solidFill>
                            <a:latin typeface="Cambria Math" panose="02040503050406030204" pitchFamily="18" charset="0"/>
                          </a:rPr>
                          <m:t>)</m:t>
                        </m:r>
                      </m:e>
                      <m:sub>
                        <m:r>
                          <a:rPr lang="en-US" sz="2400" b="0" i="1" smtClean="0">
                            <a:solidFill>
                              <a:schemeClr val="tx1"/>
                            </a:solidFill>
                            <a:latin typeface="Cambria Math" panose="02040503050406030204" pitchFamily="18" charset="0"/>
                          </a:rPr>
                          <m:t>𝑑𝐵</m:t>
                        </m:r>
                      </m:sub>
                    </m:sSub>
                  </m:oMath>
                </a14:m>
                <a:r>
                  <a:rPr lang="en-US" sz="2400" dirty="0" smtClean="0">
                    <a:solidFill>
                      <a:schemeClr val="tx1"/>
                    </a:solidFill>
                  </a:rPr>
                  <a:t> = 10 log </a:t>
                </a:r>
                <a14:m>
                  <m:oMath xmlns:m="http://schemas.openxmlformats.org/officeDocument/2006/math">
                    <m:f>
                      <m:fPr>
                        <m:ctrlPr>
                          <a:rPr lang="en-US" sz="2400" i="1" smtClean="0">
                            <a:solidFill>
                              <a:schemeClr val="tx1"/>
                            </a:solidFill>
                            <a:latin typeface="Cambria Math"/>
                          </a:rPr>
                        </m:ctrlPr>
                      </m:fPr>
                      <m:num>
                        <m:sSub>
                          <m:sSubPr>
                            <m:ctrlPr>
                              <a:rPr lang="en-US" sz="2400" i="1" smtClean="0">
                                <a:solidFill>
                                  <a:schemeClr val="tx1"/>
                                </a:solidFill>
                                <a:latin typeface="Cambria Math"/>
                              </a:rPr>
                            </m:ctrlPr>
                          </m:sSubPr>
                          <m:e>
                            <m:r>
                              <a:rPr lang="en-US" sz="2400" b="0" i="1" smtClean="0">
                                <a:solidFill>
                                  <a:schemeClr val="tx1"/>
                                </a:solidFill>
                                <a:latin typeface="Cambria Math" panose="02040503050406030204" pitchFamily="18" charset="0"/>
                              </a:rPr>
                              <m:t>𝑃</m:t>
                            </m:r>
                          </m:e>
                          <m:sub>
                            <m:r>
                              <a:rPr lang="en-US" sz="2400" b="0" i="1" smtClean="0">
                                <a:solidFill>
                                  <a:schemeClr val="tx1"/>
                                </a:solidFill>
                                <a:latin typeface="Cambria Math" panose="02040503050406030204" pitchFamily="18" charset="0"/>
                              </a:rPr>
                              <m:t>𝑠</m:t>
                            </m:r>
                          </m:sub>
                        </m:sSub>
                      </m:num>
                      <m:den>
                        <m:sSub>
                          <m:sSubPr>
                            <m:ctrlPr>
                              <a:rPr lang="en-US" sz="2400" i="1" smtClean="0">
                                <a:solidFill>
                                  <a:schemeClr val="tx1"/>
                                </a:solidFill>
                                <a:latin typeface="Cambria Math"/>
                              </a:rPr>
                            </m:ctrlPr>
                          </m:sSubPr>
                          <m:e>
                            <m:r>
                              <a:rPr lang="en-US" sz="2400" b="0" i="1" smtClean="0">
                                <a:solidFill>
                                  <a:schemeClr val="tx1"/>
                                </a:solidFill>
                                <a:latin typeface="Cambria Math" panose="02040503050406030204" pitchFamily="18" charset="0"/>
                              </a:rPr>
                              <m:t>𝑃</m:t>
                            </m:r>
                          </m:e>
                          <m:sub>
                            <m:r>
                              <a:rPr lang="en-US" sz="2400" b="0" i="1" smtClean="0">
                                <a:solidFill>
                                  <a:schemeClr val="tx1"/>
                                </a:solidFill>
                                <a:latin typeface="Cambria Math" panose="02040503050406030204" pitchFamily="18" charset="0"/>
                              </a:rPr>
                              <m:t>𝑛</m:t>
                            </m:r>
                          </m:sub>
                        </m:sSub>
                      </m:den>
                    </m:f>
                  </m:oMath>
                </a14:m>
                <a:r>
                  <a:rPr lang="en-US" sz="2400" b="1" dirty="0" smtClean="0">
                    <a:solidFill>
                      <a:schemeClr val="tx1"/>
                    </a:solidFill>
                  </a:rPr>
                  <a:t>  </a:t>
                </a:r>
                <a:r>
                  <a:rPr lang="en-US" sz="2400" dirty="0" smtClean="0">
                    <a:solidFill>
                      <a:schemeClr val="tx1"/>
                    </a:solidFill>
                  </a:rPr>
                  <a:t>= 10 log </a:t>
                </a:r>
                <a14:m>
                  <m:oMath xmlns:m="http://schemas.openxmlformats.org/officeDocument/2006/math">
                    <m:f>
                      <m:fPr>
                        <m:ctrlPr>
                          <a:rPr lang="en-US" sz="2400" i="1" smtClean="0">
                            <a:solidFill>
                              <a:schemeClr val="tx1"/>
                            </a:solidFill>
                            <a:latin typeface="Cambria Math"/>
                          </a:rPr>
                        </m:ctrlPr>
                      </m:fPr>
                      <m:num>
                        <m:sSup>
                          <m:sSupPr>
                            <m:ctrlPr>
                              <a:rPr lang="en-US" sz="2400" i="1" smtClean="0">
                                <a:solidFill>
                                  <a:schemeClr val="tx1"/>
                                </a:solidFill>
                                <a:latin typeface="Cambria Math"/>
                              </a:rPr>
                            </m:ctrlPr>
                          </m:sSupPr>
                          <m:e>
                            <m:sSub>
                              <m:sSubPr>
                                <m:ctrlPr>
                                  <a:rPr lang="en-US" sz="2400" i="1">
                                    <a:solidFill>
                                      <a:schemeClr val="tx1"/>
                                    </a:solidFill>
                                    <a:latin typeface="Cambria Math"/>
                                  </a:rPr>
                                </m:ctrlPr>
                              </m:sSubPr>
                              <m:e>
                                <m:r>
                                  <a:rPr lang="en-US" sz="2400" i="1">
                                    <a:solidFill>
                                      <a:schemeClr val="tx1"/>
                                    </a:solidFill>
                                    <a:latin typeface="Cambria Math" panose="02040503050406030204" pitchFamily="18" charset="0"/>
                                  </a:rPr>
                                  <m:t>𝑉</m:t>
                                </m:r>
                              </m:e>
                              <m:sub>
                                <m:r>
                                  <a:rPr lang="en-US" sz="2400" i="1">
                                    <a:solidFill>
                                      <a:schemeClr val="tx1"/>
                                    </a:solidFill>
                                    <a:latin typeface="Cambria Math" panose="02040503050406030204" pitchFamily="18" charset="0"/>
                                  </a:rPr>
                                  <m:t>𝑠</m:t>
                                </m:r>
                              </m:sub>
                            </m:sSub>
                          </m:e>
                          <m:sup>
                            <m:r>
                              <a:rPr lang="en-US" sz="2400" b="0" i="1" smtClean="0">
                                <a:solidFill>
                                  <a:schemeClr val="tx1"/>
                                </a:solidFill>
                                <a:latin typeface="Cambria Math" panose="02040503050406030204" pitchFamily="18" charset="0"/>
                              </a:rPr>
                              <m:t>2</m:t>
                            </m:r>
                          </m:sup>
                        </m:sSup>
                        <m:r>
                          <a:rPr lang="en-US" sz="2400" b="0" i="1" smtClean="0">
                            <a:solidFill>
                              <a:schemeClr val="tx1"/>
                            </a:solidFill>
                            <a:latin typeface="Cambria Math" panose="02040503050406030204" pitchFamily="18" charset="0"/>
                          </a:rPr>
                          <m:t>/</m:t>
                        </m:r>
                        <m:sSub>
                          <m:sSubPr>
                            <m:ctrlPr>
                              <a:rPr lang="en-US" sz="2400" b="0" i="1" smtClean="0">
                                <a:solidFill>
                                  <a:schemeClr val="tx1"/>
                                </a:solidFill>
                                <a:latin typeface="Cambria Math"/>
                              </a:rPr>
                            </m:ctrlPr>
                          </m:sSubPr>
                          <m:e>
                            <m:r>
                              <a:rPr lang="en-US" sz="2400" b="0" i="1" smtClean="0">
                                <a:solidFill>
                                  <a:schemeClr val="tx1"/>
                                </a:solidFill>
                                <a:latin typeface="Cambria Math" panose="02040503050406030204" pitchFamily="18" charset="0"/>
                              </a:rPr>
                              <m:t>𝑅</m:t>
                            </m:r>
                          </m:e>
                          <m:sub>
                            <m:r>
                              <a:rPr lang="en-US" sz="2400" b="0" i="1" smtClean="0">
                                <a:solidFill>
                                  <a:schemeClr val="tx1"/>
                                </a:solidFill>
                                <a:latin typeface="Cambria Math" panose="02040503050406030204" pitchFamily="18" charset="0"/>
                              </a:rPr>
                              <m:t>𝐿</m:t>
                            </m:r>
                          </m:sub>
                        </m:sSub>
                      </m:num>
                      <m:den>
                        <m:sSup>
                          <m:sSupPr>
                            <m:ctrlPr>
                              <a:rPr lang="en-US" sz="2400" i="1" smtClean="0">
                                <a:solidFill>
                                  <a:schemeClr val="tx1"/>
                                </a:solidFill>
                                <a:latin typeface="Cambria Math"/>
                              </a:rPr>
                            </m:ctrlPr>
                          </m:sSupPr>
                          <m:e>
                            <m:sSub>
                              <m:sSubPr>
                                <m:ctrlPr>
                                  <a:rPr lang="en-US" sz="2400" i="1">
                                    <a:solidFill>
                                      <a:schemeClr val="tx1"/>
                                    </a:solidFill>
                                    <a:latin typeface="Cambria Math"/>
                                  </a:rPr>
                                </m:ctrlPr>
                              </m:sSubPr>
                              <m:e>
                                <m:r>
                                  <a:rPr lang="en-US" sz="2400" i="1">
                                    <a:solidFill>
                                      <a:schemeClr val="tx1"/>
                                    </a:solidFill>
                                    <a:latin typeface="Cambria Math" panose="02040503050406030204" pitchFamily="18" charset="0"/>
                                  </a:rPr>
                                  <m:t>𝑉</m:t>
                                </m:r>
                              </m:e>
                              <m:sub>
                                <m:r>
                                  <a:rPr lang="en-US" sz="2400" b="0" i="1" smtClean="0">
                                    <a:solidFill>
                                      <a:schemeClr val="tx1"/>
                                    </a:solidFill>
                                    <a:latin typeface="Cambria Math"/>
                                  </a:rPr>
                                  <m:t>𝑛</m:t>
                                </m:r>
                              </m:sub>
                            </m:sSub>
                          </m:e>
                          <m:sup>
                            <m:r>
                              <a:rPr lang="en-US" sz="2400" b="0" i="1" smtClean="0">
                                <a:solidFill>
                                  <a:schemeClr val="tx1"/>
                                </a:solidFill>
                                <a:latin typeface="Cambria Math" panose="02040503050406030204" pitchFamily="18" charset="0"/>
                              </a:rPr>
                              <m:t>2</m:t>
                            </m:r>
                          </m:sup>
                        </m:sSup>
                        <m:r>
                          <a:rPr lang="en-US" sz="2400" b="0" i="1" smtClean="0">
                            <a:solidFill>
                              <a:schemeClr val="tx1"/>
                            </a:solidFill>
                            <a:latin typeface="Cambria Math" panose="02040503050406030204" pitchFamily="18" charset="0"/>
                          </a:rPr>
                          <m:t>/</m:t>
                        </m:r>
                        <m:sSub>
                          <m:sSubPr>
                            <m:ctrlPr>
                              <a:rPr lang="en-US" sz="2400" b="0" i="1" smtClean="0">
                                <a:solidFill>
                                  <a:schemeClr val="tx1"/>
                                </a:solidFill>
                                <a:latin typeface="Cambria Math"/>
                              </a:rPr>
                            </m:ctrlPr>
                          </m:sSubPr>
                          <m:e>
                            <m:r>
                              <a:rPr lang="en-US" sz="2400" b="0" i="1" smtClean="0">
                                <a:solidFill>
                                  <a:schemeClr val="tx1"/>
                                </a:solidFill>
                                <a:latin typeface="Cambria Math" panose="02040503050406030204" pitchFamily="18" charset="0"/>
                              </a:rPr>
                              <m:t>𝑅</m:t>
                            </m:r>
                          </m:e>
                          <m:sub>
                            <m:r>
                              <a:rPr lang="en-US" sz="2400" b="0" i="1" smtClean="0">
                                <a:solidFill>
                                  <a:schemeClr val="tx1"/>
                                </a:solidFill>
                                <a:latin typeface="Cambria Math" panose="02040503050406030204" pitchFamily="18" charset="0"/>
                              </a:rPr>
                              <m:t>𝐿</m:t>
                            </m:r>
                          </m:sub>
                        </m:sSub>
                      </m:den>
                    </m:f>
                  </m:oMath>
                </a14:m>
                <a:r>
                  <a:rPr lang="en-US" sz="2400" dirty="0" smtClean="0">
                    <a:solidFill>
                      <a:schemeClr val="tx1"/>
                    </a:solidFill>
                  </a:rPr>
                  <a:t>  =  10 log (</a:t>
                </a:r>
                <a14:m>
                  <m:oMath xmlns:m="http://schemas.openxmlformats.org/officeDocument/2006/math">
                    <m:f>
                      <m:fPr>
                        <m:ctrlPr>
                          <a:rPr lang="en-US" sz="2400" i="1" smtClean="0">
                            <a:solidFill>
                              <a:schemeClr val="tx1"/>
                            </a:solidFill>
                            <a:latin typeface="Cambria Math"/>
                          </a:rPr>
                        </m:ctrlPr>
                      </m:fPr>
                      <m:num>
                        <m:sSub>
                          <m:sSubPr>
                            <m:ctrlPr>
                              <a:rPr lang="en-US" sz="2400" i="1" smtClean="0">
                                <a:solidFill>
                                  <a:schemeClr val="tx1"/>
                                </a:solidFill>
                                <a:latin typeface="Cambria Math"/>
                              </a:rPr>
                            </m:ctrlPr>
                          </m:sSubPr>
                          <m:e>
                            <m:r>
                              <a:rPr lang="en-US" sz="2400" b="0" i="1" smtClean="0">
                                <a:solidFill>
                                  <a:schemeClr val="tx1"/>
                                </a:solidFill>
                                <a:latin typeface="Cambria Math" panose="02040503050406030204" pitchFamily="18" charset="0"/>
                              </a:rPr>
                              <m:t>𝑉</m:t>
                            </m:r>
                          </m:e>
                          <m:sub>
                            <m:r>
                              <a:rPr lang="en-US" sz="2400" b="0" i="1" smtClean="0">
                                <a:solidFill>
                                  <a:schemeClr val="tx1"/>
                                </a:solidFill>
                                <a:latin typeface="Cambria Math" panose="02040503050406030204" pitchFamily="18" charset="0"/>
                              </a:rPr>
                              <m:t>𝑠</m:t>
                            </m:r>
                          </m:sub>
                        </m:sSub>
                      </m:num>
                      <m:den>
                        <m:sSub>
                          <m:sSubPr>
                            <m:ctrlPr>
                              <a:rPr lang="en-US" sz="2400" i="1" smtClean="0">
                                <a:solidFill>
                                  <a:schemeClr val="tx1"/>
                                </a:solidFill>
                                <a:latin typeface="Cambria Math"/>
                              </a:rPr>
                            </m:ctrlPr>
                          </m:sSubPr>
                          <m:e>
                            <m:r>
                              <a:rPr lang="en-US" sz="2400" b="0" i="1" smtClean="0">
                                <a:solidFill>
                                  <a:schemeClr val="tx1"/>
                                </a:solidFill>
                                <a:latin typeface="Cambria Math" panose="02040503050406030204" pitchFamily="18" charset="0"/>
                              </a:rPr>
                              <m:t>𝑉</m:t>
                            </m:r>
                          </m:e>
                          <m:sub>
                            <m:r>
                              <a:rPr lang="en-US" sz="2400" b="0" i="1" smtClean="0">
                                <a:solidFill>
                                  <a:schemeClr val="tx1"/>
                                </a:solidFill>
                                <a:latin typeface="Cambria Math" panose="02040503050406030204" pitchFamily="18" charset="0"/>
                              </a:rPr>
                              <m:t>𝑛</m:t>
                            </m:r>
                          </m:sub>
                        </m:sSub>
                      </m:den>
                    </m:f>
                  </m:oMath>
                </a14:m>
                <a:r>
                  <a:rPr lang="en-US" sz="2400" dirty="0" smtClean="0">
                    <a:solidFill>
                      <a:schemeClr val="tx1"/>
                    </a:solidFill>
                  </a:rPr>
                  <a:t>)^2 = 20 log (</a:t>
                </a:r>
                <a14:m>
                  <m:oMath xmlns:m="http://schemas.openxmlformats.org/officeDocument/2006/math">
                    <m:f>
                      <m:fPr>
                        <m:ctrlPr>
                          <a:rPr lang="en-US" sz="2400" i="1" smtClean="0">
                            <a:solidFill>
                              <a:schemeClr val="tx1"/>
                            </a:solidFill>
                            <a:latin typeface="Cambria Math"/>
                          </a:rPr>
                        </m:ctrlPr>
                      </m:fPr>
                      <m:num>
                        <m:sSub>
                          <m:sSubPr>
                            <m:ctrlPr>
                              <a:rPr lang="en-US" sz="2400" i="1" smtClean="0">
                                <a:solidFill>
                                  <a:schemeClr val="tx1"/>
                                </a:solidFill>
                                <a:latin typeface="Cambria Math"/>
                              </a:rPr>
                            </m:ctrlPr>
                          </m:sSubPr>
                          <m:e>
                            <m:r>
                              <a:rPr lang="en-US" sz="2400" b="0" i="1" smtClean="0">
                                <a:solidFill>
                                  <a:schemeClr val="tx1"/>
                                </a:solidFill>
                                <a:latin typeface="Cambria Math" panose="02040503050406030204" pitchFamily="18" charset="0"/>
                              </a:rPr>
                              <m:t>𝑉</m:t>
                            </m:r>
                          </m:e>
                          <m:sub>
                            <m:r>
                              <a:rPr lang="en-US" sz="2400" b="0" i="1" smtClean="0">
                                <a:solidFill>
                                  <a:schemeClr val="tx1"/>
                                </a:solidFill>
                                <a:latin typeface="Cambria Math" panose="02040503050406030204" pitchFamily="18" charset="0"/>
                              </a:rPr>
                              <m:t>𝑠</m:t>
                            </m:r>
                          </m:sub>
                        </m:sSub>
                      </m:num>
                      <m:den>
                        <m:sSub>
                          <m:sSubPr>
                            <m:ctrlPr>
                              <a:rPr lang="en-US" sz="2400" i="1" smtClean="0">
                                <a:solidFill>
                                  <a:schemeClr val="tx1"/>
                                </a:solidFill>
                                <a:latin typeface="Cambria Math"/>
                              </a:rPr>
                            </m:ctrlPr>
                          </m:sSubPr>
                          <m:e>
                            <m:r>
                              <a:rPr lang="en-US" sz="2400" b="0" i="1" smtClean="0">
                                <a:solidFill>
                                  <a:schemeClr val="tx1"/>
                                </a:solidFill>
                                <a:latin typeface="Cambria Math" panose="02040503050406030204" pitchFamily="18" charset="0"/>
                              </a:rPr>
                              <m:t>𝑉</m:t>
                            </m:r>
                          </m:e>
                          <m:sub>
                            <m:r>
                              <a:rPr lang="en-US" sz="2400" b="0" i="1" smtClean="0">
                                <a:solidFill>
                                  <a:schemeClr val="tx1"/>
                                </a:solidFill>
                                <a:latin typeface="Cambria Math" panose="02040503050406030204" pitchFamily="18" charset="0"/>
                              </a:rPr>
                              <m:t>𝑛</m:t>
                            </m:r>
                          </m:sub>
                        </m:sSub>
                      </m:den>
                    </m:f>
                  </m:oMath>
                </a14:m>
                <a:r>
                  <a:rPr lang="en-US" sz="2400" dirty="0" smtClean="0">
                    <a:solidFill>
                      <a:schemeClr val="tx1"/>
                    </a:solidFill>
                  </a:rPr>
                  <a:t>)  dB</a:t>
                </a:r>
                <a:br>
                  <a:rPr lang="en-US" sz="2400" dirty="0" smtClean="0">
                    <a:solidFill>
                      <a:schemeClr val="tx1"/>
                    </a:solidFill>
                  </a:rPr>
                </a:br>
                <a:r>
                  <a:rPr lang="en-US" sz="2400" dirty="0">
                    <a:solidFill>
                      <a:schemeClr val="tx1"/>
                    </a:solidFill>
                  </a:rPr>
                  <a:t/>
                </a:r>
                <a:br>
                  <a:rPr lang="en-US" sz="2400" dirty="0">
                    <a:solidFill>
                      <a:schemeClr val="tx1"/>
                    </a:solidFill>
                  </a:rPr>
                </a:br>
                <a:r>
                  <a:rPr lang="en-US" sz="2400" dirty="0" smtClean="0">
                    <a:solidFill>
                      <a:schemeClr val="tx1"/>
                    </a:solidFill>
                  </a:rPr>
                  <a:t>        where, </a:t>
                </a:r>
                <a14:m>
                  <m:oMath xmlns:m="http://schemas.openxmlformats.org/officeDocument/2006/math">
                    <m:sSub>
                      <m:sSubPr>
                        <m:ctrlPr>
                          <a:rPr lang="en-US" sz="2400" b="0" i="1" smtClean="0">
                            <a:solidFill>
                              <a:schemeClr val="tx1"/>
                            </a:solidFill>
                            <a:latin typeface="Cambria Math"/>
                          </a:rPr>
                        </m:ctrlPr>
                      </m:sSubPr>
                      <m:e>
                        <m:r>
                          <a:rPr lang="en-US" sz="2400" b="0" i="1" smtClean="0">
                            <a:solidFill>
                              <a:schemeClr val="tx1"/>
                            </a:solidFill>
                            <a:latin typeface="Cambria Math" panose="02040503050406030204" pitchFamily="18" charset="0"/>
                          </a:rPr>
                          <m:t>𝑉</m:t>
                        </m:r>
                      </m:e>
                      <m:sub>
                        <m:r>
                          <a:rPr lang="en-US" sz="2400" b="0" i="1" smtClean="0">
                            <a:solidFill>
                              <a:schemeClr val="tx1"/>
                            </a:solidFill>
                            <a:latin typeface="Cambria Math" panose="02040503050406030204" pitchFamily="18" charset="0"/>
                          </a:rPr>
                          <m:t>𝑠</m:t>
                        </m:r>
                      </m:sub>
                    </m:sSub>
                  </m:oMath>
                </a14:m>
                <a:r>
                  <a:rPr lang="en-US" sz="2400" dirty="0" smtClean="0">
                    <a:solidFill>
                      <a:schemeClr val="tx1"/>
                    </a:solidFill>
                  </a:rPr>
                  <a:t>= signal voltage in volt</a:t>
                </a:r>
                <a:r>
                  <a:rPr lang="en-US" sz="2400" dirty="0">
                    <a:solidFill>
                      <a:schemeClr val="tx1"/>
                    </a:solidFill>
                  </a:rPr>
                  <a:t/>
                </a:r>
                <a:br>
                  <a:rPr lang="en-US" sz="2400" dirty="0">
                    <a:solidFill>
                      <a:schemeClr val="tx1"/>
                    </a:solidFill>
                  </a:rPr>
                </a:br>
                <a:r>
                  <a:rPr lang="en-US" sz="2400" dirty="0" smtClean="0">
                    <a:solidFill>
                      <a:schemeClr val="tx1"/>
                    </a:solidFill>
                  </a:rPr>
                  <a:t>                  </a:t>
                </a:r>
                <a14:m>
                  <m:oMath xmlns:m="http://schemas.openxmlformats.org/officeDocument/2006/math">
                    <m:sSub>
                      <m:sSubPr>
                        <m:ctrlPr>
                          <a:rPr lang="en-US" sz="2400" i="1" smtClean="0">
                            <a:solidFill>
                              <a:schemeClr val="tx1"/>
                            </a:solidFill>
                            <a:latin typeface="Cambria Math"/>
                          </a:rPr>
                        </m:ctrlPr>
                      </m:sSubPr>
                      <m:e>
                        <m:r>
                          <a:rPr lang="en-US" sz="2400" b="0" i="1" smtClean="0">
                            <a:solidFill>
                              <a:schemeClr val="tx1"/>
                            </a:solidFill>
                            <a:latin typeface="Cambria Math" panose="02040503050406030204" pitchFamily="18" charset="0"/>
                          </a:rPr>
                          <m:t>𝑉</m:t>
                        </m:r>
                      </m:e>
                      <m:sub>
                        <m:r>
                          <a:rPr lang="en-US" sz="2400" b="0" i="1" smtClean="0">
                            <a:solidFill>
                              <a:schemeClr val="tx1"/>
                            </a:solidFill>
                            <a:latin typeface="Cambria Math" panose="02040503050406030204" pitchFamily="18" charset="0"/>
                          </a:rPr>
                          <m:t>𝑛</m:t>
                        </m:r>
                      </m:sub>
                    </m:sSub>
                    <m:r>
                      <a:rPr lang="en-US" sz="2400" b="0" i="1" smtClean="0">
                        <a:solidFill>
                          <a:schemeClr val="tx1"/>
                        </a:solidFill>
                        <a:latin typeface="Cambria Math" panose="02040503050406030204" pitchFamily="18" charset="0"/>
                      </a:rPr>
                      <m:t>=</m:t>
                    </m:r>
                    <m:r>
                      <a:rPr lang="en-US" sz="2400" b="0" i="1" smtClean="0">
                        <a:solidFill>
                          <a:schemeClr val="tx1"/>
                        </a:solidFill>
                        <a:latin typeface="Cambria Math" panose="02040503050406030204" pitchFamily="18" charset="0"/>
                      </a:rPr>
                      <m:t>𝑁𝑜𝑖𝑠𝑒</m:t>
                    </m:r>
                    <m:r>
                      <a:rPr lang="en-US" sz="2400" b="0" i="1" smtClean="0">
                        <a:solidFill>
                          <a:schemeClr val="tx1"/>
                        </a:solidFill>
                        <a:latin typeface="Cambria Math" panose="02040503050406030204" pitchFamily="18" charset="0"/>
                      </a:rPr>
                      <m:t> </m:t>
                    </m:r>
                    <m:r>
                      <a:rPr lang="en-US" sz="2400" b="0" i="1" smtClean="0">
                        <a:solidFill>
                          <a:schemeClr val="tx1"/>
                        </a:solidFill>
                        <a:latin typeface="Cambria Math" panose="02040503050406030204" pitchFamily="18" charset="0"/>
                      </a:rPr>
                      <m:t>𝑣𝑜𝑙𝑡𝑎𝑔𝑒</m:t>
                    </m:r>
                    <m:r>
                      <a:rPr lang="en-US" sz="2400" b="0" i="1" smtClean="0">
                        <a:solidFill>
                          <a:schemeClr val="tx1"/>
                        </a:solidFill>
                        <a:latin typeface="Cambria Math" panose="02040503050406030204" pitchFamily="18" charset="0"/>
                      </a:rPr>
                      <m:t> </m:t>
                    </m:r>
                    <m:r>
                      <a:rPr lang="en-US" sz="2400" b="0" i="1" smtClean="0">
                        <a:solidFill>
                          <a:schemeClr val="tx1"/>
                        </a:solidFill>
                        <a:latin typeface="Cambria Math" panose="02040503050406030204" pitchFamily="18" charset="0"/>
                      </a:rPr>
                      <m:t>𝑖𝑛</m:t>
                    </m:r>
                    <m:r>
                      <a:rPr lang="en-US" sz="2400" b="0" i="1" smtClean="0">
                        <a:solidFill>
                          <a:schemeClr val="tx1"/>
                        </a:solidFill>
                        <a:latin typeface="Cambria Math" panose="02040503050406030204" pitchFamily="18" charset="0"/>
                      </a:rPr>
                      <m:t> </m:t>
                    </m:r>
                    <m:r>
                      <a:rPr lang="en-US" sz="2400" b="0" i="1" smtClean="0">
                        <a:solidFill>
                          <a:schemeClr val="tx1"/>
                        </a:solidFill>
                        <a:latin typeface="Cambria Math"/>
                      </a:rPr>
                      <m:t>𝑣𝑜𝑙𝑡</m:t>
                    </m:r>
                  </m:oMath>
                </a14:m>
                <a:endParaRPr lang="en-US" sz="2400" dirty="0">
                  <a:solidFill>
                    <a:schemeClr val="tx1"/>
                  </a:solidFill>
                </a:endParaRPr>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0" y="0"/>
                <a:ext cx="12192000" cy="6857999"/>
              </a:xfrm>
              <a:blipFill rotWithShape="1">
                <a:blip r:embed="rId2"/>
                <a:stretch>
                  <a:fillRect l="-500" t="-622" r="-850"/>
                </a:stretch>
              </a:blipFill>
            </p:spPr>
            <p:txBody>
              <a:bodyPr/>
              <a:lstStyle/>
              <a:p>
                <a:r>
                  <a:rPr lang="en-US">
                    <a:noFill/>
                  </a:rPr>
                  <a:t> </a:t>
                </a:r>
              </a:p>
            </p:txBody>
          </p:sp>
        </mc:Fallback>
      </mc:AlternateContent>
    </p:spTree>
    <p:extLst>
      <p:ext uri="{BB962C8B-B14F-4D97-AF65-F5344CB8AC3E}">
        <p14:creationId xmlns:p14="http://schemas.microsoft.com/office/powerpoint/2010/main" val="20444085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6750" y="1805244"/>
            <a:ext cx="10039557" cy="646331"/>
          </a:xfrm>
          <a:prstGeom prst="rect">
            <a:avLst/>
          </a:prstGeom>
        </p:spPr>
        <p:txBody>
          <a:bodyPr wrap="square">
            <a:spAutoFit/>
          </a:bodyPr>
          <a:lstStyle/>
          <a:p>
            <a:pPr marL="342900" indent="-342900">
              <a:buAutoNum type="arabicPeriod"/>
            </a:pPr>
            <a:r>
              <a:rPr lang="en-US" dirty="0" smtClean="0"/>
              <a:t>If for a AM Radio Receiver  the input signal power is 1Watt and input noise power is 1mW</a:t>
            </a:r>
          </a:p>
          <a:p>
            <a:r>
              <a:rPr lang="en-US" dirty="0" smtClean="0"/>
              <a:t>find the input SNR normal unit and in dB .</a:t>
            </a:r>
            <a:endParaRPr lang="en-US" dirty="0"/>
          </a:p>
        </p:txBody>
      </p:sp>
      <p:sp>
        <p:nvSpPr>
          <p:cNvPr id="3" name="Rectangle 2"/>
          <p:cNvSpPr/>
          <p:nvPr/>
        </p:nvSpPr>
        <p:spPr>
          <a:xfrm>
            <a:off x="276749" y="3643484"/>
            <a:ext cx="10203682" cy="646331"/>
          </a:xfrm>
          <a:prstGeom prst="rect">
            <a:avLst/>
          </a:prstGeom>
        </p:spPr>
        <p:txBody>
          <a:bodyPr wrap="square">
            <a:spAutoFit/>
          </a:bodyPr>
          <a:lstStyle/>
          <a:p>
            <a:r>
              <a:rPr lang="en-US" dirty="0"/>
              <a:t>3</a:t>
            </a:r>
            <a:r>
              <a:rPr lang="en-US" dirty="0" smtClean="0"/>
              <a:t>. If for a TV Receiver  the input signal voltage is 10 Volt and input noise voltage is .01 Volt</a:t>
            </a:r>
          </a:p>
          <a:p>
            <a:r>
              <a:rPr lang="en-US" dirty="0" smtClean="0"/>
              <a:t>find the input SNR in dB .</a:t>
            </a:r>
            <a:endParaRPr lang="en-US" dirty="0"/>
          </a:p>
        </p:txBody>
      </p:sp>
      <p:sp>
        <p:nvSpPr>
          <p:cNvPr id="4" name="TextBox 3"/>
          <p:cNvSpPr txBox="1"/>
          <p:nvPr/>
        </p:nvSpPr>
        <p:spPr>
          <a:xfrm>
            <a:off x="3531646" y="984738"/>
            <a:ext cx="3124573" cy="523220"/>
          </a:xfrm>
          <a:prstGeom prst="rect">
            <a:avLst/>
          </a:prstGeom>
          <a:noFill/>
        </p:spPr>
        <p:txBody>
          <a:bodyPr wrap="none" rtlCol="0">
            <a:spAutoFit/>
          </a:bodyPr>
          <a:lstStyle/>
          <a:p>
            <a:r>
              <a:rPr lang="en-US" sz="2800" b="1" dirty="0" smtClean="0"/>
              <a:t>Related Problems</a:t>
            </a:r>
            <a:endParaRPr lang="en-US" sz="2800" b="1" dirty="0"/>
          </a:p>
        </p:txBody>
      </p:sp>
      <p:sp>
        <p:nvSpPr>
          <p:cNvPr id="5" name="Rectangle 4"/>
          <p:cNvSpPr/>
          <p:nvPr/>
        </p:nvSpPr>
        <p:spPr>
          <a:xfrm>
            <a:off x="276750" y="2696090"/>
            <a:ext cx="10309188" cy="646331"/>
          </a:xfrm>
          <a:prstGeom prst="rect">
            <a:avLst/>
          </a:prstGeom>
        </p:spPr>
        <p:txBody>
          <a:bodyPr wrap="square">
            <a:spAutoFit/>
          </a:bodyPr>
          <a:lstStyle/>
          <a:p>
            <a:r>
              <a:rPr lang="en-US" dirty="0" smtClean="0"/>
              <a:t>2. If for a FM  Radio Receiver  the input signal power is 1Watt and input noise power is 30mW find the input SNR normal unit and in dB .</a:t>
            </a:r>
            <a:endParaRPr lang="en-US" dirty="0"/>
          </a:p>
        </p:txBody>
      </p:sp>
    </p:spTree>
    <p:extLst>
      <p:ext uri="{BB962C8B-B14F-4D97-AF65-F5344CB8AC3E}">
        <p14:creationId xmlns:p14="http://schemas.microsoft.com/office/powerpoint/2010/main" val="31201633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a:xfrm>
                <a:off x="429768" y="0"/>
                <a:ext cx="11548872" cy="6793992"/>
              </a:xfrm>
            </p:spPr>
            <p:txBody>
              <a:bodyPr>
                <a:normAutofit/>
              </a:bodyPr>
              <a:lstStyle/>
              <a:p>
                <a:r>
                  <a:rPr lang="en-US" sz="2400" b="1" u="sng" dirty="0" smtClean="0">
                    <a:solidFill>
                      <a:schemeClr val="tx1"/>
                    </a:solidFill>
                  </a:rPr>
                  <a:t/>
                </a:r>
                <a:br>
                  <a:rPr lang="en-US" sz="2400" b="1" u="sng" dirty="0" smtClean="0">
                    <a:solidFill>
                      <a:schemeClr val="tx1"/>
                    </a:solidFill>
                  </a:rPr>
                </a:br>
                <a:r>
                  <a:rPr lang="en-US" sz="2400" dirty="0" smtClean="0">
                    <a:solidFill>
                      <a:schemeClr val="tx1"/>
                    </a:solidFill>
                  </a:rPr>
                  <a:t>                             </a:t>
                </a:r>
                <a:r>
                  <a:rPr lang="en-US" sz="2400" b="1" i="1" u="sng" dirty="0" smtClean="0">
                    <a:solidFill>
                      <a:schemeClr val="tx1"/>
                    </a:solidFill>
                  </a:rPr>
                  <a:t>Noise Factor and Noise Figure </a:t>
                </a:r>
                <a:br>
                  <a:rPr lang="en-US" sz="2400" b="1" i="1" u="sng" dirty="0" smtClean="0">
                    <a:solidFill>
                      <a:schemeClr val="tx1"/>
                    </a:solidFill>
                  </a:rPr>
                </a:br>
                <a:r>
                  <a:rPr lang="en-US" sz="2400" b="1" u="sng" dirty="0" smtClean="0">
                    <a:solidFill>
                      <a:schemeClr val="tx1"/>
                    </a:solidFill>
                  </a:rPr>
                  <a:t/>
                </a:r>
                <a:br>
                  <a:rPr lang="en-US" sz="2400" b="1" u="sng" dirty="0" smtClean="0">
                    <a:solidFill>
                      <a:schemeClr val="tx1"/>
                    </a:solidFill>
                  </a:rPr>
                </a:br>
                <a:r>
                  <a:rPr lang="en-US" sz="2400" dirty="0" smtClean="0">
                    <a:solidFill>
                      <a:schemeClr val="tx1"/>
                    </a:solidFill>
                  </a:rPr>
                  <a:t> Noise </a:t>
                </a:r>
                <a:r>
                  <a:rPr lang="en-US" sz="2400" dirty="0" err="1" smtClean="0">
                    <a:solidFill>
                      <a:schemeClr val="tx1"/>
                    </a:solidFill>
                  </a:rPr>
                  <a:t>Factor,F</a:t>
                </a:r>
                <a:r>
                  <a:rPr lang="en-US" sz="2400" dirty="0" smtClean="0">
                    <a:solidFill>
                      <a:schemeClr val="tx1"/>
                    </a:solidFill>
                  </a:rPr>
                  <a:t> </a:t>
                </a:r>
                <a:r>
                  <a:rPr lang="en-US" sz="2400" dirty="0" smtClean="0">
                    <a:solidFill>
                      <a:schemeClr val="tx1"/>
                    </a:solidFill>
                  </a:rPr>
                  <a:t>= </a:t>
                </a:r>
                <a14:m>
                  <m:oMath xmlns:m="http://schemas.openxmlformats.org/officeDocument/2006/math">
                    <m:f>
                      <m:fPr>
                        <m:ctrlPr>
                          <a:rPr lang="en-US" sz="2400" i="1" smtClean="0">
                            <a:solidFill>
                              <a:schemeClr val="tx1"/>
                            </a:solidFill>
                            <a:latin typeface="Cambria Math"/>
                          </a:rPr>
                        </m:ctrlPr>
                      </m:fPr>
                      <m:num>
                        <m:r>
                          <a:rPr lang="en-US" sz="2400" b="0" i="1" smtClean="0">
                            <a:solidFill>
                              <a:schemeClr val="tx1"/>
                            </a:solidFill>
                            <a:latin typeface="Cambria Math" panose="02040503050406030204" pitchFamily="18" charset="0"/>
                          </a:rPr>
                          <m:t>𝐼𝑛𝑝𝑢𝑡</m:t>
                        </m:r>
                        <m:r>
                          <a:rPr lang="en-US" sz="2400" b="0" i="1" smtClean="0">
                            <a:solidFill>
                              <a:schemeClr val="tx1"/>
                            </a:solidFill>
                            <a:latin typeface="Cambria Math" panose="02040503050406030204" pitchFamily="18" charset="0"/>
                          </a:rPr>
                          <m:t> </m:t>
                        </m:r>
                        <m:r>
                          <a:rPr lang="en-US" sz="2400" b="0" i="1" smtClean="0">
                            <a:solidFill>
                              <a:schemeClr val="tx1"/>
                            </a:solidFill>
                            <a:latin typeface="Cambria Math" panose="02040503050406030204" pitchFamily="18" charset="0"/>
                          </a:rPr>
                          <m:t>𝑠𝑖𝑔𝑛𝑎𝑙</m:t>
                        </m:r>
                        <m:r>
                          <a:rPr lang="en-US" sz="2400" b="0" i="1" smtClean="0">
                            <a:solidFill>
                              <a:schemeClr val="tx1"/>
                            </a:solidFill>
                            <a:latin typeface="Cambria Math" panose="02040503050406030204" pitchFamily="18" charset="0"/>
                          </a:rPr>
                          <m:t> </m:t>
                        </m:r>
                        <m:r>
                          <a:rPr lang="en-US" sz="2400" b="0" i="1" smtClean="0">
                            <a:solidFill>
                              <a:schemeClr val="tx1"/>
                            </a:solidFill>
                            <a:latin typeface="Cambria Math" panose="02040503050406030204" pitchFamily="18" charset="0"/>
                          </a:rPr>
                          <m:t>𝑡𝑜</m:t>
                        </m:r>
                        <m:r>
                          <a:rPr lang="en-US" sz="2400" b="0" i="1" smtClean="0">
                            <a:solidFill>
                              <a:schemeClr val="tx1"/>
                            </a:solidFill>
                            <a:latin typeface="Cambria Math" panose="02040503050406030204" pitchFamily="18" charset="0"/>
                          </a:rPr>
                          <m:t> </m:t>
                        </m:r>
                        <m:r>
                          <a:rPr lang="en-US" sz="2400" b="0" i="1" smtClean="0">
                            <a:solidFill>
                              <a:schemeClr val="tx1"/>
                            </a:solidFill>
                            <a:latin typeface="Cambria Math" panose="02040503050406030204" pitchFamily="18" charset="0"/>
                          </a:rPr>
                          <m:t>𝑛𝑜𝑖𝑠𝑒</m:t>
                        </m:r>
                        <m:r>
                          <a:rPr lang="en-US" sz="2400" b="0" i="1" smtClean="0">
                            <a:solidFill>
                              <a:schemeClr val="tx1"/>
                            </a:solidFill>
                            <a:latin typeface="Cambria Math" panose="02040503050406030204" pitchFamily="18" charset="0"/>
                          </a:rPr>
                          <m:t> </m:t>
                        </m:r>
                        <m:r>
                          <a:rPr lang="en-US" sz="2400" b="0" i="1" smtClean="0">
                            <a:solidFill>
                              <a:schemeClr val="tx1"/>
                            </a:solidFill>
                            <a:latin typeface="Cambria Math" panose="02040503050406030204" pitchFamily="18" charset="0"/>
                          </a:rPr>
                          <m:t>𝑟𝑎𝑡𝑖𝑜</m:t>
                        </m:r>
                      </m:num>
                      <m:den>
                        <m:r>
                          <a:rPr lang="en-US" sz="2400" b="0" i="1" smtClean="0">
                            <a:solidFill>
                              <a:schemeClr val="tx1"/>
                            </a:solidFill>
                            <a:latin typeface="Cambria Math" panose="02040503050406030204" pitchFamily="18" charset="0"/>
                          </a:rPr>
                          <m:t>𝑂𝑢𝑡𝑝𝑢𝑡</m:t>
                        </m:r>
                        <m:r>
                          <a:rPr lang="en-US" sz="2400" b="0" i="1" smtClean="0">
                            <a:solidFill>
                              <a:schemeClr val="tx1"/>
                            </a:solidFill>
                            <a:latin typeface="Cambria Math" panose="02040503050406030204" pitchFamily="18" charset="0"/>
                          </a:rPr>
                          <m:t> </m:t>
                        </m:r>
                        <m:r>
                          <a:rPr lang="en-US" sz="2400" b="0" i="1" smtClean="0">
                            <a:solidFill>
                              <a:schemeClr val="tx1"/>
                            </a:solidFill>
                            <a:latin typeface="Cambria Math" panose="02040503050406030204" pitchFamily="18" charset="0"/>
                          </a:rPr>
                          <m:t>𝑠𝑖𝑔𝑛𝑎𝑙</m:t>
                        </m:r>
                        <m:r>
                          <a:rPr lang="en-US" sz="2400" b="0" i="1" smtClean="0">
                            <a:solidFill>
                              <a:schemeClr val="tx1"/>
                            </a:solidFill>
                            <a:latin typeface="Cambria Math" panose="02040503050406030204" pitchFamily="18" charset="0"/>
                          </a:rPr>
                          <m:t> </m:t>
                        </m:r>
                        <m:r>
                          <a:rPr lang="en-US" sz="2400" b="0" i="1" smtClean="0">
                            <a:solidFill>
                              <a:schemeClr val="tx1"/>
                            </a:solidFill>
                            <a:latin typeface="Cambria Math" panose="02040503050406030204" pitchFamily="18" charset="0"/>
                          </a:rPr>
                          <m:t>𝑡𝑜</m:t>
                        </m:r>
                        <m:r>
                          <a:rPr lang="en-US" sz="2400" b="0" i="1" smtClean="0">
                            <a:solidFill>
                              <a:schemeClr val="tx1"/>
                            </a:solidFill>
                            <a:latin typeface="Cambria Math" panose="02040503050406030204" pitchFamily="18" charset="0"/>
                          </a:rPr>
                          <m:t> </m:t>
                        </m:r>
                        <m:r>
                          <a:rPr lang="en-US" sz="2400" b="0" i="1" smtClean="0">
                            <a:solidFill>
                              <a:schemeClr val="tx1"/>
                            </a:solidFill>
                            <a:latin typeface="Cambria Math" panose="02040503050406030204" pitchFamily="18" charset="0"/>
                          </a:rPr>
                          <m:t>𝑛𝑜𝑖𝑠𝑒</m:t>
                        </m:r>
                        <m:r>
                          <a:rPr lang="en-US" sz="2400" b="0" i="1" smtClean="0">
                            <a:solidFill>
                              <a:schemeClr val="tx1"/>
                            </a:solidFill>
                            <a:latin typeface="Cambria Math" panose="02040503050406030204" pitchFamily="18" charset="0"/>
                          </a:rPr>
                          <m:t> </m:t>
                        </m:r>
                        <m:r>
                          <a:rPr lang="en-US" sz="2400" b="0" i="1" smtClean="0">
                            <a:solidFill>
                              <a:schemeClr val="tx1"/>
                            </a:solidFill>
                            <a:latin typeface="Cambria Math" panose="02040503050406030204" pitchFamily="18" charset="0"/>
                          </a:rPr>
                          <m:t>𝑟𝑎𝑡𝑖𝑜</m:t>
                        </m:r>
                      </m:den>
                    </m:f>
                  </m:oMath>
                </a14:m>
                <a:r>
                  <a:rPr lang="en-US" sz="2400" b="1" u="sng" dirty="0" smtClean="0">
                    <a:solidFill>
                      <a:schemeClr val="tx1"/>
                    </a:solidFill>
                  </a:rPr>
                  <a:t/>
                </a:r>
                <a:br>
                  <a:rPr lang="en-US" sz="2400" b="1" u="sng" dirty="0" smtClean="0">
                    <a:solidFill>
                      <a:schemeClr val="tx1"/>
                    </a:solidFill>
                  </a:rPr>
                </a:br>
                <a:r>
                  <a:rPr lang="en-US" sz="2400" dirty="0">
                    <a:solidFill>
                      <a:schemeClr val="tx1"/>
                    </a:solidFill>
                  </a:rPr>
                  <a:t/>
                </a:r>
                <a:br>
                  <a:rPr lang="en-US" sz="2400" dirty="0">
                    <a:solidFill>
                      <a:schemeClr val="tx1"/>
                    </a:solidFill>
                  </a:rPr>
                </a:br>
                <a:r>
                  <a:rPr lang="en-US" sz="2400" dirty="0" smtClean="0">
                    <a:solidFill>
                      <a:schemeClr val="tx1"/>
                    </a:solidFill>
                  </a:rPr>
                  <a:t>  Noise Figure = 10 log F</a:t>
                </a:r>
                <a:br>
                  <a:rPr lang="en-US" sz="2400" dirty="0" smtClean="0">
                    <a:solidFill>
                      <a:schemeClr val="tx1"/>
                    </a:solidFill>
                  </a:rPr>
                </a:br>
                <a:r>
                  <a:rPr lang="en-US" sz="2400" dirty="0">
                    <a:solidFill>
                      <a:schemeClr val="tx1"/>
                    </a:solidFill>
                  </a:rPr>
                  <a:t/>
                </a:r>
                <a:br>
                  <a:rPr lang="en-US" sz="2400" dirty="0">
                    <a:solidFill>
                      <a:schemeClr val="tx1"/>
                    </a:solidFill>
                  </a:rPr>
                </a:br>
                <a:r>
                  <a:rPr lang="en-US" sz="2400" dirty="0" smtClean="0">
                    <a:solidFill>
                      <a:schemeClr val="tx1"/>
                    </a:solidFill>
                  </a:rPr>
                  <a:t>  signal+ Noise                    Amplifier                    Amplifier</a:t>
                </a:r>
                <a:r>
                  <a:rPr lang="en-US" sz="2400" dirty="0">
                    <a:solidFill>
                      <a:schemeClr val="tx1"/>
                    </a:solidFill>
                  </a:rPr>
                  <a:t> signal+ Noise</a:t>
                </a:r>
                <a:r>
                  <a:rPr lang="en-US" sz="2400" dirty="0" smtClean="0">
                    <a:solidFill>
                      <a:schemeClr val="tx1"/>
                    </a:solidFill>
                  </a:rPr>
                  <a:t>     </a:t>
                </a:r>
                <a:br>
                  <a:rPr lang="en-US" sz="2400" dirty="0" smtClean="0">
                    <a:solidFill>
                      <a:schemeClr val="tx1"/>
                    </a:solidFill>
                  </a:rPr>
                </a:br>
                <a:r>
                  <a:rPr lang="en-US" sz="2400" dirty="0">
                    <a:solidFill>
                      <a:schemeClr val="tx1"/>
                    </a:solidFill>
                  </a:rPr>
                  <a:t> </a:t>
                </a:r>
                <a:r>
                  <a:rPr lang="en-US" sz="2400" dirty="0" smtClean="0">
                    <a:solidFill>
                      <a:schemeClr val="tx1"/>
                    </a:solidFill>
                  </a:rPr>
                  <a:t>                                         </a:t>
                </a:r>
                <a:br>
                  <a:rPr lang="en-US" sz="2400" dirty="0" smtClean="0">
                    <a:solidFill>
                      <a:schemeClr val="tx1"/>
                    </a:solidFill>
                  </a:rPr>
                </a:br>
                <a:r>
                  <a:rPr lang="en-US" sz="2400" dirty="0">
                    <a:solidFill>
                      <a:schemeClr val="tx1"/>
                    </a:solidFill>
                  </a:rPr>
                  <a:t> </a:t>
                </a:r>
                <a:r>
                  <a:rPr lang="en-US" sz="2400" dirty="0" smtClean="0">
                    <a:solidFill>
                      <a:schemeClr val="tx1"/>
                    </a:solidFill>
                  </a:rPr>
                  <a:t>  </a:t>
                </a:r>
                <a:br>
                  <a:rPr lang="en-US" sz="2400" dirty="0" smtClean="0">
                    <a:solidFill>
                      <a:schemeClr val="tx1"/>
                    </a:solidFill>
                  </a:rPr>
                </a:br>
                <a:r>
                  <a:rPr lang="en-US" sz="2400" dirty="0">
                    <a:solidFill>
                      <a:schemeClr val="tx1"/>
                    </a:solidFill>
                  </a:rPr>
                  <a:t> </a:t>
                </a:r>
                <a:r>
                  <a:rPr lang="en-US" sz="2400" dirty="0" smtClean="0">
                    <a:solidFill>
                      <a:schemeClr val="tx1"/>
                    </a:solidFill>
                  </a:rPr>
                  <a:t>                          SNR in                         SNR out</a:t>
                </a:r>
                <a:r>
                  <a:rPr lang="en-US" sz="2400" b="1" u="sng" dirty="0" smtClean="0">
                    <a:solidFill>
                      <a:schemeClr val="tx1"/>
                    </a:solidFill>
                  </a:rPr>
                  <a:t/>
                </a:r>
                <a:br>
                  <a:rPr lang="en-US" sz="2400" b="1" u="sng" dirty="0" smtClean="0">
                    <a:solidFill>
                      <a:schemeClr val="tx1"/>
                    </a:solidFill>
                  </a:rPr>
                </a:br>
                <a:endParaRPr lang="en-US" sz="2400" b="1" u="sng" dirty="0">
                  <a:solidFill>
                    <a:schemeClr val="tx1"/>
                  </a:solidFill>
                </a:endParaRPr>
              </a:p>
            </p:txBody>
          </p:sp>
        </mc:Choice>
        <mc:Fallback>
          <p:sp>
            <p:nvSpPr>
              <p:cNvPr id="2" name="Title 1"/>
              <p:cNvSpPr>
                <a:spLocks noGrp="1" noRot="1" noChangeAspect="1" noMove="1" noResize="1" noEditPoints="1" noAdjustHandles="1" noChangeArrowheads="1" noChangeShapeType="1" noTextEdit="1"/>
              </p:cNvSpPr>
              <p:nvPr>
                <p:ph type="title"/>
              </p:nvPr>
            </p:nvSpPr>
            <p:spPr>
              <a:xfrm>
                <a:off x="429768" y="0"/>
                <a:ext cx="11548872" cy="6793992"/>
              </a:xfrm>
              <a:blipFill rotWithShape="1">
                <a:blip r:embed="rId2"/>
                <a:stretch>
                  <a:fillRect l="-845" t="-717"/>
                </a:stretch>
              </a:blipFill>
            </p:spPr>
            <p:txBody>
              <a:bodyPr/>
              <a:lstStyle/>
              <a:p>
                <a:r>
                  <a:rPr lang="en-US">
                    <a:noFill/>
                  </a:rPr>
                  <a:t> </a:t>
                </a:r>
              </a:p>
            </p:txBody>
          </p:sp>
        </mc:Fallback>
      </mc:AlternateContent>
      <p:cxnSp>
        <p:nvCxnSpPr>
          <p:cNvPr id="5" name="Straight Connector 4"/>
          <p:cNvCxnSpPr/>
          <p:nvPr/>
        </p:nvCxnSpPr>
        <p:spPr>
          <a:xfrm flipV="1">
            <a:off x="1143000" y="4279392"/>
            <a:ext cx="1609344" cy="91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133856" y="3383280"/>
            <a:ext cx="9144" cy="10607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Freeform 9"/>
          <p:cNvSpPr/>
          <p:nvPr/>
        </p:nvSpPr>
        <p:spPr>
          <a:xfrm>
            <a:off x="1161288" y="3639306"/>
            <a:ext cx="987552" cy="1060738"/>
          </a:xfrm>
          <a:custGeom>
            <a:avLst/>
            <a:gdLst>
              <a:gd name="connsiteX0" fmla="*/ 0 w 987552"/>
              <a:gd name="connsiteY0" fmla="*/ 649230 h 1060738"/>
              <a:gd name="connsiteX1" fmla="*/ 192024 w 987552"/>
              <a:gd name="connsiteY1" fmla="*/ 36582 h 1060738"/>
              <a:gd name="connsiteX2" fmla="*/ 493776 w 987552"/>
              <a:gd name="connsiteY2" fmla="*/ 1060710 h 1060738"/>
              <a:gd name="connsiteX3" fmla="*/ 694944 w 987552"/>
              <a:gd name="connsiteY3" fmla="*/ 6 h 1060738"/>
              <a:gd name="connsiteX4" fmla="*/ 987552 w 987552"/>
              <a:gd name="connsiteY4" fmla="*/ 1042422 h 1060738"/>
              <a:gd name="connsiteX5" fmla="*/ 987552 w 987552"/>
              <a:gd name="connsiteY5" fmla="*/ 1042422 h 1060738"/>
              <a:gd name="connsiteX6" fmla="*/ 987552 w 987552"/>
              <a:gd name="connsiteY6" fmla="*/ 1042422 h 1060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7552" h="1060738">
                <a:moveTo>
                  <a:pt x="0" y="649230"/>
                </a:moveTo>
                <a:cubicBezTo>
                  <a:pt x="54864" y="308616"/>
                  <a:pt x="109728" y="-31998"/>
                  <a:pt x="192024" y="36582"/>
                </a:cubicBezTo>
                <a:cubicBezTo>
                  <a:pt x="274320" y="105162"/>
                  <a:pt x="409956" y="1066806"/>
                  <a:pt x="493776" y="1060710"/>
                </a:cubicBezTo>
                <a:cubicBezTo>
                  <a:pt x="577596" y="1054614"/>
                  <a:pt x="612648" y="3054"/>
                  <a:pt x="694944" y="6"/>
                </a:cubicBezTo>
                <a:cubicBezTo>
                  <a:pt x="777240" y="-3042"/>
                  <a:pt x="987552" y="1042422"/>
                  <a:pt x="987552" y="1042422"/>
                </a:cubicBezTo>
                <a:lnTo>
                  <a:pt x="987552" y="1042422"/>
                </a:lnTo>
                <a:lnTo>
                  <a:pt x="987552" y="1042422"/>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151376" y="3383280"/>
            <a:ext cx="1938528" cy="170992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3" name="Straight Connector 12"/>
          <p:cNvCxnSpPr/>
          <p:nvPr/>
        </p:nvCxnSpPr>
        <p:spPr>
          <a:xfrm>
            <a:off x="3236976" y="3529584"/>
            <a:ext cx="914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236976" y="4745764"/>
            <a:ext cx="914400" cy="274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6089904" y="3529584"/>
            <a:ext cx="85039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6048756" y="4773168"/>
            <a:ext cx="100126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8092440" y="3273563"/>
            <a:ext cx="0" cy="18196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8092440" y="4443984"/>
            <a:ext cx="281635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Freeform 33"/>
          <p:cNvSpPr/>
          <p:nvPr/>
        </p:nvSpPr>
        <p:spPr>
          <a:xfrm>
            <a:off x="8101584" y="3584089"/>
            <a:ext cx="2194560" cy="1417679"/>
          </a:xfrm>
          <a:custGeom>
            <a:avLst/>
            <a:gdLst>
              <a:gd name="connsiteX0" fmla="*/ 0 w 2194560"/>
              <a:gd name="connsiteY0" fmla="*/ 859895 h 1417679"/>
              <a:gd name="connsiteX1" fmla="*/ 192024 w 2194560"/>
              <a:gd name="connsiteY1" fmla="*/ 9503 h 1417679"/>
              <a:gd name="connsiteX2" fmla="*/ 411480 w 2194560"/>
              <a:gd name="connsiteY2" fmla="*/ 1353671 h 1417679"/>
              <a:gd name="connsiteX3" fmla="*/ 603504 w 2194560"/>
              <a:gd name="connsiteY3" fmla="*/ 46079 h 1417679"/>
              <a:gd name="connsiteX4" fmla="*/ 868680 w 2194560"/>
              <a:gd name="connsiteY4" fmla="*/ 1390247 h 1417679"/>
              <a:gd name="connsiteX5" fmla="*/ 1069848 w 2194560"/>
              <a:gd name="connsiteY5" fmla="*/ 91799 h 1417679"/>
              <a:gd name="connsiteX6" fmla="*/ 1271016 w 2194560"/>
              <a:gd name="connsiteY6" fmla="*/ 1417679 h 1417679"/>
              <a:gd name="connsiteX7" fmla="*/ 1499616 w 2194560"/>
              <a:gd name="connsiteY7" fmla="*/ 91799 h 1417679"/>
              <a:gd name="connsiteX8" fmla="*/ 1728216 w 2194560"/>
              <a:gd name="connsiteY8" fmla="*/ 1399391 h 1417679"/>
              <a:gd name="connsiteX9" fmla="*/ 1947672 w 2194560"/>
              <a:gd name="connsiteY9" fmla="*/ 91799 h 1417679"/>
              <a:gd name="connsiteX10" fmla="*/ 2194560 w 2194560"/>
              <a:gd name="connsiteY10" fmla="*/ 1390247 h 1417679"/>
              <a:gd name="connsiteX11" fmla="*/ 2194560 w 2194560"/>
              <a:gd name="connsiteY11" fmla="*/ 1390247 h 1417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94560" h="1417679">
                <a:moveTo>
                  <a:pt x="0" y="859895"/>
                </a:moveTo>
                <a:cubicBezTo>
                  <a:pt x="61722" y="393551"/>
                  <a:pt x="123444" y="-72793"/>
                  <a:pt x="192024" y="9503"/>
                </a:cubicBezTo>
                <a:cubicBezTo>
                  <a:pt x="260604" y="91799"/>
                  <a:pt x="342900" y="1347575"/>
                  <a:pt x="411480" y="1353671"/>
                </a:cubicBezTo>
                <a:cubicBezTo>
                  <a:pt x="480060" y="1359767"/>
                  <a:pt x="527304" y="39983"/>
                  <a:pt x="603504" y="46079"/>
                </a:cubicBezTo>
                <a:cubicBezTo>
                  <a:pt x="679704" y="52175"/>
                  <a:pt x="790956" y="1382627"/>
                  <a:pt x="868680" y="1390247"/>
                </a:cubicBezTo>
                <a:cubicBezTo>
                  <a:pt x="946404" y="1397867"/>
                  <a:pt x="1002792" y="87227"/>
                  <a:pt x="1069848" y="91799"/>
                </a:cubicBezTo>
                <a:cubicBezTo>
                  <a:pt x="1136904" y="96371"/>
                  <a:pt x="1199388" y="1417679"/>
                  <a:pt x="1271016" y="1417679"/>
                </a:cubicBezTo>
                <a:cubicBezTo>
                  <a:pt x="1342644" y="1417679"/>
                  <a:pt x="1423416" y="94847"/>
                  <a:pt x="1499616" y="91799"/>
                </a:cubicBezTo>
                <a:cubicBezTo>
                  <a:pt x="1575816" y="88751"/>
                  <a:pt x="1653540" y="1399391"/>
                  <a:pt x="1728216" y="1399391"/>
                </a:cubicBezTo>
                <a:cubicBezTo>
                  <a:pt x="1802892" y="1399391"/>
                  <a:pt x="1869948" y="93323"/>
                  <a:pt x="1947672" y="91799"/>
                </a:cubicBezTo>
                <a:cubicBezTo>
                  <a:pt x="2025396" y="90275"/>
                  <a:pt x="2194560" y="1390247"/>
                  <a:pt x="2194560" y="1390247"/>
                </a:cubicBezTo>
                <a:lnTo>
                  <a:pt x="2194560" y="1390247"/>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87944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448056" y="109728"/>
                <a:ext cx="11558016" cy="6601968"/>
              </a:xfrm>
            </p:spPr>
            <p:txBody>
              <a:bodyPr/>
              <a:lstStyle/>
              <a:p>
                <a:r>
                  <a:rPr lang="en-US" i="1" dirty="0" smtClean="0">
                    <a:latin typeface="Cambria Math" panose="02040503050406030204" pitchFamily="18" charset="0"/>
                  </a:rPr>
                  <a:t> </a:t>
                </a:r>
                <a:r>
                  <a:rPr lang="en-US" sz="2400" i="1" dirty="0" smtClean="0">
                    <a:latin typeface="Cambria Math" panose="02040503050406030204" pitchFamily="18" charset="0"/>
                  </a:rPr>
                  <a:t>       </a:t>
                </a:r>
                <a:r>
                  <a:rPr lang="en-US" sz="2400" dirty="0" smtClean="0">
                    <a:latin typeface="Cambria Math" panose="02040503050406030204" pitchFamily="18" charset="0"/>
                  </a:rPr>
                  <a:t>   </a:t>
                </a:r>
                <a:r>
                  <a:rPr lang="en-US" sz="2400" dirty="0" smtClean="0">
                    <a:solidFill>
                      <a:schemeClr val="tx1"/>
                    </a:solidFill>
                    <a:latin typeface="Cambria Math" panose="02040503050406030204" pitchFamily="18" charset="0"/>
                  </a:rPr>
                  <a:t>Ideal amplifier </a:t>
                </a:r>
                <a14:m>
                  <m:oMath xmlns:m="http://schemas.openxmlformats.org/officeDocument/2006/math">
                    <m:sSub>
                      <m:sSubPr>
                        <m:ctrlPr>
                          <a:rPr lang="en-US" sz="2400" i="1">
                            <a:solidFill>
                              <a:schemeClr val="tx1"/>
                            </a:solidFill>
                            <a:latin typeface="Cambria Math"/>
                            <a:ea typeface="Cambria Math" panose="02040503050406030204" pitchFamily="18" charset="0"/>
                          </a:rPr>
                        </m:ctrlPr>
                      </m:sSubPr>
                      <m:e>
                        <m:r>
                          <a:rPr lang="en-US" sz="2400" i="1" dirty="0">
                            <a:solidFill>
                              <a:schemeClr val="tx1"/>
                            </a:solidFill>
                            <a:latin typeface="Cambria Math" panose="02040503050406030204" pitchFamily="18" charset="0"/>
                          </a:rPr>
                          <m:t>𝐴</m:t>
                        </m:r>
                      </m:e>
                      <m:sub>
                        <m:r>
                          <a:rPr lang="en-US" sz="2400" i="1">
                            <a:solidFill>
                              <a:schemeClr val="tx1"/>
                            </a:solidFill>
                            <a:latin typeface="Cambria Math" panose="02040503050406030204" pitchFamily="18" charset="0"/>
                            <a:ea typeface="Cambria Math" panose="02040503050406030204" pitchFamily="18" charset="0"/>
                          </a:rPr>
                          <m:t>𝑝</m:t>
                        </m:r>
                      </m:sub>
                    </m:sSub>
                  </m:oMath>
                </a14:m>
                <a:r>
                  <a:rPr lang="en-US" i="1" dirty="0" smtClean="0">
                    <a:latin typeface="Cambria Math" panose="02040503050406030204" pitchFamily="18" charset="0"/>
                  </a:rPr>
                  <a:t/>
                </a:r>
                <a:br>
                  <a:rPr lang="en-US" i="1" dirty="0" smtClean="0">
                    <a:latin typeface="Cambria Math" panose="02040503050406030204" pitchFamily="18" charset="0"/>
                  </a:rPr>
                </a:br>
                <a:r>
                  <a:rPr lang="en-US" sz="2000" i="1" dirty="0" smtClean="0">
                    <a:solidFill>
                      <a:schemeClr val="tx1"/>
                    </a:solidFill>
                    <a:latin typeface="Cambria Math" panose="02040503050406030204" pitchFamily="18" charset="0"/>
                  </a:rPr>
                  <a:t>           </a:t>
                </a:r>
                <a:br>
                  <a:rPr lang="en-US" sz="2000" i="1" dirty="0" smtClean="0">
                    <a:solidFill>
                      <a:schemeClr val="tx1"/>
                    </a:solidFill>
                    <a:latin typeface="Cambria Math" panose="02040503050406030204" pitchFamily="18" charset="0"/>
                  </a:rPr>
                </a:br>
                <a:r>
                  <a:rPr lang="en-US" sz="2000" i="1" dirty="0">
                    <a:solidFill>
                      <a:schemeClr val="tx1"/>
                    </a:solidFill>
                    <a:latin typeface="Cambria Math" panose="02040503050406030204" pitchFamily="18" charset="0"/>
                  </a:rPr>
                  <a:t> </a:t>
                </a:r>
                <a:r>
                  <a:rPr lang="en-US" sz="2000" i="1" dirty="0" smtClean="0">
                    <a:solidFill>
                      <a:schemeClr val="tx1"/>
                    </a:solidFill>
                    <a:latin typeface="Cambria Math" panose="02040503050406030204" pitchFamily="18" charset="0"/>
                  </a:rPr>
                  <a:t>        </a:t>
                </a:r>
                <a:br>
                  <a:rPr lang="en-US" sz="2000" i="1" dirty="0" smtClean="0">
                    <a:solidFill>
                      <a:schemeClr val="tx1"/>
                    </a:solidFill>
                    <a:latin typeface="Cambria Math" panose="02040503050406030204" pitchFamily="18" charset="0"/>
                  </a:rPr>
                </a:br>
                <a:r>
                  <a:rPr lang="en-US" sz="2000" i="1" dirty="0">
                    <a:solidFill>
                      <a:schemeClr val="tx1"/>
                    </a:solidFill>
                    <a:latin typeface="Cambria Math" panose="02040503050406030204" pitchFamily="18" charset="0"/>
                  </a:rPr>
                  <a:t> </a:t>
                </a:r>
                <a:r>
                  <a:rPr lang="en-US" sz="2000" i="1" dirty="0" smtClean="0">
                    <a:solidFill>
                      <a:schemeClr val="tx1"/>
                    </a:solidFill>
                    <a:latin typeface="Cambria Math" panose="02040503050406030204" pitchFamily="18" charset="0"/>
                  </a:rPr>
                  <a:t>          </a:t>
                </a:r>
                <a14:m>
                  <m:oMath xmlns:m="http://schemas.openxmlformats.org/officeDocument/2006/math">
                    <m:f>
                      <m:fPr>
                        <m:ctrlPr>
                          <a:rPr lang="en-US" sz="2000" i="1" smtClean="0">
                            <a:solidFill>
                              <a:schemeClr val="tx1"/>
                            </a:solidFill>
                            <a:latin typeface="Cambria Math"/>
                          </a:rPr>
                        </m:ctrlPr>
                      </m:fPr>
                      <m:num>
                        <m:sSub>
                          <m:sSubPr>
                            <m:ctrlPr>
                              <a:rPr lang="en-US" sz="2000" i="1" smtClean="0">
                                <a:solidFill>
                                  <a:schemeClr val="tx1"/>
                                </a:solidFill>
                                <a:latin typeface="Cambria Math"/>
                              </a:rPr>
                            </m:ctrlPr>
                          </m:sSubPr>
                          <m:e>
                            <m:r>
                              <a:rPr lang="en-US" sz="2000" b="0" i="1" smtClean="0">
                                <a:solidFill>
                                  <a:schemeClr val="tx1"/>
                                </a:solidFill>
                                <a:latin typeface="Cambria Math" panose="02040503050406030204" pitchFamily="18" charset="0"/>
                              </a:rPr>
                              <m:t>𝑆</m:t>
                            </m:r>
                          </m:e>
                          <m:sub>
                            <m:r>
                              <a:rPr lang="en-US" sz="2000" b="0" i="1" smtClean="0">
                                <a:solidFill>
                                  <a:schemeClr val="tx1"/>
                                </a:solidFill>
                                <a:latin typeface="Cambria Math" panose="02040503050406030204" pitchFamily="18" charset="0"/>
                              </a:rPr>
                              <m:t>𝑖</m:t>
                            </m:r>
                          </m:sub>
                        </m:sSub>
                      </m:num>
                      <m:den>
                        <m:sSub>
                          <m:sSubPr>
                            <m:ctrlPr>
                              <a:rPr lang="en-US" sz="2000" i="1" smtClean="0">
                                <a:solidFill>
                                  <a:schemeClr val="tx1"/>
                                </a:solidFill>
                                <a:latin typeface="Cambria Math"/>
                              </a:rPr>
                            </m:ctrlPr>
                          </m:sSubPr>
                          <m:e>
                            <m:r>
                              <a:rPr lang="en-US" sz="2000" b="0" i="1" smtClean="0">
                                <a:solidFill>
                                  <a:schemeClr val="tx1"/>
                                </a:solidFill>
                                <a:latin typeface="Cambria Math" panose="02040503050406030204" pitchFamily="18" charset="0"/>
                              </a:rPr>
                              <m:t>𝑁</m:t>
                            </m:r>
                          </m:e>
                          <m:sub>
                            <m:r>
                              <a:rPr lang="en-US" sz="2000" b="0" i="1" smtClean="0">
                                <a:solidFill>
                                  <a:schemeClr val="tx1"/>
                                </a:solidFill>
                                <a:latin typeface="Cambria Math" panose="02040503050406030204" pitchFamily="18" charset="0"/>
                              </a:rPr>
                              <m:t>𝑖</m:t>
                            </m:r>
                          </m:sub>
                        </m:sSub>
                      </m:den>
                    </m:f>
                  </m:oMath>
                </a14:m>
                <a:r>
                  <a:rPr lang="en-US" dirty="0" smtClean="0">
                    <a:solidFill>
                      <a:schemeClr val="tx1"/>
                    </a:solidFill>
                  </a:rPr>
                  <a:t>               </a:t>
                </a:r>
                <a14:m>
                  <m:oMath xmlns:m="http://schemas.openxmlformats.org/officeDocument/2006/math">
                    <m:f>
                      <m:fPr>
                        <m:ctrlPr>
                          <a:rPr lang="en-US" sz="2400" i="1" dirty="0" smtClean="0">
                            <a:solidFill>
                              <a:schemeClr val="tx1"/>
                            </a:solidFill>
                            <a:latin typeface="Cambria Math"/>
                          </a:rPr>
                        </m:ctrlPr>
                      </m:fPr>
                      <m:num>
                        <m:sSub>
                          <m:sSubPr>
                            <m:ctrlPr>
                              <a:rPr lang="en-US" sz="2400" i="1">
                                <a:solidFill>
                                  <a:schemeClr val="tx1"/>
                                </a:solidFill>
                                <a:latin typeface="Cambria Math"/>
                                <a:ea typeface="Cambria Math" panose="02040503050406030204" pitchFamily="18" charset="0"/>
                              </a:rPr>
                            </m:ctrlPr>
                          </m:sSubPr>
                          <m:e>
                            <m:r>
                              <a:rPr lang="en-US" sz="2400" i="1" dirty="0">
                                <a:solidFill>
                                  <a:schemeClr val="tx1"/>
                                </a:solidFill>
                                <a:latin typeface="Cambria Math" panose="02040503050406030204" pitchFamily="18" charset="0"/>
                              </a:rPr>
                              <m:t>𝐴</m:t>
                            </m:r>
                          </m:e>
                          <m:sub>
                            <m:r>
                              <a:rPr lang="en-US" sz="2400" i="1">
                                <a:solidFill>
                                  <a:schemeClr val="tx1"/>
                                </a:solidFill>
                                <a:latin typeface="Cambria Math" panose="02040503050406030204" pitchFamily="18" charset="0"/>
                                <a:ea typeface="Cambria Math" panose="02040503050406030204" pitchFamily="18" charset="0"/>
                              </a:rPr>
                              <m:t>𝑝</m:t>
                            </m:r>
                          </m:sub>
                        </m:sSub>
                        <m:sSub>
                          <m:sSubPr>
                            <m:ctrlPr>
                              <a:rPr lang="en-US" sz="2400" b="0" i="1" dirty="0" smtClean="0">
                                <a:solidFill>
                                  <a:schemeClr val="tx1"/>
                                </a:solidFill>
                                <a:latin typeface="Cambria Math"/>
                              </a:rPr>
                            </m:ctrlPr>
                          </m:sSubPr>
                          <m:e>
                            <m:r>
                              <a:rPr lang="en-US" sz="2400" b="0" i="1" dirty="0" smtClean="0">
                                <a:solidFill>
                                  <a:schemeClr val="tx1"/>
                                </a:solidFill>
                                <a:latin typeface="Cambria Math" panose="02040503050406030204" pitchFamily="18" charset="0"/>
                              </a:rPr>
                              <m:t>𝑆</m:t>
                            </m:r>
                          </m:e>
                          <m:sub>
                            <m:r>
                              <a:rPr lang="en-US" sz="2400" b="0" i="1" dirty="0" smtClean="0">
                                <a:solidFill>
                                  <a:schemeClr val="tx1"/>
                                </a:solidFill>
                                <a:latin typeface="Cambria Math" panose="02040503050406030204" pitchFamily="18" charset="0"/>
                              </a:rPr>
                              <m:t>𝑖</m:t>
                            </m:r>
                          </m:sub>
                        </m:sSub>
                      </m:num>
                      <m:den>
                        <m:sSub>
                          <m:sSubPr>
                            <m:ctrlPr>
                              <a:rPr lang="en-US" sz="2400" i="1">
                                <a:solidFill>
                                  <a:schemeClr val="tx1"/>
                                </a:solidFill>
                                <a:latin typeface="Cambria Math"/>
                                <a:ea typeface="Cambria Math" panose="02040503050406030204" pitchFamily="18" charset="0"/>
                              </a:rPr>
                            </m:ctrlPr>
                          </m:sSubPr>
                          <m:e>
                            <m:r>
                              <a:rPr lang="en-US" sz="2400" i="1" dirty="0">
                                <a:solidFill>
                                  <a:schemeClr val="tx1"/>
                                </a:solidFill>
                                <a:latin typeface="Cambria Math" panose="02040503050406030204" pitchFamily="18" charset="0"/>
                              </a:rPr>
                              <m:t>𝐴</m:t>
                            </m:r>
                          </m:e>
                          <m:sub>
                            <m:r>
                              <a:rPr lang="en-US" sz="2400" i="1">
                                <a:solidFill>
                                  <a:schemeClr val="tx1"/>
                                </a:solidFill>
                                <a:latin typeface="Cambria Math" panose="02040503050406030204" pitchFamily="18" charset="0"/>
                                <a:ea typeface="Cambria Math" panose="02040503050406030204" pitchFamily="18" charset="0"/>
                              </a:rPr>
                              <m:t>𝑝</m:t>
                            </m:r>
                          </m:sub>
                        </m:sSub>
                        <m:sSub>
                          <m:sSubPr>
                            <m:ctrlPr>
                              <a:rPr lang="en-US" sz="2400" b="0" i="1" dirty="0" smtClean="0">
                                <a:solidFill>
                                  <a:schemeClr val="tx1"/>
                                </a:solidFill>
                                <a:latin typeface="Cambria Math"/>
                              </a:rPr>
                            </m:ctrlPr>
                          </m:sSubPr>
                          <m:e>
                            <m:r>
                              <a:rPr lang="en-US" sz="2400" b="0" i="1" dirty="0" smtClean="0">
                                <a:solidFill>
                                  <a:schemeClr val="tx1"/>
                                </a:solidFill>
                                <a:latin typeface="Cambria Math" panose="02040503050406030204" pitchFamily="18" charset="0"/>
                              </a:rPr>
                              <m:t>𝑁</m:t>
                            </m:r>
                          </m:e>
                          <m:sub>
                            <m:r>
                              <a:rPr lang="en-US" sz="2400" b="0" i="1" dirty="0" smtClean="0">
                                <a:solidFill>
                                  <a:schemeClr val="tx1"/>
                                </a:solidFill>
                                <a:latin typeface="Cambria Math" panose="02040503050406030204" pitchFamily="18" charset="0"/>
                              </a:rPr>
                              <m:t>𝑖</m:t>
                            </m:r>
                          </m:sub>
                        </m:sSub>
                      </m:den>
                    </m:f>
                  </m:oMath>
                </a14:m>
                <a:r>
                  <a:rPr lang="en-US" dirty="0" smtClean="0">
                    <a:solidFill>
                      <a:schemeClr val="tx1"/>
                    </a:solidFill>
                  </a:rPr>
                  <a:t> = </a:t>
                </a:r>
                <a14:m>
                  <m:oMath xmlns:m="http://schemas.openxmlformats.org/officeDocument/2006/math">
                    <m:f>
                      <m:fPr>
                        <m:ctrlPr>
                          <a:rPr lang="en-US" sz="2400" i="1" smtClean="0">
                            <a:solidFill>
                              <a:schemeClr val="tx1"/>
                            </a:solidFill>
                            <a:latin typeface="Cambria Math"/>
                          </a:rPr>
                        </m:ctrlPr>
                      </m:fPr>
                      <m:num>
                        <m:sSub>
                          <m:sSubPr>
                            <m:ctrlPr>
                              <a:rPr lang="en-US" sz="2400" i="1" smtClean="0">
                                <a:solidFill>
                                  <a:schemeClr val="tx1"/>
                                </a:solidFill>
                                <a:latin typeface="Cambria Math"/>
                              </a:rPr>
                            </m:ctrlPr>
                          </m:sSubPr>
                          <m:e>
                            <m:r>
                              <a:rPr lang="en-US" sz="2400" b="0" i="1" smtClean="0">
                                <a:solidFill>
                                  <a:schemeClr val="tx1"/>
                                </a:solidFill>
                                <a:latin typeface="Cambria Math" panose="02040503050406030204" pitchFamily="18" charset="0"/>
                              </a:rPr>
                              <m:t>𝑆</m:t>
                            </m:r>
                          </m:e>
                          <m:sub>
                            <m:r>
                              <a:rPr lang="en-US" sz="2400" b="0" i="1" smtClean="0">
                                <a:solidFill>
                                  <a:schemeClr val="tx1"/>
                                </a:solidFill>
                                <a:latin typeface="Cambria Math" panose="02040503050406030204" pitchFamily="18" charset="0"/>
                              </a:rPr>
                              <m:t>𝑖</m:t>
                            </m:r>
                          </m:sub>
                        </m:sSub>
                      </m:num>
                      <m:den>
                        <m:sSub>
                          <m:sSubPr>
                            <m:ctrlPr>
                              <a:rPr lang="en-US" sz="2400" i="1" smtClean="0">
                                <a:solidFill>
                                  <a:schemeClr val="tx1"/>
                                </a:solidFill>
                                <a:latin typeface="Cambria Math"/>
                              </a:rPr>
                            </m:ctrlPr>
                          </m:sSubPr>
                          <m:e>
                            <m:r>
                              <a:rPr lang="en-US" sz="2400" b="0" i="1" smtClean="0">
                                <a:solidFill>
                                  <a:schemeClr val="tx1"/>
                                </a:solidFill>
                                <a:latin typeface="Cambria Math" panose="02040503050406030204" pitchFamily="18" charset="0"/>
                              </a:rPr>
                              <m:t>𝑁</m:t>
                            </m:r>
                          </m:e>
                          <m:sub>
                            <m:r>
                              <a:rPr lang="en-US" sz="2400" b="0" i="1" smtClean="0">
                                <a:solidFill>
                                  <a:schemeClr val="tx1"/>
                                </a:solidFill>
                                <a:latin typeface="Cambria Math" panose="02040503050406030204" pitchFamily="18" charset="0"/>
                              </a:rPr>
                              <m:t>𝑖</m:t>
                            </m:r>
                          </m:sub>
                        </m:sSub>
                      </m:den>
                    </m:f>
                  </m:oMath>
                </a14:m>
                <a:r>
                  <a:rPr lang="en-US" dirty="0" smtClean="0">
                    <a:solidFill>
                      <a:schemeClr val="tx1"/>
                    </a:solidFill>
                  </a:rPr>
                  <a:t/>
                </a:r>
                <a:br>
                  <a:rPr lang="en-US" dirty="0" smtClean="0">
                    <a:solidFill>
                      <a:schemeClr val="tx1"/>
                    </a:solidFill>
                  </a:rPr>
                </a:br>
                <a:r>
                  <a:rPr lang="en-US" dirty="0">
                    <a:solidFill>
                      <a:schemeClr val="tx1"/>
                    </a:solidFill>
                  </a:rPr>
                  <a:t/>
                </a:r>
                <a:br>
                  <a:rPr lang="en-US" dirty="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    </a:t>
                </a:r>
                <a:r>
                  <a:rPr lang="en-US" sz="2400" dirty="0" smtClean="0">
                    <a:solidFill>
                      <a:schemeClr val="tx1"/>
                    </a:solidFill>
                  </a:rPr>
                  <a:t>Non ideal amplifier With  </a:t>
                </a:r>
                <a14:m>
                  <m:oMath xmlns:m="http://schemas.openxmlformats.org/officeDocument/2006/math">
                    <m:sSub>
                      <m:sSubPr>
                        <m:ctrlPr>
                          <a:rPr lang="en-US" sz="2400" i="1">
                            <a:solidFill>
                              <a:schemeClr val="tx1"/>
                            </a:solidFill>
                            <a:latin typeface="Cambria Math"/>
                            <a:ea typeface="Cambria Math" panose="02040503050406030204" pitchFamily="18" charset="0"/>
                          </a:rPr>
                        </m:ctrlPr>
                      </m:sSubPr>
                      <m:e>
                        <m:r>
                          <a:rPr lang="en-US" sz="2400" i="1" dirty="0">
                            <a:solidFill>
                              <a:schemeClr val="tx1"/>
                            </a:solidFill>
                            <a:latin typeface="Cambria Math" panose="02040503050406030204" pitchFamily="18" charset="0"/>
                          </a:rPr>
                          <m:t>𝐴</m:t>
                        </m:r>
                      </m:e>
                      <m:sub>
                        <m:r>
                          <a:rPr lang="en-US" sz="2400" b="0" i="1" smtClean="0">
                            <a:solidFill>
                              <a:schemeClr val="tx1"/>
                            </a:solidFill>
                            <a:latin typeface="Cambria Math" panose="02040503050406030204" pitchFamily="18" charset="0"/>
                            <a:ea typeface="Cambria Math" panose="02040503050406030204" pitchFamily="18" charset="0"/>
                          </a:rPr>
                          <m:t>𝑝</m:t>
                        </m:r>
                      </m:sub>
                    </m:sSub>
                    <m:r>
                      <a:rPr lang="en-US" sz="2400" b="0" i="0" smtClean="0">
                        <a:solidFill>
                          <a:schemeClr val="tx1"/>
                        </a:solidFill>
                        <a:latin typeface="Cambria Math" panose="02040503050406030204" pitchFamily="18" charset="0"/>
                        <a:ea typeface="Cambria Math" panose="02040503050406030204" pitchFamily="18" charset="0"/>
                      </a:rPr>
                      <m:t>,</m:t>
                    </m:r>
                    <m:sSub>
                      <m:sSubPr>
                        <m:ctrlPr>
                          <a:rPr lang="en-US" sz="2400" i="1">
                            <a:solidFill>
                              <a:schemeClr val="tx1"/>
                            </a:solidFill>
                            <a:latin typeface="Cambria Math"/>
                            <a:ea typeface="Cambria Math" panose="02040503050406030204" pitchFamily="18" charset="0"/>
                          </a:rPr>
                        </m:ctrlPr>
                      </m:sSubPr>
                      <m:e>
                        <m:r>
                          <a:rPr lang="en-US" sz="2400" i="1">
                            <a:solidFill>
                              <a:schemeClr val="tx1"/>
                            </a:solidFill>
                            <a:latin typeface="Cambria Math" panose="02040503050406030204" pitchFamily="18" charset="0"/>
                            <a:ea typeface="Cambria Math" panose="02040503050406030204" pitchFamily="18" charset="0"/>
                          </a:rPr>
                          <m:t>𝑁</m:t>
                        </m:r>
                      </m:e>
                      <m:sub>
                        <m:r>
                          <a:rPr lang="en-US" sz="2400" i="1">
                            <a:solidFill>
                              <a:schemeClr val="tx1"/>
                            </a:solidFill>
                            <a:latin typeface="Cambria Math" panose="02040503050406030204" pitchFamily="18" charset="0"/>
                            <a:ea typeface="Cambria Math" panose="02040503050406030204" pitchFamily="18" charset="0"/>
                          </a:rPr>
                          <m:t>𝑑</m:t>
                        </m:r>
                      </m:sub>
                    </m:sSub>
                  </m:oMath>
                </a14:m>
                <a:r>
                  <a:rPr lang="en-US" dirty="0" smtClean="0">
                    <a:solidFill>
                      <a:schemeClr val="tx1"/>
                    </a:solidFill>
                  </a:rPr>
                  <a:t>          </a:t>
                </a:r>
                <a:r>
                  <a:rPr lang="en-US" sz="2400" dirty="0" smtClean="0">
                    <a:solidFill>
                      <a:schemeClr val="tx1"/>
                    </a:solidFill>
                  </a:rPr>
                  <a:t>where,</a:t>
                </a:r>
                <a:r>
                  <a:rPr lang="en-US" dirty="0">
                    <a:solidFill>
                      <a:schemeClr val="tx1"/>
                    </a:solidFill>
                  </a:rPr>
                  <a:t/>
                </a:r>
                <a:br>
                  <a:rPr lang="en-US" dirty="0">
                    <a:solidFill>
                      <a:schemeClr val="tx1"/>
                    </a:solidFill>
                  </a:rPr>
                </a:br>
                <a:r>
                  <a:rPr lang="en-US" dirty="0" smtClean="0">
                    <a:solidFill>
                      <a:schemeClr val="tx1"/>
                    </a:solidFill>
                  </a:rPr>
                  <a:t>                                              </a:t>
                </a:r>
                <a14:m>
                  <m:oMath xmlns:m="http://schemas.openxmlformats.org/officeDocument/2006/math">
                    <m:sSub>
                      <m:sSubPr>
                        <m:ctrlPr>
                          <a:rPr lang="en-US" sz="2000" i="1">
                            <a:solidFill>
                              <a:schemeClr val="tx1"/>
                            </a:solidFill>
                            <a:latin typeface="Cambria Math"/>
                            <a:ea typeface="Cambria Math" panose="02040503050406030204" pitchFamily="18" charset="0"/>
                          </a:rPr>
                        </m:ctrlPr>
                      </m:sSubPr>
                      <m:e>
                        <m:r>
                          <a:rPr lang="en-US" sz="2000" i="1" dirty="0">
                            <a:solidFill>
                              <a:schemeClr val="tx1"/>
                            </a:solidFill>
                            <a:latin typeface="Cambria Math" panose="02040503050406030204" pitchFamily="18" charset="0"/>
                          </a:rPr>
                          <m:t>𝐴</m:t>
                        </m:r>
                      </m:e>
                      <m:sub>
                        <m:r>
                          <a:rPr lang="en-US" sz="2000" i="1">
                            <a:solidFill>
                              <a:schemeClr val="tx1"/>
                            </a:solidFill>
                            <a:latin typeface="Cambria Math" panose="02040503050406030204" pitchFamily="18" charset="0"/>
                            <a:ea typeface="Cambria Math" panose="02040503050406030204" pitchFamily="18" charset="0"/>
                          </a:rPr>
                          <m:t>𝑝</m:t>
                        </m:r>
                      </m:sub>
                    </m:sSub>
                  </m:oMath>
                </a14:m>
                <a:r>
                  <a:rPr lang="en-US" sz="2000" dirty="0" smtClean="0">
                    <a:solidFill>
                      <a:schemeClr val="tx1"/>
                    </a:solidFill>
                  </a:rPr>
                  <a:t>= Amplifier power gain</a:t>
                </a:r>
                <a:r>
                  <a:rPr lang="en-US" dirty="0" smtClean="0">
                    <a:solidFill>
                      <a:schemeClr val="tx1"/>
                    </a:solidFill>
                  </a:rPr>
                  <a:t/>
                </a:r>
                <a:br>
                  <a:rPr lang="en-US" dirty="0" smtClean="0">
                    <a:solidFill>
                      <a:schemeClr val="tx1"/>
                    </a:solidFill>
                  </a:rPr>
                </a:br>
                <a:r>
                  <a:rPr lang="en-US" dirty="0" smtClean="0">
                    <a:solidFill>
                      <a:schemeClr val="tx1"/>
                    </a:solidFill>
                  </a:rPr>
                  <a:t>                                              </a:t>
                </a:r>
                <a14:m>
                  <m:oMath xmlns:m="http://schemas.openxmlformats.org/officeDocument/2006/math">
                    <m:sSub>
                      <m:sSubPr>
                        <m:ctrlPr>
                          <a:rPr lang="en-US" sz="2400" i="1">
                            <a:solidFill>
                              <a:schemeClr val="tx1"/>
                            </a:solidFill>
                            <a:latin typeface="Cambria Math"/>
                            <a:ea typeface="Cambria Math" panose="02040503050406030204" pitchFamily="18" charset="0"/>
                          </a:rPr>
                        </m:ctrlPr>
                      </m:sSubPr>
                      <m:e>
                        <m:r>
                          <a:rPr lang="en-US" sz="2400" i="1">
                            <a:solidFill>
                              <a:schemeClr val="tx1"/>
                            </a:solidFill>
                            <a:latin typeface="Cambria Math" panose="02040503050406030204" pitchFamily="18" charset="0"/>
                            <a:ea typeface="Cambria Math" panose="02040503050406030204" pitchFamily="18" charset="0"/>
                          </a:rPr>
                          <m:t>𝑁</m:t>
                        </m:r>
                      </m:e>
                      <m:sub>
                        <m:r>
                          <a:rPr lang="en-US" sz="2400" i="1">
                            <a:solidFill>
                              <a:schemeClr val="tx1"/>
                            </a:solidFill>
                            <a:latin typeface="Cambria Math" panose="02040503050406030204" pitchFamily="18" charset="0"/>
                            <a:ea typeface="Cambria Math" panose="02040503050406030204" pitchFamily="18" charset="0"/>
                          </a:rPr>
                          <m:t>𝑑</m:t>
                        </m:r>
                      </m:sub>
                    </m:sSub>
                  </m:oMath>
                </a14:m>
                <a:r>
                  <a:rPr lang="en-US" sz="2400" dirty="0" smtClean="0">
                    <a:solidFill>
                      <a:schemeClr val="tx1"/>
                    </a:solidFill>
                  </a:rPr>
                  <a:t>=internal noise of Amplifier</a:t>
                </a:r>
                <a:r>
                  <a:rPr lang="en-US" dirty="0">
                    <a:solidFill>
                      <a:schemeClr val="tx1"/>
                    </a:solidFill>
                  </a:rPr>
                  <a:t/>
                </a:r>
                <a:br>
                  <a:rPr lang="en-US" dirty="0">
                    <a:solidFill>
                      <a:schemeClr val="tx1"/>
                    </a:solidFill>
                  </a:rPr>
                </a:br>
                <a:r>
                  <a:rPr lang="en-US" dirty="0" smtClean="0">
                    <a:solidFill>
                      <a:schemeClr val="tx1"/>
                    </a:solidFill>
                  </a:rPr>
                  <a:t>   </a:t>
                </a:r>
                <a14:m>
                  <m:oMath xmlns:m="http://schemas.openxmlformats.org/officeDocument/2006/math">
                    <m:f>
                      <m:fPr>
                        <m:ctrlPr>
                          <a:rPr lang="en-US" sz="2000" i="1">
                            <a:solidFill>
                              <a:prstClr val="black"/>
                            </a:solidFill>
                            <a:latin typeface="Cambria Math"/>
                          </a:rPr>
                        </m:ctrlPr>
                      </m:fPr>
                      <m:num>
                        <m:sSub>
                          <m:sSubPr>
                            <m:ctrlPr>
                              <a:rPr lang="en-US" sz="2000" i="1">
                                <a:solidFill>
                                  <a:prstClr val="black"/>
                                </a:solidFill>
                                <a:latin typeface="Cambria Math"/>
                              </a:rPr>
                            </m:ctrlPr>
                          </m:sSubPr>
                          <m:e>
                            <m:r>
                              <a:rPr lang="en-US" sz="2000" i="1">
                                <a:solidFill>
                                  <a:prstClr val="black"/>
                                </a:solidFill>
                                <a:latin typeface="Cambria Math" panose="02040503050406030204" pitchFamily="18" charset="0"/>
                              </a:rPr>
                              <m:t>𝑆</m:t>
                            </m:r>
                          </m:e>
                          <m:sub>
                            <m:r>
                              <a:rPr lang="en-US" sz="2000" i="1">
                                <a:solidFill>
                                  <a:prstClr val="black"/>
                                </a:solidFill>
                                <a:latin typeface="Cambria Math" panose="02040503050406030204" pitchFamily="18" charset="0"/>
                              </a:rPr>
                              <m:t>𝑖</m:t>
                            </m:r>
                          </m:sub>
                        </m:sSub>
                      </m:num>
                      <m:den>
                        <m:sSub>
                          <m:sSubPr>
                            <m:ctrlPr>
                              <a:rPr lang="en-US" sz="2000" i="1">
                                <a:solidFill>
                                  <a:prstClr val="black"/>
                                </a:solidFill>
                                <a:latin typeface="Cambria Math"/>
                              </a:rPr>
                            </m:ctrlPr>
                          </m:sSubPr>
                          <m:e>
                            <m:r>
                              <a:rPr lang="en-US" sz="2000" i="1">
                                <a:solidFill>
                                  <a:prstClr val="black"/>
                                </a:solidFill>
                                <a:latin typeface="Cambria Math" panose="02040503050406030204" pitchFamily="18" charset="0"/>
                              </a:rPr>
                              <m:t>𝑁</m:t>
                            </m:r>
                          </m:e>
                          <m:sub>
                            <m:r>
                              <a:rPr lang="en-US" sz="2000" i="1">
                                <a:solidFill>
                                  <a:prstClr val="black"/>
                                </a:solidFill>
                                <a:latin typeface="Cambria Math" panose="02040503050406030204" pitchFamily="18" charset="0"/>
                              </a:rPr>
                              <m:t>𝑖</m:t>
                            </m:r>
                          </m:sub>
                        </m:sSub>
                      </m:den>
                    </m:f>
                  </m:oMath>
                </a14:m>
                <a:r>
                  <a:rPr lang="en-US" dirty="0" smtClean="0">
                    <a:solidFill>
                      <a:schemeClr val="tx1"/>
                    </a:solidFill>
                  </a:rPr>
                  <a:t>                     </a:t>
                </a:r>
                <a:r>
                  <a:rPr lang="en-US" sz="2000" dirty="0" smtClean="0">
                    <a:solidFill>
                      <a:schemeClr val="tx1"/>
                    </a:solidFill>
                  </a:rPr>
                  <a:t>Output  </a:t>
                </a:r>
                <a14:m>
                  <m:oMath xmlns:m="http://schemas.openxmlformats.org/officeDocument/2006/math">
                    <m:f>
                      <m:fPr>
                        <m:ctrlPr>
                          <a:rPr lang="en-US" sz="2800" i="1" dirty="0">
                            <a:solidFill>
                              <a:schemeClr val="tx1"/>
                            </a:solidFill>
                            <a:latin typeface="Cambria Math"/>
                          </a:rPr>
                        </m:ctrlPr>
                      </m:fPr>
                      <m:num>
                        <m:sSub>
                          <m:sSubPr>
                            <m:ctrlPr>
                              <a:rPr lang="en-US" sz="3200" i="1">
                                <a:solidFill>
                                  <a:schemeClr val="tx1"/>
                                </a:solidFill>
                                <a:latin typeface="Cambria Math"/>
                                <a:ea typeface="Cambria Math" panose="02040503050406030204" pitchFamily="18" charset="0"/>
                              </a:rPr>
                            </m:ctrlPr>
                          </m:sSubPr>
                          <m:e>
                            <m:r>
                              <a:rPr lang="en-US" sz="3200" i="1" dirty="0">
                                <a:solidFill>
                                  <a:schemeClr val="tx1"/>
                                </a:solidFill>
                                <a:latin typeface="Cambria Math" panose="02040503050406030204" pitchFamily="18" charset="0"/>
                              </a:rPr>
                              <m:t>𝐴</m:t>
                            </m:r>
                          </m:e>
                          <m:sub>
                            <m:r>
                              <a:rPr lang="en-US" sz="3200" i="1">
                                <a:solidFill>
                                  <a:schemeClr val="tx1"/>
                                </a:solidFill>
                                <a:latin typeface="Cambria Math" panose="02040503050406030204" pitchFamily="18" charset="0"/>
                                <a:ea typeface="Cambria Math" panose="02040503050406030204" pitchFamily="18" charset="0"/>
                              </a:rPr>
                              <m:t>𝑝</m:t>
                            </m:r>
                          </m:sub>
                        </m:sSub>
                        <m:sSub>
                          <m:sSubPr>
                            <m:ctrlPr>
                              <a:rPr lang="en-US" sz="2800" i="1" dirty="0">
                                <a:solidFill>
                                  <a:schemeClr val="tx1"/>
                                </a:solidFill>
                                <a:latin typeface="Cambria Math"/>
                              </a:rPr>
                            </m:ctrlPr>
                          </m:sSubPr>
                          <m:e>
                            <m:r>
                              <a:rPr lang="en-US" sz="2800" i="1" dirty="0">
                                <a:solidFill>
                                  <a:schemeClr val="tx1"/>
                                </a:solidFill>
                                <a:latin typeface="Cambria Math" panose="02040503050406030204" pitchFamily="18" charset="0"/>
                              </a:rPr>
                              <m:t>𝑆</m:t>
                            </m:r>
                          </m:e>
                          <m:sub>
                            <m:r>
                              <a:rPr lang="en-US" sz="2800" i="1" dirty="0">
                                <a:solidFill>
                                  <a:schemeClr val="tx1"/>
                                </a:solidFill>
                                <a:latin typeface="Cambria Math" panose="02040503050406030204" pitchFamily="18" charset="0"/>
                              </a:rPr>
                              <m:t>𝑖</m:t>
                            </m:r>
                          </m:sub>
                        </m:sSub>
                      </m:num>
                      <m:den>
                        <m:sSub>
                          <m:sSubPr>
                            <m:ctrlPr>
                              <a:rPr lang="en-US" sz="2800" i="1">
                                <a:solidFill>
                                  <a:schemeClr val="tx1"/>
                                </a:solidFill>
                                <a:latin typeface="Cambria Math"/>
                                <a:ea typeface="Cambria Math" panose="02040503050406030204" pitchFamily="18" charset="0"/>
                              </a:rPr>
                            </m:ctrlPr>
                          </m:sSubPr>
                          <m:e>
                            <m:r>
                              <a:rPr lang="en-US" sz="2800" i="1" dirty="0">
                                <a:solidFill>
                                  <a:schemeClr val="tx1"/>
                                </a:solidFill>
                                <a:latin typeface="Cambria Math" panose="02040503050406030204" pitchFamily="18" charset="0"/>
                              </a:rPr>
                              <m:t>𝐴</m:t>
                            </m:r>
                          </m:e>
                          <m:sub>
                            <m:r>
                              <a:rPr lang="en-US" sz="2800" i="1">
                                <a:solidFill>
                                  <a:schemeClr val="tx1"/>
                                </a:solidFill>
                                <a:latin typeface="Cambria Math" panose="02040503050406030204" pitchFamily="18" charset="0"/>
                                <a:ea typeface="Cambria Math" panose="02040503050406030204" pitchFamily="18" charset="0"/>
                              </a:rPr>
                              <m:t>𝑝</m:t>
                            </m:r>
                          </m:sub>
                        </m:sSub>
                        <m:sSub>
                          <m:sSubPr>
                            <m:ctrlPr>
                              <a:rPr lang="en-US" sz="2800" i="1" dirty="0">
                                <a:solidFill>
                                  <a:schemeClr val="tx1"/>
                                </a:solidFill>
                                <a:latin typeface="Cambria Math"/>
                              </a:rPr>
                            </m:ctrlPr>
                          </m:sSubPr>
                          <m:e>
                            <m:r>
                              <a:rPr lang="en-US" sz="2800" i="1" dirty="0">
                                <a:solidFill>
                                  <a:schemeClr val="tx1"/>
                                </a:solidFill>
                                <a:latin typeface="Cambria Math" panose="02040503050406030204" pitchFamily="18" charset="0"/>
                              </a:rPr>
                              <m:t>𝑁</m:t>
                            </m:r>
                          </m:e>
                          <m:sub>
                            <m:r>
                              <a:rPr lang="en-US" sz="2800" i="1" dirty="0">
                                <a:solidFill>
                                  <a:schemeClr val="tx1"/>
                                </a:solidFill>
                                <a:latin typeface="Cambria Math" panose="02040503050406030204" pitchFamily="18" charset="0"/>
                              </a:rPr>
                              <m:t>𝑖</m:t>
                            </m:r>
                          </m:sub>
                        </m:sSub>
                        <m:r>
                          <a:rPr lang="en-US" sz="2800" b="0" i="1" dirty="0" smtClean="0">
                            <a:solidFill>
                              <a:schemeClr val="tx1"/>
                            </a:solidFill>
                            <a:latin typeface="Cambria Math" panose="02040503050406030204" pitchFamily="18" charset="0"/>
                          </a:rPr>
                          <m:t>+</m:t>
                        </m:r>
                        <m:sSub>
                          <m:sSubPr>
                            <m:ctrlPr>
                              <a:rPr lang="en-US" sz="2800" i="1">
                                <a:solidFill>
                                  <a:schemeClr val="tx1"/>
                                </a:solidFill>
                                <a:latin typeface="Cambria Math"/>
                                <a:ea typeface="Cambria Math" panose="02040503050406030204" pitchFamily="18" charset="0"/>
                              </a:rPr>
                            </m:ctrlPr>
                          </m:sSubPr>
                          <m:e>
                            <m:r>
                              <a:rPr lang="en-US" sz="2800" i="1">
                                <a:solidFill>
                                  <a:schemeClr val="tx1"/>
                                </a:solidFill>
                                <a:latin typeface="Cambria Math" panose="02040503050406030204" pitchFamily="18" charset="0"/>
                                <a:ea typeface="Cambria Math" panose="02040503050406030204" pitchFamily="18" charset="0"/>
                              </a:rPr>
                              <m:t>𝑁</m:t>
                            </m:r>
                          </m:e>
                          <m:sub>
                            <m:r>
                              <a:rPr lang="en-US" sz="2800" i="1">
                                <a:solidFill>
                                  <a:schemeClr val="tx1"/>
                                </a:solidFill>
                                <a:latin typeface="Cambria Math" panose="02040503050406030204" pitchFamily="18" charset="0"/>
                                <a:ea typeface="Cambria Math" panose="02040503050406030204" pitchFamily="18" charset="0"/>
                              </a:rPr>
                              <m:t>𝑑</m:t>
                            </m:r>
                          </m:sub>
                        </m:sSub>
                      </m:den>
                    </m:f>
                  </m:oMath>
                </a14:m>
                <a:r>
                  <a:rPr lang="en-US" dirty="0" smtClean="0">
                    <a:solidFill>
                      <a:schemeClr val="tx1"/>
                    </a:solidFill>
                  </a:rPr>
                  <a:t>             </a:t>
                </a:r>
                <a:endParaRPr lang="en-US" dirty="0">
                  <a:solidFill>
                    <a:schemeClr val="tx1"/>
                  </a:solidFill>
                </a:endParaRPr>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448056" y="109728"/>
                <a:ext cx="11558016" cy="6601968"/>
              </a:xfrm>
              <a:blipFill rotWithShape="0">
                <a:blip r:embed="rId2"/>
                <a:stretch>
                  <a:fillRect/>
                </a:stretch>
              </a:blipFill>
            </p:spPr>
            <p:txBody>
              <a:bodyPr/>
              <a:lstStyle/>
              <a:p>
                <a:r>
                  <a:rPr lang="en-US">
                    <a:noFill/>
                  </a:rPr>
                  <a:t> </a:t>
                </a:r>
              </a:p>
            </p:txBody>
          </p:sp>
        </mc:Fallback>
      </mc:AlternateContent>
      <p:sp>
        <p:nvSpPr>
          <p:cNvPr id="12" name="Rectangle 11"/>
          <p:cNvSpPr/>
          <p:nvPr/>
        </p:nvSpPr>
        <p:spPr>
          <a:xfrm>
            <a:off x="1609344" y="813816"/>
            <a:ext cx="1435608" cy="166420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4" name="Straight Connector 13"/>
          <p:cNvCxnSpPr/>
          <p:nvPr/>
        </p:nvCxnSpPr>
        <p:spPr>
          <a:xfrm>
            <a:off x="448056" y="1115568"/>
            <a:ext cx="1161288" cy="9144"/>
          </a:xfrm>
          <a:prstGeom prst="line">
            <a:avLst/>
          </a:prstGeom>
        </p:spPr>
        <p:style>
          <a:lnRef idx="3">
            <a:schemeClr val="dk1"/>
          </a:lnRef>
          <a:fillRef idx="0">
            <a:schemeClr val="dk1"/>
          </a:fillRef>
          <a:effectRef idx="2">
            <a:schemeClr val="dk1"/>
          </a:effectRef>
          <a:fontRef idx="minor">
            <a:schemeClr val="tx1"/>
          </a:fontRef>
        </p:style>
      </p:cxnSp>
      <p:cxnSp>
        <p:nvCxnSpPr>
          <p:cNvPr id="18" name="Straight Connector 17"/>
          <p:cNvCxnSpPr/>
          <p:nvPr/>
        </p:nvCxnSpPr>
        <p:spPr>
          <a:xfrm>
            <a:off x="1028700" y="1883664"/>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56616" y="2130552"/>
            <a:ext cx="1252728" cy="18288"/>
          </a:xfrm>
          <a:prstGeom prst="line">
            <a:avLst/>
          </a:prstGeom>
        </p:spPr>
        <p:style>
          <a:lnRef idx="3">
            <a:schemeClr val="dk1"/>
          </a:lnRef>
          <a:fillRef idx="0">
            <a:schemeClr val="dk1"/>
          </a:fillRef>
          <a:effectRef idx="2">
            <a:schemeClr val="dk1"/>
          </a:effectRef>
          <a:fontRef idx="minor">
            <a:schemeClr val="tx1"/>
          </a:fontRef>
        </p:style>
      </p:cxnSp>
      <p:cxnSp>
        <p:nvCxnSpPr>
          <p:cNvPr id="25" name="Straight Connector 24"/>
          <p:cNvCxnSpPr/>
          <p:nvPr/>
        </p:nvCxnSpPr>
        <p:spPr>
          <a:xfrm flipV="1">
            <a:off x="3044952" y="1042416"/>
            <a:ext cx="1773936" cy="9144"/>
          </a:xfrm>
          <a:prstGeom prst="line">
            <a:avLst/>
          </a:prstGeom>
        </p:spPr>
        <p:style>
          <a:lnRef idx="3">
            <a:schemeClr val="dk1"/>
          </a:lnRef>
          <a:fillRef idx="0">
            <a:schemeClr val="dk1"/>
          </a:fillRef>
          <a:effectRef idx="2">
            <a:schemeClr val="dk1"/>
          </a:effectRef>
          <a:fontRef idx="minor">
            <a:schemeClr val="tx1"/>
          </a:fontRef>
        </p:style>
      </p:cxnSp>
      <p:cxnSp>
        <p:nvCxnSpPr>
          <p:cNvPr id="28" name="Straight Connector 27"/>
          <p:cNvCxnSpPr/>
          <p:nvPr/>
        </p:nvCxnSpPr>
        <p:spPr>
          <a:xfrm>
            <a:off x="3044952" y="2148840"/>
            <a:ext cx="1773936" cy="0"/>
          </a:xfrm>
          <a:prstGeom prst="line">
            <a:avLst/>
          </a:prstGeom>
        </p:spPr>
        <p:style>
          <a:lnRef idx="3">
            <a:schemeClr val="dk1"/>
          </a:lnRef>
          <a:fillRef idx="0">
            <a:schemeClr val="dk1"/>
          </a:fillRef>
          <a:effectRef idx="2">
            <a:schemeClr val="dk1"/>
          </a:effectRef>
          <a:fontRef idx="minor">
            <a:schemeClr val="tx1"/>
          </a:fontRef>
        </p:style>
      </p:cxnSp>
      <p:sp>
        <p:nvSpPr>
          <p:cNvPr id="30" name="Rectangle 29"/>
          <p:cNvSpPr/>
          <p:nvPr/>
        </p:nvSpPr>
        <p:spPr>
          <a:xfrm>
            <a:off x="1984248" y="3648456"/>
            <a:ext cx="1993392" cy="237744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32" name="Straight Connector 31"/>
          <p:cNvCxnSpPr/>
          <p:nvPr/>
        </p:nvCxnSpPr>
        <p:spPr>
          <a:xfrm>
            <a:off x="448056" y="4169664"/>
            <a:ext cx="1536192" cy="0"/>
          </a:xfrm>
          <a:prstGeom prst="line">
            <a:avLst/>
          </a:prstGeom>
        </p:spPr>
        <p:style>
          <a:lnRef idx="3">
            <a:schemeClr val="dk1"/>
          </a:lnRef>
          <a:fillRef idx="0">
            <a:schemeClr val="dk1"/>
          </a:fillRef>
          <a:effectRef idx="2">
            <a:schemeClr val="dk1"/>
          </a:effectRef>
          <a:fontRef idx="minor">
            <a:schemeClr val="tx1"/>
          </a:fontRef>
        </p:style>
      </p:cxnSp>
      <p:cxnSp>
        <p:nvCxnSpPr>
          <p:cNvPr id="35" name="Straight Connector 34"/>
          <p:cNvCxnSpPr/>
          <p:nvPr/>
        </p:nvCxnSpPr>
        <p:spPr>
          <a:xfrm flipV="1">
            <a:off x="461772" y="5641848"/>
            <a:ext cx="1522476" cy="9144"/>
          </a:xfrm>
          <a:prstGeom prst="line">
            <a:avLst/>
          </a:prstGeom>
        </p:spPr>
        <p:style>
          <a:lnRef idx="3">
            <a:schemeClr val="dk1"/>
          </a:lnRef>
          <a:fillRef idx="0">
            <a:schemeClr val="dk1"/>
          </a:fillRef>
          <a:effectRef idx="2">
            <a:schemeClr val="dk1"/>
          </a:effectRef>
          <a:fontRef idx="minor">
            <a:schemeClr val="tx1"/>
          </a:fontRef>
        </p:style>
      </p:cxnSp>
      <p:cxnSp>
        <p:nvCxnSpPr>
          <p:cNvPr id="38" name="Straight Connector 37"/>
          <p:cNvCxnSpPr/>
          <p:nvPr/>
        </p:nvCxnSpPr>
        <p:spPr>
          <a:xfrm>
            <a:off x="3977640" y="4169664"/>
            <a:ext cx="2185416" cy="0"/>
          </a:xfrm>
          <a:prstGeom prst="line">
            <a:avLst/>
          </a:prstGeom>
        </p:spPr>
        <p:style>
          <a:lnRef idx="3">
            <a:schemeClr val="dk1"/>
          </a:lnRef>
          <a:fillRef idx="0">
            <a:schemeClr val="dk1"/>
          </a:fillRef>
          <a:effectRef idx="2">
            <a:schemeClr val="dk1"/>
          </a:effectRef>
          <a:fontRef idx="minor">
            <a:schemeClr val="tx1"/>
          </a:fontRef>
        </p:style>
      </p:cxnSp>
      <p:cxnSp>
        <p:nvCxnSpPr>
          <p:cNvPr id="41" name="Straight Connector 40"/>
          <p:cNvCxnSpPr/>
          <p:nvPr/>
        </p:nvCxnSpPr>
        <p:spPr>
          <a:xfrm>
            <a:off x="3977640" y="5641848"/>
            <a:ext cx="2185416"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888727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17230" y="1099517"/>
                <a:ext cx="10925908" cy="2585323"/>
              </a:xfrm>
              <a:prstGeom prst="rect">
                <a:avLst/>
              </a:prstGeom>
            </p:spPr>
            <p:txBody>
              <a:bodyPr wrap="square">
                <a:spAutoFit/>
              </a:bodyPr>
              <a:lstStyle/>
              <a:p>
                <a:r>
                  <a:rPr lang="en-US" b="1" u="sng" dirty="0" smtClean="0"/>
                  <a:t>Exampole03:</a:t>
                </a:r>
                <a:br>
                  <a:rPr lang="en-US" b="1" u="sng" dirty="0" smtClean="0"/>
                </a:br>
                <a:r>
                  <a:rPr lang="en-US" dirty="0"/>
                  <a:t/>
                </a:r>
                <a:br>
                  <a:rPr lang="en-US" dirty="0"/>
                </a:br>
                <a:r>
                  <a:rPr lang="en-US" dirty="0" smtClean="0"/>
                  <a:t>For an ideal </a:t>
                </a:r>
                <a:r>
                  <a:rPr lang="en-US" dirty="0"/>
                  <a:t>amplifier  the </a:t>
                </a:r>
                <a:r>
                  <a:rPr lang="en-US" dirty="0" smtClean="0"/>
                  <a:t>input </a:t>
                </a:r>
                <a:r>
                  <a:rPr lang="en-US" dirty="0"/>
                  <a:t>signal power = </a:t>
                </a:r>
                <a14:m>
                  <m:oMath xmlns:m="http://schemas.openxmlformats.org/officeDocument/2006/math">
                    <m:sSup>
                      <m:sSupPr>
                        <m:ctrlPr>
                          <a:rPr lang="en-US" i="1">
                            <a:latin typeface="Cambria Math"/>
                          </a:rPr>
                        </m:ctrlPr>
                      </m:sSupPr>
                      <m:e>
                        <m:r>
                          <a:rPr lang="en-US" i="1">
                            <a:latin typeface="Cambria Math" panose="02040503050406030204" pitchFamily="18" charset="0"/>
                          </a:rPr>
                          <m:t>2</m:t>
                        </m:r>
                        <m:r>
                          <a:rPr lang="en-US" i="1">
                            <a:latin typeface="Cambria Math" panose="02040503050406030204" pitchFamily="18" charset="0"/>
                            <a:ea typeface="Cambria Math" panose="02040503050406030204" pitchFamily="18" charset="0"/>
                          </a:rPr>
                          <m:t>×10</m:t>
                        </m:r>
                      </m:e>
                      <m:sup>
                        <m:r>
                          <a:rPr lang="en-US" i="1">
                            <a:latin typeface="Cambria Math" panose="02040503050406030204" pitchFamily="18" charset="0"/>
                          </a:rPr>
                          <m:t>−</m:t>
                        </m:r>
                        <m:r>
                          <a:rPr lang="en-US" b="0" i="1" smtClean="0">
                            <a:latin typeface="Cambria Math"/>
                          </a:rPr>
                          <m:t>3</m:t>
                        </m:r>
                      </m:sup>
                    </m:sSup>
                    <m:r>
                      <a:rPr lang="en-US" b="1">
                        <a:latin typeface="Cambria Math" panose="02040503050406030204" pitchFamily="18" charset="0"/>
                      </a:rPr>
                      <m:t> </m:t>
                    </m:r>
                  </m:oMath>
                </a14:m>
                <a:r>
                  <a:rPr lang="en-US" dirty="0" smtClean="0"/>
                  <a:t>watt ,input </a:t>
                </a:r>
                <a:r>
                  <a:rPr lang="en-US" dirty="0"/>
                  <a:t>noise power = </a:t>
                </a:r>
                <a14:m>
                  <m:oMath xmlns:m="http://schemas.openxmlformats.org/officeDocument/2006/math">
                    <m:sSup>
                      <m:sSupPr>
                        <m:ctrlPr>
                          <a:rPr lang="en-US" i="1">
                            <a:latin typeface="Cambria Math"/>
                          </a:rPr>
                        </m:ctrlPr>
                      </m:sSupPr>
                      <m:e>
                        <m:r>
                          <a:rPr lang="en-US" i="1">
                            <a:latin typeface="Cambria Math" panose="02040503050406030204" pitchFamily="18" charset="0"/>
                          </a:rPr>
                          <m:t>2</m:t>
                        </m:r>
                        <m:r>
                          <a:rPr lang="en-US" i="1">
                            <a:latin typeface="Cambria Math" panose="02040503050406030204" pitchFamily="18" charset="0"/>
                            <a:ea typeface="Cambria Math" panose="02040503050406030204" pitchFamily="18" charset="0"/>
                          </a:rPr>
                          <m:t>×10</m:t>
                        </m:r>
                      </m:e>
                      <m:sup>
                        <m:r>
                          <a:rPr lang="en-US" i="1">
                            <a:latin typeface="Cambria Math" panose="02040503050406030204" pitchFamily="18" charset="0"/>
                          </a:rPr>
                          <m:t>−</m:t>
                        </m:r>
                        <m:r>
                          <a:rPr lang="en-US" b="0" i="1" smtClean="0">
                            <a:latin typeface="Cambria Math"/>
                          </a:rPr>
                          <m:t>8</m:t>
                        </m:r>
                      </m:sup>
                    </m:sSup>
                  </m:oMath>
                </a14:m>
                <a:r>
                  <a:rPr lang="en-US" dirty="0" smtClean="0"/>
                  <a:t>watt and Gain of the amplifier is 1000</a:t>
                </a:r>
                <a:r>
                  <a:rPr lang="en-US" dirty="0"/>
                  <a:t/>
                </a:r>
                <a:br>
                  <a:rPr lang="en-US" dirty="0"/>
                </a:br>
                <a:r>
                  <a:rPr lang="en-US" dirty="0"/>
                  <a:t/>
                </a:r>
                <a:br>
                  <a:rPr lang="en-US" dirty="0"/>
                </a:br>
                <a:r>
                  <a:rPr lang="en-US" dirty="0"/>
                  <a:t>Determine;  i, Input SNR in dB</a:t>
                </a:r>
                <a:br>
                  <a:rPr lang="en-US" dirty="0"/>
                </a:br>
                <a:r>
                  <a:rPr lang="en-US" dirty="0"/>
                  <a:t>                  ii, Output SNR in dB</a:t>
                </a:r>
                <a:br>
                  <a:rPr lang="en-US" dirty="0"/>
                </a:br>
                <a:r>
                  <a:rPr lang="en-US" dirty="0"/>
                  <a:t>                  iii, Noise factor and noise figure </a:t>
                </a:r>
                <a:br>
                  <a:rPr lang="en-US" dirty="0"/>
                </a:br>
                <a:endParaRPr lang="en-US" dirty="0"/>
              </a:p>
            </p:txBody>
          </p:sp>
        </mc:Choice>
        <mc:Fallback xmlns="">
          <p:sp>
            <p:nvSpPr>
              <p:cNvPr id="2" name="Rectangle 1"/>
              <p:cNvSpPr>
                <a:spLocks noRot="1" noChangeAspect="1" noMove="1" noResize="1" noEditPoints="1" noAdjustHandles="1" noChangeArrowheads="1" noChangeShapeType="1" noTextEdit="1"/>
              </p:cNvSpPr>
              <p:nvPr/>
            </p:nvSpPr>
            <p:spPr>
              <a:xfrm>
                <a:off x="117230" y="1099517"/>
                <a:ext cx="10925908" cy="2585323"/>
              </a:xfrm>
              <a:prstGeom prst="rect">
                <a:avLst/>
              </a:prstGeom>
              <a:blipFill rotWithShape="1">
                <a:blip r:embed="rId2"/>
                <a:stretch>
                  <a:fillRect l="-446" t="-1415" b="-2594"/>
                </a:stretch>
              </a:blipFill>
            </p:spPr>
            <p:txBody>
              <a:bodyPr/>
              <a:lstStyle/>
              <a:p>
                <a:r>
                  <a:rPr lang="en-US">
                    <a:noFill/>
                  </a:rPr>
                  <a:t> </a:t>
                </a:r>
              </a:p>
            </p:txBody>
          </p:sp>
        </mc:Fallback>
      </mc:AlternateContent>
    </p:spTree>
    <p:extLst>
      <p:ext uri="{BB962C8B-B14F-4D97-AF65-F5344CB8AC3E}">
        <p14:creationId xmlns:p14="http://schemas.microsoft.com/office/powerpoint/2010/main" val="20340982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17230" y="865056"/>
                <a:ext cx="10925908" cy="2862322"/>
              </a:xfrm>
              <a:prstGeom prst="rect">
                <a:avLst/>
              </a:prstGeom>
            </p:spPr>
            <p:txBody>
              <a:bodyPr wrap="square">
                <a:spAutoFit/>
              </a:bodyPr>
              <a:lstStyle/>
              <a:p>
                <a:r>
                  <a:rPr lang="en-US" b="1" u="sng" dirty="0" smtClean="0"/>
                  <a:t>Exampole04:</a:t>
                </a:r>
                <a:r>
                  <a:rPr lang="en-US" b="1" u="sng" dirty="0"/>
                  <a:t/>
                </a:r>
                <a:br>
                  <a:rPr lang="en-US" b="1" u="sng" dirty="0"/>
                </a:br>
                <a:r>
                  <a:rPr lang="en-US" dirty="0"/>
                  <a:t/>
                </a:r>
                <a:br>
                  <a:rPr lang="en-US" dirty="0"/>
                </a:br>
                <a:r>
                  <a:rPr lang="en-US" dirty="0"/>
                  <a:t> For a non ideal amplifier  the following parameter input signal power = </a:t>
                </a:r>
                <a14:m>
                  <m:oMath xmlns:m="http://schemas.openxmlformats.org/officeDocument/2006/math">
                    <m:sSup>
                      <m:sSupPr>
                        <m:ctrlPr>
                          <a:rPr lang="en-US" i="1">
                            <a:latin typeface="Cambria Math"/>
                          </a:rPr>
                        </m:ctrlPr>
                      </m:sSupPr>
                      <m:e>
                        <m:r>
                          <a:rPr lang="en-US" i="1">
                            <a:latin typeface="Cambria Math" panose="02040503050406030204" pitchFamily="18" charset="0"/>
                          </a:rPr>
                          <m:t>2</m:t>
                        </m:r>
                        <m:r>
                          <a:rPr lang="en-US" i="1">
                            <a:latin typeface="Cambria Math" panose="02040503050406030204" pitchFamily="18" charset="0"/>
                            <a:ea typeface="Cambria Math" panose="02040503050406030204" pitchFamily="18" charset="0"/>
                          </a:rPr>
                          <m:t>×10</m:t>
                        </m:r>
                      </m:e>
                      <m:sup>
                        <m:r>
                          <a:rPr lang="en-US" i="1">
                            <a:latin typeface="Cambria Math" panose="02040503050406030204" pitchFamily="18" charset="0"/>
                          </a:rPr>
                          <m:t>−10</m:t>
                        </m:r>
                      </m:sup>
                    </m:sSup>
                    <m:r>
                      <a:rPr lang="en-US" b="1">
                        <a:latin typeface="Cambria Math" panose="02040503050406030204" pitchFamily="18" charset="0"/>
                      </a:rPr>
                      <m:t> </m:t>
                    </m:r>
                  </m:oMath>
                </a14:m>
                <a:r>
                  <a:rPr lang="en-US" dirty="0"/>
                  <a:t>watt</a:t>
                </a:r>
                <a:br>
                  <a:rPr lang="en-US" dirty="0"/>
                </a:br>
                <a:r>
                  <a:rPr lang="en-US" dirty="0"/>
                  <a:t>input noise power = </a:t>
                </a:r>
                <a14:m>
                  <m:oMath xmlns:m="http://schemas.openxmlformats.org/officeDocument/2006/math">
                    <m:sSup>
                      <m:sSupPr>
                        <m:ctrlPr>
                          <a:rPr lang="en-US" i="1">
                            <a:latin typeface="Cambria Math"/>
                          </a:rPr>
                        </m:ctrlPr>
                      </m:sSupPr>
                      <m:e>
                        <m:r>
                          <a:rPr lang="en-US" i="1">
                            <a:latin typeface="Cambria Math" panose="02040503050406030204" pitchFamily="18" charset="0"/>
                          </a:rPr>
                          <m:t>2</m:t>
                        </m:r>
                        <m:r>
                          <a:rPr lang="en-US" i="1">
                            <a:latin typeface="Cambria Math" panose="02040503050406030204" pitchFamily="18" charset="0"/>
                            <a:ea typeface="Cambria Math" panose="02040503050406030204" pitchFamily="18" charset="0"/>
                          </a:rPr>
                          <m:t>×10</m:t>
                        </m:r>
                      </m:e>
                      <m:sup>
                        <m:r>
                          <a:rPr lang="en-US" i="1">
                            <a:latin typeface="Cambria Math" panose="02040503050406030204" pitchFamily="18" charset="0"/>
                          </a:rPr>
                          <m:t>−18</m:t>
                        </m:r>
                      </m:sup>
                    </m:sSup>
                  </m:oMath>
                </a14:m>
                <a:r>
                  <a:rPr lang="en-US" dirty="0"/>
                  <a:t>watt, power gain of amplifier 10lakh internal noise of the amplifier</a:t>
                </a:r>
                <a:br>
                  <a:rPr lang="en-US" dirty="0"/>
                </a:br>
                <a:r>
                  <a:rPr lang="en-US" dirty="0"/>
                  <a:t>= </a:t>
                </a:r>
                <a14:m>
                  <m:oMath xmlns:m="http://schemas.openxmlformats.org/officeDocument/2006/math">
                    <m:sSup>
                      <m:sSupPr>
                        <m:ctrlPr>
                          <a:rPr lang="en-US" i="1">
                            <a:latin typeface="Cambria Math"/>
                          </a:rPr>
                        </m:ctrlPr>
                      </m:sSupPr>
                      <m:e>
                        <m:r>
                          <a:rPr lang="en-US" i="1">
                            <a:latin typeface="Cambria Math" panose="02040503050406030204" pitchFamily="18" charset="0"/>
                          </a:rPr>
                          <m:t>6</m:t>
                        </m:r>
                        <m:r>
                          <a:rPr lang="en-US" i="1">
                            <a:latin typeface="Cambria Math" panose="02040503050406030204" pitchFamily="18" charset="0"/>
                            <a:ea typeface="Cambria Math" panose="02040503050406030204" pitchFamily="18" charset="0"/>
                          </a:rPr>
                          <m:t>×10</m:t>
                        </m:r>
                      </m:e>
                      <m:sup>
                        <m:r>
                          <a:rPr lang="en-US" i="1">
                            <a:latin typeface="Cambria Math" panose="02040503050406030204" pitchFamily="18" charset="0"/>
                          </a:rPr>
                          <m:t>−12</m:t>
                        </m:r>
                      </m:sup>
                    </m:sSup>
                  </m:oMath>
                </a14:m>
                <a:r>
                  <a:rPr lang="en-US" dirty="0"/>
                  <a:t>watt</a:t>
                </a:r>
                <a:br>
                  <a:rPr lang="en-US" dirty="0"/>
                </a:br>
                <a:r>
                  <a:rPr lang="en-US" dirty="0"/>
                  <a:t/>
                </a:r>
                <a:br>
                  <a:rPr lang="en-US" dirty="0"/>
                </a:br>
                <a:r>
                  <a:rPr lang="en-US" dirty="0"/>
                  <a:t>Determine;  i, Input SNR in dB</a:t>
                </a:r>
                <a:br>
                  <a:rPr lang="en-US" dirty="0"/>
                </a:br>
                <a:r>
                  <a:rPr lang="en-US" dirty="0"/>
                  <a:t>                  ii, Output SNR in dB</a:t>
                </a:r>
                <a:br>
                  <a:rPr lang="en-US" dirty="0"/>
                </a:br>
                <a:r>
                  <a:rPr lang="en-US" dirty="0"/>
                  <a:t>                  iii, Noise factor and noise figure </a:t>
                </a:r>
                <a:br>
                  <a:rPr lang="en-US" dirty="0"/>
                </a:br>
                <a:endParaRPr lang="en-US" dirty="0"/>
              </a:p>
            </p:txBody>
          </p:sp>
        </mc:Choice>
        <mc:Fallback xmlns="">
          <p:sp>
            <p:nvSpPr>
              <p:cNvPr id="2" name="Rectangle 1"/>
              <p:cNvSpPr>
                <a:spLocks noRot="1" noChangeAspect="1" noMove="1" noResize="1" noEditPoints="1" noAdjustHandles="1" noChangeArrowheads="1" noChangeShapeType="1" noTextEdit="1"/>
              </p:cNvSpPr>
              <p:nvPr/>
            </p:nvSpPr>
            <p:spPr>
              <a:xfrm>
                <a:off x="117230" y="865056"/>
                <a:ext cx="10925908" cy="2862322"/>
              </a:xfrm>
              <a:prstGeom prst="rect">
                <a:avLst/>
              </a:prstGeom>
              <a:blipFill rotWithShape="1">
                <a:blip r:embed="rId2"/>
                <a:stretch>
                  <a:fillRect l="-446" t="-1279" b="-2345"/>
                </a:stretch>
              </a:blipFill>
            </p:spPr>
            <p:txBody>
              <a:bodyPr/>
              <a:lstStyle/>
              <a:p>
                <a:r>
                  <a:rPr lang="en-US">
                    <a:noFill/>
                  </a:rPr>
                  <a:t> </a:t>
                </a:r>
              </a:p>
            </p:txBody>
          </p:sp>
        </mc:Fallback>
      </mc:AlternateContent>
    </p:spTree>
    <p:extLst>
      <p:ext uri="{BB962C8B-B14F-4D97-AF65-F5344CB8AC3E}">
        <p14:creationId xmlns:p14="http://schemas.microsoft.com/office/powerpoint/2010/main" val="19856654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274320" y="182880"/>
                <a:ext cx="11622024" cy="6675120"/>
              </a:xfrm>
            </p:spPr>
            <p:txBody>
              <a:bodyPr>
                <a:normAutofit/>
              </a:bodyPr>
              <a:lstStyle/>
              <a:p>
                <a:r>
                  <a:rPr lang="en-US" sz="2000" b="1" u="sng" dirty="0" smtClean="0">
                    <a:solidFill>
                      <a:schemeClr val="tx1"/>
                    </a:solidFill>
                  </a:rPr>
                  <a:t>Exampole04:</a:t>
                </a:r>
                <a:br>
                  <a:rPr lang="en-US" sz="2000" b="1" u="sng" dirty="0" smtClean="0">
                    <a:solidFill>
                      <a:schemeClr val="tx1"/>
                    </a:solidFill>
                  </a:rPr>
                </a:br>
                <a:r>
                  <a:rPr lang="en-US" sz="2000" dirty="0" smtClean="0">
                    <a:solidFill>
                      <a:schemeClr val="tx1"/>
                    </a:solidFill>
                  </a:rPr>
                  <a:t/>
                </a:r>
                <a:br>
                  <a:rPr lang="en-US" sz="2000" dirty="0" smtClean="0">
                    <a:solidFill>
                      <a:schemeClr val="tx1"/>
                    </a:solidFill>
                  </a:rPr>
                </a:br>
                <a:r>
                  <a:rPr lang="en-US" sz="2000" dirty="0">
                    <a:solidFill>
                      <a:schemeClr val="tx1"/>
                    </a:solidFill>
                  </a:rPr>
                  <a:t> </a:t>
                </a:r>
                <a:r>
                  <a:rPr lang="en-US" sz="2000" dirty="0" smtClean="0">
                    <a:solidFill>
                      <a:schemeClr val="tx1"/>
                    </a:solidFill>
                  </a:rPr>
                  <a:t>For a non ideal amplifier  the following parameter input signal power = </a:t>
                </a:r>
                <a14:m>
                  <m:oMath xmlns:m="http://schemas.openxmlformats.org/officeDocument/2006/math">
                    <m:sSup>
                      <m:sSupPr>
                        <m:ctrlPr>
                          <a:rPr lang="en-US" sz="2000" i="1" smtClean="0">
                            <a:solidFill>
                              <a:schemeClr val="tx1"/>
                            </a:solidFill>
                            <a:latin typeface="Cambria Math"/>
                          </a:rPr>
                        </m:ctrlPr>
                      </m:sSupPr>
                      <m:e>
                        <m:r>
                          <a:rPr lang="en-US" sz="2000" b="0" i="1" smtClean="0">
                            <a:solidFill>
                              <a:schemeClr val="tx1"/>
                            </a:solidFill>
                            <a:latin typeface="Cambria Math" panose="02040503050406030204" pitchFamily="18" charset="0"/>
                          </a:rPr>
                          <m:t>2</m:t>
                        </m:r>
                        <m:r>
                          <a:rPr lang="en-US" sz="2000" b="0" i="1" smtClean="0">
                            <a:solidFill>
                              <a:schemeClr val="tx1"/>
                            </a:solidFill>
                            <a:latin typeface="Cambria Math" panose="02040503050406030204" pitchFamily="18" charset="0"/>
                            <a:ea typeface="Cambria Math" panose="02040503050406030204" pitchFamily="18" charset="0"/>
                          </a:rPr>
                          <m:t>×10</m:t>
                        </m:r>
                      </m:e>
                      <m:sup>
                        <m:r>
                          <a:rPr lang="en-US" sz="2000" b="0" i="1" smtClean="0">
                            <a:solidFill>
                              <a:schemeClr val="tx1"/>
                            </a:solidFill>
                            <a:latin typeface="Cambria Math" panose="02040503050406030204" pitchFamily="18" charset="0"/>
                          </a:rPr>
                          <m:t>−10</m:t>
                        </m:r>
                      </m:sup>
                    </m:sSup>
                    <m:r>
                      <a:rPr lang="en-US" sz="2000" b="1" i="0" smtClean="0">
                        <a:solidFill>
                          <a:schemeClr val="tx1"/>
                        </a:solidFill>
                        <a:latin typeface="Cambria Math" panose="02040503050406030204" pitchFamily="18" charset="0"/>
                      </a:rPr>
                      <m:t> </m:t>
                    </m:r>
                  </m:oMath>
                </a14:m>
                <a:r>
                  <a:rPr lang="en-US" sz="2000" dirty="0" smtClean="0">
                    <a:solidFill>
                      <a:schemeClr val="tx1"/>
                    </a:solidFill>
                  </a:rPr>
                  <a:t>watt</a:t>
                </a:r>
                <a:br>
                  <a:rPr lang="en-US" sz="2000" dirty="0" smtClean="0">
                    <a:solidFill>
                      <a:schemeClr val="tx1"/>
                    </a:solidFill>
                  </a:rPr>
                </a:br>
                <a:r>
                  <a:rPr lang="en-US" sz="2000" dirty="0" smtClean="0">
                    <a:solidFill>
                      <a:schemeClr val="tx1"/>
                    </a:solidFill>
                  </a:rPr>
                  <a:t>input noise power = </a:t>
                </a:r>
                <a14:m>
                  <m:oMath xmlns:m="http://schemas.openxmlformats.org/officeDocument/2006/math">
                    <m:sSup>
                      <m:sSupPr>
                        <m:ctrlPr>
                          <a:rPr lang="en-US" sz="2000" i="1" smtClean="0">
                            <a:solidFill>
                              <a:schemeClr val="tx1"/>
                            </a:solidFill>
                            <a:latin typeface="Cambria Math"/>
                          </a:rPr>
                        </m:ctrlPr>
                      </m:sSupPr>
                      <m:e>
                        <m:r>
                          <a:rPr lang="en-US" sz="2000" b="0" i="1" smtClean="0">
                            <a:solidFill>
                              <a:schemeClr val="tx1"/>
                            </a:solidFill>
                            <a:latin typeface="Cambria Math" panose="02040503050406030204" pitchFamily="18" charset="0"/>
                          </a:rPr>
                          <m:t>2</m:t>
                        </m:r>
                        <m:r>
                          <a:rPr lang="en-US" sz="2000" b="0" i="1" smtClean="0">
                            <a:solidFill>
                              <a:schemeClr val="tx1"/>
                            </a:solidFill>
                            <a:latin typeface="Cambria Math" panose="02040503050406030204" pitchFamily="18" charset="0"/>
                            <a:ea typeface="Cambria Math" panose="02040503050406030204" pitchFamily="18" charset="0"/>
                          </a:rPr>
                          <m:t>×10</m:t>
                        </m:r>
                      </m:e>
                      <m:sup>
                        <m:r>
                          <a:rPr lang="en-US" sz="2000" b="0" i="1" smtClean="0">
                            <a:solidFill>
                              <a:schemeClr val="tx1"/>
                            </a:solidFill>
                            <a:latin typeface="Cambria Math" panose="02040503050406030204" pitchFamily="18" charset="0"/>
                          </a:rPr>
                          <m:t>−18</m:t>
                        </m:r>
                      </m:sup>
                    </m:sSup>
                  </m:oMath>
                </a14:m>
                <a:r>
                  <a:rPr lang="en-US" sz="2000" dirty="0" smtClean="0">
                    <a:solidFill>
                      <a:schemeClr val="tx1"/>
                    </a:solidFill>
                  </a:rPr>
                  <a:t>watt, power gain of amplifier 10lakh internal noise of the amplifier</a:t>
                </a:r>
                <a:br>
                  <a:rPr lang="en-US" sz="2000" dirty="0" smtClean="0">
                    <a:solidFill>
                      <a:schemeClr val="tx1"/>
                    </a:solidFill>
                  </a:rPr>
                </a:br>
                <a:r>
                  <a:rPr lang="en-US" sz="2000" dirty="0" smtClean="0">
                    <a:solidFill>
                      <a:schemeClr val="tx1"/>
                    </a:solidFill>
                  </a:rPr>
                  <a:t>= </a:t>
                </a:r>
                <a14:m>
                  <m:oMath xmlns:m="http://schemas.openxmlformats.org/officeDocument/2006/math">
                    <m:sSup>
                      <m:sSupPr>
                        <m:ctrlPr>
                          <a:rPr lang="en-US" sz="2000" i="1" smtClean="0">
                            <a:solidFill>
                              <a:schemeClr val="tx1"/>
                            </a:solidFill>
                            <a:latin typeface="Cambria Math"/>
                          </a:rPr>
                        </m:ctrlPr>
                      </m:sSupPr>
                      <m:e>
                        <m:r>
                          <a:rPr lang="en-US" sz="2000" b="0" i="1" smtClean="0">
                            <a:solidFill>
                              <a:schemeClr val="tx1"/>
                            </a:solidFill>
                            <a:latin typeface="Cambria Math" panose="02040503050406030204" pitchFamily="18" charset="0"/>
                          </a:rPr>
                          <m:t>6</m:t>
                        </m:r>
                        <m:r>
                          <a:rPr lang="en-US" sz="2000" b="0" i="1" smtClean="0">
                            <a:solidFill>
                              <a:schemeClr val="tx1"/>
                            </a:solidFill>
                            <a:latin typeface="Cambria Math" panose="02040503050406030204" pitchFamily="18" charset="0"/>
                            <a:ea typeface="Cambria Math" panose="02040503050406030204" pitchFamily="18" charset="0"/>
                          </a:rPr>
                          <m:t>×10</m:t>
                        </m:r>
                      </m:e>
                      <m:sup>
                        <m:r>
                          <a:rPr lang="en-US" sz="2000" b="0" i="1" smtClean="0">
                            <a:solidFill>
                              <a:schemeClr val="tx1"/>
                            </a:solidFill>
                            <a:latin typeface="Cambria Math" panose="02040503050406030204" pitchFamily="18" charset="0"/>
                          </a:rPr>
                          <m:t>−12</m:t>
                        </m:r>
                      </m:sup>
                    </m:sSup>
                  </m:oMath>
                </a14:m>
                <a:r>
                  <a:rPr lang="en-US" sz="2000" dirty="0" smtClean="0">
                    <a:solidFill>
                      <a:schemeClr val="tx1"/>
                    </a:solidFill>
                  </a:rPr>
                  <a:t>watt</a:t>
                </a:r>
                <a:br>
                  <a:rPr lang="en-US" sz="2000" dirty="0" smtClean="0">
                    <a:solidFill>
                      <a:schemeClr val="tx1"/>
                    </a:solidFill>
                  </a:rPr>
                </a:br>
                <a:r>
                  <a:rPr lang="en-US" sz="2000" dirty="0" smtClean="0">
                    <a:solidFill>
                      <a:schemeClr val="tx1"/>
                    </a:solidFill>
                  </a:rPr>
                  <a:t/>
                </a:r>
                <a:br>
                  <a:rPr lang="en-US" sz="2000" dirty="0" smtClean="0">
                    <a:solidFill>
                      <a:schemeClr val="tx1"/>
                    </a:solidFill>
                  </a:rPr>
                </a:br>
                <a:r>
                  <a:rPr lang="en-US" sz="2000" dirty="0" smtClean="0">
                    <a:solidFill>
                      <a:schemeClr val="tx1"/>
                    </a:solidFill>
                  </a:rPr>
                  <a:t>Determine;  </a:t>
                </a:r>
                <a:r>
                  <a:rPr lang="en-US" sz="2000" dirty="0" err="1" smtClean="0">
                    <a:solidFill>
                      <a:schemeClr val="tx1"/>
                    </a:solidFill>
                  </a:rPr>
                  <a:t>i</a:t>
                </a:r>
                <a:r>
                  <a:rPr lang="en-US" sz="2000" dirty="0" smtClean="0">
                    <a:solidFill>
                      <a:schemeClr val="tx1"/>
                    </a:solidFill>
                  </a:rPr>
                  <a:t>, Input SNR in dB</a:t>
                </a:r>
                <a:br>
                  <a:rPr lang="en-US" sz="2000" dirty="0" smtClean="0">
                    <a:solidFill>
                      <a:schemeClr val="tx1"/>
                    </a:solidFill>
                  </a:rPr>
                </a:br>
                <a:r>
                  <a:rPr lang="en-US" sz="2000" dirty="0">
                    <a:solidFill>
                      <a:schemeClr val="tx1"/>
                    </a:solidFill>
                  </a:rPr>
                  <a:t> </a:t>
                </a:r>
                <a:r>
                  <a:rPr lang="en-US" sz="2000" dirty="0" smtClean="0">
                    <a:solidFill>
                      <a:schemeClr val="tx1"/>
                    </a:solidFill>
                  </a:rPr>
                  <a:t>                 ii, Output SNR in dB</a:t>
                </a:r>
                <a:br>
                  <a:rPr lang="en-US" sz="2000" dirty="0" smtClean="0">
                    <a:solidFill>
                      <a:schemeClr val="tx1"/>
                    </a:solidFill>
                  </a:rPr>
                </a:br>
                <a:r>
                  <a:rPr lang="en-US" sz="2000" dirty="0">
                    <a:solidFill>
                      <a:schemeClr val="tx1"/>
                    </a:solidFill>
                  </a:rPr>
                  <a:t> </a:t>
                </a:r>
                <a:r>
                  <a:rPr lang="en-US" sz="2000" dirty="0" smtClean="0">
                    <a:solidFill>
                      <a:schemeClr val="tx1"/>
                    </a:solidFill>
                  </a:rPr>
                  <a:t>                 iii, Noise factor and noise figure </a:t>
                </a:r>
                <a:br>
                  <a:rPr lang="en-US" sz="2000" dirty="0" smtClean="0">
                    <a:solidFill>
                      <a:schemeClr val="tx1"/>
                    </a:solidFill>
                  </a:rPr>
                </a:br>
                <a:r>
                  <a:rPr lang="en-US" sz="2000" dirty="0">
                    <a:solidFill>
                      <a:schemeClr val="tx1"/>
                    </a:solidFill>
                  </a:rPr>
                  <a:t/>
                </a:r>
                <a:br>
                  <a:rPr lang="en-US" sz="2000" dirty="0">
                    <a:solidFill>
                      <a:schemeClr val="tx1"/>
                    </a:solidFill>
                  </a:rPr>
                </a:br>
                <a:r>
                  <a:rPr lang="en-US" sz="2000" dirty="0" smtClean="0">
                    <a:solidFill>
                      <a:schemeClr val="tx1"/>
                    </a:solidFill>
                  </a:rPr>
                  <a:t>   Solution:</a:t>
                </a:r>
                <a:br>
                  <a:rPr lang="en-US" sz="2000" dirty="0" smtClean="0">
                    <a:solidFill>
                      <a:schemeClr val="tx1"/>
                    </a:solidFill>
                  </a:rPr>
                </a:br>
                <a:r>
                  <a:rPr lang="en-US" sz="2000" dirty="0" smtClean="0">
                    <a:solidFill>
                      <a:schemeClr val="tx1"/>
                    </a:solidFill>
                  </a:rPr>
                  <a:t/>
                </a:r>
                <a:br>
                  <a:rPr lang="en-US" sz="2000" dirty="0" smtClean="0">
                    <a:solidFill>
                      <a:schemeClr val="tx1"/>
                    </a:solidFill>
                  </a:rPr>
                </a:br>
                <a:r>
                  <a:rPr lang="en-US" sz="2000" dirty="0" smtClean="0">
                    <a:solidFill>
                      <a:schemeClr val="tx1"/>
                    </a:solidFill>
                  </a:rPr>
                  <a:t>             I.  SNR input = </a:t>
                </a:r>
                <a14:m>
                  <m:oMath xmlns:m="http://schemas.openxmlformats.org/officeDocument/2006/math">
                    <m:f>
                      <m:fPr>
                        <m:ctrlPr>
                          <a:rPr lang="en-US" sz="2000" i="1" smtClean="0">
                            <a:solidFill>
                              <a:schemeClr val="tx1"/>
                            </a:solidFill>
                            <a:latin typeface="Cambria Math"/>
                          </a:rPr>
                        </m:ctrlPr>
                      </m:fPr>
                      <m:num>
                        <m:sSub>
                          <m:sSubPr>
                            <m:ctrlPr>
                              <a:rPr lang="en-US" sz="2000" i="1" smtClean="0">
                                <a:solidFill>
                                  <a:schemeClr val="tx1"/>
                                </a:solidFill>
                                <a:latin typeface="Cambria Math"/>
                              </a:rPr>
                            </m:ctrlPr>
                          </m:sSubPr>
                          <m:e>
                            <m:r>
                              <a:rPr lang="en-US" sz="2000" b="0" i="1" smtClean="0">
                                <a:solidFill>
                                  <a:schemeClr val="tx1"/>
                                </a:solidFill>
                                <a:latin typeface="Cambria Math" panose="02040503050406030204" pitchFamily="18" charset="0"/>
                              </a:rPr>
                              <m:t>𝑃</m:t>
                            </m:r>
                          </m:e>
                          <m:sub>
                            <m:r>
                              <a:rPr lang="en-US" sz="2000" b="0" i="1" smtClean="0">
                                <a:solidFill>
                                  <a:schemeClr val="tx1"/>
                                </a:solidFill>
                                <a:latin typeface="Cambria Math" panose="02040503050406030204" pitchFamily="18" charset="0"/>
                              </a:rPr>
                              <m:t>𝑠</m:t>
                            </m:r>
                          </m:sub>
                        </m:sSub>
                      </m:num>
                      <m:den>
                        <m:sSub>
                          <m:sSubPr>
                            <m:ctrlPr>
                              <a:rPr lang="en-US" sz="2000" i="1" smtClean="0">
                                <a:solidFill>
                                  <a:schemeClr val="tx1"/>
                                </a:solidFill>
                                <a:latin typeface="Cambria Math"/>
                              </a:rPr>
                            </m:ctrlPr>
                          </m:sSubPr>
                          <m:e>
                            <m:r>
                              <a:rPr lang="en-US" sz="2000" b="0" i="1" smtClean="0">
                                <a:solidFill>
                                  <a:schemeClr val="tx1"/>
                                </a:solidFill>
                                <a:latin typeface="Cambria Math" panose="02040503050406030204" pitchFamily="18" charset="0"/>
                              </a:rPr>
                              <m:t>𝑃</m:t>
                            </m:r>
                          </m:e>
                          <m:sub>
                            <m:r>
                              <a:rPr lang="en-US" sz="2000" b="0" i="1" smtClean="0">
                                <a:solidFill>
                                  <a:schemeClr val="tx1"/>
                                </a:solidFill>
                                <a:latin typeface="Cambria Math" panose="02040503050406030204" pitchFamily="18" charset="0"/>
                              </a:rPr>
                              <m:t>𝑛</m:t>
                            </m:r>
                          </m:sub>
                        </m:sSub>
                      </m:den>
                    </m:f>
                  </m:oMath>
                </a14:m>
                <a:r>
                  <a:rPr lang="en-US" sz="2000" dirty="0" smtClean="0">
                    <a:solidFill>
                      <a:schemeClr val="tx1"/>
                    </a:solidFill>
                  </a:rPr>
                  <a:t>  = </a:t>
                </a:r>
                <a14:m>
                  <m:oMath xmlns:m="http://schemas.openxmlformats.org/officeDocument/2006/math">
                    <m:f>
                      <m:fPr>
                        <m:ctrlPr>
                          <a:rPr lang="en-US" sz="2000" i="1" smtClean="0">
                            <a:solidFill>
                              <a:schemeClr val="tx1"/>
                            </a:solidFill>
                            <a:latin typeface="Cambria Math"/>
                          </a:rPr>
                        </m:ctrlPr>
                      </m:fPr>
                      <m:num>
                        <m:sSup>
                          <m:sSupPr>
                            <m:ctrlPr>
                              <a:rPr lang="en-US" sz="2000" i="1" smtClean="0">
                                <a:solidFill>
                                  <a:schemeClr val="tx1"/>
                                </a:solidFill>
                                <a:latin typeface="Cambria Math"/>
                              </a:rPr>
                            </m:ctrlPr>
                          </m:sSupPr>
                          <m:e>
                            <m:r>
                              <a:rPr lang="en-US" sz="2000" b="0" i="1" smtClean="0">
                                <a:solidFill>
                                  <a:schemeClr val="tx1"/>
                                </a:solidFill>
                                <a:latin typeface="Cambria Math" panose="02040503050406030204" pitchFamily="18" charset="0"/>
                              </a:rPr>
                              <m:t>2</m:t>
                            </m:r>
                            <m:r>
                              <a:rPr lang="en-US" sz="2000" b="0" i="1" smtClean="0">
                                <a:solidFill>
                                  <a:schemeClr val="tx1"/>
                                </a:solidFill>
                                <a:latin typeface="Cambria Math" panose="02040503050406030204" pitchFamily="18" charset="0"/>
                                <a:ea typeface="Cambria Math" panose="02040503050406030204" pitchFamily="18" charset="0"/>
                              </a:rPr>
                              <m:t>×10</m:t>
                            </m:r>
                          </m:e>
                          <m:sup>
                            <m:r>
                              <a:rPr lang="en-US" sz="2000" b="0" i="1" smtClean="0">
                                <a:solidFill>
                                  <a:schemeClr val="tx1"/>
                                </a:solidFill>
                                <a:latin typeface="Cambria Math" panose="02040503050406030204" pitchFamily="18" charset="0"/>
                              </a:rPr>
                              <m:t>−10</m:t>
                            </m:r>
                          </m:sup>
                        </m:sSup>
                      </m:num>
                      <m:den>
                        <m:sSup>
                          <m:sSupPr>
                            <m:ctrlPr>
                              <a:rPr lang="en-US" sz="2000" i="1" smtClean="0">
                                <a:solidFill>
                                  <a:schemeClr val="tx1"/>
                                </a:solidFill>
                                <a:latin typeface="Cambria Math"/>
                              </a:rPr>
                            </m:ctrlPr>
                          </m:sSupPr>
                          <m:e>
                            <m:r>
                              <a:rPr lang="en-US" sz="2000" b="0" i="1" smtClean="0">
                                <a:solidFill>
                                  <a:schemeClr val="tx1"/>
                                </a:solidFill>
                                <a:latin typeface="Cambria Math" panose="02040503050406030204" pitchFamily="18" charset="0"/>
                              </a:rPr>
                              <m:t>2</m:t>
                            </m:r>
                            <m:r>
                              <a:rPr lang="en-US" sz="2000" b="0" i="1" smtClean="0">
                                <a:solidFill>
                                  <a:schemeClr val="tx1"/>
                                </a:solidFill>
                                <a:latin typeface="Cambria Math" panose="02040503050406030204" pitchFamily="18" charset="0"/>
                                <a:ea typeface="Cambria Math" panose="02040503050406030204" pitchFamily="18" charset="0"/>
                              </a:rPr>
                              <m:t>×10</m:t>
                            </m:r>
                          </m:e>
                          <m:sup>
                            <m:r>
                              <a:rPr lang="en-US" sz="2000" b="0" i="1" smtClean="0">
                                <a:solidFill>
                                  <a:schemeClr val="tx1"/>
                                </a:solidFill>
                                <a:latin typeface="Cambria Math" panose="02040503050406030204" pitchFamily="18" charset="0"/>
                              </a:rPr>
                              <m:t>−18</m:t>
                            </m:r>
                          </m:sup>
                        </m:sSup>
                      </m:den>
                    </m:f>
                  </m:oMath>
                </a14:m>
                <a:r>
                  <a:rPr lang="en-US" sz="2000" dirty="0" smtClean="0">
                    <a:solidFill>
                      <a:schemeClr val="tx1"/>
                    </a:solidFill>
                  </a:rPr>
                  <a:t> = 100000000</a:t>
                </a:r>
                <a:br>
                  <a:rPr lang="en-US" sz="2000" dirty="0" smtClean="0">
                    <a:solidFill>
                      <a:schemeClr val="tx1"/>
                    </a:solidFill>
                  </a:rPr>
                </a:br>
                <a:r>
                  <a:rPr lang="en-US" sz="2000" dirty="0">
                    <a:solidFill>
                      <a:schemeClr val="tx1"/>
                    </a:solidFill>
                  </a:rPr>
                  <a:t/>
                </a:r>
                <a:br>
                  <a:rPr lang="en-US" sz="2000" dirty="0">
                    <a:solidFill>
                      <a:schemeClr val="tx1"/>
                    </a:solidFill>
                  </a:rPr>
                </a:br>
                <a:r>
                  <a:rPr lang="en-US" sz="2000" dirty="0" smtClean="0">
                    <a:solidFill>
                      <a:schemeClr val="tx1"/>
                    </a:solidFill>
                  </a:rPr>
                  <a:t/>
                </a:r>
                <a:br>
                  <a:rPr lang="en-US" sz="2000" dirty="0" smtClean="0">
                    <a:solidFill>
                      <a:schemeClr val="tx1"/>
                    </a:solidFill>
                  </a:rPr>
                </a:br>
                <a:r>
                  <a:rPr lang="en-US" sz="2000" dirty="0" smtClean="0">
                    <a:solidFill>
                      <a:schemeClr val="tx1"/>
                    </a:solidFill>
                  </a:rPr>
                  <a:t>               SNR(dB) = 10 log (1000000000)</a:t>
                </a:r>
                <a:br>
                  <a:rPr lang="en-US" sz="2000" dirty="0" smtClean="0">
                    <a:solidFill>
                      <a:schemeClr val="tx1"/>
                    </a:solidFill>
                  </a:rPr>
                </a:br>
                <a:r>
                  <a:rPr lang="en-US" sz="2000" dirty="0">
                    <a:solidFill>
                      <a:schemeClr val="tx1"/>
                    </a:solidFill>
                  </a:rPr>
                  <a:t> </a:t>
                </a:r>
                <a:r>
                  <a:rPr lang="en-US" sz="2000" dirty="0" smtClean="0">
                    <a:solidFill>
                      <a:schemeClr val="tx1"/>
                    </a:solidFill>
                  </a:rPr>
                  <a:t>                           = 80 dB</a:t>
                </a:r>
                <a:endParaRPr lang="en-US" sz="2000" dirty="0">
                  <a:solidFill>
                    <a:schemeClr val="tx1"/>
                  </a:solidFill>
                </a:endParaRPr>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274320" y="182880"/>
                <a:ext cx="11622024" cy="6675120"/>
              </a:xfrm>
              <a:blipFill rotWithShape="1">
                <a:blip r:embed="rId2"/>
                <a:stretch>
                  <a:fillRect l="-524" t="-548"/>
                </a:stretch>
              </a:blipFill>
            </p:spPr>
            <p:txBody>
              <a:bodyPr/>
              <a:lstStyle/>
              <a:p>
                <a:r>
                  <a:rPr lang="en-US">
                    <a:noFill/>
                  </a:rPr>
                  <a:t> </a:t>
                </a:r>
              </a:p>
            </p:txBody>
          </p:sp>
        </mc:Fallback>
      </mc:AlternateContent>
    </p:spTree>
    <p:extLst>
      <p:ext uri="{BB962C8B-B14F-4D97-AF65-F5344CB8AC3E}">
        <p14:creationId xmlns:p14="http://schemas.microsoft.com/office/powerpoint/2010/main" val="31342962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76200" y="0"/>
                <a:ext cx="12115800" cy="6775704"/>
              </a:xfrm>
            </p:spPr>
            <p:txBody>
              <a:bodyPr>
                <a:normAutofit/>
              </a:bodyPr>
              <a:lstStyle/>
              <a:p>
                <a:r>
                  <a:rPr lang="en-US" sz="2400" dirty="0" smtClean="0">
                    <a:solidFill>
                      <a:schemeClr val="tx1"/>
                    </a:solidFill>
                  </a:rPr>
                  <a:t>      ii,</a:t>
                </a:r>
                <a:br>
                  <a:rPr lang="en-US" sz="2400" dirty="0" smtClean="0">
                    <a:solidFill>
                      <a:schemeClr val="tx1"/>
                    </a:solidFill>
                  </a:rPr>
                </a:br>
                <a:r>
                  <a:rPr lang="en-US" sz="2400" dirty="0" smtClean="0">
                    <a:solidFill>
                      <a:schemeClr val="tx1"/>
                    </a:solidFill>
                  </a:rPr>
                  <a:t>            </a:t>
                </a:r>
                <a14:m>
                  <m:oMath xmlns:m="http://schemas.openxmlformats.org/officeDocument/2006/math">
                    <m:sSub>
                      <m:sSubPr>
                        <m:ctrlPr>
                          <a:rPr lang="en-US" sz="2400" i="1" smtClean="0">
                            <a:solidFill>
                              <a:schemeClr val="tx1"/>
                            </a:solidFill>
                            <a:latin typeface="Cambria Math"/>
                          </a:rPr>
                        </m:ctrlPr>
                      </m:sSubPr>
                      <m:e>
                        <m:r>
                          <a:rPr lang="en-US" sz="2400" b="0" i="1" smtClean="0">
                            <a:solidFill>
                              <a:schemeClr val="tx1"/>
                            </a:solidFill>
                            <a:latin typeface="Cambria Math" panose="02040503050406030204" pitchFamily="18" charset="0"/>
                          </a:rPr>
                          <m:t>𝑃</m:t>
                        </m:r>
                      </m:e>
                      <m:sub>
                        <m:r>
                          <a:rPr lang="en-US" sz="2400" b="0" i="1" smtClean="0">
                            <a:solidFill>
                              <a:schemeClr val="tx1"/>
                            </a:solidFill>
                            <a:latin typeface="Cambria Math" panose="02040503050406030204" pitchFamily="18" charset="0"/>
                          </a:rPr>
                          <m:t>𝑜</m:t>
                        </m:r>
                      </m:sub>
                    </m:sSub>
                    <m:r>
                      <a:rPr lang="en-US" sz="2400" b="0" i="1" smtClean="0">
                        <a:solidFill>
                          <a:schemeClr val="tx1"/>
                        </a:solidFill>
                        <a:latin typeface="Cambria Math" panose="02040503050406030204" pitchFamily="18" charset="0"/>
                      </a:rPr>
                      <m:t>= </m:t>
                    </m:r>
                  </m:oMath>
                </a14:m>
                <a:r>
                  <a:rPr lang="en-US" sz="2400" dirty="0" smtClean="0">
                    <a:solidFill>
                      <a:schemeClr val="tx1"/>
                    </a:solidFill>
                  </a:rPr>
                  <a:t>A</a:t>
                </a:r>
                <a14:m>
                  <m:oMath xmlns:m="http://schemas.openxmlformats.org/officeDocument/2006/math">
                    <m:r>
                      <a:rPr lang="en-US" sz="2400" i="1" dirty="0" smtClean="0">
                        <a:solidFill>
                          <a:schemeClr val="tx1"/>
                        </a:solidFill>
                        <a:latin typeface="Cambria Math" panose="02040503050406030204" pitchFamily="18" charset="0"/>
                        <a:ea typeface="Cambria Math" panose="02040503050406030204" pitchFamily="18" charset="0"/>
                      </a:rPr>
                      <m:t>×</m:t>
                    </m:r>
                    <m:sSub>
                      <m:sSubPr>
                        <m:ctrlPr>
                          <a:rPr lang="en-US" sz="2400" i="1" dirty="0" smtClean="0">
                            <a:solidFill>
                              <a:schemeClr val="tx1"/>
                            </a:solidFill>
                            <a:latin typeface="Cambria Math"/>
                            <a:ea typeface="Cambria Math" panose="02040503050406030204" pitchFamily="18" charset="0"/>
                          </a:rPr>
                        </m:ctrlPr>
                      </m:sSubPr>
                      <m:e>
                        <m:r>
                          <a:rPr lang="en-US" sz="2400" b="0" i="1" dirty="0" smtClean="0">
                            <a:solidFill>
                              <a:schemeClr val="tx1"/>
                            </a:solidFill>
                            <a:latin typeface="Cambria Math" panose="02040503050406030204" pitchFamily="18" charset="0"/>
                            <a:ea typeface="Cambria Math" panose="02040503050406030204" pitchFamily="18" charset="0"/>
                          </a:rPr>
                          <m:t>𝑆</m:t>
                        </m:r>
                      </m:e>
                      <m:sub>
                        <m:r>
                          <a:rPr lang="en-US" sz="2400" b="0" i="1" dirty="0" smtClean="0">
                            <a:solidFill>
                              <a:schemeClr val="tx1"/>
                            </a:solidFill>
                            <a:latin typeface="Cambria Math" panose="02040503050406030204" pitchFamily="18" charset="0"/>
                            <a:ea typeface="Cambria Math" panose="02040503050406030204" pitchFamily="18" charset="0"/>
                          </a:rPr>
                          <m:t>𝑖</m:t>
                        </m:r>
                      </m:sub>
                    </m:sSub>
                  </m:oMath>
                </a14:m>
                <a:r>
                  <a:rPr lang="en-US" sz="2400" dirty="0" smtClean="0">
                    <a:solidFill>
                      <a:schemeClr val="tx1"/>
                    </a:solidFill>
                  </a:rPr>
                  <a:t> = 1000000</a:t>
                </a:r>
                <a14:m>
                  <m:oMath xmlns:m="http://schemas.openxmlformats.org/officeDocument/2006/math">
                    <m:r>
                      <a:rPr lang="en-US" sz="2400" i="1" smtClean="0">
                        <a:solidFill>
                          <a:schemeClr val="tx1"/>
                        </a:solidFill>
                        <a:latin typeface="Cambria Math" panose="02040503050406030204" pitchFamily="18" charset="0"/>
                        <a:ea typeface="Cambria Math" panose="02040503050406030204" pitchFamily="18" charset="0"/>
                      </a:rPr>
                      <m:t>×</m:t>
                    </m:r>
                    <m:r>
                      <a:rPr lang="en-US" sz="2400" b="0" i="1" smtClean="0">
                        <a:solidFill>
                          <a:schemeClr val="tx1"/>
                        </a:solidFill>
                        <a:latin typeface="Cambria Math" panose="02040503050406030204" pitchFamily="18" charset="0"/>
                        <a:ea typeface="Cambria Math" panose="02040503050406030204" pitchFamily="18" charset="0"/>
                      </a:rPr>
                      <m:t>2×</m:t>
                    </m:r>
                    <m:sSup>
                      <m:sSupPr>
                        <m:ctrlPr>
                          <a:rPr lang="en-US" sz="2400" b="0" i="1" smtClean="0">
                            <a:solidFill>
                              <a:schemeClr val="tx1"/>
                            </a:solidFill>
                            <a:latin typeface="Cambria Math"/>
                            <a:ea typeface="Cambria Math" panose="02040503050406030204" pitchFamily="18" charset="0"/>
                          </a:rPr>
                        </m:ctrlPr>
                      </m:sSupPr>
                      <m:e>
                        <m:r>
                          <a:rPr lang="en-US" sz="2400" b="0" i="1" smtClean="0">
                            <a:solidFill>
                              <a:schemeClr val="tx1"/>
                            </a:solidFill>
                            <a:latin typeface="Cambria Math" panose="02040503050406030204" pitchFamily="18" charset="0"/>
                            <a:ea typeface="Cambria Math" panose="02040503050406030204" pitchFamily="18" charset="0"/>
                          </a:rPr>
                          <m:t>10</m:t>
                        </m:r>
                      </m:e>
                      <m:sup>
                        <m:r>
                          <a:rPr lang="en-US" sz="2400" b="0" i="1" smtClean="0">
                            <a:solidFill>
                              <a:schemeClr val="tx1"/>
                            </a:solidFill>
                            <a:latin typeface="Cambria Math" panose="02040503050406030204" pitchFamily="18" charset="0"/>
                            <a:ea typeface="Cambria Math" panose="02040503050406030204" pitchFamily="18" charset="0"/>
                          </a:rPr>
                          <m:t>−10</m:t>
                        </m:r>
                      </m:sup>
                    </m:sSup>
                  </m:oMath>
                </a14:m>
                <a:r>
                  <a:rPr lang="en-US" sz="2400" dirty="0" smtClean="0">
                    <a:solidFill>
                      <a:schemeClr val="tx1"/>
                    </a:solidFill>
                  </a:rPr>
                  <a:t/>
                </a:r>
                <a:br>
                  <a:rPr lang="en-US" sz="2400" dirty="0" smtClean="0">
                    <a:solidFill>
                      <a:schemeClr val="tx1"/>
                    </a:solidFill>
                  </a:rPr>
                </a:br>
                <a:r>
                  <a:rPr lang="en-US" sz="2400" dirty="0">
                    <a:solidFill>
                      <a:schemeClr val="tx1"/>
                    </a:solidFill>
                  </a:rPr>
                  <a:t> </a:t>
                </a:r>
                <a:r>
                  <a:rPr lang="en-US" sz="2400" dirty="0" smtClean="0">
                    <a:solidFill>
                      <a:schemeClr val="tx1"/>
                    </a:solidFill>
                  </a:rPr>
                  <a:t>                           =2</a:t>
                </a:r>
                <a14:m>
                  <m:oMath xmlns:m="http://schemas.openxmlformats.org/officeDocument/2006/math">
                    <m:r>
                      <a:rPr lang="en-US" sz="2400" i="1" smtClean="0">
                        <a:solidFill>
                          <a:schemeClr val="tx1"/>
                        </a:solidFill>
                        <a:latin typeface="Cambria Math" panose="02040503050406030204" pitchFamily="18" charset="0"/>
                        <a:ea typeface="Cambria Math" panose="02040503050406030204" pitchFamily="18" charset="0"/>
                      </a:rPr>
                      <m:t>×</m:t>
                    </m:r>
                    <m:sSup>
                      <m:sSupPr>
                        <m:ctrlPr>
                          <a:rPr lang="en-US" sz="2400" i="1" smtClean="0">
                            <a:solidFill>
                              <a:schemeClr val="tx1"/>
                            </a:solidFill>
                            <a:latin typeface="Cambria Math"/>
                          </a:rPr>
                        </m:ctrlPr>
                      </m:sSupPr>
                      <m:e>
                        <m:r>
                          <a:rPr lang="en-US" sz="2400" b="0" i="1" smtClean="0">
                            <a:solidFill>
                              <a:schemeClr val="tx1"/>
                            </a:solidFill>
                            <a:latin typeface="Cambria Math" panose="02040503050406030204" pitchFamily="18" charset="0"/>
                          </a:rPr>
                          <m:t>10</m:t>
                        </m:r>
                      </m:e>
                      <m:sup>
                        <m:r>
                          <a:rPr lang="en-US" sz="2400" b="0" i="1" smtClean="0">
                            <a:solidFill>
                              <a:schemeClr val="tx1"/>
                            </a:solidFill>
                            <a:latin typeface="Cambria Math" panose="02040503050406030204" pitchFamily="18" charset="0"/>
                          </a:rPr>
                          <m:t>−4</m:t>
                        </m:r>
                      </m:sup>
                    </m:sSup>
                  </m:oMath>
                </a14:m>
                <a:r>
                  <a:rPr lang="en-US" sz="2400" dirty="0" smtClean="0">
                    <a:solidFill>
                      <a:schemeClr val="tx1"/>
                    </a:solidFill>
                  </a:rPr>
                  <a:t/>
                </a:r>
                <a:br>
                  <a:rPr lang="en-US" sz="2400" dirty="0" smtClean="0">
                    <a:solidFill>
                      <a:schemeClr val="tx1"/>
                    </a:solidFill>
                  </a:rPr>
                </a:br>
                <a:r>
                  <a:rPr lang="en-US" sz="2400" dirty="0">
                    <a:solidFill>
                      <a:schemeClr val="tx1"/>
                    </a:solidFill>
                  </a:rPr>
                  <a:t/>
                </a:r>
                <a:br>
                  <a:rPr lang="en-US" sz="2400" dirty="0">
                    <a:solidFill>
                      <a:schemeClr val="tx1"/>
                    </a:solidFill>
                  </a:rPr>
                </a:br>
                <a:r>
                  <a:rPr lang="en-US" sz="2400" dirty="0" smtClean="0">
                    <a:solidFill>
                      <a:schemeClr val="tx1"/>
                    </a:solidFill>
                  </a:rPr>
                  <a:t>           </a:t>
                </a:r>
                <a14:m>
                  <m:oMath xmlns:m="http://schemas.openxmlformats.org/officeDocument/2006/math">
                    <m:sSub>
                      <m:sSubPr>
                        <m:ctrlPr>
                          <a:rPr lang="en-US" sz="2400" i="1" smtClean="0">
                            <a:solidFill>
                              <a:schemeClr val="tx1"/>
                            </a:solidFill>
                            <a:latin typeface="Cambria Math"/>
                          </a:rPr>
                        </m:ctrlPr>
                      </m:sSubPr>
                      <m:e>
                        <m:r>
                          <a:rPr lang="en-US" sz="2400" b="0" i="1" smtClean="0">
                            <a:solidFill>
                              <a:schemeClr val="tx1"/>
                            </a:solidFill>
                            <a:latin typeface="Cambria Math" panose="02040503050406030204" pitchFamily="18" charset="0"/>
                          </a:rPr>
                          <m:t>𝑁</m:t>
                        </m:r>
                      </m:e>
                      <m:sub>
                        <m:r>
                          <a:rPr lang="en-US" sz="2400" b="0" i="1" smtClean="0">
                            <a:solidFill>
                              <a:schemeClr val="tx1"/>
                            </a:solidFill>
                            <a:latin typeface="Cambria Math" panose="02040503050406030204" pitchFamily="18" charset="0"/>
                          </a:rPr>
                          <m:t>𝑜</m:t>
                        </m:r>
                      </m:sub>
                    </m:sSub>
                  </m:oMath>
                </a14:m>
                <a:r>
                  <a:rPr lang="en-US" sz="2400" dirty="0" smtClean="0">
                    <a:solidFill>
                      <a:schemeClr val="tx1"/>
                    </a:solidFill>
                  </a:rPr>
                  <a:t>= A</a:t>
                </a:r>
                <a14:m>
                  <m:oMath xmlns:m="http://schemas.openxmlformats.org/officeDocument/2006/math">
                    <m:r>
                      <a:rPr lang="en-US" sz="2400" i="1" smtClean="0">
                        <a:solidFill>
                          <a:schemeClr val="tx1"/>
                        </a:solidFill>
                        <a:latin typeface="Cambria Math" panose="02040503050406030204" pitchFamily="18" charset="0"/>
                        <a:ea typeface="Cambria Math" panose="02040503050406030204" pitchFamily="18" charset="0"/>
                      </a:rPr>
                      <m:t>×</m:t>
                    </m:r>
                    <m:sSub>
                      <m:sSubPr>
                        <m:ctrlPr>
                          <a:rPr lang="en-US" sz="2400" i="1" smtClean="0">
                            <a:solidFill>
                              <a:schemeClr val="tx1"/>
                            </a:solidFill>
                            <a:latin typeface="Cambria Math"/>
                            <a:ea typeface="Cambria Math" panose="02040503050406030204" pitchFamily="18" charset="0"/>
                          </a:rPr>
                        </m:ctrlPr>
                      </m:sSubPr>
                      <m:e>
                        <m:r>
                          <a:rPr lang="en-US" sz="2400" b="0" i="1" smtClean="0">
                            <a:solidFill>
                              <a:schemeClr val="tx1"/>
                            </a:solidFill>
                            <a:latin typeface="Cambria Math" panose="02040503050406030204" pitchFamily="18" charset="0"/>
                            <a:ea typeface="Cambria Math" panose="02040503050406030204" pitchFamily="18" charset="0"/>
                          </a:rPr>
                          <m:t>𝑆</m:t>
                        </m:r>
                      </m:e>
                      <m:sub>
                        <m:r>
                          <a:rPr lang="en-US" sz="2400" b="0" i="1" smtClean="0">
                            <a:solidFill>
                              <a:schemeClr val="tx1"/>
                            </a:solidFill>
                            <a:latin typeface="Cambria Math" panose="02040503050406030204" pitchFamily="18" charset="0"/>
                            <a:ea typeface="Cambria Math" panose="02040503050406030204" pitchFamily="18" charset="0"/>
                          </a:rPr>
                          <m:t>𝑖</m:t>
                        </m:r>
                      </m:sub>
                    </m:sSub>
                    <m:r>
                      <a:rPr lang="en-US" sz="2400" i="1">
                        <a:solidFill>
                          <a:schemeClr val="tx1"/>
                        </a:solidFill>
                        <a:latin typeface="Cambria Math" panose="02040503050406030204" pitchFamily="18" charset="0"/>
                        <a:ea typeface="Cambria Math" panose="02040503050406030204" pitchFamily="18" charset="0"/>
                      </a:rPr>
                      <m:t>+</m:t>
                    </m:r>
                    <m:sSub>
                      <m:sSubPr>
                        <m:ctrlPr>
                          <a:rPr lang="en-US" sz="2400" i="1">
                            <a:solidFill>
                              <a:schemeClr val="tx1"/>
                            </a:solidFill>
                            <a:latin typeface="Cambria Math"/>
                            <a:ea typeface="Cambria Math" panose="02040503050406030204" pitchFamily="18" charset="0"/>
                          </a:rPr>
                        </m:ctrlPr>
                      </m:sSubPr>
                      <m:e>
                        <m:r>
                          <a:rPr lang="en-US" sz="2400" b="0" i="1" smtClean="0">
                            <a:solidFill>
                              <a:schemeClr val="tx1"/>
                            </a:solidFill>
                            <a:latin typeface="Cambria Math" panose="02040503050406030204" pitchFamily="18" charset="0"/>
                            <a:ea typeface="Cambria Math" panose="02040503050406030204" pitchFamily="18" charset="0"/>
                          </a:rPr>
                          <m:t>𝑁</m:t>
                        </m:r>
                      </m:e>
                      <m:sub>
                        <m:r>
                          <a:rPr lang="en-US" sz="2400" b="0" i="1" smtClean="0">
                            <a:solidFill>
                              <a:schemeClr val="tx1"/>
                            </a:solidFill>
                            <a:latin typeface="Cambria Math" panose="02040503050406030204" pitchFamily="18" charset="0"/>
                            <a:ea typeface="Cambria Math" panose="02040503050406030204" pitchFamily="18" charset="0"/>
                          </a:rPr>
                          <m:t>𝑑</m:t>
                        </m:r>
                      </m:sub>
                    </m:sSub>
                  </m:oMath>
                </a14:m>
                <a:r>
                  <a:rPr lang="en-US" sz="2400" dirty="0" smtClean="0">
                    <a:solidFill>
                      <a:schemeClr val="tx1"/>
                    </a:solidFill>
                  </a:rPr>
                  <a:t>= 1000000</a:t>
                </a:r>
                <a14:m>
                  <m:oMath xmlns:m="http://schemas.openxmlformats.org/officeDocument/2006/math">
                    <m:r>
                      <a:rPr lang="en-US" sz="2400" i="1" smtClean="0">
                        <a:solidFill>
                          <a:schemeClr val="tx1"/>
                        </a:solidFill>
                        <a:latin typeface="Cambria Math" panose="02040503050406030204" pitchFamily="18" charset="0"/>
                        <a:ea typeface="Cambria Math" panose="02040503050406030204" pitchFamily="18" charset="0"/>
                      </a:rPr>
                      <m:t>×</m:t>
                    </m:r>
                    <m:sSup>
                      <m:sSupPr>
                        <m:ctrlPr>
                          <a:rPr lang="en-US" sz="2400" i="1" smtClean="0">
                            <a:solidFill>
                              <a:schemeClr val="tx1"/>
                            </a:solidFill>
                            <a:latin typeface="Cambria Math"/>
                            <a:ea typeface="Cambria Math" panose="02040503050406030204" pitchFamily="18" charset="0"/>
                          </a:rPr>
                        </m:ctrlPr>
                      </m:sSupPr>
                      <m:e>
                        <m:r>
                          <a:rPr lang="en-US" sz="2400" b="0" i="1" smtClean="0">
                            <a:solidFill>
                              <a:schemeClr val="tx1"/>
                            </a:solidFill>
                            <a:latin typeface="Cambria Math" panose="02040503050406030204" pitchFamily="18" charset="0"/>
                            <a:ea typeface="Cambria Math" panose="02040503050406030204" pitchFamily="18" charset="0"/>
                          </a:rPr>
                          <m:t>2×10</m:t>
                        </m:r>
                      </m:e>
                      <m:sup>
                        <m:r>
                          <a:rPr lang="en-US" sz="2400" b="0" i="1" smtClean="0">
                            <a:solidFill>
                              <a:schemeClr val="tx1"/>
                            </a:solidFill>
                            <a:latin typeface="Cambria Math" panose="02040503050406030204" pitchFamily="18" charset="0"/>
                            <a:ea typeface="Cambria Math" panose="02040503050406030204" pitchFamily="18" charset="0"/>
                          </a:rPr>
                          <m:t>−18</m:t>
                        </m:r>
                      </m:sup>
                    </m:sSup>
                    <m:r>
                      <a:rPr lang="en-US" sz="2400" i="1" smtClean="0">
                        <a:solidFill>
                          <a:schemeClr val="tx1"/>
                        </a:solidFill>
                        <a:latin typeface="Cambria Math" panose="02040503050406030204" pitchFamily="18" charset="0"/>
                        <a:ea typeface="Cambria Math" panose="02040503050406030204" pitchFamily="18" charset="0"/>
                      </a:rPr>
                      <m:t>+</m:t>
                    </m:r>
                    <m:sSup>
                      <m:sSupPr>
                        <m:ctrlPr>
                          <a:rPr lang="en-US" sz="2400" i="1" smtClean="0">
                            <a:solidFill>
                              <a:schemeClr val="tx1"/>
                            </a:solidFill>
                            <a:latin typeface="Cambria Math"/>
                            <a:ea typeface="Cambria Math" panose="02040503050406030204" pitchFamily="18" charset="0"/>
                          </a:rPr>
                        </m:ctrlPr>
                      </m:sSupPr>
                      <m:e>
                        <m:r>
                          <a:rPr lang="en-US" sz="2400" b="0" i="1" smtClean="0">
                            <a:solidFill>
                              <a:schemeClr val="tx1"/>
                            </a:solidFill>
                            <a:latin typeface="Cambria Math" panose="02040503050406030204" pitchFamily="18" charset="0"/>
                            <a:ea typeface="Cambria Math" panose="02040503050406030204" pitchFamily="18" charset="0"/>
                          </a:rPr>
                          <m:t>6×10</m:t>
                        </m:r>
                      </m:e>
                      <m:sup>
                        <m:r>
                          <a:rPr lang="en-US" sz="2400" b="0" i="1" smtClean="0">
                            <a:solidFill>
                              <a:schemeClr val="tx1"/>
                            </a:solidFill>
                            <a:latin typeface="Cambria Math" panose="02040503050406030204" pitchFamily="18" charset="0"/>
                            <a:ea typeface="Cambria Math" panose="02040503050406030204" pitchFamily="18" charset="0"/>
                          </a:rPr>
                          <m:t>−12</m:t>
                        </m:r>
                      </m:sup>
                    </m:sSup>
                  </m:oMath>
                </a14:m>
                <a:r>
                  <a:rPr lang="en-US" sz="2400" dirty="0" smtClean="0">
                    <a:solidFill>
                      <a:schemeClr val="tx1"/>
                    </a:solidFill>
                  </a:rPr>
                  <a:t/>
                </a:r>
                <a:br>
                  <a:rPr lang="en-US" sz="2400" dirty="0" smtClean="0">
                    <a:solidFill>
                      <a:schemeClr val="tx1"/>
                    </a:solidFill>
                  </a:rPr>
                </a:br>
                <a:r>
                  <a:rPr lang="en-US" sz="2400" dirty="0" smtClean="0">
                    <a:solidFill>
                      <a:schemeClr val="tx1"/>
                    </a:solidFill>
                  </a:rPr>
                  <a:t>                                   = </a:t>
                </a:r>
                <a:r>
                  <a:rPr lang="en-US" sz="2400" i="1" dirty="0">
                    <a:solidFill>
                      <a:schemeClr val="tx1"/>
                    </a:solidFill>
                    <a:latin typeface="Cambria Math" panose="02040503050406030204" pitchFamily="18" charset="0"/>
                  </a:rPr>
                  <a:t/>
                </a:r>
                <a:br>
                  <a:rPr lang="en-US" sz="2400" i="1" dirty="0">
                    <a:solidFill>
                      <a:schemeClr val="tx1"/>
                    </a:solidFill>
                    <a:latin typeface="Cambria Math" panose="02040503050406030204" pitchFamily="18" charset="0"/>
                  </a:rPr>
                </a:br>
                <a:r>
                  <a:rPr lang="en-US" sz="2400" dirty="0" smtClean="0">
                    <a:solidFill>
                      <a:schemeClr val="tx1"/>
                    </a:solidFill>
                  </a:rPr>
                  <a:t/>
                </a:r>
                <a:br>
                  <a:rPr lang="en-US" sz="2400" dirty="0" smtClean="0">
                    <a:solidFill>
                      <a:schemeClr val="tx1"/>
                    </a:solidFill>
                  </a:rPr>
                </a:br>
                <a:r>
                  <a:rPr lang="en-US" sz="2400" dirty="0" smtClean="0">
                    <a:solidFill>
                      <a:schemeClr val="tx1"/>
                    </a:solidFill>
                  </a:rPr>
                  <a:t>                     SNR(out)= 25000000</a:t>
                </a:r>
                <a:br>
                  <a:rPr lang="en-US" sz="2400" dirty="0" smtClean="0">
                    <a:solidFill>
                      <a:schemeClr val="tx1"/>
                    </a:solidFill>
                  </a:rPr>
                </a:br>
                <a:r>
                  <a:rPr lang="en-US" sz="2400" dirty="0">
                    <a:solidFill>
                      <a:schemeClr val="tx1"/>
                    </a:solidFill>
                  </a:rPr>
                  <a:t/>
                </a:r>
                <a:br>
                  <a:rPr lang="en-US" sz="2400" dirty="0">
                    <a:solidFill>
                      <a:schemeClr val="tx1"/>
                    </a:solidFill>
                  </a:rPr>
                </a:br>
                <a:r>
                  <a:rPr lang="en-US" sz="2400" dirty="0" smtClean="0">
                    <a:solidFill>
                      <a:schemeClr val="tx1"/>
                    </a:solidFill>
                  </a:rPr>
                  <a:t>                    SNR(dB)= 10log (25000000)</a:t>
                </a:r>
                <a:br>
                  <a:rPr lang="en-US" sz="2400" dirty="0" smtClean="0">
                    <a:solidFill>
                      <a:schemeClr val="tx1"/>
                    </a:solidFill>
                  </a:rPr>
                </a:br>
                <a:r>
                  <a:rPr lang="en-US" sz="2400" dirty="0">
                    <a:solidFill>
                      <a:schemeClr val="tx1"/>
                    </a:solidFill>
                  </a:rPr>
                  <a:t> </a:t>
                </a:r>
                <a:r>
                  <a:rPr lang="en-US" sz="2400" dirty="0" smtClean="0">
                    <a:solidFill>
                      <a:schemeClr val="tx1"/>
                    </a:solidFill>
                  </a:rPr>
                  <a:t>                               = 74dB</a:t>
                </a:r>
                <a:br>
                  <a:rPr lang="en-US" sz="2400" dirty="0" smtClean="0">
                    <a:solidFill>
                      <a:schemeClr val="tx1"/>
                    </a:solidFill>
                  </a:rPr>
                </a:br>
                <a:r>
                  <a:rPr lang="en-US" sz="2400" dirty="0" smtClean="0">
                    <a:solidFill>
                      <a:schemeClr val="tx1"/>
                    </a:solidFill>
                  </a:rPr>
                  <a:t>iii,    Noise factor= </a:t>
                </a:r>
                <a14:m>
                  <m:oMath xmlns:m="http://schemas.openxmlformats.org/officeDocument/2006/math">
                    <m:f>
                      <m:fPr>
                        <m:ctrlPr>
                          <a:rPr lang="en-US" sz="2400" i="1" smtClean="0">
                            <a:solidFill>
                              <a:schemeClr val="tx1"/>
                            </a:solidFill>
                            <a:latin typeface="Cambria Math"/>
                          </a:rPr>
                        </m:ctrlPr>
                      </m:fPr>
                      <m:num>
                        <m:r>
                          <a:rPr lang="en-US" sz="2400" b="0" i="1" smtClean="0">
                            <a:solidFill>
                              <a:schemeClr val="tx1"/>
                            </a:solidFill>
                            <a:latin typeface="Cambria Math" panose="02040503050406030204" pitchFamily="18" charset="0"/>
                          </a:rPr>
                          <m:t>1000000000</m:t>
                        </m:r>
                      </m:num>
                      <m:den>
                        <m:r>
                          <a:rPr lang="en-US" sz="2400" b="0" i="1" smtClean="0">
                            <a:solidFill>
                              <a:schemeClr val="tx1"/>
                            </a:solidFill>
                            <a:latin typeface="Cambria Math" panose="02040503050406030204" pitchFamily="18" charset="0"/>
                          </a:rPr>
                          <m:t>25000000</m:t>
                        </m:r>
                      </m:den>
                    </m:f>
                  </m:oMath>
                </a14:m>
                <a:r>
                  <a:rPr lang="en-US" sz="2400" dirty="0" smtClean="0">
                    <a:solidFill>
                      <a:schemeClr val="tx1"/>
                    </a:solidFill>
                  </a:rPr>
                  <a:t> = 4</a:t>
                </a:r>
                <a:br>
                  <a:rPr lang="en-US" sz="2400" dirty="0" smtClean="0">
                    <a:solidFill>
                      <a:schemeClr val="tx1"/>
                    </a:solidFill>
                  </a:rPr>
                </a:br>
                <a:r>
                  <a:rPr lang="en-US" sz="2400" dirty="0">
                    <a:solidFill>
                      <a:schemeClr val="tx1"/>
                    </a:solidFill>
                  </a:rPr>
                  <a:t/>
                </a:r>
                <a:br>
                  <a:rPr lang="en-US" sz="2400" dirty="0">
                    <a:solidFill>
                      <a:schemeClr val="tx1"/>
                    </a:solidFill>
                  </a:rPr>
                </a:br>
                <a:r>
                  <a:rPr lang="en-US" sz="2400" dirty="0" smtClean="0">
                    <a:solidFill>
                      <a:schemeClr val="tx1"/>
                    </a:solidFill>
                  </a:rPr>
                  <a:t>  and Noise figure, F= 10log F</a:t>
                </a:r>
                <a:br>
                  <a:rPr lang="en-US" sz="2400" dirty="0" smtClean="0">
                    <a:solidFill>
                      <a:schemeClr val="tx1"/>
                    </a:solidFill>
                  </a:rPr>
                </a:br>
                <a:r>
                  <a:rPr lang="en-US" sz="2400" dirty="0">
                    <a:solidFill>
                      <a:schemeClr val="tx1"/>
                    </a:solidFill>
                  </a:rPr>
                  <a:t> </a:t>
                </a:r>
                <a:r>
                  <a:rPr lang="en-US" sz="2400" dirty="0" smtClean="0">
                    <a:solidFill>
                      <a:schemeClr val="tx1"/>
                    </a:solidFill>
                  </a:rPr>
                  <a:t>                             = 10log (4)</a:t>
                </a:r>
                <a:br>
                  <a:rPr lang="en-US" sz="2400" dirty="0" smtClean="0">
                    <a:solidFill>
                      <a:schemeClr val="tx1"/>
                    </a:solidFill>
                  </a:rPr>
                </a:br>
                <a:r>
                  <a:rPr lang="en-US" sz="2400" dirty="0">
                    <a:solidFill>
                      <a:schemeClr val="tx1"/>
                    </a:solidFill>
                  </a:rPr>
                  <a:t> </a:t>
                </a:r>
                <a:r>
                  <a:rPr lang="en-US" sz="2400" dirty="0" smtClean="0">
                    <a:solidFill>
                      <a:schemeClr val="tx1"/>
                    </a:solidFill>
                  </a:rPr>
                  <a:t>                             = 6 dB ans.</a:t>
                </a:r>
                <a:endParaRPr lang="en-US" sz="2400" dirty="0">
                  <a:solidFill>
                    <a:schemeClr val="tx1"/>
                  </a:solidFill>
                </a:endParaRPr>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76200" y="0"/>
                <a:ext cx="12115800" cy="6775704"/>
              </a:xfrm>
              <a:blipFill rotWithShape="1">
                <a:blip r:embed="rId2"/>
                <a:stretch>
                  <a:fillRect l="-805" t="-719"/>
                </a:stretch>
              </a:blipFill>
            </p:spPr>
            <p:txBody>
              <a:bodyPr/>
              <a:lstStyle/>
              <a:p>
                <a:r>
                  <a:rPr lang="en-US">
                    <a:noFill/>
                  </a:rPr>
                  <a:t> </a:t>
                </a:r>
              </a:p>
            </p:txBody>
          </p:sp>
        </mc:Fallback>
      </mc:AlternateContent>
    </p:spTree>
    <p:extLst>
      <p:ext uri="{BB962C8B-B14F-4D97-AF65-F5344CB8AC3E}">
        <p14:creationId xmlns:p14="http://schemas.microsoft.com/office/powerpoint/2010/main" val="37582812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312" y="1152144"/>
            <a:ext cx="11795760" cy="5614416"/>
          </a:xfrm>
        </p:spPr>
        <p:txBody>
          <a:bodyPr anchor="t">
            <a:normAutofit/>
          </a:bodyPr>
          <a:lstStyle/>
          <a:p>
            <a:pPr algn="l">
              <a:lnSpc>
                <a:spcPct val="100000"/>
              </a:lnSpc>
            </a:pPr>
            <a:r>
              <a:rPr lang="en-US" sz="2800" b="1" dirty="0" smtClean="0">
                <a:solidFill>
                  <a:schemeClr val="tx1"/>
                </a:solidFill>
              </a:rPr>
              <a:t>                                                  Noise                                                 </a:t>
            </a:r>
            <a:r>
              <a:rPr lang="en-US" sz="2800" b="1" dirty="0" smtClean="0"/>
              <a:t/>
            </a:r>
            <a:br>
              <a:rPr lang="en-US" sz="2800" b="1" dirty="0" smtClean="0"/>
            </a:br>
            <a:r>
              <a:rPr lang="en-US" sz="2800" b="1" dirty="0"/>
              <a:t/>
            </a:r>
            <a:br>
              <a:rPr lang="en-US" sz="2800" b="1" dirty="0"/>
            </a:br>
            <a:r>
              <a:rPr lang="en-US" sz="2800" dirty="0" smtClean="0"/>
              <a:t>               </a:t>
            </a:r>
            <a:r>
              <a:rPr lang="en-US" sz="2800" dirty="0" smtClean="0">
                <a:solidFill>
                  <a:schemeClr val="tx1"/>
                </a:solidFill>
              </a:rPr>
              <a:t>Correlated Noise                               Uncorrelated Noise</a:t>
            </a:r>
            <a:r>
              <a:rPr lang="en-US" sz="2800" dirty="0" smtClean="0"/>
              <a:t/>
            </a:r>
            <a:br>
              <a:rPr lang="en-US" sz="2800" dirty="0" smtClean="0"/>
            </a:br>
            <a:r>
              <a:rPr lang="en-US" sz="2800" dirty="0"/>
              <a:t/>
            </a:r>
            <a:br>
              <a:rPr lang="en-US" sz="2800" dirty="0"/>
            </a:br>
            <a:r>
              <a:rPr lang="en-US" sz="2800" dirty="0" smtClean="0"/>
              <a:t> </a:t>
            </a:r>
            <a:r>
              <a:rPr lang="en-US" sz="2000" dirty="0" smtClean="0">
                <a:solidFill>
                  <a:schemeClr val="tx1"/>
                </a:solidFill>
              </a:rPr>
              <a:t>Harmonics                        Inter modulation</a:t>
            </a:r>
            <a:br>
              <a:rPr lang="en-US" sz="2000" dirty="0" smtClean="0">
                <a:solidFill>
                  <a:schemeClr val="tx1"/>
                </a:solidFill>
              </a:rPr>
            </a:br>
            <a:r>
              <a:rPr lang="en-US" sz="2000" dirty="0" smtClean="0">
                <a:solidFill>
                  <a:schemeClr val="tx1"/>
                </a:solidFill>
              </a:rPr>
              <a:t>       Distortion                           Distortion       External Noise                                  Internal Noise</a:t>
            </a:r>
            <a:r>
              <a:rPr lang="en-US" sz="2000" dirty="0" smtClean="0"/>
              <a:t/>
            </a:r>
            <a:br>
              <a:rPr lang="en-US" sz="2000" dirty="0" smtClean="0"/>
            </a:br>
            <a:r>
              <a:rPr lang="en-US" sz="2000" dirty="0"/>
              <a:t/>
            </a:r>
            <a:br>
              <a:rPr lang="en-US" sz="2000" dirty="0"/>
            </a:br>
            <a:r>
              <a:rPr lang="en-US" sz="2000" dirty="0" smtClean="0"/>
              <a:t/>
            </a:r>
            <a:br>
              <a:rPr lang="en-US" sz="2000" dirty="0" smtClean="0"/>
            </a:br>
            <a:r>
              <a:rPr lang="en-US" sz="2000" dirty="0"/>
              <a:t> </a:t>
            </a:r>
            <a:r>
              <a:rPr lang="en-US" sz="2000" dirty="0" smtClean="0"/>
              <a:t>                                                  </a:t>
            </a:r>
            <a:r>
              <a:rPr lang="en-US" sz="2000" dirty="0" smtClean="0">
                <a:solidFill>
                  <a:schemeClr val="tx1"/>
                </a:solidFill>
              </a:rPr>
              <a:t>Atmosphere       Solar           Man-made    Thermal                Other</a:t>
            </a:r>
            <a:br>
              <a:rPr lang="en-US" sz="2000" dirty="0" smtClean="0">
                <a:solidFill>
                  <a:schemeClr val="tx1"/>
                </a:solidFill>
              </a:rPr>
            </a:br>
            <a:r>
              <a:rPr lang="en-US" sz="2000" dirty="0" smtClean="0"/>
              <a:t>                                                       </a:t>
            </a:r>
            <a:r>
              <a:rPr lang="en-US" sz="2000" dirty="0" smtClean="0">
                <a:solidFill>
                  <a:schemeClr val="tx1"/>
                </a:solidFill>
              </a:rPr>
              <a:t>noise </a:t>
            </a:r>
            <a:r>
              <a:rPr lang="en-US" sz="2000" dirty="0" smtClean="0"/>
              <a:t>              </a:t>
            </a:r>
            <a:r>
              <a:rPr lang="en-US" sz="2000" dirty="0" smtClean="0">
                <a:solidFill>
                  <a:schemeClr val="tx1"/>
                </a:solidFill>
              </a:rPr>
              <a:t>noise</a:t>
            </a:r>
            <a:r>
              <a:rPr lang="en-US" sz="2000" dirty="0" smtClean="0"/>
              <a:t>           </a:t>
            </a:r>
            <a:r>
              <a:rPr lang="en-US" sz="2000" dirty="0" smtClean="0">
                <a:solidFill>
                  <a:schemeClr val="tx1"/>
                </a:solidFill>
              </a:rPr>
              <a:t> noise              noise</a:t>
            </a:r>
            <a:endParaRPr lang="en-US" sz="2800" dirty="0">
              <a:solidFill>
                <a:schemeClr val="tx1"/>
              </a:solidFill>
            </a:endParaRPr>
          </a:p>
        </p:txBody>
      </p:sp>
      <p:sp>
        <p:nvSpPr>
          <p:cNvPr id="4" name="Bent Arrow 3"/>
          <p:cNvSpPr/>
          <p:nvPr/>
        </p:nvSpPr>
        <p:spPr>
          <a:xfrm rot="5400000">
            <a:off x="7616952" y="100584"/>
            <a:ext cx="393192" cy="3502152"/>
          </a:xfrm>
          <a:prstGeom prst="bentArrow">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5" name="Bent Arrow 4"/>
          <p:cNvSpPr/>
          <p:nvPr/>
        </p:nvSpPr>
        <p:spPr>
          <a:xfrm rot="16200000" flipH="1">
            <a:off x="4078224" y="64008"/>
            <a:ext cx="393192" cy="3575304"/>
          </a:xfrm>
          <a:prstGeom prst="ben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Bent Arrow 5"/>
          <p:cNvSpPr/>
          <p:nvPr/>
        </p:nvSpPr>
        <p:spPr>
          <a:xfrm rot="5400000">
            <a:off x="3204971" y="2036888"/>
            <a:ext cx="402337" cy="1490472"/>
          </a:xfrm>
          <a:prstGeom prst="bentArrow">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7" name="Bent Arrow 6"/>
          <p:cNvSpPr/>
          <p:nvPr/>
        </p:nvSpPr>
        <p:spPr>
          <a:xfrm rot="16200000" flipH="1">
            <a:off x="1655064" y="1977452"/>
            <a:ext cx="402336" cy="1609344"/>
          </a:xfrm>
          <a:prstGeom prst="bentArrow">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8" name="Bent Arrow 7"/>
          <p:cNvSpPr/>
          <p:nvPr/>
        </p:nvSpPr>
        <p:spPr>
          <a:xfrm rot="5400000">
            <a:off x="9634377" y="2163730"/>
            <a:ext cx="628590" cy="1463040"/>
          </a:xfrm>
          <a:prstGeom prst="bentArrow">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9" name="Bent Arrow 8"/>
          <p:cNvSpPr/>
          <p:nvPr/>
        </p:nvSpPr>
        <p:spPr>
          <a:xfrm rot="16200000" flipH="1">
            <a:off x="7325520" y="1317911"/>
            <a:ext cx="628590" cy="3154681"/>
          </a:xfrm>
          <a:prstGeom prst="ben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0" name="Bent Arrow 9"/>
          <p:cNvSpPr/>
          <p:nvPr/>
        </p:nvSpPr>
        <p:spPr>
          <a:xfrm rot="5400000">
            <a:off x="7479794" y="3440497"/>
            <a:ext cx="429768" cy="1033267"/>
          </a:xfrm>
          <a:prstGeom prst="ben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1" name="Bent Arrow 10"/>
          <p:cNvSpPr/>
          <p:nvPr/>
        </p:nvSpPr>
        <p:spPr>
          <a:xfrm rot="16200000" flipH="1">
            <a:off x="5710430" y="2704403"/>
            <a:ext cx="429770" cy="2505461"/>
          </a:xfrm>
          <a:prstGeom prst="ben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2" name="Down Arrow 11"/>
          <p:cNvSpPr/>
          <p:nvPr/>
        </p:nvSpPr>
        <p:spPr>
          <a:xfrm>
            <a:off x="6245352" y="3742246"/>
            <a:ext cx="173736" cy="555433"/>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3" name="Bent Arrow 12"/>
          <p:cNvSpPr/>
          <p:nvPr/>
        </p:nvSpPr>
        <p:spPr>
          <a:xfrm rot="5400000">
            <a:off x="10883646" y="3561653"/>
            <a:ext cx="406908" cy="813816"/>
          </a:xfrm>
          <a:prstGeom prst="ben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4" name="Bent Arrow 13"/>
          <p:cNvSpPr/>
          <p:nvPr/>
        </p:nvSpPr>
        <p:spPr>
          <a:xfrm rot="16200000" flipH="1">
            <a:off x="9682320" y="3174143"/>
            <a:ext cx="404688" cy="1591056"/>
          </a:xfrm>
          <a:prstGeom prst="ben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8560659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0" y="1"/>
                <a:ext cx="12192000" cy="6858000"/>
              </a:xfrm>
            </p:spPr>
            <p:txBody>
              <a:bodyPr anchor="t">
                <a:normAutofit fontScale="90000"/>
              </a:bodyPr>
              <a:lstStyle/>
              <a:p>
                <a:r>
                  <a:rPr lang="en-US" sz="1800" dirty="0" smtClean="0"/>
                  <a:t/>
                </a:r>
                <a:br>
                  <a:rPr lang="en-US" sz="1800" dirty="0" smtClean="0"/>
                </a:br>
                <a:r>
                  <a:rPr lang="en-US" sz="2000" b="1" u="sng" dirty="0" smtClean="0">
                    <a:solidFill>
                      <a:schemeClr val="tx1"/>
                    </a:solidFill>
                  </a:rPr>
                  <a:t>Thermal Noise:</a:t>
                </a:r>
                <a:br>
                  <a:rPr lang="en-US" sz="2000" b="1" u="sng" dirty="0" smtClean="0">
                    <a:solidFill>
                      <a:schemeClr val="tx1"/>
                    </a:solidFill>
                  </a:rPr>
                </a:br>
                <a:r>
                  <a:rPr lang="en-US" sz="1800" b="1" u="sng" dirty="0" smtClean="0">
                    <a:solidFill>
                      <a:schemeClr val="tx1"/>
                    </a:solidFill>
                  </a:rPr>
                  <a:t/>
                </a:r>
                <a:br>
                  <a:rPr lang="en-US" sz="1800" b="1" u="sng" dirty="0" smtClean="0">
                    <a:solidFill>
                      <a:schemeClr val="tx1"/>
                    </a:solidFill>
                  </a:rPr>
                </a:br>
                <a:r>
                  <a:rPr lang="en-US" sz="2000" dirty="0">
                    <a:solidFill>
                      <a:schemeClr val="tx1"/>
                    </a:solidFill>
                  </a:rPr>
                  <a:t> </a:t>
                </a:r>
                <a:r>
                  <a:rPr lang="en-US" sz="2000" dirty="0" smtClean="0">
                    <a:solidFill>
                      <a:schemeClr val="tx1"/>
                    </a:solidFill>
                  </a:rPr>
                  <a:t>        Thermal noise create due to random motion of free electron within a conductor which cause a thermal agitation</a:t>
                </a:r>
                <a:br>
                  <a:rPr lang="en-US" sz="2000" dirty="0" smtClean="0">
                    <a:solidFill>
                      <a:schemeClr val="tx1"/>
                    </a:solidFill>
                  </a:rPr>
                </a:br>
                <a:r>
                  <a:rPr lang="en-US" sz="1800" dirty="0" smtClean="0">
                    <a:solidFill>
                      <a:schemeClr val="tx1"/>
                    </a:solidFill>
                  </a:rPr>
                  <a:t>                                                                              </a:t>
                </a:r>
                <a:r>
                  <a:rPr lang="en-US" sz="1800" u="sng" dirty="0">
                    <a:solidFill>
                      <a:schemeClr val="tx1"/>
                    </a:solidFill>
                  </a:rPr>
                  <a:t/>
                </a:r>
                <a:br>
                  <a:rPr lang="en-US" sz="1800" u="sng" dirty="0">
                    <a:solidFill>
                      <a:schemeClr val="tx1"/>
                    </a:solidFill>
                  </a:rPr>
                </a:br>
                <a:r>
                  <a:rPr lang="en-US" sz="2000" dirty="0">
                    <a:solidFill>
                      <a:schemeClr val="tx1"/>
                    </a:solidFill>
                  </a:rPr>
                  <a:t> </a:t>
                </a:r>
                <a:r>
                  <a:rPr lang="en-US" sz="2000" dirty="0" smtClean="0">
                    <a:solidFill>
                      <a:schemeClr val="tx1"/>
                    </a:solidFill>
                  </a:rPr>
                  <a:t>                                                 </a:t>
                </a:r>
                <a:br>
                  <a:rPr lang="en-US" sz="2000" dirty="0" smtClean="0">
                    <a:solidFill>
                      <a:schemeClr val="tx1"/>
                    </a:solidFill>
                  </a:rPr>
                </a:br>
                <a:r>
                  <a:rPr lang="en-US" sz="2000" dirty="0" smtClean="0">
                    <a:solidFill>
                      <a:schemeClr val="tx1"/>
                    </a:solidFill>
                  </a:rPr>
                  <a:t>                      N=KTB;  where,</a:t>
                </a:r>
                <a:br>
                  <a:rPr lang="en-US" sz="2000" dirty="0" smtClean="0">
                    <a:solidFill>
                      <a:schemeClr val="tx1"/>
                    </a:solidFill>
                  </a:rPr>
                </a:br>
                <a:r>
                  <a:rPr lang="en-US" sz="2000" dirty="0">
                    <a:solidFill>
                      <a:schemeClr val="tx1"/>
                    </a:solidFill>
                  </a:rPr>
                  <a:t> </a:t>
                </a:r>
                <a:r>
                  <a:rPr lang="en-US" sz="2000" dirty="0" smtClean="0">
                    <a:solidFill>
                      <a:schemeClr val="tx1"/>
                    </a:solidFill>
                  </a:rPr>
                  <a:t>                                         N= Noise power in watt</a:t>
                </a:r>
                <a:br>
                  <a:rPr lang="en-US" sz="2000" dirty="0" smtClean="0">
                    <a:solidFill>
                      <a:schemeClr val="tx1"/>
                    </a:solidFill>
                  </a:rPr>
                </a:br>
                <a:r>
                  <a:rPr lang="en-US" sz="2000" dirty="0">
                    <a:solidFill>
                      <a:schemeClr val="tx1"/>
                    </a:solidFill>
                  </a:rPr>
                  <a:t> </a:t>
                </a:r>
                <a:r>
                  <a:rPr lang="en-US" sz="2000" dirty="0" smtClean="0">
                    <a:solidFill>
                      <a:schemeClr val="tx1"/>
                    </a:solidFill>
                  </a:rPr>
                  <a:t>                                         T=  Absolute temperature in kelvin</a:t>
                </a:r>
                <a:br>
                  <a:rPr lang="en-US" sz="2000" dirty="0" smtClean="0">
                    <a:solidFill>
                      <a:schemeClr val="tx1"/>
                    </a:solidFill>
                  </a:rPr>
                </a:br>
                <a:r>
                  <a:rPr lang="en-US" sz="2000" dirty="0">
                    <a:solidFill>
                      <a:schemeClr val="tx1"/>
                    </a:solidFill>
                  </a:rPr>
                  <a:t> </a:t>
                </a:r>
                <a:r>
                  <a:rPr lang="en-US" sz="2000" dirty="0" smtClean="0">
                    <a:solidFill>
                      <a:schemeClr val="tx1"/>
                    </a:solidFill>
                  </a:rPr>
                  <a:t>                                         B= Band width</a:t>
                </a:r>
                <a:br>
                  <a:rPr lang="en-US" sz="2000" dirty="0" smtClean="0">
                    <a:solidFill>
                      <a:schemeClr val="tx1"/>
                    </a:solidFill>
                  </a:rPr>
                </a:br>
                <a:r>
                  <a:rPr lang="en-US" sz="2000" dirty="0">
                    <a:solidFill>
                      <a:schemeClr val="tx1"/>
                    </a:solidFill>
                  </a:rPr>
                  <a:t> </a:t>
                </a:r>
                <a:r>
                  <a:rPr lang="en-US" sz="2000" dirty="0" smtClean="0">
                    <a:solidFill>
                      <a:schemeClr val="tx1"/>
                    </a:solidFill>
                  </a:rPr>
                  <a:t>                                         K= Boltzman’s  constant   (</a:t>
                </a:r>
                <a14:m>
                  <m:oMath xmlns:m="http://schemas.openxmlformats.org/officeDocument/2006/math">
                    <m:sSup>
                      <m:sSupPr>
                        <m:ctrlPr>
                          <a:rPr lang="en-US" sz="2000" i="1" smtClean="0">
                            <a:solidFill>
                              <a:schemeClr val="tx1"/>
                            </a:solidFill>
                            <a:latin typeface="Cambria Math"/>
                          </a:rPr>
                        </m:ctrlPr>
                      </m:sSupPr>
                      <m:e>
                        <m:r>
                          <a:rPr lang="en-US" sz="2000" b="0" i="1" smtClean="0">
                            <a:solidFill>
                              <a:schemeClr val="tx1"/>
                            </a:solidFill>
                            <a:latin typeface="Cambria Math" panose="02040503050406030204" pitchFamily="18" charset="0"/>
                          </a:rPr>
                          <m:t>1.38</m:t>
                        </m:r>
                        <m:r>
                          <a:rPr lang="en-US" sz="2000" b="0" i="1" smtClean="0">
                            <a:solidFill>
                              <a:schemeClr val="tx1"/>
                            </a:solidFill>
                            <a:latin typeface="Cambria Math" panose="02040503050406030204" pitchFamily="18" charset="0"/>
                            <a:ea typeface="Cambria Math" panose="02040503050406030204" pitchFamily="18" charset="0"/>
                          </a:rPr>
                          <m:t>×</m:t>
                        </m:r>
                      </m:e>
                      <m:sup>
                        <m:r>
                          <a:rPr lang="en-US" sz="2000" i="1" smtClean="0">
                            <a:solidFill>
                              <a:schemeClr val="tx1"/>
                            </a:solidFill>
                            <a:latin typeface="Cambria Math" panose="02040503050406030204" pitchFamily="18" charset="0"/>
                          </a:rPr>
                          <m:t>−</m:t>
                        </m:r>
                        <m:r>
                          <a:rPr lang="en-US" sz="2000" b="0" i="1" smtClean="0">
                            <a:solidFill>
                              <a:schemeClr val="tx1"/>
                            </a:solidFill>
                            <a:latin typeface="Cambria Math" panose="02040503050406030204" pitchFamily="18" charset="0"/>
                          </a:rPr>
                          <m:t>23</m:t>
                        </m:r>
                      </m:sup>
                    </m:sSup>
                  </m:oMath>
                </a14:m>
                <a:r>
                  <a:rPr lang="en-US" sz="2000" dirty="0" smtClean="0">
                    <a:solidFill>
                      <a:schemeClr val="tx1"/>
                    </a:solidFill>
                  </a:rPr>
                  <a:t> J/kelvin)</a:t>
                </a:r>
                <a:br>
                  <a:rPr lang="en-US" sz="2000" dirty="0" smtClean="0">
                    <a:solidFill>
                      <a:schemeClr val="tx1"/>
                    </a:solidFill>
                  </a:rPr>
                </a:br>
                <a:r>
                  <a:rPr lang="en-US" sz="1800" dirty="0">
                    <a:solidFill>
                      <a:schemeClr val="tx1"/>
                    </a:solidFill>
                  </a:rPr>
                  <a:t/>
                </a:r>
                <a:br>
                  <a:rPr lang="en-US" sz="1800" dirty="0">
                    <a:solidFill>
                      <a:schemeClr val="tx1"/>
                    </a:solidFill>
                  </a:rPr>
                </a:br>
                <a:r>
                  <a:rPr lang="en-US" sz="1800" dirty="0" smtClean="0">
                    <a:solidFill>
                      <a:schemeClr val="tx1"/>
                    </a:solidFill>
                  </a:rPr>
                  <a:t/>
                </a:r>
                <a:br>
                  <a:rPr lang="en-US" sz="1800" dirty="0" smtClean="0">
                    <a:solidFill>
                      <a:schemeClr val="tx1"/>
                    </a:solidFill>
                  </a:rPr>
                </a:br>
                <a:r>
                  <a:rPr lang="en-US" sz="1800" dirty="0" smtClean="0">
                    <a:solidFill>
                      <a:schemeClr val="tx1"/>
                    </a:solidFill>
                  </a:rPr>
                  <a:t>                                                                           </a:t>
                </a:r>
                <a:r>
                  <a:rPr lang="en-US" sz="1800" b="1" u="sng" dirty="0" smtClean="0">
                    <a:solidFill>
                      <a:schemeClr val="tx1"/>
                    </a:solidFill>
                  </a:rPr>
                  <a:t>Math </a:t>
                </a:r>
                <a:br>
                  <a:rPr lang="en-US" sz="1800" b="1" u="sng" dirty="0" smtClean="0">
                    <a:solidFill>
                      <a:schemeClr val="tx1"/>
                    </a:solidFill>
                  </a:rPr>
                </a:br>
                <a:r>
                  <a:rPr lang="en-US" sz="1800" b="1" u="sng" dirty="0" smtClean="0">
                    <a:solidFill>
                      <a:schemeClr val="tx1"/>
                    </a:solidFill>
                  </a:rPr>
                  <a:t>   Example1: </a:t>
                </a:r>
                <a:br>
                  <a:rPr lang="en-US" sz="1800" b="1" u="sng" dirty="0" smtClean="0">
                    <a:solidFill>
                      <a:schemeClr val="tx1"/>
                    </a:solidFill>
                  </a:rPr>
                </a:br>
                <a:r>
                  <a:rPr lang="en-US" sz="2000" dirty="0">
                    <a:solidFill>
                      <a:schemeClr val="tx1"/>
                    </a:solidFill>
                  </a:rPr>
                  <a:t> </a:t>
                </a:r>
                <a:r>
                  <a:rPr lang="en-US" sz="2000" dirty="0" smtClean="0">
                    <a:solidFill>
                      <a:schemeClr val="tx1"/>
                    </a:solidFill>
                  </a:rPr>
                  <a:t>            If the room for a audio amplifier the  room temperature is </a:t>
                </a:r>
                <a14:m>
                  <m:oMath xmlns:m="http://schemas.openxmlformats.org/officeDocument/2006/math">
                    <m:sSup>
                      <m:sSupPr>
                        <m:ctrlPr>
                          <a:rPr lang="en-US" sz="2000" i="1" smtClean="0">
                            <a:solidFill>
                              <a:schemeClr val="tx1"/>
                            </a:solidFill>
                            <a:latin typeface="Cambria Math"/>
                          </a:rPr>
                        </m:ctrlPr>
                      </m:sSupPr>
                      <m:e>
                        <m:r>
                          <a:rPr lang="en-US" sz="2000" b="0" i="1" smtClean="0">
                            <a:solidFill>
                              <a:schemeClr val="tx1"/>
                            </a:solidFill>
                            <a:latin typeface="Cambria Math" panose="02040503050406030204" pitchFamily="18" charset="0"/>
                          </a:rPr>
                          <m:t>27</m:t>
                        </m:r>
                      </m:e>
                      <m:sup>
                        <m:r>
                          <a:rPr lang="en-US" sz="2000" b="0" i="1" smtClean="0">
                            <a:solidFill>
                              <a:schemeClr val="tx1"/>
                            </a:solidFill>
                            <a:latin typeface="Cambria Math" panose="02040503050406030204" pitchFamily="18" charset="0"/>
                          </a:rPr>
                          <m:t>𝑜</m:t>
                        </m:r>
                      </m:sup>
                    </m:sSup>
                    <m:r>
                      <m:rPr>
                        <m:sty m:val="p"/>
                      </m:rPr>
                      <a:rPr lang="en-US" sz="2000" b="0" i="0" smtClean="0">
                        <a:solidFill>
                          <a:schemeClr val="tx1"/>
                        </a:solidFill>
                        <a:latin typeface="Cambria Math" panose="02040503050406030204" pitchFamily="18" charset="0"/>
                      </a:rPr>
                      <m:t>c</m:t>
                    </m:r>
                    <m:r>
                      <a:rPr lang="en-US" sz="2000" b="0" i="0" smtClean="0">
                        <a:solidFill>
                          <a:schemeClr val="tx1"/>
                        </a:solidFill>
                        <a:latin typeface="Cambria Math" panose="02040503050406030204" pitchFamily="18" charset="0"/>
                      </a:rPr>
                      <m:t>. </m:t>
                    </m:r>
                  </m:oMath>
                </a14:m>
                <a:r>
                  <a:rPr lang="en-US" sz="2000" dirty="0" smtClean="0">
                    <a:solidFill>
                      <a:schemeClr val="tx1"/>
                    </a:solidFill>
                  </a:rPr>
                  <a:t>The band with of audio signal is 5kHz. What will be the thermal noise power in watt and dBm?</a:t>
                </a:r>
                <a:br>
                  <a:rPr lang="en-US" sz="2000" dirty="0" smtClean="0">
                    <a:solidFill>
                      <a:schemeClr val="tx1"/>
                    </a:solidFill>
                  </a:rPr>
                </a:br>
                <a:r>
                  <a:rPr lang="en-US" sz="1800" dirty="0">
                    <a:solidFill>
                      <a:schemeClr val="tx1"/>
                    </a:solidFill>
                  </a:rPr>
                  <a:t/>
                </a:r>
                <a:br>
                  <a:rPr lang="en-US" sz="1800" dirty="0">
                    <a:solidFill>
                      <a:schemeClr val="tx1"/>
                    </a:solidFill>
                  </a:rPr>
                </a:br>
                <a:r>
                  <a:rPr lang="en-US" sz="1800" dirty="0" smtClean="0">
                    <a:solidFill>
                      <a:schemeClr val="tx1"/>
                    </a:solidFill>
                  </a:rPr>
                  <a:t>             </a:t>
                </a:r>
                <a:r>
                  <a:rPr lang="en-US" sz="1800" u="sng" dirty="0" smtClean="0">
                    <a:solidFill>
                      <a:schemeClr val="tx1"/>
                    </a:solidFill>
                  </a:rPr>
                  <a:t>Solution:</a:t>
                </a:r>
                <a:r>
                  <a:rPr lang="en-US" sz="1800" dirty="0" smtClean="0">
                    <a:solidFill>
                      <a:schemeClr val="tx1"/>
                    </a:solidFill>
                  </a:rPr>
                  <a:t>                                                                                        Here,</a:t>
                </a:r>
                <a:br>
                  <a:rPr lang="en-US" sz="1800" dirty="0" smtClean="0">
                    <a:solidFill>
                      <a:schemeClr val="tx1"/>
                    </a:solidFill>
                  </a:rPr>
                </a:br>
                <a:r>
                  <a:rPr lang="en-US" sz="1800" dirty="0" smtClean="0">
                    <a:solidFill>
                      <a:schemeClr val="tx1"/>
                    </a:solidFill>
                  </a:rPr>
                  <a:t>                                                                                                                    B=5kHz</a:t>
                </a:r>
                <a:r>
                  <a:rPr lang="en-US" sz="1800" u="sng" dirty="0" smtClean="0">
                    <a:solidFill>
                      <a:schemeClr val="tx1"/>
                    </a:solidFill>
                  </a:rPr>
                  <a:t/>
                </a:r>
                <a:br>
                  <a:rPr lang="en-US" sz="1800" u="sng" dirty="0" smtClean="0">
                    <a:solidFill>
                      <a:schemeClr val="tx1"/>
                    </a:solidFill>
                  </a:rPr>
                </a:br>
                <a:r>
                  <a:rPr lang="en-US" sz="1800" dirty="0">
                    <a:solidFill>
                      <a:schemeClr val="tx1"/>
                    </a:solidFill>
                  </a:rPr>
                  <a:t> </a:t>
                </a:r>
                <a:r>
                  <a:rPr lang="en-US" sz="1800" dirty="0" smtClean="0">
                    <a:solidFill>
                      <a:schemeClr val="tx1"/>
                    </a:solidFill>
                  </a:rPr>
                  <a:t>    we know,                                                                                                     =5</a:t>
                </a:r>
                <a14:m>
                  <m:oMath xmlns:m="http://schemas.openxmlformats.org/officeDocument/2006/math">
                    <m:r>
                      <a:rPr lang="en-US" sz="1800" i="1" smtClean="0">
                        <a:solidFill>
                          <a:schemeClr val="tx1"/>
                        </a:solidFill>
                        <a:latin typeface="Cambria Math" panose="02040503050406030204" pitchFamily="18" charset="0"/>
                        <a:ea typeface="Cambria Math" panose="02040503050406030204" pitchFamily="18" charset="0"/>
                      </a:rPr>
                      <m:t>×</m:t>
                    </m:r>
                    <m:sSup>
                      <m:sSupPr>
                        <m:ctrlPr>
                          <a:rPr lang="en-US" sz="1800" b="0" i="1" smtClean="0">
                            <a:solidFill>
                              <a:schemeClr val="tx1"/>
                            </a:solidFill>
                            <a:latin typeface="Cambria Math"/>
                            <a:ea typeface="Cambria Math" panose="02040503050406030204" pitchFamily="18" charset="0"/>
                          </a:rPr>
                        </m:ctrlPr>
                      </m:sSupPr>
                      <m:e>
                        <m:r>
                          <a:rPr lang="en-US" sz="1800" b="0" i="1" smtClean="0">
                            <a:solidFill>
                              <a:schemeClr val="tx1"/>
                            </a:solidFill>
                            <a:latin typeface="Cambria Math" panose="02040503050406030204" pitchFamily="18" charset="0"/>
                            <a:ea typeface="Cambria Math" panose="02040503050406030204" pitchFamily="18" charset="0"/>
                          </a:rPr>
                          <m:t>10</m:t>
                        </m:r>
                      </m:e>
                      <m:sup>
                        <m:r>
                          <a:rPr lang="en-US" sz="1800" b="0" i="1" smtClean="0">
                            <a:solidFill>
                              <a:schemeClr val="tx1"/>
                            </a:solidFill>
                            <a:latin typeface="Cambria Math" panose="02040503050406030204" pitchFamily="18" charset="0"/>
                            <a:ea typeface="Cambria Math" panose="02040503050406030204" pitchFamily="18" charset="0"/>
                          </a:rPr>
                          <m:t>3</m:t>
                        </m:r>
                      </m:sup>
                    </m:sSup>
                  </m:oMath>
                </a14:m>
                <a:r>
                  <a:rPr lang="en-US" sz="1800" dirty="0" smtClean="0">
                    <a:solidFill>
                      <a:schemeClr val="tx1"/>
                    </a:solidFill>
                  </a:rPr>
                  <a:t/>
                </a:r>
                <a:br>
                  <a:rPr lang="en-US" sz="1800" dirty="0" smtClean="0">
                    <a:solidFill>
                      <a:schemeClr val="tx1"/>
                    </a:solidFill>
                  </a:rPr>
                </a:br>
                <a:r>
                  <a:rPr lang="en-US" sz="1800" dirty="0">
                    <a:solidFill>
                      <a:schemeClr val="tx1"/>
                    </a:solidFill>
                  </a:rPr>
                  <a:t> </a:t>
                </a:r>
                <a:r>
                  <a:rPr lang="en-US" sz="1800" dirty="0" smtClean="0">
                    <a:solidFill>
                      <a:schemeClr val="tx1"/>
                    </a:solidFill>
                  </a:rPr>
                  <a:t>          N=KTB</a:t>
                </a:r>
                <a:br>
                  <a:rPr lang="en-US" sz="1800" dirty="0" smtClean="0">
                    <a:solidFill>
                      <a:schemeClr val="tx1"/>
                    </a:solidFill>
                  </a:rPr>
                </a:br>
                <a:r>
                  <a:rPr lang="en-US" sz="1800" dirty="0">
                    <a:solidFill>
                      <a:schemeClr val="tx1"/>
                    </a:solidFill>
                  </a:rPr>
                  <a:t> </a:t>
                </a:r>
                <a:r>
                  <a:rPr lang="en-US" sz="1800" dirty="0" smtClean="0">
                    <a:solidFill>
                      <a:schemeClr val="tx1"/>
                    </a:solidFill>
                  </a:rPr>
                  <a:t>            =</a:t>
                </a:r>
                <a14:m>
                  <m:oMath xmlns:m="http://schemas.openxmlformats.org/officeDocument/2006/math">
                    <m:sSup>
                      <m:sSupPr>
                        <m:ctrlPr>
                          <a:rPr lang="en-US" sz="1800" i="1" smtClean="0">
                            <a:solidFill>
                              <a:schemeClr val="tx1"/>
                            </a:solidFill>
                            <a:latin typeface="Cambria Math"/>
                          </a:rPr>
                        </m:ctrlPr>
                      </m:sSupPr>
                      <m:e>
                        <m:r>
                          <a:rPr lang="en-US" sz="1800" b="0" i="1" smtClean="0">
                            <a:solidFill>
                              <a:schemeClr val="tx1"/>
                            </a:solidFill>
                            <a:latin typeface="Cambria Math" panose="02040503050406030204" pitchFamily="18" charset="0"/>
                          </a:rPr>
                          <m:t> 1.38</m:t>
                        </m:r>
                        <m:r>
                          <a:rPr lang="en-US" sz="1800" b="0" i="1" smtClean="0">
                            <a:solidFill>
                              <a:schemeClr val="tx1"/>
                            </a:solidFill>
                            <a:latin typeface="Cambria Math" panose="02040503050406030204" pitchFamily="18" charset="0"/>
                            <a:ea typeface="Cambria Math" panose="02040503050406030204" pitchFamily="18" charset="0"/>
                          </a:rPr>
                          <m:t>×10</m:t>
                        </m:r>
                      </m:e>
                      <m:sup>
                        <m:r>
                          <a:rPr lang="en-US" sz="1800" b="0" i="1" smtClean="0">
                            <a:solidFill>
                              <a:schemeClr val="tx1"/>
                            </a:solidFill>
                            <a:latin typeface="Cambria Math" panose="02040503050406030204" pitchFamily="18" charset="0"/>
                          </a:rPr>
                          <m:t>−23</m:t>
                        </m:r>
                      </m:sup>
                    </m:sSup>
                    <m:r>
                      <a:rPr lang="en-US" sz="1800" i="1" smtClean="0">
                        <a:solidFill>
                          <a:schemeClr val="tx1"/>
                        </a:solidFill>
                        <a:latin typeface="Cambria Math" panose="02040503050406030204" pitchFamily="18" charset="0"/>
                        <a:ea typeface="Cambria Math" panose="02040503050406030204" pitchFamily="18" charset="0"/>
                      </a:rPr>
                      <m:t>×</m:t>
                    </m:r>
                    <m:r>
                      <a:rPr lang="en-US" sz="1800" b="0" i="1" smtClean="0">
                        <a:solidFill>
                          <a:schemeClr val="tx1"/>
                        </a:solidFill>
                        <a:latin typeface="Cambria Math" panose="02040503050406030204" pitchFamily="18" charset="0"/>
                        <a:ea typeface="Cambria Math" panose="02040503050406030204" pitchFamily="18" charset="0"/>
                      </a:rPr>
                      <m:t>5×</m:t>
                    </m:r>
                    <m:sSup>
                      <m:sSupPr>
                        <m:ctrlPr>
                          <a:rPr lang="en-US" sz="1800" b="0" i="1" smtClean="0">
                            <a:solidFill>
                              <a:schemeClr val="tx1"/>
                            </a:solidFill>
                            <a:latin typeface="Cambria Math"/>
                            <a:ea typeface="Cambria Math" panose="02040503050406030204" pitchFamily="18" charset="0"/>
                          </a:rPr>
                        </m:ctrlPr>
                      </m:sSupPr>
                      <m:e>
                        <m:r>
                          <a:rPr lang="en-US" sz="1800" b="0" i="1" smtClean="0">
                            <a:solidFill>
                              <a:schemeClr val="tx1"/>
                            </a:solidFill>
                            <a:latin typeface="Cambria Math" panose="02040503050406030204" pitchFamily="18" charset="0"/>
                            <a:ea typeface="Cambria Math" panose="02040503050406030204" pitchFamily="18" charset="0"/>
                          </a:rPr>
                          <m:t>10</m:t>
                        </m:r>
                      </m:e>
                      <m:sup>
                        <m:r>
                          <a:rPr lang="en-US" sz="1800" b="0" i="1" smtClean="0">
                            <a:solidFill>
                              <a:schemeClr val="tx1"/>
                            </a:solidFill>
                            <a:latin typeface="Cambria Math" panose="02040503050406030204" pitchFamily="18" charset="0"/>
                            <a:ea typeface="Cambria Math" panose="02040503050406030204" pitchFamily="18" charset="0"/>
                          </a:rPr>
                          <m:t>3</m:t>
                        </m:r>
                      </m:sup>
                    </m:sSup>
                    <m:r>
                      <a:rPr lang="en-US" sz="1800" b="0" i="1" smtClean="0">
                        <a:solidFill>
                          <a:schemeClr val="tx1"/>
                        </a:solidFill>
                        <a:latin typeface="Cambria Math" panose="02040503050406030204" pitchFamily="18" charset="0"/>
                        <a:ea typeface="Cambria Math" panose="02040503050406030204" pitchFamily="18" charset="0"/>
                      </a:rPr>
                      <m:t>×300</m:t>
                    </m:r>
                  </m:oMath>
                </a14:m>
                <a:r>
                  <a:rPr lang="en-US" sz="1800" dirty="0" smtClean="0">
                    <a:solidFill>
                      <a:schemeClr val="tx1"/>
                    </a:solidFill>
                  </a:rPr>
                  <a:t>                                                           T= 273+27</a:t>
                </a:r>
                <a:br>
                  <a:rPr lang="en-US" sz="1800" dirty="0" smtClean="0">
                    <a:solidFill>
                      <a:schemeClr val="tx1"/>
                    </a:solidFill>
                  </a:rPr>
                </a:br>
                <a:r>
                  <a:rPr lang="en-US" sz="1800" dirty="0">
                    <a:solidFill>
                      <a:schemeClr val="tx1"/>
                    </a:solidFill>
                  </a:rPr>
                  <a:t> </a:t>
                </a:r>
                <a:r>
                  <a:rPr lang="en-US" sz="1800" dirty="0" smtClean="0">
                    <a:solidFill>
                      <a:schemeClr val="tx1"/>
                    </a:solidFill>
                  </a:rPr>
                  <a:t>            = </a:t>
                </a:r>
                <a14:m>
                  <m:oMath xmlns:m="http://schemas.openxmlformats.org/officeDocument/2006/math">
                    <m:sSup>
                      <m:sSupPr>
                        <m:ctrlPr>
                          <a:rPr lang="en-US" sz="1800" i="1" smtClean="0">
                            <a:solidFill>
                              <a:schemeClr val="tx1"/>
                            </a:solidFill>
                            <a:latin typeface="Cambria Math"/>
                          </a:rPr>
                        </m:ctrlPr>
                      </m:sSupPr>
                      <m:e>
                        <m:r>
                          <a:rPr lang="en-US" sz="1800" b="0" i="1" smtClean="0">
                            <a:solidFill>
                              <a:schemeClr val="tx1"/>
                            </a:solidFill>
                            <a:latin typeface="Cambria Math" panose="02040503050406030204" pitchFamily="18" charset="0"/>
                          </a:rPr>
                          <m:t>2.07</m:t>
                        </m:r>
                        <m:r>
                          <a:rPr lang="en-US" sz="1800" b="0" i="1" smtClean="0">
                            <a:solidFill>
                              <a:schemeClr val="tx1"/>
                            </a:solidFill>
                            <a:latin typeface="Cambria Math" panose="02040503050406030204" pitchFamily="18" charset="0"/>
                            <a:ea typeface="Cambria Math" panose="02040503050406030204" pitchFamily="18" charset="0"/>
                          </a:rPr>
                          <m:t>×</m:t>
                        </m:r>
                      </m:e>
                      <m:sup>
                        <m:r>
                          <a:rPr lang="en-US" sz="1800" b="0" i="1" smtClean="0">
                            <a:solidFill>
                              <a:schemeClr val="tx1"/>
                            </a:solidFill>
                            <a:latin typeface="Cambria Math" panose="02040503050406030204" pitchFamily="18" charset="0"/>
                          </a:rPr>
                          <m:t>−17</m:t>
                        </m:r>
                      </m:sup>
                    </m:sSup>
                  </m:oMath>
                </a14:m>
                <a:r>
                  <a:rPr lang="en-US" sz="1800" dirty="0" smtClean="0">
                    <a:solidFill>
                      <a:schemeClr val="tx1"/>
                    </a:solidFill>
                  </a:rPr>
                  <a:t>w                                                                                      =300k</a:t>
                </a:r>
                <a:br>
                  <a:rPr lang="en-US" sz="1800" dirty="0" smtClean="0">
                    <a:solidFill>
                      <a:schemeClr val="tx1"/>
                    </a:solidFill>
                  </a:rPr>
                </a:br>
                <a:r>
                  <a:rPr lang="en-US" sz="1800" dirty="0">
                    <a:solidFill>
                      <a:schemeClr val="tx1"/>
                    </a:solidFill>
                  </a:rPr>
                  <a:t> </a:t>
                </a:r>
                <a:r>
                  <a:rPr lang="en-US" sz="1800" dirty="0" smtClean="0">
                    <a:solidFill>
                      <a:schemeClr val="tx1"/>
                    </a:solidFill>
                  </a:rPr>
                  <a:t>                                                                                                                  k= </a:t>
                </a:r>
                <a14:m>
                  <m:oMath xmlns:m="http://schemas.openxmlformats.org/officeDocument/2006/math">
                    <m:sSup>
                      <m:sSupPr>
                        <m:ctrlPr>
                          <a:rPr lang="en-US" sz="1800" i="1" smtClean="0">
                            <a:solidFill>
                              <a:schemeClr val="tx1"/>
                            </a:solidFill>
                            <a:latin typeface="Cambria Math"/>
                          </a:rPr>
                        </m:ctrlPr>
                      </m:sSupPr>
                      <m:e>
                        <m:r>
                          <a:rPr lang="en-US" sz="1800" b="0" i="1" smtClean="0">
                            <a:solidFill>
                              <a:schemeClr val="tx1"/>
                            </a:solidFill>
                            <a:latin typeface="Cambria Math" panose="02040503050406030204" pitchFamily="18" charset="0"/>
                          </a:rPr>
                          <m:t>1.38</m:t>
                        </m:r>
                        <m:r>
                          <a:rPr lang="en-US" sz="1800" b="0" i="1" smtClean="0">
                            <a:solidFill>
                              <a:schemeClr val="tx1"/>
                            </a:solidFill>
                            <a:latin typeface="Cambria Math" panose="02040503050406030204" pitchFamily="18" charset="0"/>
                            <a:ea typeface="Cambria Math" panose="02040503050406030204" pitchFamily="18" charset="0"/>
                          </a:rPr>
                          <m:t>×10</m:t>
                        </m:r>
                      </m:e>
                      <m:sup>
                        <m:r>
                          <a:rPr lang="en-US" sz="1800" b="0" i="1" smtClean="0">
                            <a:solidFill>
                              <a:schemeClr val="tx1"/>
                            </a:solidFill>
                            <a:latin typeface="Cambria Math" panose="02040503050406030204" pitchFamily="18" charset="0"/>
                          </a:rPr>
                          <m:t>−23</m:t>
                        </m:r>
                      </m:sup>
                    </m:sSup>
                  </m:oMath>
                </a14:m>
                <a:endParaRPr lang="en-US" sz="1800" dirty="0">
                  <a:solidFill>
                    <a:schemeClr val="tx1"/>
                  </a:solidFill>
                </a:endParaRPr>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0" y="1"/>
                <a:ext cx="12192000" cy="6858000"/>
              </a:xfrm>
              <a:blipFill rotWithShape="0">
                <a:blip r:embed="rId2"/>
                <a:stretch>
                  <a:fillRect l="-400"/>
                </a:stretch>
              </a:blipFill>
            </p:spPr>
            <p:txBody>
              <a:bodyPr/>
              <a:lstStyle/>
              <a:p>
                <a:r>
                  <a:rPr lang="en-US">
                    <a:noFill/>
                  </a:rPr>
                  <a:t> </a:t>
                </a:r>
              </a:p>
            </p:txBody>
          </p:sp>
        </mc:Fallback>
      </mc:AlternateContent>
    </p:spTree>
    <p:extLst>
      <p:ext uri="{BB962C8B-B14F-4D97-AF65-F5344CB8AC3E}">
        <p14:creationId xmlns:p14="http://schemas.microsoft.com/office/powerpoint/2010/main" val="37886360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0" y="0"/>
                <a:ext cx="12192000" cy="6857999"/>
              </a:xfrm>
            </p:spPr>
            <p:txBody>
              <a:bodyPr anchor="t">
                <a:normAutofit fontScale="90000"/>
              </a:bodyPr>
              <a:lstStyle/>
              <a:p>
                <a:pPr/>
                <a14:m>
                  <m:oMathPara xmlns:m="http://schemas.openxmlformats.org/officeDocument/2006/math">
                    <m:oMathParaPr>
                      <m:jc m:val="left"/>
                    </m:oMathParaPr>
                    <m:oMath xmlns:m="http://schemas.openxmlformats.org/officeDocument/2006/math">
                      <m:r>
                        <a:rPr lang="en-US" sz="2800" i="1" dirty="0" smtClean="0">
                          <a:solidFill>
                            <a:schemeClr val="tx1"/>
                          </a:solidFill>
                          <a:latin typeface="Cambria Math" panose="02040503050406030204" pitchFamily="18" charset="0"/>
                        </a:rPr>
                        <m:t>𝑎𝑛𝑑</m:t>
                      </m:r>
                    </m:oMath>
                  </m:oMathPara>
                </a14:m>
                <a:r>
                  <a:rPr lang="en-US" sz="2800" dirty="0" smtClean="0">
                    <a:solidFill>
                      <a:schemeClr val="tx1"/>
                    </a:solidFill>
                  </a:rPr>
                  <a:t/>
                </a:r>
                <a:br>
                  <a:rPr lang="en-US" sz="2800" dirty="0" smtClean="0">
                    <a:solidFill>
                      <a:schemeClr val="tx1"/>
                    </a:solidFill>
                  </a:rPr>
                </a:br>
                <a:r>
                  <a:rPr lang="en-US" sz="3200" dirty="0" smtClean="0">
                    <a:solidFill>
                      <a:schemeClr val="tx1"/>
                    </a:solidFill>
                  </a:rPr>
                  <a:t>              </a:t>
                </a:r>
                <a:r>
                  <a:rPr lang="en-US" sz="2000" dirty="0" smtClean="0">
                    <a:solidFill>
                      <a:schemeClr val="tx1"/>
                    </a:solidFill>
                  </a:rPr>
                  <a:t>N=10 log </a:t>
                </a:r>
                <a14:m>
                  <m:oMath xmlns:m="http://schemas.openxmlformats.org/officeDocument/2006/math">
                    <m:f>
                      <m:fPr>
                        <m:ctrlPr>
                          <a:rPr lang="en-US" sz="2000" i="1" smtClean="0">
                            <a:solidFill>
                              <a:schemeClr val="tx1"/>
                            </a:solidFill>
                            <a:latin typeface="Cambria Math"/>
                          </a:rPr>
                        </m:ctrlPr>
                      </m:fPr>
                      <m:num>
                        <m:r>
                          <a:rPr lang="en-US" sz="2000" b="0" i="1" smtClean="0">
                            <a:solidFill>
                              <a:schemeClr val="tx1"/>
                            </a:solidFill>
                            <a:latin typeface="Cambria Math" panose="02040503050406030204" pitchFamily="18" charset="0"/>
                          </a:rPr>
                          <m:t>𝐾𝑇𝐵</m:t>
                        </m:r>
                      </m:num>
                      <m:den>
                        <m:r>
                          <a:rPr lang="en-US" sz="2000" b="0" i="1" smtClean="0">
                            <a:solidFill>
                              <a:schemeClr val="tx1"/>
                            </a:solidFill>
                            <a:latin typeface="Cambria Math" panose="02040503050406030204" pitchFamily="18" charset="0"/>
                          </a:rPr>
                          <m:t>0.001</m:t>
                        </m:r>
                      </m:den>
                    </m:f>
                  </m:oMath>
                </a14:m>
                <a:r>
                  <a:rPr lang="en-US" sz="3200" dirty="0" smtClean="0">
                    <a:solidFill>
                      <a:schemeClr val="tx1"/>
                    </a:solidFill>
                  </a:rPr>
                  <a:t/>
                </a:r>
                <a:br>
                  <a:rPr lang="en-US" sz="3200" dirty="0" smtClean="0">
                    <a:solidFill>
                      <a:schemeClr val="tx1"/>
                    </a:solidFill>
                  </a:rPr>
                </a:br>
                <a:r>
                  <a:rPr lang="en-US" sz="3200" dirty="0">
                    <a:solidFill>
                      <a:schemeClr val="tx1"/>
                    </a:solidFill>
                  </a:rPr>
                  <a:t> </a:t>
                </a:r>
                <a:r>
                  <a:rPr lang="en-US" sz="3200" dirty="0" smtClean="0">
                    <a:solidFill>
                      <a:schemeClr val="tx1"/>
                    </a:solidFill>
                  </a:rPr>
                  <a:t>            = </a:t>
                </a:r>
                <a:r>
                  <a:rPr lang="en-US" sz="2000" dirty="0" smtClean="0">
                    <a:solidFill>
                      <a:schemeClr val="tx1"/>
                    </a:solidFill>
                  </a:rPr>
                  <a:t>10 log</a:t>
                </a:r>
                <a14:m>
                  <m:oMath xmlns:m="http://schemas.openxmlformats.org/officeDocument/2006/math">
                    <m:f>
                      <m:fPr>
                        <m:ctrlPr>
                          <a:rPr lang="en-US" sz="2000" i="1" smtClean="0">
                            <a:solidFill>
                              <a:schemeClr val="tx1"/>
                            </a:solidFill>
                            <a:latin typeface="Cambria Math"/>
                          </a:rPr>
                        </m:ctrlPr>
                      </m:fPr>
                      <m:num>
                        <m:r>
                          <a:rPr lang="en-US" sz="2000" b="0" i="1" smtClean="0">
                            <a:solidFill>
                              <a:schemeClr val="tx1"/>
                            </a:solidFill>
                            <a:latin typeface="Cambria Math" panose="02040503050406030204" pitchFamily="18" charset="0"/>
                          </a:rPr>
                          <m:t>2.07</m:t>
                        </m:r>
                        <m:r>
                          <a:rPr lang="en-US" sz="2000" b="0" i="1" smtClean="0">
                            <a:solidFill>
                              <a:schemeClr val="tx1"/>
                            </a:solidFill>
                            <a:latin typeface="Cambria Math" panose="02040503050406030204" pitchFamily="18" charset="0"/>
                            <a:ea typeface="Cambria Math" panose="02040503050406030204" pitchFamily="18" charset="0"/>
                          </a:rPr>
                          <m:t>×</m:t>
                        </m:r>
                        <m:sSup>
                          <m:sSupPr>
                            <m:ctrlPr>
                              <a:rPr lang="en-US" sz="2000" b="0" i="1" smtClean="0">
                                <a:solidFill>
                                  <a:schemeClr val="tx1"/>
                                </a:solidFill>
                                <a:latin typeface="Cambria Math"/>
                                <a:ea typeface="Cambria Math" panose="02040503050406030204" pitchFamily="18" charset="0"/>
                              </a:rPr>
                            </m:ctrlPr>
                          </m:sSupPr>
                          <m:e>
                            <m:r>
                              <a:rPr lang="en-US" sz="2000" b="0" i="1" smtClean="0">
                                <a:solidFill>
                                  <a:schemeClr val="tx1"/>
                                </a:solidFill>
                                <a:latin typeface="Cambria Math" panose="02040503050406030204" pitchFamily="18" charset="0"/>
                                <a:ea typeface="Cambria Math" panose="02040503050406030204" pitchFamily="18" charset="0"/>
                              </a:rPr>
                              <m:t>10</m:t>
                            </m:r>
                          </m:e>
                          <m:sup>
                            <m:r>
                              <a:rPr lang="en-US" sz="2000" b="0" i="1" smtClean="0">
                                <a:solidFill>
                                  <a:schemeClr val="tx1"/>
                                </a:solidFill>
                                <a:latin typeface="Cambria Math" panose="02040503050406030204" pitchFamily="18" charset="0"/>
                                <a:ea typeface="Cambria Math" panose="02040503050406030204" pitchFamily="18" charset="0"/>
                              </a:rPr>
                              <m:t>−17</m:t>
                            </m:r>
                          </m:sup>
                        </m:sSup>
                      </m:num>
                      <m:den>
                        <m:r>
                          <a:rPr lang="en-US" sz="2000" b="0" i="1" smtClean="0">
                            <a:solidFill>
                              <a:schemeClr val="tx1"/>
                            </a:solidFill>
                            <a:latin typeface="Cambria Math" panose="02040503050406030204" pitchFamily="18" charset="0"/>
                          </a:rPr>
                          <m:t>0.001</m:t>
                        </m:r>
                      </m:den>
                    </m:f>
                  </m:oMath>
                </a14:m>
                <a:r>
                  <a:rPr lang="en-US" sz="2000" dirty="0" smtClean="0">
                    <a:solidFill>
                      <a:schemeClr val="tx1"/>
                    </a:solidFill>
                  </a:rPr>
                  <a:t/>
                </a:r>
                <a:br>
                  <a:rPr lang="en-US" sz="2000" dirty="0" smtClean="0">
                    <a:solidFill>
                      <a:schemeClr val="tx1"/>
                    </a:solidFill>
                  </a:rPr>
                </a:br>
                <a:r>
                  <a:rPr lang="en-US" sz="2000" dirty="0">
                    <a:solidFill>
                      <a:schemeClr val="tx1"/>
                    </a:solidFill>
                  </a:rPr>
                  <a:t> </a:t>
                </a:r>
                <a:r>
                  <a:rPr lang="en-US" sz="2000" dirty="0" smtClean="0">
                    <a:solidFill>
                      <a:schemeClr val="tx1"/>
                    </a:solidFill>
                  </a:rPr>
                  <a:t>                     = -136.84 </a:t>
                </a:r>
                <a:r>
                  <a:rPr lang="en-US" sz="2000" dirty="0" err="1" smtClean="0">
                    <a:solidFill>
                      <a:schemeClr val="tx1"/>
                    </a:solidFill>
                  </a:rPr>
                  <a:t>dBm</a:t>
                </a:r>
                <a:r>
                  <a:rPr lang="en-US" sz="2000" dirty="0" smtClean="0">
                    <a:solidFill>
                      <a:schemeClr val="tx1"/>
                    </a:solidFill>
                  </a:rPr>
                  <a:t>   (</a:t>
                </a:r>
                <a:r>
                  <a:rPr lang="en-US" sz="2000" dirty="0" err="1" smtClean="0">
                    <a:solidFill>
                      <a:schemeClr val="tx1"/>
                    </a:solidFill>
                  </a:rPr>
                  <a:t>ans</a:t>
                </a:r>
                <a:r>
                  <a:rPr lang="en-US" sz="2000" dirty="0" smtClean="0">
                    <a:solidFill>
                      <a:schemeClr val="tx1"/>
                    </a:solidFill>
                  </a:rPr>
                  <a:t>)   </a:t>
                </a:r>
                <a:br>
                  <a:rPr lang="en-US" sz="2000" dirty="0" smtClean="0">
                    <a:solidFill>
                      <a:schemeClr val="tx1"/>
                    </a:solidFill>
                  </a:rPr>
                </a:br>
                <a:r>
                  <a:rPr lang="en-US" sz="2000" dirty="0" smtClean="0">
                    <a:solidFill>
                      <a:schemeClr val="tx1"/>
                    </a:solidFill>
                  </a:rPr>
                  <a:t/>
                </a:r>
                <a:br>
                  <a:rPr lang="en-US" sz="2000" dirty="0" smtClean="0">
                    <a:solidFill>
                      <a:schemeClr val="tx1"/>
                    </a:solidFill>
                  </a:rPr>
                </a:br>
                <a:r>
                  <a:rPr lang="en-US" sz="2000" dirty="0" smtClean="0">
                    <a:solidFill>
                      <a:schemeClr val="tx1"/>
                    </a:solidFill>
                  </a:rPr>
                  <a:t>                                                   </a:t>
                </a:r>
                <a:r>
                  <a:rPr lang="en-US" sz="2000" b="1" u="sng" dirty="0" smtClean="0">
                    <a:solidFill>
                      <a:schemeClr val="tx1"/>
                    </a:solidFill>
                  </a:rPr>
                  <a:t>Noise Volt</a:t>
                </a:r>
                <a14:m>
                  <m:oMath xmlns:m="http://schemas.openxmlformats.org/officeDocument/2006/math">
                    <m:r>
                      <a:rPr lang="en-US" sz="2000" b="1" i="1" u="sng">
                        <a:solidFill>
                          <a:schemeClr val="tx1"/>
                        </a:solidFill>
                        <a:latin typeface="Cambria Math" panose="02040503050406030204" pitchFamily="18" charset="0"/>
                      </a:rPr>
                      <m:t>𝒂</m:t>
                    </m:r>
                  </m:oMath>
                </a14:m>
                <a:r>
                  <a:rPr lang="en-US" sz="2000" b="1" u="sng" dirty="0" smtClean="0">
                    <a:solidFill>
                      <a:schemeClr val="tx1"/>
                    </a:solidFill>
                  </a:rPr>
                  <a:t>ge</a:t>
                </a:r>
                <a:r>
                  <a:rPr lang="en-US" sz="2000" dirty="0">
                    <a:solidFill>
                      <a:schemeClr val="tx1"/>
                    </a:solidFill>
                  </a:rPr>
                  <a:t/>
                </a:r>
                <a:br>
                  <a:rPr lang="en-US" sz="2000" dirty="0">
                    <a:solidFill>
                      <a:schemeClr val="tx1"/>
                    </a:solidFill>
                  </a:rPr>
                </a:br>
                <a:r>
                  <a:rPr lang="en-US" sz="2000" dirty="0" smtClean="0">
                    <a:solidFill>
                      <a:schemeClr val="tx1"/>
                    </a:solidFill>
                  </a:rPr>
                  <a:t>From MPT Theory </a:t>
                </a:r>
                <a:r>
                  <a:rPr lang="en-US" sz="2200" dirty="0" smtClean="0">
                    <a:solidFill>
                      <a:schemeClr val="tx1"/>
                    </a:solidFill>
                  </a:rPr>
                  <a:t/>
                </a:r>
                <a:br>
                  <a:rPr lang="en-US" sz="2200" dirty="0" smtClean="0">
                    <a:solidFill>
                      <a:schemeClr val="tx1"/>
                    </a:solidFill>
                  </a:rPr>
                </a:br>
                <a:r>
                  <a:rPr lang="en-US" sz="2200" dirty="0" smtClean="0">
                    <a:solidFill>
                      <a:schemeClr val="tx1"/>
                    </a:solidFill>
                  </a:rPr>
                  <a:t>      if </a:t>
                </a:r>
                <a14:m>
                  <m:oMath xmlns:m="http://schemas.openxmlformats.org/officeDocument/2006/math">
                    <m:sSub>
                      <m:sSubPr>
                        <m:ctrlPr>
                          <a:rPr lang="en-US" sz="2200" i="1" smtClean="0">
                            <a:solidFill>
                              <a:schemeClr val="tx1"/>
                            </a:solidFill>
                            <a:latin typeface="Cambria Math"/>
                          </a:rPr>
                        </m:ctrlPr>
                      </m:sSubPr>
                      <m:e>
                        <m:r>
                          <a:rPr lang="en-US" sz="2200" b="0" i="1" smtClean="0">
                            <a:solidFill>
                              <a:schemeClr val="tx1"/>
                            </a:solidFill>
                            <a:latin typeface="Cambria Math" panose="02040503050406030204" pitchFamily="18" charset="0"/>
                          </a:rPr>
                          <m:t>𝑅</m:t>
                        </m:r>
                      </m:e>
                      <m:sub>
                        <m:r>
                          <a:rPr lang="en-US" sz="2200" b="0" i="1" smtClean="0">
                            <a:solidFill>
                              <a:schemeClr val="tx1"/>
                            </a:solidFill>
                            <a:latin typeface="Cambria Math" panose="02040503050406030204" pitchFamily="18" charset="0"/>
                          </a:rPr>
                          <m:t>𝑖</m:t>
                        </m:r>
                      </m:sub>
                    </m:sSub>
                    <m:r>
                      <a:rPr lang="en-US" sz="2200" b="0" i="1" smtClean="0">
                        <a:solidFill>
                          <a:schemeClr val="tx1"/>
                        </a:solidFill>
                        <a:latin typeface="Cambria Math" panose="02040503050406030204" pitchFamily="18" charset="0"/>
                      </a:rPr>
                      <m:t> </m:t>
                    </m:r>
                    <m:r>
                      <a:rPr lang="en-US" sz="2200" b="0" i="1" smtClean="0">
                        <a:solidFill>
                          <a:schemeClr val="tx1"/>
                        </a:solidFill>
                        <a:latin typeface="Cambria Math" panose="02040503050406030204" pitchFamily="18" charset="0"/>
                      </a:rPr>
                      <m:t>𝑎𝑛𝑑</m:t>
                    </m:r>
                    <m:r>
                      <a:rPr lang="en-US" sz="2200" b="0" i="1" smtClean="0">
                        <a:solidFill>
                          <a:schemeClr val="tx1"/>
                        </a:solidFill>
                        <a:latin typeface="Cambria Math" panose="02040503050406030204" pitchFamily="18" charset="0"/>
                      </a:rPr>
                      <m:t> </m:t>
                    </m:r>
                    <m:sSub>
                      <m:sSubPr>
                        <m:ctrlPr>
                          <a:rPr lang="en-US" sz="2200" b="0" i="1" smtClean="0">
                            <a:solidFill>
                              <a:schemeClr val="tx1"/>
                            </a:solidFill>
                            <a:latin typeface="Cambria Math"/>
                          </a:rPr>
                        </m:ctrlPr>
                      </m:sSubPr>
                      <m:e>
                        <m:r>
                          <a:rPr lang="en-US" sz="2200" b="0" i="1" smtClean="0">
                            <a:solidFill>
                              <a:schemeClr val="tx1"/>
                            </a:solidFill>
                            <a:latin typeface="Cambria Math" panose="02040503050406030204" pitchFamily="18" charset="0"/>
                          </a:rPr>
                          <m:t>𝑅</m:t>
                        </m:r>
                      </m:e>
                      <m:sub>
                        <m:r>
                          <a:rPr lang="en-US" sz="2200" b="0" i="1" smtClean="0">
                            <a:solidFill>
                              <a:schemeClr val="tx1"/>
                            </a:solidFill>
                            <a:latin typeface="Cambria Math" panose="02040503050406030204" pitchFamily="18" charset="0"/>
                          </a:rPr>
                          <m:t>𝐿</m:t>
                        </m:r>
                      </m:sub>
                    </m:sSub>
                    <m:r>
                      <a:rPr lang="en-US" sz="2200" b="0" i="1" smtClean="0">
                        <a:solidFill>
                          <a:schemeClr val="tx1"/>
                        </a:solidFill>
                        <a:latin typeface="Cambria Math" panose="02040503050406030204" pitchFamily="18" charset="0"/>
                      </a:rPr>
                      <m:t> </m:t>
                    </m:r>
                    <m:r>
                      <a:rPr lang="en-US" sz="2200" b="0" i="1" smtClean="0">
                        <a:solidFill>
                          <a:schemeClr val="tx1"/>
                        </a:solidFill>
                        <a:latin typeface="Cambria Math" panose="02040503050406030204" pitchFamily="18" charset="0"/>
                      </a:rPr>
                      <m:t>𝑠𝑎𝑚𝑒</m:t>
                    </m:r>
                  </m:oMath>
                </a14:m>
                <a:r>
                  <a:rPr lang="en-US" sz="1800" dirty="0">
                    <a:solidFill>
                      <a:schemeClr val="tx1"/>
                    </a:solidFill>
                  </a:rPr>
                  <a:t/>
                </a:r>
                <a:br>
                  <a:rPr lang="en-US" sz="1800" dirty="0">
                    <a:solidFill>
                      <a:schemeClr val="tx1"/>
                    </a:solidFill>
                  </a:rPr>
                </a:br>
                <a:r>
                  <a:rPr lang="en-US" sz="1800" dirty="0" smtClean="0">
                    <a:solidFill>
                      <a:schemeClr val="tx1"/>
                    </a:solidFill>
                  </a:rPr>
                  <a:t>         </a:t>
                </a:r>
                <a:r>
                  <a:rPr lang="en-US" sz="2200" dirty="0" smtClean="0">
                    <a:solidFill>
                      <a:schemeClr val="tx1"/>
                    </a:solidFill>
                  </a:rPr>
                  <a:t>Output noise power,  </a:t>
                </a:r>
                <a14:m>
                  <m:oMath xmlns:m="http://schemas.openxmlformats.org/officeDocument/2006/math">
                    <m:sSub>
                      <m:sSubPr>
                        <m:ctrlPr>
                          <a:rPr lang="en-US" sz="2200" i="1" smtClean="0">
                            <a:solidFill>
                              <a:schemeClr val="tx1"/>
                            </a:solidFill>
                            <a:latin typeface="Cambria Math"/>
                          </a:rPr>
                        </m:ctrlPr>
                      </m:sSubPr>
                      <m:e>
                        <m:r>
                          <a:rPr lang="en-US" sz="2200" b="0" i="1" smtClean="0">
                            <a:solidFill>
                              <a:schemeClr val="tx1"/>
                            </a:solidFill>
                            <a:latin typeface="Cambria Math" panose="02040503050406030204" pitchFamily="18" charset="0"/>
                          </a:rPr>
                          <m:t>𝑁</m:t>
                        </m:r>
                      </m:e>
                      <m:sub>
                        <m:r>
                          <a:rPr lang="en-US" sz="2200" b="0" i="1" smtClean="0">
                            <a:solidFill>
                              <a:schemeClr val="tx1"/>
                            </a:solidFill>
                            <a:latin typeface="Cambria Math" panose="02040503050406030204" pitchFamily="18" charset="0"/>
                          </a:rPr>
                          <m:t>𝑜</m:t>
                        </m:r>
                      </m:sub>
                    </m:sSub>
                    <m:r>
                      <a:rPr lang="en-US" sz="2200" b="0" i="1" smtClean="0">
                        <a:solidFill>
                          <a:schemeClr val="tx1"/>
                        </a:solidFill>
                        <a:latin typeface="Cambria Math" panose="02040503050406030204" pitchFamily="18" charset="0"/>
                      </a:rPr>
                      <m:t>=</m:t>
                    </m:r>
                    <m:f>
                      <m:fPr>
                        <m:ctrlPr>
                          <a:rPr lang="en-US" sz="2200" b="0" i="1" smtClean="0">
                            <a:solidFill>
                              <a:schemeClr val="tx1"/>
                            </a:solidFill>
                            <a:latin typeface="Cambria Math"/>
                          </a:rPr>
                        </m:ctrlPr>
                      </m:fPr>
                      <m:num>
                        <m:sSup>
                          <m:sSupPr>
                            <m:ctrlPr>
                              <a:rPr lang="en-US" sz="2200" b="0" i="1" smtClean="0">
                                <a:solidFill>
                                  <a:schemeClr val="tx1"/>
                                </a:solidFill>
                                <a:latin typeface="Cambria Math"/>
                              </a:rPr>
                            </m:ctrlPr>
                          </m:sSupPr>
                          <m:e>
                            <m:r>
                              <a:rPr lang="en-US" sz="2200" b="0" i="1" smtClean="0">
                                <a:solidFill>
                                  <a:schemeClr val="tx1"/>
                                </a:solidFill>
                                <a:latin typeface="Cambria Math" panose="02040503050406030204" pitchFamily="18" charset="0"/>
                              </a:rPr>
                              <m:t>𝑉</m:t>
                            </m:r>
                          </m:e>
                          <m:sup>
                            <m:r>
                              <a:rPr lang="en-US" sz="2200" b="0" i="1" smtClean="0">
                                <a:solidFill>
                                  <a:schemeClr val="tx1"/>
                                </a:solidFill>
                                <a:latin typeface="Cambria Math" panose="02040503050406030204" pitchFamily="18" charset="0"/>
                              </a:rPr>
                              <m:t>2</m:t>
                            </m:r>
                          </m:sup>
                        </m:sSup>
                      </m:num>
                      <m:den>
                        <m:sSub>
                          <m:sSubPr>
                            <m:ctrlPr>
                              <a:rPr lang="en-US" sz="2200" b="0" i="1" smtClean="0">
                                <a:solidFill>
                                  <a:schemeClr val="tx1"/>
                                </a:solidFill>
                                <a:latin typeface="Cambria Math"/>
                              </a:rPr>
                            </m:ctrlPr>
                          </m:sSubPr>
                          <m:e>
                            <m:r>
                              <a:rPr lang="en-US" sz="2200" b="0" i="1" smtClean="0">
                                <a:solidFill>
                                  <a:schemeClr val="tx1"/>
                                </a:solidFill>
                                <a:latin typeface="Cambria Math" panose="02040503050406030204" pitchFamily="18" charset="0"/>
                              </a:rPr>
                              <m:t>𝑅</m:t>
                            </m:r>
                          </m:e>
                          <m:sub>
                            <m:r>
                              <a:rPr lang="en-US" sz="2200" b="0" i="1" smtClean="0">
                                <a:solidFill>
                                  <a:schemeClr val="tx1"/>
                                </a:solidFill>
                                <a:latin typeface="Cambria Math" panose="02040503050406030204" pitchFamily="18" charset="0"/>
                              </a:rPr>
                              <m:t>𝐿</m:t>
                            </m:r>
                          </m:sub>
                        </m:sSub>
                      </m:den>
                    </m:f>
                  </m:oMath>
                </a14:m>
                <a:r>
                  <a:rPr lang="en-US" sz="2200" dirty="0" smtClean="0">
                    <a:solidFill>
                      <a:schemeClr val="tx1"/>
                    </a:solidFill>
                  </a:rPr>
                  <a:t> = </a:t>
                </a:r>
                <a14:m>
                  <m:oMath xmlns:m="http://schemas.openxmlformats.org/officeDocument/2006/math">
                    <m:f>
                      <m:fPr>
                        <m:ctrlPr>
                          <a:rPr lang="en-US" sz="2200" i="1" smtClean="0">
                            <a:solidFill>
                              <a:schemeClr val="tx1"/>
                            </a:solidFill>
                            <a:latin typeface="Cambria Math"/>
                          </a:rPr>
                        </m:ctrlPr>
                      </m:fPr>
                      <m:num>
                        <m:sSub>
                          <m:sSubPr>
                            <m:ctrlPr>
                              <a:rPr lang="en-US" sz="2200" i="1" smtClean="0">
                                <a:solidFill>
                                  <a:schemeClr val="tx1"/>
                                </a:solidFill>
                                <a:latin typeface="Cambria Math"/>
                              </a:rPr>
                            </m:ctrlPr>
                          </m:sSubPr>
                          <m:e>
                            <m:r>
                              <a:rPr lang="en-US" sz="2200" b="0" i="1" smtClean="0">
                                <a:solidFill>
                                  <a:schemeClr val="tx1"/>
                                </a:solidFill>
                                <a:latin typeface="Cambria Math" panose="02040503050406030204" pitchFamily="18" charset="0"/>
                              </a:rPr>
                              <m:t>(</m:t>
                            </m:r>
                            <m:r>
                              <a:rPr lang="en-US" sz="2200" b="0" i="1" smtClean="0">
                                <a:solidFill>
                                  <a:schemeClr val="tx1"/>
                                </a:solidFill>
                                <a:latin typeface="Cambria Math" panose="02040503050406030204" pitchFamily="18" charset="0"/>
                              </a:rPr>
                              <m:t>𝑉</m:t>
                            </m:r>
                          </m:e>
                          <m:sub>
                            <m:r>
                              <a:rPr lang="en-US" sz="2200" b="0" i="1" smtClean="0">
                                <a:solidFill>
                                  <a:schemeClr val="tx1"/>
                                </a:solidFill>
                                <a:latin typeface="Cambria Math" panose="02040503050406030204" pitchFamily="18" charset="0"/>
                              </a:rPr>
                              <m:t>𝑛</m:t>
                            </m:r>
                            <m:r>
                              <a:rPr lang="en-US" sz="2200" b="0" i="1" smtClean="0">
                                <a:solidFill>
                                  <a:schemeClr val="tx1"/>
                                </a:solidFill>
                                <a:latin typeface="Cambria Math" panose="02040503050406030204" pitchFamily="18" charset="0"/>
                              </a:rPr>
                              <m:t>/2</m:t>
                            </m:r>
                          </m:sub>
                        </m:sSub>
                        <m:r>
                          <a:rPr lang="en-US" sz="2200" b="0" i="1" smtClean="0">
                            <a:solidFill>
                              <a:schemeClr val="tx1"/>
                            </a:solidFill>
                            <a:latin typeface="Cambria Math" panose="02040503050406030204" pitchFamily="18" charset="0"/>
                          </a:rPr>
                          <m:t>)2 </m:t>
                        </m:r>
                      </m:num>
                      <m:den>
                        <m:sSub>
                          <m:sSubPr>
                            <m:ctrlPr>
                              <a:rPr lang="en-US" sz="2200" i="1" smtClean="0">
                                <a:solidFill>
                                  <a:schemeClr val="tx1"/>
                                </a:solidFill>
                                <a:latin typeface="Cambria Math"/>
                              </a:rPr>
                            </m:ctrlPr>
                          </m:sSubPr>
                          <m:e>
                            <m:r>
                              <a:rPr lang="en-US" sz="2200" b="0" i="1" smtClean="0">
                                <a:solidFill>
                                  <a:schemeClr val="tx1"/>
                                </a:solidFill>
                                <a:latin typeface="Cambria Math" panose="02040503050406030204" pitchFamily="18" charset="0"/>
                              </a:rPr>
                              <m:t>𝑅</m:t>
                            </m:r>
                          </m:e>
                          <m:sub>
                            <m:r>
                              <a:rPr lang="en-US" sz="2200" b="0" i="1" smtClean="0">
                                <a:solidFill>
                                  <a:schemeClr val="tx1"/>
                                </a:solidFill>
                                <a:latin typeface="Cambria Math" panose="02040503050406030204" pitchFamily="18" charset="0"/>
                              </a:rPr>
                              <m:t>𝐿</m:t>
                            </m:r>
                          </m:sub>
                        </m:sSub>
                      </m:den>
                    </m:f>
                  </m:oMath>
                </a14:m>
                <a:r>
                  <a:rPr lang="en-US" sz="2200" dirty="0" smtClean="0">
                    <a:solidFill>
                      <a:schemeClr val="tx1"/>
                    </a:solidFill>
                  </a:rPr>
                  <a:t> = </a:t>
                </a:r>
                <a14:m>
                  <m:oMath xmlns:m="http://schemas.openxmlformats.org/officeDocument/2006/math">
                    <m:f>
                      <m:fPr>
                        <m:ctrlPr>
                          <a:rPr lang="en-US" sz="2200" i="1" smtClean="0">
                            <a:solidFill>
                              <a:schemeClr val="tx1"/>
                            </a:solidFill>
                            <a:latin typeface="Cambria Math"/>
                          </a:rPr>
                        </m:ctrlPr>
                      </m:fPr>
                      <m:num>
                        <m:sSup>
                          <m:sSupPr>
                            <m:ctrlPr>
                              <a:rPr lang="en-US" sz="2200" i="1" smtClean="0">
                                <a:solidFill>
                                  <a:schemeClr val="tx1"/>
                                </a:solidFill>
                                <a:latin typeface="Cambria Math"/>
                              </a:rPr>
                            </m:ctrlPr>
                          </m:sSupPr>
                          <m:e>
                            <m:r>
                              <a:rPr lang="en-US" sz="2200" b="0" i="1" smtClean="0">
                                <a:solidFill>
                                  <a:schemeClr val="tx1"/>
                                </a:solidFill>
                                <a:latin typeface="Cambria Math" panose="02040503050406030204" pitchFamily="18" charset="0"/>
                              </a:rPr>
                              <m:t>𝑉𝑛</m:t>
                            </m:r>
                          </m:e>
                          <m:sup>
                            <m:r>
                              <a:rPr lang="en-US" sz="2200" b="0" i="1" smtClean="0">
                                <a:solidFill>
                                  <a:schemeClr val="tx1"/>
                                </a:solidFill>
                                <a:latin typeface="Cambria Math" panose="02040503050406030204" pitchFamily="18" charset="0"/>
                              </a:rPr>
                              <m:t>2</m:t>
                            </m:r>
                          </m:sup>
                        </m:sSup>
                      </m:num>
                      <m:den>
                        <m:r>
                          <a:rPr lang="en-US" sz="2200" b="0" i="1" smtClean="0">
                            <a:solidFill>
                              <a:schemeClr val="tx1"/>
                            </a:solidFill>
                            <a:latin typeface="Cambria Math" panose="02040503050406030204" pitchFamily="18" charset="0"/>
                          </a:rPr>
                          <m:t>4</m:t>
                        </m:r>
                        <m:sSub>
                          <m:sSubPr>
                            <m:ctrlPr>
                              <a:rPr lang="en-US" sz="2200" b="0" i="1" smtClean="0">
                                <a:solidFill>
                                  <a:schemeClr val="tx1"/>
                                </a:solidFill>
                                <a:latin typeface="Cambria Math"/>
                              </a:rPr>
                            </m:ctrlPr>
                          </m:sSubPr>
                          <m:e>
                            <m:r>
                              <a:rPr lang="en-US" sz="2200" b="0" i="1" smtClean="0">
                                <a:solidFill>
                                  <a:schemeClr val="tx1"/>
                                </a:solidFill>
                                <a:latin typeface="Cambria Math" panose="02040503050406030204" pitchFamily="18" charset="0"/>
                              </a:rPr>
                              <m:t>𝑅</m:t>
                            </m:r>
                          </m:e>
                          <m:sub>
                            <m:r>
                              <a:rPr lang="en-US" sz="2200" b="0" i="1" smtClean="0">
                                <a:solidFill>
                                  <a:schemeClr val="tx1"/>
                                </a:solidFill>
                                <a:latin typeface="Cambria Math" panose="02040503050406030204" pitchFamily="18" charset="0"/>
                              </a:rPr>
                              <m:t>𝑙</m:t>
                            </m:r>
                          </m:sub>
                        </m:sSub>
                      </m:den>
                    </m:f>
                  </m:oMath>
                </a14:m>
                <a:r>
                  <a:rPr lang="en-US" sz="2200" dirty="0" smtClean="0">
                    <a:solidFill>
                      <a:schemeClr val="tx1"/>
                    </a:solidFill>
                  </a:rPr>
                  <a:t> = N = KTB</a:t>
                </a:r>
                <a:br>
                  <a:rPr lang="en-US" sz="2200" dirty="0" smtClean="0">
                    <a:solidFill>
                      <a:schemeClr val="tx1"/>
                    </a:solidFill>
                  </a:rPr>
                </a:br>
                <a:r>
                  <a:rPr lang="en-US" sz="2200" dirty="0" smtClean="0">
                    <a:solidFill>
                      <a:schemeClr val="tx1"/>
                    </a:solidFill>
                  </a:rPr>
                  <a:t>     </a:t>
                </a:r>
                <a:r>
                  <a:rPr lang="en-US" sz="2200" dirty="0">
                    <a:solidFill>
                      <a:schemeClr val="tx1"/>
                    </a:solidFill>
                  </a:rPr>
                  <a:t/>
                </a:r>
                <a:br>
                  <a:rPr lang="en-US" sz="2200" dirty="0">
                    <a:solidFill>
                      <a:schemeClr val="tx1"/>
                    </a:solidFill>
                  </a:rPr>
                </a:br>
                <a:r>
                  <a:rPr lang="en-US" sz="3100" dirty="0" smtClean="0">
                    <a:solidFill>
                      <a:schemeClr val="tx1"/>
                    </a:solidFill>
                  </a:rPr>
                  <a:t>                        </a:t>
                </a:r>
                <a14:m>
                  <m:oMath xmlns:m="http://schemas.openxmlformats.org/officeDocument/2006/math">
                    <m:sSup>
                      <m:sSupPr>
                        <m:ctrlPr>
                          <a:rPr lang="en-US" sz="2200" i="1" smtClean="0">
                            <a:solidFill>
                              <a:schemeClr val="tx1"/>
                            </a:solidFill>
                            <a:latin typeface="Cambria Math"/>
                          </a:rPr>
                        </m:ctrlPr>
                      </m:sSupPr>
                      <m:e>
                        <m:r>
                          <a:rPr lang="en-US" sz="2200" b="0" i="1" smtClean="0">
                            <a:solidFill>
                              <a:schemeClr val="tx1"/>
                            </a:solidFill>
                            <a:latin typeface="Cambria Math" panose="02040503050406030204" pitchFamily="18" charset="0"/>
                          </a:rPr>
                          <m:t>𝑉</m:t>
                        </m:r>
                      </m:e>
                      <m:sup>
                        <m:r>
                          <a:rPr lang="en-US" sz="2200" b="0" i="1" smtClean="0">
                            <a:solidFill>
                              <a:schemeClr val="tx1"/>
                            </a:solidFill>
                            <a:latin typeface="Cambria Math" panose="02040503050406030204" pitchFamily="18" charset="0"/>
                          </a:rPr>
                          <m:t>2</m:t>
                        </m:r>
                      </m:sup>
                    </m:sSup>
                    <m:r>
                      <a:rPr lang="en-US" sz="2200" b="0" i="1" smtClean="0">
                        <a:solidFill>
                          <a:schemeClr val="tx1"/>
                        </a:solidFill>
                        <a:latin typeface="Cambria Math" panose="02040503050406030204" pitchFamily="18" charset="0"/>
                      </a:rPr>
                      <m:t>=4</m:t>
                    </m:r>
                    <m:sSub>
                      <m:sSubPr>
                        <m:ctrlPr>
                          <a:rPr lang="en-US" sz="2200" b="0" i="1" smtClean="0">
                            <a:solidFill>
                              <a:schemeClr val="tx1"/>
                            </a:solidFill>
                            <a:latin typeface="Cambria Math"/>
                          </a:rPr>
                        </m:ctrlPr>
                      </m:sSubPr>
                      <m:e>
                        <m:r>
                          <a:rPr lang="en-US" sz="2200" b="0" i="1" smtClean="0">
                            <a:solidFill>
                              <a:schemeClr val="tx1"/>
                            </a:solidFill>
                            <a:latin typeface="Cambria Math" panose="02040503050406030204" pitchFamily="18" charset="0"/>
                          </a:rPr>
                          <m:t>𝑅</m:t>
                        </m:r>
                      </m:e>
                      <m:sub>
                        <m:r>
                          <a:rPr lang="en-US" sz="2200" b="0" i="1" smtClean="0">
                            <a:solidFill>
                              <a:schemeClr val="tx1"/>
                            </a:solidFill>
                            <a:latin typeface="Cambria Math" panose="02040503050406030204" pitchFamily="18" charset="0"/>
                          </a:rPr>
                          <m:t>𝐿</m:t>
                        </m:r>
                      </m:sub>
                    </m:sSub>
                    <m:r>
                      <a:rPr lang="en-US" sz="2200" b="0" i="1" smtClean="0">
                        <a:solidFill>
                          <a:schemeClr val="tx1"/>
                        </a:solidFill>
                        <a:latin typeface="Cambria Math" panose="02040503050406030204" pitchFamily="18" charset="0"/>
                      </a:rPr>
                      <m:t>𝐾𝑇𝐵</m:t>
                    </m:r>
                  </m:oMath>
                </a14:m>
                <a:r>
                  <a:rPr lang="en-US" sz="2200" dirty="0" smtClean="0">
                    <a:solidFill>
                      <a:schemeClr val="tx1"/>
                    </a:solidFill>
                  </a:rPr>
                  <a:t>                         </a:t>
                </a:r>
                <a:r>
                  <a:rPr lang="en-US" sz="3100" dirty="0" smtClean="0">
                    <a:solidFill>
                      <a:schemeClr val="tx1"/>
                    </a:solidFill>
                  </a:rPr>
                  <a:t>                                         </a:t>
                </a:r>
                <a:r>
                  <a:rPr lang="en-US" sz="2200" dirty="0" smtClean="0">
                    <a:solidFill>
                      <a:schemeClr val="tx1"/>
                    </a:solidFill>
                  </a:rPr>
                  <a:t>              </a:t>
                </a:r>
                <a:br>
                  <a:rPr lang="en-US" sz="2200" dirty="0" smtClean="0">
                    <a:solidFill>
                      <a:schemeClr val="tx1"/>
                    </a:solidFill>
                  </a:rPr>
                </a:br>
                <a:r>
                  <a:rPr lang="en-US" sz="2200" dirty="0">
                    <a:solidFill>
                      <a:schemeClr val="tx1"/>
                    </a:solidFill>
                  </a:rPr>
                  <a:t/>
                </a:r>
                <a:br>
                  <a:rPr lang="en-US" sz="2200" dirty="0">
                    <a:solidFill>
                      <a:schemeClr val="tx1"/>
                    </a:solidFill>
                  </a:rPr>
                </a:br>
                <a:r>
                  <a:rPr lang="en-US" sz="2200" dirty="0" smtClean="0">
                    <a:solidFill>
                      <a:schemeClr val="tx1"/>
                    </a:solidFill>
                  </a:rPr>
                  <a:t>                                    </a:t>
                </a:r>
                <a14:m>
                  <m:oMath xmlns:m="http://schemas.openxmlformats.org/officeDocument/2006/math">
                    <m:sSub>
                      <m:sSubPr>
                        <m:ctrlPr>
                          <a:rPr lang="en-US" sz="2200" i="1" smtClean="0">
                            <a:solidFill>
                              <a:schemeClr val="tx1"/>
                            </a:solidFill>
                            <a:latin typeface="Cambria Math"/>
                          </a:rPr>
                        </m:ctrlPr>
                      </m:sSubPr>
                      <m:e>
                        <m:r>
                          <a:rPr lang="en-US" sz="2200" b="0" i="1" smtClean="0">
                            <a:solidFill>
                              <a:schemeClr val="tx1"/>
                            </a:solidFill>
                            <a:latin typeface="Cambria Math" panose="02040503050406030204" pitchFamily="18" charset="0"/>
                          </a:rPr>
                          <m:t>𝑉</m:t>
                        </m:r>
                      </m:e>
                      <m:sub>
                        <m:r>
                          <a:rPr lang="en-US" sz="2200" b="0" i="1" smtClean="0">
                            <a:solidFill>
                              <a:schemeClr val="tx1"/>
                            </a:solidFill>
                            <a:latin typeface="Cambria Math" panose="02040503050406030204" pitchFamily="18" charset="0"/>
                          </a:rPr>
                          <m:t>𝑁</m:t>
                        </m:r>
                      </m:sub>
                    </m:sSub>
                    <m:r>
                      <a:rPr lang="en-US" sz="2200" b="0" i="1" smtClean="0">
                        <a:solidFill>
                          <a:schemeClr val="tx1"/>
                        </a:solidFill>
                        <a:latin typeface="Cambria Math" panose="02040503050406030204" pitchFamily="18" charset="0"/>
                      </a:rPr>
                      <m:t>=</m:t>
                    </m:r>
                  </m:oMath>
                </a14:m>
                <a:r>
                  <a:rPr lang="en-US" sz="2200" dirty="0" smtClean="0">
                    <a:solidFill>
                      <a:schemeClr val="tx1"/>
                    </a:solidFill>
                  </a:rPr>
                  <a:t> </a:t>
                </a:r>
                <a14:m>
                  <m:oMath xmlns:m="http://schemas.openxmlformats.org/officeDocument/2006/math">
                    <m:rad>
                      <m:radPr>
                        <m:degHide m:val="on"/>
                        <m:ctrlPr>
                          <a:rPr lang="en-US" sz="2200" i="1" dirty="0" smtClean="0">
                            <a:solidFill>
                              <a:schemeClr val="tx1"/>
                            </a:solidFill>
                            <a:latin typeface="Cambria Math"/>
                          </a:rPr>
                        </m:ctrlPr>
                      </m:radPr>
                      <m:deg/>
                      <m:e>
                        <m:r>
                          <a:rPr lang="en-US" sz="2200" b="0" i="1" dirty="0" smtClean="0">
                            <a:solidFill>
                              <a:schemeClr val="tx1"/>
                            </a:solidFill>
                            <a:latin typeface="Cambria Math" panose="02040503050406030204" pitchFamily="18" charset="0"/>
                          </a:rPr>
                          <m:t>4</m:t>
                        </m:r>
                        <m:sSub>
                          <m:sSubPr>
                            <m:ctrlPr>
                              <a:rPr lang="en-US" sz="2200" b="0" i="1" dirty="0" smtClean="0">
                                <a:solidFill>
                                  <a:schemeClr val="tx1"/>
                                </a:solidFill>
                                <a:latin typeface="Cambria Math"/>
                              </a:rPr>
                            </m:ctrlPr>
                          </m:sSubPr>
                          <m:e>
                            <m:r>
                              <a:rPr lang="en-US" sz="2200" b="0" i="1" dirty="0" smtClean="0">
                                <a:solidFill>
                                  <a:schemeClr val="tx1"/>
                                </a:solidFill>
                                <a:latin typeface="Cambria Math" panose="02040503050406030204" pitchFamily="18" charset="0"/>
                              </a:rPr>
                              <m:t>𝑅</m:t>
                            </m:r>
                          </m:e>
                          <m:sub>
                            <m:r>
                              <a:rPr lang="en-US" sz="2200" b="0" i="1" dirty="0" smtClean="0">
                                <a:solidFill>
                                  <a:schemeClr val="tx1"/>
                                </a:solidFill>
                                <a:latin typeface="Cambria Math" panose="02040503050406030204" pitchFamily="18" charset="0"/>
                              </a:rPr>
                              <m:t>𝐿</m:t>
                            </m:r>
                          </m:sub>
                        </m:sSub>
                        <m:r>
                          <a:rPr lang="en-US" sz="2200" b="0" i="1" dirty="0" smtClean="0">
                            <a:solidFill>
                              <a:schemeClr val="tx1"/>
                            </a:solidFill>
                            <a:latin typeface="Cambria Math" panose="02040503050406030204" pitchFamily="18" charset="0"/>
                          </a:rPr>
                          <m:t>𝐾𝑇𝐵</m:t>
                        </m:r>
                      </m:e>
                    </m:rad>
                  </m:oMath>
                </a14:m>
                <a:r>
                  <a:rPr lang="en-US" sz="2200" dirty="0" smtClean="0">
                    <a:solidFill>
                      <a:schemeClr val="tx1"/>
                    </a:solidFill>
                  </a:rPr>
                  <a:t/>
                </a:r>
                <a:br>
                  <a:rPr lang="en-US" sz="2200" dirty="0" smtClean="0">
                    <a:solidFill>
                      <a:schemeClr val="tx1"/>
                    </a:solidFill>
                  </a:rPr>
                </a:br>
                <a:r>
                  <a:rPr lang="en-US" sz="2200" dirty="0" smtClean="0">
                    <a:solidFill>
                      <a:schemeClr val="tx1"/>
                    </a:solidFill>
                  </a:rPr>
                  <a:t>                </a:t>
                </a:r>
                <a:br>
                  <a:rPr lang="en-US" sz="2200" dirty="0" smtClean="0">
                    <a:solidFill>
                      <a:schemeClr val="tx1"/>
                    </a:solidFill>
                  </a:rPr>
                </a:br>
                <a:r>
                  <a:rPr lang="en-US" sz="2200" dirty="0" smtClean="0">
                    <a:solidFill>
                      <a:schemeClr val="tx1"/>
                    </a:solidFill>
                  </a:rPr>
                  <a:t/>
                </a:r>
                <a:br>
                  <a:rPr lang="en-US" sz="2200" dirty="0" smtClean="0">
                    <a:solidFill>
                      <a:schemeClr val="tx1"/>
                    </a:solidFill>
                  </a:rPr>
                </a:br>
                <a:r>
                  <a:rPr lang="en-US" sz="2200" dirty="0">
                    <a:solidFill>
                      <a:schemeClr val="tx1"/>
                    </a:solidFill>
                  </a:rPr>
                  <a:t> </a:t>
                </a:r>
                <a:r>
                  <a:rPr lang="en-US" sz="2200" dirty="0" smtClean="0">
                    <a:solidFill>
                      <a:schemeClr val="tx1"/>
                    </a:solidFill>
                  </a:rPr>
                  <a:t>                                   Noise voltage</a:t>
                </a:r>
                <a:endParaRPr lang="en-US" sz="2200" dirty="0">
                  <a:solidFill>
                    <a:schemeClr val="tx1"/>
                  </a:solidFill>
                </a:endParaRPr>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0" y="0"/>
                <a:ext cx="12192000" cy="6857999"/>
              </a:xfrm>
              <a:blipFill rotWithShape="0">
                <a:blip r:embed="rId2"/>
                <a:stretch>
                  <a:fillRect l="-400"/>
                </a:stretch>
              </a:blipFill>
            </p:spPr>
            <p:txBody>
              <a:bodyPr/>
              <a:lstStyle/>
              <a:p>
                <a:r>
                  <a:rPr lang="en-US">
                    <a:noFill/>
                  </a:rPr>
                  <a:t> </a:t>
                </a:r>
              </a:p>
            </p:txBody>
          </p:sp>
        </mc:Fallback>
      </mc:AlternateContent>
      <p:cxnSp>
        <p:nvCxnSpPr>
          <p:cNvPr id="4" name="Straight Arrow Connector 3"/>
          <p:cNvCxnSpPr/>
          <p:nvPr/>
        </p:nvCxnSpPr>
        <p:spPr>
          <a:xfrm flipH="1" flipV="1">
            <a:off x="3019927" y="4603508"/>
            <a:ext cx="120315" cy="69038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3"/>
          <a:stretch>
            <a:fillRect/>
          </a:stretch>
        </p:blipFill>
        <p:spPr>
          <a:xfrm>
            <a:off x="5760870" y="3949065"/>
            <a:ext cx="3533775" cy="1857375"/>
          </a:xfrm>
          <a:prstGeom prst="rect">
            <a:avLst/>
          </a:prstGeom>
        </p:spPr>
      </p:pic>
    </p:spTree>
    <p:extLst>
      <p:ext uri="{BB962C8B-B14F-4D97-AF65-F5344CB8AC3E}">
        <p14:creationId xmlns:p14="http://schemas.microsoft.com/office/powerpoint/2010/main" val="34977422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8467" y="1456592"/>
            <a:ext cx="771525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4270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7784" y="1657350"/>
            <a:ext cx="9229725" cy="17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857170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52687" y="1193633"/>
            <a:ext cx="9304193" cy="3667125"/>
          </a:xfrm>
          <a:prstGeom prst="rect">
            <a:avLst/>
          </a:prstGeom>
        </p:spPr>
      </p:pic>
    </p:spTree>
    <p:extLst>
      <p:ext uri="{BB962C8B-B14F-4D97-AF65-F5344CB8AC3E}">
        <p14:creationId xmlns:p14="http://schemas.microsoft.com/office/powerpoint/2010/main" val="34797974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453342" y="1237787"/>
            <a:ext cx="6619847" cy="3994484"/>
          </a:xfrm>
          <a:prstGeom prst="rect">
            <a:avLst/>
          </a:prstGeom>
        </p:spPr>
      </p:pic>
      <p:sp>
        <p:nvSpPr>
          <p:cNvPr id="3" name="TextBox 2"/>
          <p:cNvSpPr txBox="1"/>
          <p:nvPr/>
        </p:nvSpPr>
        <p:spPr>
          <a:xfrm>
            <a:off x="336884" y="268887"/>
            <a:ext cx="1571264" cy="369332"/>
          </a:xfrm>
          <a:prstGeom prst="rect">
            <a:avLst/>
          </a:prstGeom>
          <a:noFill/>
        </p:spPr>
        <p:txBody>
          <a:bodyPr wrap="none" rtlCol="0">
            <a:spAutoFit/>
          </a:bodyPr>
          <a:lstStyle/>
          <a:p>
            <a:r>
              <a:rPr lang="en-US" u="sng" dirty="0" smtClean="0"/>
              <a:t>White Noise: </a:t>
            </a:r>
            <a:endParaRPr lang="en-US" u="sng" dirty="0"/>
          </a:p>
        </p:txBody>
      </p:sp>
      <p:sp>
        <p:nvSpPr>
          <p:cNvPr id="4" name="Rectangle 3"/>
          <p:cNvSpPr/>
          <p:nvPr/>
        </p:nvSpPr>
        <p:spPr>
          <a:xfrm>
            <a:off x="336884" y="638219"/>
            <a:ext cx="9240253" cy="369332"/>
          </a:xfrm>
          <a:prstGeom prst="rect">
            <a:avLst/>
          </a:prstGeom>
        </p:spPr>
        <p:txBody>
          <a:bodyPr wrap="square">
            <a:spAutoFit/>
          </a:bodyPr>
          <a:lstStyle/>
          <a:p>
            <a:r>
              <a:rPr lang="en-US" i="0" dirty="0" smtClean="0">
                <a:effectLst/>
                <a:latin typeface="Arial" panose="020B0604020202020204" pitchFamily="34" charset="0"/>
              </a:rPr>
              <a:t>The Noise in which the Noise Power is S</a:t>
            </a:r>
            <a:r>
              <a:rPr lang="en-US" dirty="0"/>
              <a:t>a</a:t>
            </a:r>
            <a:r>
              <a:rPr lang="en-US" i="0" dirty="0" smtClean="0">
                <a:effectLst/>
                <a:latin typeface="Arial" panose="020B0604020202020204" pitchFamily="34" charset="0"/>
              </a:rPr>
              <a:t>me for </a:t>
            </a:r>
            <a:r>
              <a:rPr lang="en-US" dirty="0"/>
              <a:t>a</a:t>
            </a:r>
            <a:r>
              <a:rPr lang="en-US" i="0" dirty="0" smtClean="0">
                <a:effectLst/>
                <a:latin typeface="Arial" panose="020B0604020202020204" pitchFamily="34" charset="0"/>
              </a:rPr>
              <a:t>ll frequencies is c</a:t>
            </a:r>
            <a:r>
              <a:rPr lang="en-US" dirty="0" smtClean="0"/>
              <a:t>alled White Noise</a:t>
            </a:r>
            <a:r>
              <a:rPr lang="en-US" i="0" dirty="0" smtClean="0">
                <a:effectLst/>
                <a:latin typeface="Arial" panose="020B0604020202020204" pitchFamily="34" charset="0"/>
              </a:rPr>
              <a:t>.</a:t>
            </a:r>
            <a:endParaRPr lang="en-US" i="0" dirty="0">
              <a:effectLst/>
              <a:latin typeface="Arial" panose="020B0604020202020204" pitchFamily="34" charset="0"/>
            </a:endParaRPr>
          </a:p>
        </p:txBody>
      </p:sp>
      <p:sp>
        <p:nvSpPr>
          <p:cNvPr id="5" name="TextBox 4"/>
          <p:cNvSpPr txBox="1"/>
          <p:nvPr/>
        </p:nvSpPr>
        <p:spPr>
          <a:xfrm>
            <a:off x="2935705" y="5642811"/>
            <a:ext cx="4038670" cy="369332"/>
          </a:xfrm>
          <a:prstGeom prst="rect">
            <a:avLst/>
          </a:prstGeom>
          <a:noFill/>
        </p:spPr>
        <p:txBody>
          <a:bodyPr wrap="none" rtlCol="0">
            <a:spAutoFit/>
          </a:bodyPr>
          <a:lstStyle/>
          <a:p>
            <a:r>
              <a:rPr lang="en-US" u="sng" dirty="0" smtClean="0"/>
              <a:t>Fig: Prob</a:t>
            </a:r>
            <a:r>
              <a:rPr lang="en-US" u="sng" dirty="0"/>
              <a:t>a</a:t>
            </a:r>
            <a:r>
              <a:rPr lang="en-US" u="sng" dirty="0" smtClean="0"/>
              <a:t>ble Spectrum Density (PSD)</a:t>
            </a:r>
            <a:endParaRPr lang="en-US" u="sng" dirty="0"/>
          </a:p>
        </p:txBody>
      </p:sp>
    </p:spTree>
    <p:extLst>
      <p:ext uri="{BB962C8B-B14F-4D97-AF65-F5344CB8AC3E}">
        <p14:creationId xmlns:p14="http://schemas.microsoft.com/office/powerpoint/2010/main" val="25769710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a:xfrm>
                <a:off x="0" y="0"/>
                <a:ext cx="12192000" cy="6857999"/>
              </a:xfrm>
            </p:spPr>
            <p:txBody>
              <a:bodyPr anchor="t">
                <a:normAutofit fontScale="90000"/>
              </a:bodyPr>
              <a:lstStyle/>
              <a:p>
                <a:r>
                  <a:rPr lang="en-US" sz="1800" b="1" u="sng" dirty="0" smtClean="0"/>
                  <a:t/>
                </a:r>
                <a:br>
                  <a:rPr lang="en-US" sz="1800" b="1" u="sng" dirty="0" smtClean="0"/>
                </a:br>
                <a:r>
                  <a:rPr lang="en-US" sz="2000" b="1" u="sng" dirty="0" smtClean="0">
                    <a:solidFill>
                      <a:schemeClr val="tx1"/>
                    </a:solidFill>
                  </a:rPr>
                  <a:t>   Example:02</a:t>
                </a:r>
                <a:br>
                  <a:rPr lang="en-US" sz="2000" b="1" u="sng" dirty="0" smtClean="0">
                    <a:solidFill>
                      <a:schemeClr val="tx1"/>
                    </a:solidFill>
                  </a:rPr>
                </a:br>
                <a:r>
                  <a:rPr lang="en-US" sz="2000" b="1" u="sng" dirty="0">
                    <a:solidFill>
                      <a:schemeClr val="tx1"/>
                    </a:solidFill>
                  </a:rPr>
                  <a:t/>
                </a:r>
                <a:br>
                  <a:rPr lang="en-US" sz="2000" b="1" u="sng" dirty="0">
                    <a:solidFill>
                      <a:schemeClr val="tx1"/>
                    </a:solidFill>
                  </a:rPr>
                </a:br>
                <a:r>
                  <a:rPr lang="en-US" sz="2200" dirty="0" smtClean="0">
                    <a:solidFill>
                      <a:schemeClr val="tx1"/>
                    </a:solidFill>
                  </a:rPr>
                  <a:t>For an electron device operating at a temperature </a:t>
                </a:r>
                <a14:m>
                  <m:oMath xmlns:m="http://schemas.openxmlformats.org/officeDocument/2006/math">
                    <m:sSup>
                      <m:sSupPr>
                        <m:ctrlPr>
                          <a:rPr lang="en-US" sz="2200" i="1" smtClean="0">
                            <a:solidFill>
                              <a:schemeClr val="tx1"/>
                            </a:solidFill>
                            <a:latin typeface="Cambria Math"/>
                          </a:rPr>
                        </m:ctrlPr>
                      </m:sSupPr>
                      <m:e>
                        <m:r>
                          <a:rPr lang="en-US" sz="2200" b="0" i="1" smtClean="0">
                            <a:solidFill>
                              <a:schemeClr val="tx1"/>
                            </a:solidFill>
                            <a:latin typeface="Cambria Math" panose="02040503050406030204" pitchFamily="18" charset="0"/>
                          </a:rPr>
                          <m:t>17</m:t>
                        </m:r>
                      </m:e>
                      <m:sup>
                        <m:r>
                          <a:rPr lang="en-US" sz="2200" b="0" i="1" smtClean="0">
                            <a:solidFill>
                              <a:schemeClr val="tx1"/>
                            </a:solidFill>
                            <a:latin typeface="Cambria Math" panose="02040503050406030204" pitchFamily="18" charset="0"/>
                          </a:rPr>
                          <m:t>𝑜</m:t>
                        </m:r>
                      </m:sup>
                    </m:sSup>
                    <m:r>
                      <a:rPr lang="en-US" sz="2200" b="0" i="1" smtClean="0">
                        <a:solidFill>
                          <a:schemeClr val="tx1"/>
                        </a:solidFill>
                        <a:latin typeface="Cambria Math" panose="02040503050406030204" pitchFamily="18" charset="0"/>
                      </a:rPr>
                      <m:t>𝑐</m:t>
                    </m:r>
                    <m:r>
                      <a:rPr lang="en-US" sz="2200" b="1" i="0" smtClean="0">
                        <a:solidFill>
                          <a:schemeClr val="tx1"/>
                        </a:solidFill>
                        <a:latin typeface="Cambria Math" panose="02040503050406030204" pitchFamily="18" charset="0"/>
                      </a:rPr>
                      <m:t> </m:t>
                    </m:r>
                  </m:oMath>
                </a14:m>
                <a:r>
                  <a:rPr lang="en-US" sz="2200" dirty="0" smtClean="0">
                    <a:solidFill>
                      <a:schemeClr val="tx1"/>
                    </a:solidFill>
                  </a:rPr>
                  <a:t>with a bandwidth of 10KHz, determine</a:t>
                </a:r>
                <a:br>
                  <a:rPr lang="en-US" sz="2200" dirty="0" smtClean="0">
                    <a:solidFill>
                      <a:schemeClr val="tx1"/>
                    </a:solidFill>
                  </a:rPr>
                </a:br>
                <a:r>
                  <a:rPr lang="en-US" sz="2200" dirty="0">
                    <a:solidFill>
                      <a:schemeClr val="tx1"/>
                    </a:solidFill>
                  </a:rPr>
                  <a:t/>
                </a:r>
                <a:br>
                  <a:rPr lang="en-US" sz="2200" dirty="0">
                    <a:solidFill>
                      <a:schemeClr val="tx1"/>
                    </a:solidFill>
                  </a:rPr>
                </a:br>
                <a:r>
                  <a:rPr lang="en-US" sz="2200" dirty="0" smtClean="0">
                    <a:solidFill>
                      <a:schemeClr val="tx1"/>
                    </a:solidFill>
                  </a:rPr>
                  <a:t>             1. Thermal noise power in watt and dBm</a:t>
                </a:r>
                <a:br>
                  <a:rPr lang="en-US" sz="2200" dirty="0" smtClean="0">
                    <a:solidFill>
                      <a:schemeClr val="tx1"/>
                    </a:solidFill>
                  </a:rPr>
                </a:br>
                <a:r>
                  <a:rPr lang="en-US" sz="2200" dirty="0" smtClean="0">
                    <a:solidFill>
                      <a:schemeClr val="tx1"/>
                    </a:solidFill>
                  </a:rPr>
                  <a:t>             2. Determine rms noise voltage for a 100ohm internal and 100ohm load.</a:t>
                </a:r>
                <a:br>
                  <a:rPr lang="en-US" sz="2200" dirty="0" smtClean="0">
                    <a:solidFill>
                      <a:schemeClr val="tx1"/>
                    </a:solidFill>
                  </a:rPr>
                </a:br>
                <a:r>
                  <a:rPr lang="en-US" sz="2200" dirty="0">
                    <a:solidFill>
                      <a:schemeClr val="tx1"/>
                    </a:solidFill>
                  </a:rPr>
                  <a:t/>
                </a:r>
                <a:br>
                  <a:rPr lang="en-US" sz="2200" dirty="0">
                    <a:solidFill>
                      <a:schemeClr val="tx1"/>
                    </a:solidFill>
                  </a:rPr>
                </a:br>
                <a:r>
                  <a:rPr lang="en-US" sz="2000" u="sng" dirty="0" smtClean="0">
                    <a:solidFill>
                      <a:schemeClr val="tx1"/>
                    </a:solidFill>
                  </a:rPr>
                  <a:t>Solution</a:t>
                </a:r>
                <a:r>
                  <a:rPr lang="en-US" sz="2000" dirty="0" smtClean="0">
                    <a:solidFill>
                      <a:schemeClr val="tx1"/>
                    </a:solidFill>
                  </a:rPr>
                  <a:t>:</a:t>
                </a:r>
                <a:br>
                  <a:rPr lang="en-US" sz="2000" dirty="0" smtClean="0">
                    <a:solidFill>
                      <a:schemeClr val="tx1"/>
                    </a:solidFill>
                  </a:rPr>
                </a:br>
                <a:r>
                  <a:rPr lang="en-US" sz="2000" dirty="0" smtClean="0">
                    <a:solidFill>
                      <a:schemeClr val="tx1"/>
                    </a:solidFill>
                  </a:rPr>
                  <a:t> </a:t>
                </a:r>
                <a:r>
                  <a:rPr lang="en-US" sz="2000" dirty="0" err="1" smtClean="0">
                    <a:solidFill>
                      <a:schemeClr val="tx1"/>
                    </a:solidFill>
                  </a:rPr>
                  <a:t>i</a:t>
                </a:r>
                <a:r>
                  <a:rPr lang="en-US" sz="2000" dirty="0">
                    <a:solidFill>
                      <a:schemeClr val="tx1"/>
                    </a:solidFill>
                  </a:rPr>
                  <a:t>,</a:t>
                </a:r>
                <a:br>
                  <a:rPr lang="en-US" sz="2000" dirty="0">
                    <a:solidFill>
                      <a:schemeClr val="tx1"/>
                    </a:solidFill>
                  </a:rPr>
                </a:br>
                <a:r>
                  <a:rPr lang="en-US" sz="2000" dirty="0" smtClean="0">
                    <a:solidFill>
                      <a:schemeClr val="tx1"/>
                    </a:solidFill>
                  </a:rPr>
                  <a:t>                N=KTB                                                                        Here,</a:t>
                </a:r>
                <a:br>
                  <a:rPr lang="en-US" sz="2000" dirty="0" smtClean="0">
                    <a:solidFill>
                      <a:schemeClr val="tx1"/>
                    </a:solidFill>
                  </a:rPr>
                </a:br>
                <a:r>
                  <a:rPr lang="en-US" sz="2000" dirty="0" smtClean="0">
                    <a:solidFill>
                      <a:schemeClr val="tx1"/>
                    </a:solidFill>
                  </a:rPr>
                  <a:t>                   = </a:t>
                </a:r>
                <a14:m>
                  <m:oMath xmlns:m="http://schemas.openxmlformats.org/officeDocument/2006/math">
                    <m:sSup>
                      <m:sSupPr>
                        <m:ctrlPr>
                          <a:rPr lang="en-US" sz="2000" i="1" smtClean="0">
                            <a:solidFill>
                              <a:schemeClr val="tx1"/>
                            </a:solidFill>
                            <a:latin typeface="Cambria Math"/>
                          </a:rPr>
                        </m:ctrlPr>
                      </m:sSupPr>
                      <m:e>
                        <m:r>
                          <a:rPr lang="en-US" sz="2000" b="0" i="1" smtClean="0">
                            <a:solidFill>
                              <a:schemeClr val="tx1"/>
                            </a:solidFill>
                            <a:latin typeface="Cambria Math" panose="02040503050406030204" pitchFamily="18" charset="0"/>
                          </a:rPr>
                          <m:t>1.38</m:t>
                        </m:r>
                        <m:r>
                          <a:rPr lang="en-US" sz="2000" b="0" i="1" smtClean="0">
                            <a:solidFill>
                              <a:schemeClr val="tx1"/>
                            </a:solidFill>
                            <a:latin typeface="Cambria Math" panose="02040503050406030204" pitchFamily="18" charset="0"/>
                            <a:ea typeface="Cambria Math" panose="02040503050406030204" pitchFamily="18" charset="0"/>
                          </a:rPr>
                          <m:t>×10</m:t>
                        </m:r>
                      </m:e>
                      <m:sup>
                        <m:r>
                          <a:rPr lang="en-US" sz="2000" b="0" i="1" smtClean="0">
                            <a:solidFill>
                              <a:schemeClr val="tx1"/>
                            </a:solidFill>
                            <a:latin typeface="Cambria Math" panose="02040503050406030204" pitchFamily="18" charset="0"/>
                          </a:rPr>
                          <m:t>−23</m:t>
                        </m:r>
                      </m:sup>
                    </m:sSup>
                    <m:r>
                      <a:rPr lang="en-US" sz="2000" i="1" smtClean="0">
                        <a:solidFill>
                          <a:schemeClr val="tx1"/>
                        </a:solidFill>
                        <a:latin typeface="Cambria Math" panose="02040503050406030204" pitchFamily="18" charset="0"/>
                        <a:ea typeface="Cambria Math" panose="02040503050406030204" pitchFamily="18" charset="0"/>
                      </a:rPr>
                      <m:t>×</m:t>
                    </m:r>
                    <m:r>
                      <a:rPr lang="en-US" sz="2000" b="0" i="1" smtClean="0">
                        <a:solidFill>
                          <a:schemeClr val="tx1"/>
                        </a:solidFill>
                        <a:latin typeface="Cambria Math" panose="02040503050406030204" pitchFamily="18" charset="0"/>
                        <a:ea typeface="Cambria Math" panose="02040503050406030204" pitchFamily="18" charset="0"/>
                      </a:rPr>
                      <m:t>290×</m:t>
                    </m:r>
                    <m:sSup>
                      <m:sSupPr>
                        <m:ctrlPr>
                          <a:rPr lang="en-US" sz="2000" b="0" i="1" smtClean="0">
                            <a:solidFill>
                              <a:schemeClr val="tx1"/>
                            </a:solidFill>
                            <a:latin typeface="Cambria Math"/>
                            <a:ea typeface="Cambria Math" panose="02040503050406030204" pitchFamily="18" charset="0"/>
                          </a:rPr>
                        </m:ctrlPr>
                      </m:sSupPr>
                      <m:e>
                        <m:r>
                          <a:rPr lang="en-US" sz="2000" b="0" i="1" smtClean="0">
                            <a:solidFill>
                              <a:schemeClr val="tx1"/>
                            </a:solidFill>
                            <a:latin typeface="Cambria Math" panose="02040503050406030204" pitchFamily="18" charset="0"/>
                            <a:ea typeface="Cambria Math" panose="02040503050406030204" pitchFamily="18" charset="0"/>
                          </a:rPr>
                          <m:t>10×10</m:t>
                        </m:r>
                      </m:e>
                      <m:sup>
                        <m:r>
                          <a:rPr lang="en-US" sz="2000" b="0" i="1" smtClean="0">
                            <a:solidFill>
                              <a:schemeClr val="tx1"/>
                            </a:solidFill>
                            <a:latin typeface="Cambria Math" panose="02040503050406030204" pitchFamily="18" charset="0"/>
                            <a:ea typeface="Cambria Math" panose="02040503050406030204" pitchFamily="18" charset="0"/>
                          </a:rPr>
                          <m:t>3</m:t>
                        </m:r>
                      </m:sup>
                    </m:sSup>
                  </m:oMath>
                </a14:m>
                <a:r>
                  <a:rPr lang="en-US" sz="2000" dirty="0" smtClean="0">
                    <a:solidFill>
                      <a:schemeClr val="tx1"/>
                    </a:solidFill>
                  </a:rPr>
                  <a:t>                           </a:t>
                </a:r>
                <a:r>
                  <a:rPr lang="en-US" sz="2200" dirty="0" smtClean="0">
                    <a:solidFill>
                      <a:schemeClr val="tx1"/>
                    </a:solidFill>
                  </a:rPr>
                  <a:t>    k= 290k</a:t>
                </a:r>
                <a:r>
                  <a:rPr lang="en-US" sz="2200" u="sng" dirty="0" smtClean="0">
                    <a:solidFill>
                      <a:schemeClr val="tx1"/>
                    </a:solidFill>
                  </a:rPr>
                  <a:t/>
                </a:r>
                <a:br>
                  <a:rPr lang="en-US" sz="2200" u="sng" dirty="0" smtClean="0">
                    <a:solidFill>
                      <a:schemeClr val="tx1"/>
                    </a:solidFill>
                  </a:rPr>
                </a:br>
                <a:r>
                  <a:rPr lang="en-US" sz="2000" dirty="0">
                    <a:solidFill>
                      <a:schemeClr val="tx1"/>
                    </a:solidFill>
                  </a:rPr>
                  <a:t> </a:t>
                </a:r>
                <a:r>
                  <a:rPr lang="en-US" sz="2000" dirty="0" smtClean="0">
                    <a:solidFill>
                      <a:schemeClr val="tx1"/>
                    </a:solidFill>
                  </a:rPr>
                  <a:t>                  = </a:t>
                </a:r>
                <a14:m>
                  <m:oMath xmlns:m="http://schemas.openxmlformats.org/officeDocument/2006/math">
                    <m:sSup>
                      <m:sSupPr>
                        <m:ctrlPr>
                          <a:rPr lang="en-US" sz="2000" i="1" smtClean="0">
                            <a:solidFill>
                              <a:schemeClr val="tx1"/>
                            </a:solidFill>
                            <a:latin typeface="Cambria Math"/>
                          </a:rPr>
                        </m:ctrlPr>
                      </m:sSupPr>
                      <m:e>
                        <m:r>
                          <a:rPr lang="en-US" sz="2000" b="0" i="1" smtClean="0">
                            <a:solidFill>
                              <a:schemeClr val="tx1"/>
                            </a:solidFill>
                            <a:latin typeface="Cambria Math" panose="02040503050406030204" pitchFamily="18" charset="0"/>
                          </a:rPr>
                          <m:t>4.002</m:t>
                        </m:r>
                        <m:r>
                          <a:rPr lang="en-US" sz="2000" b="0" i="1" smtClean="0">
                            <a:solidFill>
                              <a:schemeClr val="tx1"/>
                            </a:solidFill>
                            <a:latin typeface="Cambria Math" panose="02040503050406030204" pitchFamily="18" charset="0"/>
                            <a:ea typeface="Cambria Math" panose="02040503050406030204" pitchFamily="18" charset="0"/>
                          </a:rPr>
                          <m:t>×10</m:t>
                        </m:r>
                      </m:e>
                      <m:sup>
                        <m:r>
                          <a:rPr lang="en-US" sz="2000" b="0" i="1" smtClean="0">
                            <a:solidFill>
                              <a:schemeClr val="tx1"/>
                            </a:solidFill>
                            <a:latin typeface="Cambria Math" panose="02040503050406030204" pitchFamily="18" charset="0"/>
                          </a:rPr>
                          <m:t>−17</m:t>
                        </m:r>
                      </m:sup>
                    </m:sSup>
                  </m:oMath>
                </a14:m>
                <a:r>
                  <a:rPr lang="en-US" sz="2000" dirty="0" smtClean="0">
                    <a:solidFill>
                      <a:schemeClr val="tx1"/>
                    </a:solidFill>
                  </a:rPr>
                  <a:t>w                                                     </a:t>
                </a:r>
                <a:r>
                  <a:rPr lang="en-US" sz="2200" dirty="0" smtClean="0">
                    <a:solidFill>
                      <a:schemeClr val="tx1"/>
                    </a:solidFill>
                  </a:rPr>
                  <a:t>B= 10</a:t>
                </a:r>
                <a14:m>
                  <m:oMath xmlns:m="http://schemas.openxmlformats.org/officeDocument/2006/math">
                    <m:r>
                      <a:rPr lang="en-US" sz="2200" i="1" smtClean="0">
                        <a:solidFill>
                          <a:schemeClr val="tx1"/>
                        </a:solidFill>
                        <a:latin typeface="Cambria Math" panose="02040503050406030204" pitchFamily="18" charset="0"/>
                        <a:ea typeface="Cambria Math" panose="02040503050406030204" pitchFamily="18" charset="0"/>
                      </a:rPr>
                      <m:t>×</m:t>
                    </m:r>
                    <m:sSup>
                      <m:sSupPr>
                        <m:ctrlPr>
                          <a:rPr lang="en-US" sz="2200" i="1" smtClean="0">
                            <a:solidFill>
                              <a:schemeClr val="tx1"/>
                            </a:solidFill>
                            <a:latin typeface="Cambria Math"/>
                            <a:ea typeface="Cambria Math" panose="02040503050406030204" pitchFamily="18" charset="0"/>
                          </a:rPr>
                        </m:ctrlPr>
                      </m:sSupPr>
                      <m:e>
                        <m:r>
                          <a:rPr lang="en-US" sz="2200" b="0" i="1" smtClean="0">
                            <a:solidFill>
                              <a:schemeClr val="tx1"/>
                            </a:solidFill>
                            <a:latin typeface="Cambria Math" panose="02040503050406030204" pitchFamily="18" charset="0"/>
                            <a:ea typeface="Cambria Math" panose="02040503050406030204" pitchFamily="18" charset="0"/>
                          </a:rPr>
                          <m:t>10</m:t>
                        </m:r>
                      </m:e>
                      <m:sup>
                        <m:r>
                          <a:rPr lang="en-US" sz="2200" b="0" i="1" smtClean="0">
                            <a:solidFill>
                              <a:schemeClr val="tx1"/>
                            </a:solidFill>
                            <a:latin typeface="Cambria Math" panose="02040503050406030204" pitchFamily="18" charset="0"/>
                            <a:ea typeface="Cambria Math" panose="02040503050406030204" pitchFamily="18" charset="0"/>
                          </a:rPr>
                          <m:t>3</m:t>
                        </m:r>
                      </m:sup>
                    </m:sSup>
                  </m:oMath>
                </a14:m>
                <a:r>
                  <a:rPr lang="en-US" sz="2000" dirty="0" smtClean="0">
                    <a:solidFill>
                      <a:schemeClr val="tx1"/>
                    </a:solidFill>
                  </a:rPr>
                  <a:t/>
                </a:r>
                <a:br>
                  <a:rPr lang="en-US" sz="2000" dirty="0" smtClean="0">
                    <a:solidFill>
                      <a:schemeClr val="tx1"/>
                    </a:solidFill>
                  </a:rPr>
                </a:br>
                <a:r>
                  <a:rPr lang="en-US" sz="2000" dirty="0">
                    <a:solidFill>
                      <a:schemeClr val="tx1"/>
                    </a:solidFill>
                  </a:rPr>
                  <a:t/>
                </a:r>
                <a:br>
                  <a:rPr lang="en-US" sz="2000" dirty="0">
                    <a:solidFill>
                      <a:schemeClr val="tx1"/>
                    </a:solidFill>
                  </a:rPr>
                </a:br>
                <a:r>
                  <a:rPr lang="en-US" sz="2200" dirty="0" smtClean="0">
                    <a:solidFill>
                      <a:schemeClr val="tx1"/>
                    </a:solidFill>
                  </a:rPr>
                  <a:t>           N= 10 log </a:t>
                </a:r>
                <a14:m>
                  <m:oMath xmlns:m="http://schemas.openxmlformats.org/officeDocument/2006/math">
                    <m:f>
                      <m:fPr>
                        <m:ctrlPr>
                          <a:rPr lang="en-US" sz="2200" i="1" smtClean="0">
                            <a:solidFill>
                              <a:schemeClr val="tx1"/>
                            </a:solidFill>
                            <a:latin typeface="Cambria Math"/>
                          </a:rPr>
                        </m:ctrlPr>
                      </m:fPr>
                      <m:num>
                        <m:r>
                          <a:rPr lang="en-US" sz="2200" b="0" i="1" smtClean="0">
                            <a:solidFill>
                              <a:schemeClr val="tx1"/>
                            </a:solidFill>
                            <a:latin typeface="Cambria Math" panose="02040503050406030204" pitchFamily="18" charset="0"/>
                          </a:rPr>
                          <m:t>𝐾𝑇𝐵</m:t>
                        </m:r>
                      </m:num>
                      <m:den>
                        <m:r>
                          <a:rPr lang="en-US" sz="2200" b="0" i="1" smtClean="0">
                            <a:solidFill>
                              <a:schemeClr val="tx1"/>
                            </a:solidFill>
                            <a:latin typeface="Cambria Math" panose="02040503050406030204" pitchFamily="18" charset="0"/>
                          </a:rPr>
                          <m:t>0.001</m:t>
                        </m:r>
                      </m:den>
                    </m:f>
                  </m:oMath>
                </a14:m>
                <a:r>
                  <a:rPr lang="en-US" sz="2000" dirty="0" smtClean="0">
                    <a:solidFill>
                      <a:schemeClr val="tx1"/>
                    </a:solidFill>
                  </a:rPr>
                  <a:t>                                                              </a:t>
                </a:r>
                <a14:m>
                  <m:oMath xmlns:m="http://schemas.openxmlformats.org/officeDocument/2006/math">
                    <m:sSub>
                      <m:sSubPr>
                        <m:ctrlPr>
                          <a:rPr lang="en-US" sz="2000" i="1" dirty="0" smtClean="0">
                            <a:solidFill>
                              <a:schemeClr val="tx1"/>
                            </a:solidFill>
                            <a:latin typeface="Cambria Math"/>
                          </a:rPr>
                        </m:ctrlPr>
                      </m:sSubPr>
                      <m:e>
                        <m:r>
                          <a:rPr lang="en-US" sz="2000" b="0" i="1" dirty="0" smtClean="0">
                            <a:solidFill>
                              <a:schemeClr val="tx1"/>
                            </a:solidFill>
                            <a:latin typeface="Cambria Math" panose="02040503050406030204" pitchFamily="18" charset="0"/>
                          </a:rPr>
                          <m:t>𝑅</m:t>
                        </m:r>
                      </m:e>
                      <m:sub>
                        <m:r>
                          <a:rPr lang="en-US" sz="2000" b="0" i="1" dirty="0" smtClean="0">
                            <a:solidFill>
                              <a:schemeClr val="tx1"/>
                            </a:solidFill>
                            <a:latin typeface="Cambria Math" panose="02040503050406030204" pitchFamily="18" charset="0"/>
                          </a:rPr>
                          <m:t>𝐿</m:t>
                        </m:r>
                      </m:sub>
                    </m:sSub>
                    <m:r>
                      <a:rPr lang="en-US" sz="2000" b="0" i="1" dirty="0" smtClean="0">
                        <a:solidFill>
                          <a:schemeClr val="tx1"/>
                        </a:solidFill>
                        <a:latin typeface="Cambria Math" panose="02040503050406030204" pitchFamily="18" charset="0"/>
                      </a:rPr>
                      <m:t>=</m:t>
                    </m:r>
                  </m:oMath>
                </a14:m>
                <a:r>
                  <a:rPr lang="en-US" sz="2000" dirty="0" smtClean="0">
                    <a:solidFill>
                      <a:schemeClr val="tx1"/>
                    </a:solidFill>
                  </a:rPr>
                  <a:t> 100ohm</a:t>
                </a:r>
                <a:br>
                  <a:rPr lang="en-US" sz="2000" dirty="0" smtClean="0">
                    <a:solidFill>
                      <a:schemeClr val="tx1"/>
                    </a:solidFill>
                  </a:rPr>
                </a:br>
                <a:r>
                  <a:rPr lang="en-US" sz="2000" dirty="0">
                    <a:solidFill>
                      <a:schemeClr val="tx1"/>
                    </a:solidFill>
                  </a:rPr>
                  <a:t> </a:t>
                </a:r>
                <a:r>
                  <a:rPr lang="en-US" sz="2000" dirty="0" smtClean="0">
                    <a:solidFill>
                      <a:schemeClr val="tx1"/>
                    </a:solidFill>
                  </a:rPr>
                  <a:t>   </a:t>
                </a:r>
                <a:br>
                  <a:rPr lang="en-US" sz="2000" dirty="0" smtClean="0">
                    <a:solidFill>
                      <a:schemeClr val="tx1"/>
                    </a:solidFill>
                  </a:rPr>
                </a:br>
                <a:r>
                  <a:rPr lang="en-US" sz="2200" dirty="0">
                    <a:solidFill>
                      <a:schemeClr val="tx1"/>
                    </a:solidFill>
                  </a:rPr>
                  <a:t> </a:t>
                </a:r>
                <a:r>
                  <a:rPr lang="en-US" sz="2200" dirty="0" smtClean="0">
                    <a:solidFill>
                      <a:schemeClr val="tx1"/>
                    </a:solidFill>
                  </a:rPr>
                  <a:t>              = -133.98 dBm                                                   </a:t>
                </a:r>
                <a:r>
                  <a:rPr lang="en-US" sz="2000" dirty="0" smtClean="0">
                    <a:solidFill>
                      <a:schemeClr val="tx1"/>
                    </a:solidFill>
                  </a:rPr>
                  <a:t>k= </a:t>
                </a:r>
                <a14:m>
                  <m:oMath xmlns:m="http://schemas.openxmlformats.org/officeDocument/2006/math">
                    <m:sSup>
                      <m:sSupPr>
                        <m:ctrlPr>
                          <a:rPr lang="en-US" sz="2000" i="1" smtClean="0">
                            <a:solidFill>
                              <a:schemeClr val="tx1"/>
                            </a:solidFill>
                            <a:latin typeface="Cambria Math"/>
                          </a:rPr>
                        </m:ctrlPr>
                      </m:sSupPr>
                      <m:e>
                        <m:r>
                          <a:rPr lang="en-US" sz="2000" b="0" i="1" smtClean="0">
                            <a:solidFill>
                              <a:schemeClr val="tx1"/>
                            </a:solidFill>
                            <a:latin typeface="Cambria Math" panose="02040503050406030204" pitchFamily="18" charset="0"/>
                          </a:rPr>
                          <m:t>1.38</m:t>
                        </m:r>
                        <m:r>
                          <a:rPr lang="en-US" sz="2000" b="0" i="1" smtClean="0">
                            <a:solidFill>
                              <a:schemeClr val="tx1"/>
                            </a:solidFill>
                            <a:latin typeface="Cambria Math" panose="02040503050406030204" pitchFamily="18" charset="0"/>
                            <a:ea typeface="Cambria Math" panose="02040503050406030204" pitchFamily="18" charset="0"/>
                          </a:rPr>
                          <m:t>×10</m:t>
                        </m:r>
                      </m:e>
                      <m:sup>
                        <m:r>
                          <a:rPr lang="en-US" sz="2000" b="0" i="1" smtClean="0">
                            <a:solidFill>
                              <a:schemeClr val="tx1"/>
                            </a:solidFill>
                            <a:latin typeface="Cambria Math" panose="02040503050406030204" pitchFamily="18" charset="0"/>
                          </a:rPr>
                          <m:t>−23</m:t>
                        </m:r>
                      </m:sup>
                    </m:sSup>
                  </m:oMath>
                </a14:m>
                <a:r>
                  <a:rPr lang="en-US" sz="2000" dirty="0" smtClean="0">
                    <a:solidFill>
                      <a:schemeClr val="tx1"/>
                    </a:solidFill>
                  </a:rPr>
                  <a:t>      </a:t>
                </a:r>
                <a:br>
                  <a:rPr lang="en-US" sz="2000" dirty="0" smtClean="0">
                    <a:solidFill>
                      <a:schemeClr val="tx1"/>
                    </a:solidFill>
                  </a:rPr>
                </a:br>
                <a:r>
                  <a:rPr lang="en-US" sz="2000" dirty="0" smtClean="0">
                    <a:solidFill>
                      <a:schemeClr val="tx1"/>
                    </a:solidFill>
                  </a:rPr>
                  <a:t/>
                </a:r>
                <a:br>
                  <a:rPr lang="en-US" sz="2000" dirty="0" smtClean="0">
                    <a:solidFill>
                      <a:schemeClr val="tx1"/>
                    </a:solidFill>
                  </a:rPr>
                </a:br>
                <a:r>
                  <a:rPr lang="en-US" sz="2000" dirty="0">
                    <a:solidFill>
                      <a:schemeClr val="tx1"/>
                    </a:solidFill>
                  </a:rPr>
                  <a:t/>
                </a:r>
                <a:br>
                  <a:rPr lang="en-US" sz="2000" dirty="0">
                    <a:solidFill>
                      <a:schemeClr val="tx1"/>
                    </a:solidFill>
                  </a:rPr>
                </a:br>
                <a:r>
                  <a:rPr lang="en-US" sz="2000" dirty="0" smtClean="0">
                    <a:solidFill>
                      <a:schemeClr val="tx1"/>
                    </a:solidFill>
                  </a:rPr>
                  <a:t>ii,                 </a:t>
                </a:r>
                <a14:m>
                  <m:oMath xmlns:m="http://schemas.openxmlformats.org/officeDocument/2006/math">
                    <m:sSub>
                      <m:sSubPr>
                        <m:ctrlPr>
                          <a:rPr lang="en-US" sz="2000" i="1" smtClean="0">
                            <a:solidFill>
                              <a:schemeClr val="tx1"/>
                            </a:solidFill>
                            <a:latin typeface="Cambria Math"/>
                          </a:rPr>
                        </m:ctrlPr>
                      </m:sSubPr>
                      <m:e>
                        <m:r>
                          <a:rPr lang="en-US" sz="2000" b="0" i="1" smtClean="0">
                            <a:solidFill>
                              <a:schemeClr val="tx1"/>
                            </a:solidFill>
                            <a:latin typeface="Cambria Math" panose="02040503050406030204" pitchFamily="18" charset="0"/>
                          </a:rPr>
                          <m:t>𝑉</m:t>
                        </m:r>
                      </m:e>
                      <m:sub>
                        <m:r>
                          <a:rPr lang="en-US" sz="2000" b="0" i="1" smtClean="0">
                            <a:solidFill>
                              <a:schemeClr val="tx1"/>
                            </a:solidFill>
                            <a:latin typeface="Cambria Math" panose="02040503050406030204" pitchFamily="18" charset="0"/>
                          </a:rPr>
                          <m:t>𝑛</m:t>
                        </m:r>
                      </m:sub>
                    </m:sSub>
                  </m:oMath>
                </a14:m>
                <a:r>
                  <a:rPr lang="en-US" sz="2000" dirty="0" smtClean="0">
                    <a:solidFill>
                      <a:schemeClr val="tx1"/>
                    </a:solidFill>
                  </a:rPr>
                  <a:t>= </a:t>
                </a:r>
                <a14:m>
                  <m:oMath xmlns:m="http://schemas.openxmlformats.org/officeDocument/2006/math">
                    <m:rad>
                      <m:radPr>
                        <m:degHide m:val="on"/>
                        <m:ctrlPr>
                          <a:rPr lang="en-US" sz="2000" i="1" smtClean="0">
                            <a:solidFill>
                              <a:schemeClr val="tx1"/>
                            </a:solidFill>
                            <a:latin typeface="Cambria Math"/>
                          </a:rPr>
                        </m:ctrlPr>
                      </m:radPr>
                      <m:deg/>
                      <m:e>
                        <m:r>
                          <a:rPr lang="en-US" sz="2000" b="0" i="1" smtClean="0">
                            <a:solidFill>
                              <a:schemeClr val="tx1"/>
                            </a:solidFill>
                            <a:latin typeface="Cambria Math" panose="02040503050406030204" pitchFamily="18" charset="0"/>
                          </a:rPr>
                          <m:t>4</m:t>
                        </m:r>
                        <m:sSub>
                          <m:sSubPr>
                            <m:ctrlPr>
                              <a:rPr lang="en-US" sz="2000" b="0" i="1" smtClean="0">
                                <a:solidFill>
                                  <a:schemeClr val="tx1"/>
                                </a:solidFill>
                                <a:latin typeface="Cambria Math"/>
                              </a:rPr>
                            </m:ctrlPr>
                          </m:sSubPr>
                          <m:e>
                            <m:r>
                              <a:rPr lang="en-US" sz="2000" b="0" i="1" smtClean="0">
                                <a:solidFill>
                                  <a:schemeClr val="tx1"/>
                                </a:solidFill>
                                <a:latin typeface="Cambria Math" panose="02040503050406030204" pitchFamily="18" charset="0"/>
                              </a:rPr>
                              <m:t>𝑅</m:t>
                            </m:r>
                          </m:e>
                          <m:sub>
                            <m:r>
                              <a:rPr lang="en-US" sz="2000" b="0" i="1" smtClean="0">
                                <a:solidFill>
                                  <a:schemeClr val="tx1"/>
                                </a:solidFill>
                                <a:latin typeface="Cambria Math" panose="02040503050406030204" pitchFamily="18" charset="0"/>
                              </a:rPr>
                              <m:t>𝐿</m:t>
                            </m:r>
                          </m:sub>
                        </m:sSub>
                        <m:r>
                          <a:rPr lang="en-US" sz="2000" b="0" i="1" smtClean="0">
                            <a:solidFill>
                              <a:schemeClr val="tx1"/>
                            </a:solidFill>
                            <a:latin typeface="Cambria Math" panose="02040503050406030204" pitchFamily="18" charset="0"/>
                          </a:rPr>
                          <m:t>𝐾𝑇𝐵</m:t>
                        </m:r>
                      </m:e>
                    </m:rad>
                  </m:oMath>
                </a14:m>
                <a:r>
                  <a:rPr lang="en-US" sz="2000" dirty="0" smtClean="0">
                    <a:solidFill>
                      <a:schemeClr val="tx1"/>
                    </a:solidFill>
                  </a:rPr>
                  <a:t/>
                </a:r>
                <a:br>
                  <a:rPr lang="en-US" sz="2000" dirty="0" smtClean="0">
                    <a:solidFill>
                      <a:schemeClr val="tx1"/>
                    </a:solidFill>
                  </a:rPr>
                </a:br>
                <a:r>
                  <a:rPr lang="en-US" sz="2000" dirty="0">
                    <a:solidFill>
                      <a:schemeClr val="tx1"/>
                    </a:solidFill>
                  </a:rPr>
                  <a:t> </a:t>
                </a:r>
                <a:r>
                  <a:rPr lang="en-US" sz="2000" dirty="0" smtClean="0">
                    <a:solidFill>
                      <a:schemeClr val="tx1"/>
                    </a:solidFill>
                  </a:rPr>
                  <a:t>                        =</a:t>
                </a:r>
                <a14:m>
                  <m:oMath xmlns:m="http://schemas.openxmlformats.org/officeDocument/2006/math">
                    <m:rad>
                      <m:radPr>
                        <m:degHide m:val="on"/>
                        <m:ctrlPr>
                          <a:rPr lang="en-US" sz="2000" i="1" smtClean="0">
                            <a:solidFill>
                              <a:schemeClr val="tx1"/>
                            </a:solidFill>
                            <a:latin typeface="Cambria Math"/>
                          </a:rPr>
                        </m:ctrlPr>
                      </m:radPr>
                      <m:deg/>
                      <m:e>
                        <m:r>
                          <a:rPr lang="en-US" sz="2000" b="0" i="1" smtClean="0">
                            <a:solidFill>
                              <a:schemeClr val="tx1"/>
                            </a:solidFill>
                            <a:latin typeface="Cambria Math" panose="02040503050406030204" pitchFamily="18" charset="0"/>
                          </a:rPr>
                          <m:t>4</m:t>
                        </m:r>
                        <m:r>
                          <a:rPr lang="en-US" sz="2000" b="0" i="1" smtClean="0">
                            <a:solidFill>
                              <a:schemeClr val="tx1"/>
                            </a:solidFill>
                            <a:latin typeface="Cambria Math" panose="02040503050406030204" pitchFamily="18" charset="0"/>
                            <a:ea typeface="Cambria Math" panose="02040503050406030204" pitchFamily="18" charset="0"/>
                          </a:rPr>
                          <m:t>×100×1.38×</m:t>
                        </m:r>
                        <m:sSup>
                          <m:sSupPr>
                            <m:ctrlPr>
                              <a:rPr lang="en-US" sz="2000" b="0" i="1" smtClean="0">
                                <a:solidFill>
                                  <a:schemeClr val="tx1"/>
                                </a:solidFill>
                                <a:latin typeface="Cambria Math"/>
                                <a:ea typeface="Cambria Math" panose="02040503050406030204" pitchFamily="18" charset="0"/>
                              </a:rPr>
                            </m:ctrlPr>
                          </m:sSupPr>
                          <m:e>
                            <m:r>
                              <a:rPr lang="en-US" sz="2000" b="0" i="1" smtClean="0">
                                <a:solidFill>
                                  <a:schemeClr val="tx1"/>
                                </a:solidFill>
                                <a:latin typeface="Cambria Math" panose="02040503050406030204" pitchFamily="18" charset="0"/>
                                <a:ea typeface="Cambria Math" panose="02040503050406030204" pitchFamily="18" charset="0"/>
                              </a:rPr>
                              <m:t>10</m:t>
                            </m:r>
                          </m:e>
                          <m:sup>
                            <m:r>
                              <a:rPr lang="en-US" sz="2000" b="0" i="1" smtClean="0">
                                <a:solidFill>
                                  <a:schemeClr val="tx1"/>
                                </a:solidFill>
                                <a:latin typeface="Cambria Math" panose="02040503050406030204" pitchFamily="18" charset="0"/>
                                <a:ea typeface="Cambria Math" panose="02040503050406030204" pitchFamily="18" charset="0"/>
                              </a:rPr>
                              <m:t>−23</m:t>
                            </m:r>
                          </m:sup>
                        </m:sSup>
                        <m:r>
                          <a:rPr lang="en-US" sz="2000" b="0" i="1" smtClean="0">
                            <a:solidFill>
                              <a:schemeClr val="tx1"/>
                            </a:solidFill>
                            <a:latin typeface="Cambria Math" panose="02040503050406030204" pitchFamily="18" charset="0"/>
                            <a:ea typeface="Cambria Math" panose="02040503050406030204" pitchFamily="18" charset="0"/>
                          </a:rPr>
                          <m:t>×290×10×</m:t>
                        </m:r>
                        <m:sSup>
                          <m:sSupPr>
                            <m:ctrlPr>
                              <a:rPr lang="en-US" sz="2000" b="0" i="1" smtClean="0">
                                <a:solidFill>
                                  <a:schemeClr val="tx1"/>
                                </a:solidFill>
                                <a:latin typeface="Cambria Math"/>
                                <a:ea typeface="Cambria Math" panose="02040503050406030204" pitchFamily="18" charset="0"/>
                              </a:rPr>
                            </m:ctrlPr>
                          </m:sSupPr>
                          <m:e>
                            <m:r>
                              <a:rPr lang="en-US" sz="2000" b="0" i="1" smtClean="0">
                                <a:solidFill>
                                  <a:schemeClr val="tx1"/>
                                </a:solidFill>
                                <a:latin typeface="Cambria Math" panose="02040503050406030204" pitchFamily="18" charset="0"/>
                                <a:ea typeface="Cambria Math" panose="02040503050406030204" pitchFamily="18" charset="0"/>
                              </a:rPr>
                              <m:t>10</m:t>
                            </m:r>
                          </m:e>
                          <m:sup>
                            <m:r>
                              <a:rPr lang="en-US" sz="2000" b="0" i="1" smtClean="0">
                                <a:solidFill>
                                  <a:schemeClr val="tx1"/>
                                </a:solidFill>
                                <a:latin typeface="Cambria Math" panose="02040503050406030204" pitchFamily="18" charset="0"/>
                                <a:ea typeface="Cambria Math" panose="02040503050406030204" pitchFamily="18" charset="0"/>
                              </a:rPr>
                              <m:t>3</m:t>
                            </m:r>
                          </m:sup>
                        </m:sSup>
                      </m:e>
                    </m:rad>
                  </m:oMath>
                </a14:m>
                <a:r>
                  <a:rPr lang="en-US" sz="2000" dirty="0" smtClean="0">
                    <a:solidFill>
                      <a:schemeClr val="tx1"/>
                    </a:solidFill>
                  </a:rPr>
                  <a:t/>
                </a:r>
                <a:br>
                  <a:rPr lang="en-US" sz="2000" dirty="0" smtClean="0">
                    <a:solidFill>
                      <a:schemeClr val="tx1"/>
                    </a:solidFill>
                  </a:rPr>
                </a:br>
                <a:r>
                  <a:rPr lang="en-US" sz="2000" dirty="0">
                    <a:solidFill>
                      <a:schemeClr val="tx1"/>
                    </a:solidFill>
                  </a:rPr>
                  <a:t> </a:t>
                </a:r>
                <a:r>
                  <a:rPr lang="en-US" sz="2000" dirty="0" smtClean="0">
                    <a:solidFill>
                      <a:schemeClr val="tx1"/>
                    </a:solidFill>
                  </a:rPr>
                  <a:t>                      </a:t>
                </a:r>
                <a:br>
                  <a:rPr lang="en-US" sz="2000" dirty="0" smtClean="0">
                    <a:solidFill>
                      <a:schemeClr val="tx1"/>
                    </a:solidFill>
                  </a:rPr>
                </a:br>
                <a:r>
                  <a:rPr lang="en-US" sz="2000" dirty="0">
                    <a:solidFill>
                      <a:schemeClr val="tx1"/>
                    </a:solidFill>
                  </a:rPr>
                  <a:t> </a:t>
                </a:r>
                <a:r>
                  <a:rPr lang="en-US" sz="2000" dirty="0" smtClean="0">
                    <a:solidFill>
                      <a:schemeClr val="tx1"/>
                    </a:solidFill>
                  </a:rPr>
                  <a:t>                         = 1.26</a:t>
                </a:r>
                <a14:m>
                  <m:oMath xmlns:m="http://schemas.openxmlformats.org/officeDocument/2006/math">
                    <m:r>
                      <a:rPr lang="en-US" sz="2000" i="1" smtClean="0">
                        <a:solidFill>
                          <a:schemeClr val="tx1"/>
                        </a:solidFill>
                        <a:latin typeface="Cambria Math" panose="02040503050406030204" pitchFamily="18" charset="0"/>
                        <a:ea typeface="Cambria Math" panose="02040503050406030204" pitchFamily="18" charset="0"/>
                      </a:rPr>
                      <m:t>×</m:t>
                    </m:r>
                    <m:sSup>
                      <m:sSupPr>
                        <m:ctrlPr>
                          <a:rPr lang="en-US" sz="2000" i="1" smtClean="0">
                            <a:solidFill>
                              <a:schemeClr val="tx1"/>
                            </a:solidFill>
                            <a:latin typeface="Cambria Math"/>
                          </a:rPr>
                        </m:ctrlPr>
                      </m:sSupPr>
                      <m:e>
                        <m:r>
                          <a:rPr lang="en-US" sz="2000" b="0" i="1" smtClean="0">
                            <a:solidFill>
                              <a:schemeClr val="tx1"/>
                            </a:solidFill>
                            <a:latin typeface="Cambria Math" panose="02040503050406030204" pitchFamily="18" charset="0"/>
                          </a:rPr>
                          <m:t>10</m:t>
                        </m:r>
                      </m:e>
                      <m:sup>
                        <m:r>
                          <a:rPr lang="en-US" sz="2000" b="0" i="1" smtClean="0">
                            <a:solidFill>
                              <a:schemeClr val="tx1"/>
                            </a:solidFill>
                            <a:latin typeface="Cambria Math" panose="02040503050406030204" pitchFamily="18" charset="0"/>
                          </a:rPr>
                          <m:t>−7</m:t>
                        </m:r>
                      </m:sup>
                    </m:sSup>
                  </m:oMath>
                </a14:m>
                <a:r>
                  <a:rPr lang="en-US" sz="2000" dirty="0" smtClean="0">
                    <a:solidFill>
                      <a:schemeClr val="tx1"/>
                    </a:solidFill>
                  </a:rPr>
                  <a:t> </a:t>
                </a:r>
                <a:r>
                  <a:rPr lang="en-US" sz="2000" dirty="0" smtClean="0">
                    <a:solidFill>
                      <a:schemeClr val="tx1"/>
                    </a:solidFill>
                  </a:rPr>
                  <a:t>Volt</a:t>
                </a:r>
                <a:endParaRPr lang="en-US" sz="2000" dirty="0">
                  <a:solidFill>
                    <a:schemeClr val="tx1"/>
                  </a:solidFill>
                </a:endParaRPr>
              </a:p>
            </p:txBody>
          </p:sp>
        </mc:Choice>
        <mc:Fallback>
          <p:sp>
            <p:nvSpPr>
              <p:cNvPr id="2" name="Title 1"/>
              <p:cNvSpPr>
                <a:spLocks noGrp="1" noRot="1" noChangeAspect="1" noMove="1" noResize="1" noEditPoints="1" noAdjustHandles="1" noChangeArrowheads="1" noChangeShapeType="1" noTextEdit="1"/>
              </p:cNvSpPr>
              <p:nvPr>
                <p:ph type="title"/>
              </p:nvPr>
            </p:nvSpPr>
            <p:spPr>
              <a:xfrm>
                <a:off x="0" y="0"/>
                <a:ext cx="12192000" cy="6857999"/>
              </a:xfrm>
              <a:blipFill rotWithShape="1">
                <a:blip r:embed="rId2"/>
                <a:stretch>
                  <a:fillRect l="-500" t="-356" b="-1511"/>
                </a:stretch>
              </a:blipFill>
            </p:spPr>
            <p:txBody>
              <a:bodyPr/>
              <a:lstStyle/>
              <a:p>
                <a:r>
                  <a:rPr lang="en-US">
                    <a:noFill/>
                  </a:rPr>
                  <a:t> </a:t>
                </a:r>
              </a:p>
            </p:txBody>
          </p:sp>
        </mc:Fallback>
      </mc:AlternateContent>
    </p:spTree>
    <p:extLst>
      <p:ext uri="{BB962C8B-B14F-4D97-AF65-F5344CB8AC3E}">
        <p14:creationId xmlns:p14="http://schemas.microsoft.com/office/powerpoint/2010/main" val="31585162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651</TotalTime>
  <Words>176</Words>
  <Application>Microsoft Office PowerPoint</Application>
  <PresentationFormat>Custom</PresentationFormat>
  <Paragraphs>25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Facet</vt:lpstr>
      <vt:lpstr>Noise Analysis</vt:lpstr>
      <vt:lpstr>                                                  Noise                                                                  Correlated Noise                               Uncorrelated Noise   Harmonics                        Inter modulation        Distortion                           Distortion       External Noise                                  Internal Noise                                                      Atmosphere       Solar           Man-made    Thermal                Other                                                        noise               noise            noise              noise</vt:lpstr>
      <vt:lpstr> Thermal Noise:           Thermal noise create due to random motion of free electron within a conductor which cause a thermal agitation                                                                                                                                                         N=KTB;  where,                                           N= Noise power in watt                                           T=  Absolute temperature in kelvin                                           B= Band width                                           K= Boltzman’s  constant   (〖1.38×〗^(-23) J/kelvin)                                                                              Math     Example1:               If the room for a audio amplifier the  room temperature is 〖27〗^o c. The band with of audio signal is 5kHz. What will be the thermal noise power in watt and dBm?               Solution:                                                                                        Here,                                                                                                                     B=5kHz      we know,                                                                                                     =5×〖10〗^3            N=KTB              =〖 1.38×10〗^(-23)×5×〖10〗^3×300                                                           T= 273+27              = 〖2.07×〗^(-17)w                                                                                      =300k                                                                                                                    k= 〖1.38×10〗^(-23)</vt:lpstr>
      <vt:lpstr>and               N=10 log KTB/0.001              = 10 log(2.07×〖10〗^(-17))/0.001                       = -136.84 dBm   (ans)                                                        Noise Voltage From MPT Theory        if R_i  and R_L  same          Output noise power,  N_o=V^2/R_L  = (〖(V〗_(n/2))2 )/R_L  = 〖Vn〗^2/(4R_l ) = N = KTB                               V^2=4R_L KTB                                                                                                                      V_N= √(4R_L KTB)                                                       Noise voltage</vt:lpstr>
      <vt:lpstr>PowerPoint Presentation</vt:lpstr>
      <vt:lpstr>PowerPoint Presentation</vt:lpstr>
      <vt:lpstr>PowerPoint Presentation</vt:lpstr>
      <vt:lpstr>PowerPoint Presentation</vt:lpstr>
      <vt:lpstr>    Example:02  For an electron device operating at a temperature 〖17〗^o c with a bandwidth of 10KHz, determine               1. Thermal noise power in watt and dBm              2. Determine rms noise voltage for a 100ohm internal and 100ohm load.  Solution:  i,                 N=KTB                                                                        Here,                    = 〖1.38×10〗^(-23)×290×〖10×10〗^3                               k= 290k                    = 〖4.002×10〗^(-17)w                                                     B= 10×〖10〗^3             N= 10 log KTB/0.001                                                              R_L= 100ohm                     = -133.98 dBm                                                   k= 〖1.38×10〗^(-23)         ii,                 V_n= √(4R_L KTB)                          =√(4×100×1.38×〖10〗^(-23)×290×10×〖10〗^3 )                                                   = 1.26×〖10〗^(-7) Volt</vt:lpstr>
      <vt:lpstr>                                        Signal to Noise power Ratio (SNR)            we know,                   SNR=  S/N  =  P_s/P_n                       where,    P_s= signal power in watt                                     P_n= Noise power in watt Higher the SNR that means Lower Noise Power and Higher Signal Power is better for Communication. Our Expectation is Zero Noise Power that means infinite SNR.                         SNR(dB)= 10 log  P_s/P_n              SNR in voltage:                                   (〖SNR)〗_dB = 10 log P_s/P_n   = 10 log (〖V_s〗^2/R_L)/(〖V_n〗^2/R_L )  =  10 log (V_s/V_n )^2 = 20 log (V_s/V_n )  dB          where, V_s= signal voltage in volt                   V_n=Noise voltage in volt</vt:lpstr>
      <vt:lpstr>PowerPoint Presentation</vt:lpstr>
      <vt:lpstr>                              Noise Factor and Noise Figure    Noise Factor,F = (Input signal to noise ratio)/(Output signal to noise ratio)    Noise Figure = 10 log F    signal+ Noise                    Amplifier                    Amplifier signal+ Noise                                                                                SNR in                         SNR out </vt:lpstr>
      <vt:lpstr>           Ideal amplifier A_p                                  S_i/N_i                (A_p S_i)/(A_p N_i ) = S_i/N_i        Non ideal amplifier With  A_p,N_d          where,                                               A_p= Amplifier power gain                                               N_d=internal noise of Amplifier    S_i/N_i                      Output  (A_p S_i)/(A_p N_i+N_d )             </vt:lpstr>
      <vt:lpstr>PowerPoint Presentation</vt:lpstr>
      <vt:lpstr>PowerPoint Presentation</vt:lpstr>
      <vt:lpstr>Exampole04:   For a non ideal amplifier  the following parameter input signal power = 〖2×10〗^(-10)  watt input noise power = 〖2×10〗^(-18)watt, power gain of amplifier 10lakh internal noise of the amplifier = 〖6×10〗^(-12)watt  Determine;  i, Input SNR in dB                   ii, Output SNR in dB                   iii, Noise factor and noise figure      Solution:               I.  SNR input = P_s/P_n   = 〖2×10〗^(-10)/〖2×10〗^(-18)  = 100000000                  SNR(dB) = 10 log (1000000000)                             = 80 dB</vt:lpstr>
      <vt:lpstr>      ii,             P_o= A×S_i = 1000000×2×〖10〗^(-10)                             =2×〖10〗^(-4)             N_o= A×S_i+N_d= 1000000×〖2×10〗^(-18)+〖6×10〗^(-12)                                    =                        SNR(out)= 25000000                      SNR(dB)= 10log (25000000)                                 = 74dB iii,    Noise factor= 1000000000/25000000 = 4    and Noise figure, F= 10log F                               = 10log (4)                               = 6 dB ans.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Noise Analysis</dc:title>
  <dc:creator>Windows User</dc:creator>
  <cp:lastModifiedBy>Personal</cp:lastModifiedBy>
  <cp:revision>81</cp:revision>
  <dcterms:created xsi:type="dcterms:W3CDTF">2018-04-06T08:46:07Z</dcterms:created>
  <dcterms:modified xsi:type="dcterms:W3CDTF">2020-10-29T09:49:34Z</dcterms:modified>
</cp:coreProperties>
</file>