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8" r:id="rId6"/>
    <p:sldId id="269" r:id="rId7"/>
    <p:sldId id="266" r:id="rId8"/>
    <p:sldId id="267" r:id="rId9"/>
    <p:sldId id="260" r:id="rId10"/>
    <p:sldId id="261" r:id="rId11"/>
    <p:sldId id="271" r:id="rId12"/>
    <p:sldId id="262" r:id="rId13"/>
    <p:sldId id="263" r:id="rId14"/>
    <p:sldId id="272" r:id="rId15"/>
    <p:sldId id="270" r:id="rId16"/>
    <p:sldId id="264"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30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2429088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3473039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78886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1612719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2100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3742294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1034324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388730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399278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9A12F-E1E2-4D44-8595-98E6D30DA700}"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403324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69A12F-E1E2-4D44-8595-98E6D30DA700}"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110985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69A12F-E1E2-4D44-8595-98E6D30DA700}" type="datetimeFigureOut">
              <a:rPr lang="en-US" smtClean="0"/>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257472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69A12F-E1E2-4D44-8595-98E6D30DA700}" type="datetimeFigureOut">
              <a:rPr lang="en-US" smtClean="0"/>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1841457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9A12F-E1E2-4D44-8595-98E6D30DA700}" type="datetimeFigureOut">
              <a:rPr lang="en-US" smtClean="0"/>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538747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9A12F-E1E2-4D44-8595-98E6D30DA700}"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170003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9A12F-E1E2-4D44-8595-98E6D30DA700}"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8EC1-1FCA-452A-8BD5-CB58B87D3A7D}" type="slidenum">
              <a:rPr lang="en-US" smtClean="0"/>
              <a:t>‹#›</a:t>
            </a:fld>
            <a:endParaRPr lang="en-US"/>
          </a:p>
        </p:txBody>
      </p:sp>
    </p:spTree>
    <p:extLst>
      <p:ext uri="{BB962C8B-B14F-4D97-AF65-F5344CB8AC3E}">
        <p14:creationId xmlns:p14="http://schemas.microsoft.com/office/powerpoint/2010/main" val="363245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69A12F-E1E2-4D44-8595-98E6D30DA700}" type="datetimeFigureOut">
              <a:rPr lang="en-US" smtClean="0"/>
              <a:t>10/29/2020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2B8EC1-1FCA-452A-8BD5-CB58B87D3A7D}" type="slidenum">
              <a:rPr lang="en-US" smtClean="0"/>
              <a:t>‹#›</a:t>
            </a:fld>
            <a:endParaRPr lang="en-US"/>
          </a:p>
        </p:txBody>
      </p:sp>
    </p:spTree>
    <p:extLst>
      <p:ext uri="{BB962C8B-B14F-4D97-AF65-F5344CB8AC3E}">
        <p14:creationId xmlns:p14="http://schemas.microsoft.com/office/powerpoint/2010/main" val="311364797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0389" y="574630"/>
            <a:ext cx="8630653" cy="1001508"/>
          </a:xfrm>
        </p:spPr>
        <p:txBody>
          <a:bodyPr anchor="t"/>
          <a:lstStyle/>
          <a:p>
            <a:pPr algn="ctr"/>
            <a:r>
              <a:rPr lang="en-US" b="1" dirty="0" smtClean="0">
                <a:solidFill>
                  <a:srgbClr val="7030A0"/>
                </a:solidFill>
              </a:rPr>
              <a:t>Noise Analysis</a:t>
            </a:r>
            <a:endParaRPr lang="en-US" b="1" dirty="0">
              <a:solidFill>
                <a:srgbClr val="7030A0"/>
              </a:solidFill>
            </a:endParaRPr>
          </a:p>
        </p:txBody>
      </p:sp>
      <p:sp>
        <p:nvSpPr>
          <p:cNvPr id="3" name="Subtitle 2"/>
          <p:cNvSpPr>
            <a:spLocks noGrp="1"/>
          </p:cNvSpPr>
          <p:nvPr>
            <p:ph type="subTitle" idx="1"/>
          </p:nvPr>
        </p:nvSpPr>
        <p:spPr>
          <a:xfrm>
            <a:off x="301752" y="2015525"/>
            <a:ext cx="11804904" cy="3867912"/>
          </a:xfrm>
        </p:spPr>
        <p:txBody>
          <a:bodyPr>
            <a:normAutofit/>
          </a:bodyPr>
          <a:lstStyle/>
          <a:p>
            <a:pPr algn="l"/>
            <a:r>
              <a:rPr lang="en-US" sz="2400" b="1" u="sng" dirty="0" smtClean="0">
                <a:solidFill>
                  <a:schemeClr val="tx1"/>
                </a:solidFill>
              </a:rPr>
              <a:t>Electrical Noise:</a:t>
            </a:r>
          </a:p>
          <a:p>
            <a:pPr algn="l"/>
            <a:endParaRPr lang="en-US" sz="2400" b="1" u="sng" dirty="0" smtClean="0">
              <a:solidFill>
                <a:schemeClr val="tx1"/>
              </a:solidFill>
            </a:endParaRPr>
          </a:p>
          <a:p>
            <a:pPr algn="just"/>
            <a:r>
              <a:rPr lang="en-US" sz="2000" dirty="0" smtClean="0">
                <a:solidFill>
                  <a:schemeClr val="tx1"/>
                </a:solidFill>
              </a:rPr>
              <a:t>       Electrical noise is defined as any unwanted electrical energy.</a:t>
            </a:r>
          </a:p>
          <a:p>
            <a:pPr algn="just"/>
            <a:r>
              <a:rPr lang="en-US" sz="2000" dirty="0" smtClean="0">
                <a:solidFill>
                  <a:schemeClr val="tx1"/>
                </a:solidFill>
              </a:rPr>
              <a:t>In audio signal generally 0-15 KHz unwanted audio signal is treated as noise.</a:t>
            </a:r>
            <a:endParaRPr lang="en-US" sz="2000" dirty="0">
              <a:solidFill>
                <a:schemeClr val="tx1"/>
              </a:solidFill>
            </a:endParaRPr>
          </a:p>
        </p:txBody>
      </p:sp>
    </p:spTree>
    <p:extLst>
      <p:ext uri="{BB962C8B-B14F-4D97-AF65-F5344CB8AC3E}">
        <p14:creationId xmlns:p14="http://schemas.microsoft.com/office/powerpoint/2010/main" val="3295461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0" y="0"/>
                <a:ext cx="12192000" cy="6857999"/>
              </a:xfrm>
            </p:spPr>
            <p:txBody>
              <a:bodyPr anchor="t">
                <a:normAutofit fontScale="90000"/>
              </a:bodyPr>
              <a:lstStyle/>
              <a:p>
                <a:pPr marL="342900" indent="-342900">
                  <a:buFont typeface="Wingdings" pitchFamily="2" charset="2"/>
                  <a:buChar char="Ø"/>
                </a:pPr>
                <a:r>
                  <a:rPr lang="en-US" sz="2400" b="1" dirty="0" smtClean="0">
                    <a:solidFill>
                      <a:schemeClr val="tx1"/>
                    </a:solidFill>
                  </a:rPr>
                  <a:t>                                       </a:t>
                </a:r>
                <a:r>
                  <a:rPr lang="en-US" sz="2400" b="1" u="sng" dirty="0" smtClean="0">
                    <a:solidFill>
                      <a:schemeClr val="tx1"/>
                    </a:solidFill>
                  </a:rPr>
                  <a:t> Signal to Noise power Ratio (SNR)   </a:t>
                </a:r>
                <a:br>
                  <a:rPr lang="en-US" sz="2400" b="1" u="sng" dirty="0" smtClean="0">
                    <a:solidFill>
                      <a:schemeClr val="tx1"/>
                    </a:solidFill>
                  </a:rPr>
                </a:br>
                <a:r>
                  <a:rPr lang="en-US" sz="2400" b="1" u="sng" dirty="0">
                    <a:solidFill>
                      <a:schemeClr val="tx1"/>
                    </a:solidFill>
                  </a:rPr>
                  <a:t> </a:t>
                </a:r>
                <a:r>
                  <a:rPr lang="en-US" sz="2400" b="1" u="sng" dirty="0" smtClean="0">
                    <a:solidFill>
                      <a:schemeClr val="tx1"/>
                    </a:solidFill>
                  </a:rPr>
                  <a:t/>
                </a:r>
                <a:br>
                  <a:rPr lang="en-US" sz="2400" b="1" u="sng" dirty="0" smtClean="0">
                    <a:solidFill>
                      <a:schemeClr val="tx1"/>
                    </a:solidFill>
                  </a:rPr>
                </a:br>
                <a:r>
                  <a:rPr lang="en-US" sz="2400" b="1" u="sng" dirty="0" smtClean="0">
                    <a:solidFill>
                      <a:schemeClr val="tx1"/>
                    </a:solidFill>
                  </a:rPr>
                  <a:t>      </a:t>
                </a:r>
                <a:r>
                  <a:rPr lang="en-US" sz="2400" dirty="0" smtClean="0">
                    <a:solidFill>
                      <a:schemeClr val="tx1"/>
                    </a:solidFill>
                  </a:rPr>
                  <a:t>we know,</a:t>
                </a:r>
                <a:br>
                  <a:rPr lang="en-US" sz="2400" dirty="0" smtClean="0">
                    <a:solidFill>
                      <a:schemeClr val="tx1"/>
                    </a:solidFill>
                  </a:rPr>
                </a:br>
                <a:r>
                  <a:rPr lang="en-US" sz="2400" dirty="0">
                    <a:solidFill>
                      <a:schemeClr val="tx1"/>
                    </a:solidFill>
                  </a:rPr>
                  <a:t> </a:t>
                </a:r>
                <a:r>
                  <a:rPr lang="en-US" sz="2400" dirty="0" smtClean="0">
                    <a:solidFill>
                      <a:schemeClr val="tx1"/>
                    </a:solidFill>
                  </a:rPr>
                  <a:t>                 SNR=  </a:t>
                </a:r>
                <a14:m>
                  <m:oMath xmlns:m="http://schemas.openxmlformats.org/officeDocument/2006/math">
                    <m:f>
                      <m:fPr>
                        <m:ctrlPr>
                          <a:rPr lang="en-US" sz="2400" i="1" smtClean="0">
                            <a:solidFill>
                              <a:schemeClr val="tx1"/>
                            </a:solidFill>
                            <a:latin typeface="Cambria Math"/>
                          </a:rPr>
                        </m:ctrlPr>
                      </m:fPr>
                      <m:num>
                        <m:r>
                          <a:rPr lang="en-US" sz="2400" b="0" i="1" smtClean="0">
                            <a:solidFill>
                              <a:schemeClr val="tx1"/>
                            </a:solidFill>
                            <a:latin typeface="Cambria Math" panose="02040503050406030204" pitchFamily="18" charset="0"/>
                          </a:rPr>
                          <m:t>𝑆</m:t>
                        </m:r>
                      </m:num>
                      <m:den>
                        <m:r>
                          <a:rPr lang="en-US" sz="2400" b="0" i="1" smtClean="0">
                            <a:solidFill>
                              <a:schemeClr val="tx1"/>
                            </a:solidFill>
                            <a:latin typeface="Cambria Math" panose="02040503050406030204" pitchFamily="18" charset="0"/>
                          </a:rPr>
                          <m:t>𝑁</m:t>
                        </m:r>
                      </m:den>
                    </m:f>
                  </m:oMath>
                </a14:m>
                <a:r>
                  <a:rPr lang="en-US" sz="2400" dirty="0" smtClean="0">
                    <a:solidFill>
                      <a:schemeClr val="tx1"/>
                    </a:solidFill>
                  </a:rPr>
                  <a:t>  =  </a:t>
                </a:r>
                <a14:m>
                  <m:oMath xmlns:m="http://schemas.openxmlformats.org/officeDocument/2006/math">
                    <m:f>
                      <m:fPr>
                        <m:ctrlPr>
                          <a:rPr lang="en-US" sz="2400" i="1" smtClean="0">
                            <a:solidFill>
                              <a:schemeClr val="tx1"/>
                            </a:solidFill>
                            <a:latin typeface="Cambria Math"/>
                          </a:rPr>
                        </m:ctrlPr>
                      </m:fPr>
                      <m:num>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𝑃</m:t>
                            </m:r>
                          </m:e>
                          <m:sub>
                            <m:r>
                              <a:rPr lang="en-US" sz="2400" b="0" i="1" smtClean="0">
                                <a:solidFill>
                                  <a:schemeClr val="tx1"/>
                                </a:solidFill>
                                <a:latin typeface="Cambria Math" panose="02040503050406030204" pitchFamily="18" charset="0"/>
                              </a:rPr>
                              <m:t>𝑠</m:t>
                            </m:r>
                          </m:sub>
                        </m:sSub>
                      </m:num>
                      <m:den>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𝑃</m:t>
                            </m:r>
                          </m:e>
                          <m:sub>
                            <m:r>
                              <a:rPr lang="en-US" sz="2400" b="0" i="1" smtClean="0">
                                <a:solidFill>
                                  <a:schemeClr val="tx1"/>
                                </a:solidFill>
                                <a:latin typeface="Cambria Math" panose="02040503050406030204" pitchFamily="18" charset="0"/>
                              </a:rPr>
                              <m:t>𝑛</m:t>
                            </m:r>
                          </m:sub>
                        </m:sSub>
                      </m:den>
                    </m:f>
                  </m:oMath>
                </a14:m>
                <a:r>
                  <a:rPr lang="en-US" sz="2400" b="1" u="sng" dirty="0" smtClean="0">
                    <a:solidFill>
                      <a:schemeClr val="tx1"/>
                    </a:solidFill>
                  </a:rPr>
                  <a:t> </a:t>
                </a:r>
                <a:br>
                  <a:rPr lang="en-US" sz="2400" b="1" u="sng" dirty="0" smtClean="0">
                    <a:solidFill>
                      <a:schemeClr val="tx1"/>
                    </a:solidFill>
                  </a:rPr>
                </a:br>
                <a:r>
                  <a:rPr lang="en-US" sz="2400" b="1" u="sng" dirty="0">
                    <a:solidFill>
                      <a:schemeClr val="tx1"/>
                    </a:solidFill>
                  </a:rPr>
                  <a:t/>
                </a:r>
                <a:br>
                  <a:rPr lang="en-US" sz="2400" b="1" u="sng" dirty="0">
                    <a:solidFill>
                      <a:schemeClr val="tx1"/>
                    </a:solidFill>
                  </a:rPr>
                </a:br>
                <a:r>
                  <a:rPr lang="en-US" sz="2400" dirty="0" smtClean="0">
                    <a:solidFill>
                      <a:schemeClr val="tx1"/>
                    </a:solidFill>
                  </a:rPr>
                  <a:t>                   where,    </a:t>
                </a:r>
                <a14:m>
                  <m:oMath xmlns:m="http://schemas.openxmlformats.org/officeDocument/2006/math">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𝑃</m:t>
                        </m:r>
                      </m:e>
                      <m:sub>
                        <m:r>
                          <a:rPr lang="en-US" sz="2400" b="0" i="1" smtClean="0">
                            <a:solidFill>
                              <a:schemeClr val="tx1"/>
                            </a:solidFill>
                            <a:latin typeface="Cambria Math" panose="02040503050406030204" pitchFamily="18" charset="0"/>
                          </a:rPr>
                          <m:t>𝑠</m:t>
                        </m:r>
                      </m:sub>
                    </m:sSub>
                    <m:r>
                      <a:rPr lang="en-US" sz="2400" b="0" i="1" smtClean="0">
                        <a:solidFill>
                          <a:schemeClr val="tx1"/>
                        </a:solidFill>
                        <a:latin typeface="Cambria Math" panose="02040503050406030204" pitchFamily="18" charset="0"/>
                      </a:rPr>
                      <m:t>=</m:t>
                    </m:r>
                  </m:oMath>
                </a14:m>
                <a:r>
                  <a:rPr lang="en-US" sz="2400" dirty="0" smtClean="0">
                    <a:solidFill>
                      <a:schemeClr val="tx1"/>
                    </a:solidFill>
                  </a:rPr>
                  <a:t> signal power in watt</a:t>
                </a:r>
                <a:br>
                  <a:rPr lang="en-US" sz="2400" dirty="0" smtClean="0">
                    <a:solidFill>
                      <a:schemeClr val="tx1"/>
                    </a:solidFill>
                  </a:rPr>
                </a:br>
                <a:r>
                  <a:rPr lang="en-US" sz="2400" dirty="0">
                    <a:solidFill>
                      <a:schemeClr val="tx1"/>
                    </a:solidFill>
                  </a:rPr>
                  <a:t> </a:t>
                </a:r>
                <a:r>
                  <a:rPr lang="en-US" sz="2400" dirty="0" smtClean="0">
                    <a:solidFill>
                      <a:schemeClr val="tx1"/>
                    </a:solidFill>
                  </a:rPr>
                  <a:t>                                   </a:t>
                </a:r>
                <a14:m>
                  <m:oMath xmlns:m="http://schemas.openxmlformats.org/officeDocument/2006/math">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𝑃</m:t>
                        </m:r>
                      </m:e>
                      <m:sub>
                        <m:r>
                          <a:rPr lang="en-US" sz="2400" b="0" i="1" smtClean="0">
                            <a:solidFill>
                              <a:schemeClr val="tx1"/>
                            </a:solidFill>
                            <a:latin typeface="Cambria Math" panose="02040503050406030204" pitchFamily="18" charset="0"/>
                          </a:rPr>
                          <m:t>𝑛</m:t>
                        </m:r>
                      </m:sub>
                    </m:sSub>
                    <m:r>
                      <a:rPr lang="en-US" sz="2400" b="0" i="1" smtClean="0">
                        <a:solidFill>
                          <a:schemeClr val="tx1"/>
                        </a:solidFill>
                        <a:latin typeface="Cambria Math" panose="02040503050406030204" pitchFamily="18" charset="0"/>
                      </a:rPr>
                      <m:t>=</m:t>
                    </m:r>
                  </m:oMath>
                </a14:m>
                <a:r>
                  <a:rPr lang="en-US" sz="2400" dirty="0" smtClean="0">
                    <a:solidFill>
                      <a:schemeClr val="tx1"/>
                    </a:solidFill>
                  </a:rPr>
                  <a:t> Noise power in watt</a:t>
                </a:r>
                <a:r>
                  <a:rPr lang="en-US" sz="2400" dirty="0">
                    <a:solidFill>
                      <a:schemeClr val="tx1"/>
                    </a:solidFill>
                  </a:rPr>
                  <a:t/>
                </a:r>
                <a:br>
                  <a:rPr lang="en-US" sz="2400" dirty="0">
                    <a:solidFill>
                      <a:schemeClr val="tx1"/>
                    </a:solidFill>
                  </a:rPr>
                </a:br>
                <a:r>
                  <a:rPr lang="en-US" sz="2200" b="1" u="sng" dirty="0" smtClean="0">
                    <a:solidFill>
                      <a:srgbClr val="FF0000"/>
                    </a:solidFill>
                    <a:latin typeface="Times New Roman" pitchFamily="18" charset="0"/>
                    <a:cs typeface="Times New Roman" pitchFamily="18" charset="0"/>
                  </a:rPr>
                  <a:t>Higher the SNR that means Lower Noise Power and Higher Signal Power is better for Communication. Our Expectation is Zero Noise Power that means infinite SNR.</a:t>
                </a:r>
                <a:br>
                  <a:rPr lang="en-US" sz="2200" b="1" u="sng" dirty="0" smtClean="0">
                    <a:solidFill>
                      <a:srgbClr val="FF0000"/>
                    </a:solidFill>
                    <a:latin typeface="Times New Roman" pitchFamily="18" charset="0"/>
                    <a:cs typeface="Times New Roman" pitchFamily="18" charset="0"/>
                  </a:rPr>
                </a:br>
                <a:r>
                  <a:rPr lang="en-US" sz="2400" dirty="0">
                    <a:solidFill>
                      <a:schemeClr val="tx1"/>
                    </a:solidFill>
                  </a:rPr>
                  <a:t/>
                </a:r>
                <a:br>
                  <a:rPr lang="en-US" sz="2400" dirty="0">
                    <a:solidFill>
                      <a:schemeClr val="tx1"/>
                    </a:solidFill>
                  </a:rPr>
                </a:br>
                <a:r>
                  <a:rPr lang="en-US" sz="2400" dirty="0" smtClean="0">
                    <a:solidFill>
                      <a:schemeClr val="tx1"/>
                    </a:solidFill>
                  </a:rPr>
                  <a:t>                       SNR(dB)= 10 log  </a:t>
                </a:r>
                <a14:m>
                  <m:oMath xmlns:m="http://schemas.openxmlformats.org/officeDocument/2006/math">
                    <m:f>
                      <m:fPr>
                        <m:ctrlPr>
                          <a:rPr lang="en-US" sz="2400" i="1" smtClean="0">
                            <a:solidFill>
                              <a:schemeClr val="tx1"/>
                            </a:solidFill>
                            <a:latin typeface="Cambria Math"/>
                          </a:rPr>
                        </m:ctrlPr>
                      </m:fPr>
                      <m:num>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𝑃</m:t>
                            </m:r>
                          </m:e>
                          <m:sub>
                            <m:r>
                              <a:rPr lang="en-US" sz="2400" b="0" i="1" smtClean="0">
                                <a:solidFill>
                                  <a:schemeClr val="tx1"/>
                                </a:solidFill>
                                <a:latin typeface="Cambria Math" panose="02040503050406030204" pitchFamily="18" charset="0"/>
                              </a:rPr>
                              <m:t>𝑠</m:t>
                            </m:r>
                          </m:sub>
                        </m:sSub>
                      </m:num>
                      <m:den>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𝑃</m:t>
                            </m:r>
                          </m:e>
                          <m:sub>
                            <m:r>
                              <a:rPr lang="en-US" sz="2400" b="0" i="1" smtClean="0">
                                <a:solidFill>
                                  <a:schemeClr val="tx1"/>
                                </a:solidFill>
                                <a:latin typeface="Cambria Math" panose="02040503050406030204" pitchFamily="18" charset="0"/>
                              </a:rPr>
                              <m:t>𝑛</m:t>
                            </m:r>
                          </m:sub>
                        </m:sSub>
                      </m:den>
                    </m:f>
                  </m:oMath>
                </a14:m>
                <a:r>
                  <a:rPr lang="en-US" sz="2400" b="1" u="sng" dirty="0" smtClean="0">
                    <a:solidFill>
                      <a:schemeClr val="tx1"/>
                    </a:solidFill>
                  </a:rPr>
                  <a:t> </a:t>
                </a:r>
                <a:br>
                  <a:rPr lang="en-US" sz="2400" b="1" u="sng" dirty="0" smtClean="0">
                    <a:solidFill>
                      <a:schemeClr val="tx1"/>
                    </a:solidFill>
                  </a:rPr>
                </a:br>
                <a:r>
                  <a:rPr lang="en-US" sz="2400" b="1" u="sng" dirty="0" smtClean="0">
                    <a:solidFill>
                      <a:schemeClr val="tx1"/>
                    </a:solidFill>
                  </a:rPr>
                  <a:t/>
                </a:r>
                <a:br>
                  <a:rPr lang="en-US" sz="2400" b="1" u="sng" dirty="0" smtClean="0">
                    <a:solidFill>
                      <a:schemeClr val="tx1"/>
                    </a:solidFill>
                  </a:rPr>
                </a:br>
                <a:r>
                  <a:rPr lang="en-US" sz="2400" dirty="0">
                    <a:solidFill>
                      <a:schemeClr val="tx1"/>
                    </a:solidFill>
                  </a:rPr>
                  <a:t> </a:t>
                </a:r>
                <a:r>
                  <a:rPr lang="en-US" sz="2400" dirty="0" smtClean="0">
                    <a:solidFill>
                      <a:schemeClr val="tx1"/>
                    </a:solidFill>
                  </a:rPr>
                  <a:t>         </a:t>
                </a:r>
                <a:r>
                  <a:rPr lang="en-US" sz="2400" u="sng" dirty="0" smtClean="0">
                    <a:solidFill>
                      <a:schemeClr val="tx1"/>
                    </a:solidFill>
                  </a:rPr>
                  <a:t>SNR in voltage:</a:t>
                </a: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14:m>
                  <m:oMath xmlns:m="http://schemas.openxmlformats.org/officeDocument/2006/math">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𝑆𝑁𝑅</m:t>
                        </m:r>
                        <m:r>
                          <a:rPr lang="en-US" sz="2400" b="0" i="1" smtClean="0">
                            <a:solidFill>
                              <a:schemeClr val="tx1"/>
                            </a:solidFill>
                            <a:latin typeface="Cambria Math" panose="02040503050406030204" pitchFamily="18" charset="0"/>
                          </a:rPr>
                          <m:t>)</m:t>
                        </m:r>
                      </m:e>
                      <m:sub>
                        <m:r>
                          <a:rPr lang="en-US" sz="2400" b="0" i="1" smtClean="0">
                            <a:solidFill>
                              <a:schemeClr val="tx1"/>
                            </a:solidFill>
                            <a:latin typeface="Cambria Math" panose="02040503050406030204" pitchFamily="18" charset="0"/>
                          </a:rPr>
                          <m:t>𝑑𝐵</m:t>
                        </m:r>
                      </m:sub>
                    </m:sSub>
                  </m:oMath>
                </a14:m>
                <a:r>
                  <a:rPr lang="en-US" sz="2400" dirty="0" smtClean="0">
                    <a:solidFill>
                      <a:schemeClr val="tx1"/>
                    </a:solidFill>
                  </a:rPr>
                  <a:t> = 10 log </a:t>
                </a:r>
                <a14:m>
                  <m:oMath xmlns:m="http://schemas.openxmlformats.org/officeDocument/2006/math">
                    <m:f>
                      <m:fPr>
                        <m:ctrlPr>
                          <a:rPr lang="en-US" sz="2400" i="1" smtClean="0">
                            <a:solidFill>
                              <a:schemeClr val="tx1"/>
                            </a:solidFill>
                            <a:latin typeface="Cambria Math"/>
                          </a:rPr>
                        </m:ctrlPr>
                      </m:fPr>
                      <m:num>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𝑃</m:t>
                            </m:r>
                          </m:e>
                          <m:sub>
                            <m:r>
                              <a:rPr lang="en-US" sz="2400" b="0" i="1" smtClean="0">
                                <a:solidFill>
                                  <a:schemeClr val="tx1"/>
                                </a:solidFill>
                                <a:latin typeface="Cambria Math" panose="02040503050406030204" pitchFamily="18" charset="0"/>
                              </a:rPr>
                              <m:t>𝑠</m:t>
                            </m:r>
                          </m:sub>
                        </m:sSub>
                      </m:num>
                      <m:den>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𝑃</m:t>
                            </m:r>
                          </m:e>
                          <m:sub>
                            <m:r>
                              <a:rPr lang="en-US" sz="2400" b="0" i="1" smtClean="0">
                                <a:solidFill>
                                  <a:schemeClr val="tx1"/>
                                </a:solidFill>
                                <a:latin typeface="Cambria Math" panose="02040503050406030204" pitchFamily="18" charset="0"/>
                              </a:rPr>
                              <m:t>𝑛</m:t>
                            </m:r>
                          </m:sub>
                        </m:sSub>
                      </m:den>
                    </m:f>
                  </m:oMath>
                </a14:m>
                <a:r>
                  <a:rPr lang="en-US" sz="2400" b="1" dirty="0" smtClean="0">
                    <a:solidFill>
                      <a:schemeClr val="tx1"/>
                    </a:solidFill>
                  </a:rPr>
                  <a:t>  </a:t>
                </a:r>
                <a:r>
                  <a:rPr lang="en-US" sz="2400" dirty="0" smtClean="0">
                    <a:solidFill>
                      <a:schemeClr val="tx1"/>
                    </a:solidFill>
                  </a:rPr>
                  <a:t>= 10 log </a:t>
                </a:r>
                <a14:m>
                  <m:oMath xmlns:m="http://schemas.openxmlformats.org/officeDocument/2006/math">
                    <m:f>
                      <m:fPr>
                        <m:ctrlPr>
                          <a:rPr lang="en-US" sz="2400" i="1" smtClean="0">
                            <a:solidFill>
                              <a:schemeClr val="tx1"/>
                            </a:solidFill>
                            <a:latin typeface="Cambria Math"/>
                          </a:rPr>
                        </m:ctrlPr>
                      </m:fPr>
                      <m:num>
                        <m:sSup>
                          <m:sSupPr>
                            <m:ctrlPr>
                              <a:rPr lang="en-US" sz="2400" i="1" smtClean="0">
                                <a:solidFill>
                                  <a:schemeClr val="tx1"/>
                                </a:solidFill>
                                <a:latin typeface="Cambria Math"/>
                              </a:rPr>
                            </m:ctrlPr>
                          </m:sSupPr>
                          <m:e>
                            <m:sSub>
                              <m:sSubPr>
                                <m:ctrlPr>
                                  <a:rPr lang="en-US" sz="2400" i="1">
                                    <a:solidFill>
                                      <a:schemeClr val="tx1"/>
                                    </a:solidFill>
                                    <a:latin typeface="Cambria Math"/>
                                  </a:rPr>
                                </m:ctrlPr>
                              </m:sSubPr>
                              <m:e>
                                <m:r>
                                  <a:rPr lang="en-US" sz="2400" i="1">
                                    <a:solidFill>
                                      <a:schemeClr val="tx1"/>
                                    </a:solidFill>
                                    <a:latin typeface="Cambria Math" panose="02040503050406030204" pitchFamily="18" charset="0"/>
                                  </a:rPr>
                                  <m:t>𝑉</m:t>
                                </m:r>
                              </m:e>
                              <m:sub>
                                <m:r>
                                  <a:rPr lang="en-US" sz="2400" i="1">
                                    <a:solidFill>
                                      <a:schemeClr val="tx1"/>
                                    </a:solidFill>
                                    <a:latin typeface="Cambria Math" panose="02040503050406030204" pitchFamily="18" charset="0"/>
                                  </a:rPr>
                                  <m:t>𝑠</m:t>
                                </m:r>
                              </m:sub>
                            </m:sSub>
                          </m:e>
                          <m:sup>
                            <m:r>
                              <a:rPr lang="en-US" sz="2400" b="0" i="1" smtClean="0">
                                <a:solidFill>
                                  <a:schemeClr val="tx1"/>
                                </a:solidFill>
                                <a:latin typeface="Cambria Math" panose="02040503050406030204" pitchFamily="18" charset="0"/>
                              </a:rPr>
                              <m:t>2</m:t>
                            </m:r>
                          </m:sup>
                        </m:sSup>
                        <m:r>
                          <a:rPr lang="en-US" sz="2400" b="0" i="1" smtClean="0">
                            <a:solidFill>
                              <a:schemeClr val="tx1"/>
                            </a:solidFill>
                            <a:latin typeface="Cambria Math" panose="02040503050406030204" pitchFamily="18" charset="0"/>
                          </a:rPr>
                          <m:t>/</m:t>
                        </m:r>
                        <m:sSub>
                          <m:sSubPr>
                            <m:ctrlPr>
                              <a:rPr lang="en-US" sz="2400" b="0" i="1" smtClean="0">
                                <a:solidFill>
                                  <a:schemeClr val="tx1"/>
                                </a:solidFill>
                                <a:latin typeface="Cambria Math"/>
                              </a:rPr>
                            </m:ctrlPr>
                          </m:sSubPr>
                          <m:e>
                            <m:r>
                              <a:rPr lang="en-US" sz="2400" b="0" i="1" smtClean="0">
                                <a:solidFill>
                                  <a:schemeClr val="tx1"/>
                                </a:solidFill>
                                <a:latin typeface="Cambria Math" panose="02040503050406030204" pitchFamily="18" charset="0"/>
                              </a:rPr>
                              <m:t>𝑅</m:t>
                            </m:r>
                          </m:e>
                          <m:sub>
                            <m:r>
                              <a:rPr lang="en-US" sz="2400" b="0" i="1" smtClean="0">
                                <a:solidFill>
                                  <a:schemeClr val="tx1"/>
                                </a:solidFill>
                                <a:latin typeface="Cambria Math" panose="02040503050406030204" pitchFamily="18" charset="0"/>
                              </a:rPr>
                              <m:t>𝐿</m:t>
                            </m:r>
                          </m:sub>
                        </m:sSub>
                      </m:num>
                      <m:den>
                        <m:sSup>
                          <m:sSupPr>
                            <m:ctrlPr>
                              <a:rPr lang="en-US" sz="2400" i="1" smtClean="0">
                                <a:solidFill>
                                  <a:schemeClr val="tx1"/>
                                </a:solidFill>
                                <a:latin typeface="Cambria Math"/>
                              </a:rPr>
                            </m:ctrlPr>
                          </m:sSupPr>
                          <m:e>
                            <m:sSub>
                              <m:sSubPr>
                                <m:ctrlPr>
                                  <a:rPr lang="en-US" sz="2400" i="1">
                                    <a:solidFill>
                                      <a:schemeClr val="tx1"/>
                                    </a:solidFill>
                                    <a:latin typeface="Cambria Math"/>
                                  </a:rPr>
                                </m:ctrlPr>
                              </m:sSubPr>
                              <m:e>
                                <m:r>
                                  <a:rPr lang="en-US" sz="2400" i="1">
                                    <a:solidFill>
                                      <a:schemeClr val="tx1"/>
                                    </a:solidFill>
                                    <a:latin typeface="Cambria Math" panose="02040503050406030204" pitchFamily="18" charset="0"/>
                                  </a:rPr>
                                  <m:t>𝑉</m:t>
                                </m:r>
                              </m:e>
                              <m:sub>
                                <m:r>
                                  <a:rPr lang="en-US" sz="2400" b="0" i="1" smtClean="0">
                                    <a:solidFill>
                                      <a:schemeClr val="tx1"/>
                                    </a:solidFill>
                                    <a:latin typeface="Cambria Math"/>
                                  </a:rPr>
                                  <m:t>𝑛</m:t>
                                </m:r>
                              </m:sub>
                            </m:sSub>
                          </m:e>
                          <m:sup>
                            <m:r>
                              <a:rPr lang="en-US" sz="2400" b="0" i="1" smtClean="0">
                                <a:solidFill>
                                  <a:schemeClr val="tx1"/>
                                </a:solidFill>
                                <a:latin typeface="Cambria Math" panose="02040503050406030204" pitchFamily="18" charset="0"/>
                              </a:rPr>
                              <m:t>2</m:t>
                            </m:r>
                          </m:sup>
                        </m:sSup>
                        <m:r>
                          <a:rPr lang="en-US" sz="2400" b="0" i="1" smtClean="0">
                            <a:solidFill>
                              <a:schemeClr val="tx1"/>
                            </a:solidFill>
                            <a:latin typeface="Cambria Math" panose="02040503050406030204" pitchFamily="18" charset="0"/>
                          </a:rPr>
                          <m:t>/</m:t>
                        </m:r>
                        <m:sSub>
                          <m:sSubPr>
                            <m:ctrlPr>
                              <a:rPr lang="en-US" sz="2400" b="0" i="1" smtClean="0">
                                <a:solidFill>
                                  <a:schemeClr val="tx1"/>
                                </a:solidFill>
                                <a:latin typeface="Cambria Math"/>
                              </a:rPr>
                            </m:ctrlPr>
                          </m:sSubPr>
                          <m:e>
                            <m:r>
                              <a:rPr lang="en-US" sz="2400" b="0" i="1" smtClean="0">
                                <a:solidFill>
                                  <a:schemeClr val="tx1"/>
                                </a:solidFill>
                                <a:latin typeface="Cambria Math" panose="02040503050406030204" pitchFamily="18" charset="0"/>
                              </a:rPr>
                              <m:t>𝑅</m:t>
                            </m:r>
                          </m:e>
                          <m:sub>
                            <m:r>
                              <a:rPr lang="en-US" sz="2400" b="0" i="1" smtClean="0">
                                <a:solidFill>
                                  <a:schemeClr val="tx1"/>
                                </a:solidFill>
                                <a:latin typeface="Cambria Math" panose="02040503050406030204" pitchFamily="18" charset="0"/>
                              </a:rPr>
                              <m:t>𝐿</m:t>
                            </m:r>
                          </m:sub>
                        </m:sSub>
                      </m:den>
                    </m:f>
                  </m:oMath>
                </a14:m>
                <a:r>
                  <a:rPr lang="en-US" sz="2400" dirty="0" smtClean="0">
                    <a:solidFill>
                      <a:schemeClr val="tx1"/>
                    </a:solidFill>
                  </a:rPr>
                  <a:t>  =  10 log (</a:t>
                </a:r>
                <a14:m>
                  <m:oMath xmlns:m="http://schemas.openxmlformats.org/officeDocument/2006/math">
                    <m:f>
                      <m:fPr>
                        <m:ctrlPr>
                          <a:rPr lang="en-US" sz="2400" i="1" smtClean="0">
                            <a:solidFill>
                              <a:schemeClr val="tx1"/>
                            </a:solidFill>
                            <a:latin typeface="Cambria Math"/>
                          </a:rPr>
                        </m:ctrlPr>
                      </m:fPr>
                      <m:num>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𝑉</m:t>
                            </m:r>
                          </m:e>
                          <m:sub>
                            <m:r>
                              <a:rPr lang="en-US" sz="2400" b="0" i="1" smtClean="0">
                                <a:solidFill>
                                  <a:schemeClr val="tx1"/>
                                </a:solidFill>
                                <a:latin typeface="Cambria Math" panose="02040503050406030204" pitchFamily="18" charset="0"/>
                              </a:rPr>
                              <m:t>𝑠</m:t>
                            </m:r>
                          </m:sub>
                        </m:sSub>
                      </m:num>
                      <m:den>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𝑉</m:t>
                            </m:r>
                          </m:e>
                          <m:sub>
                            <m:r>
                              <a:rPr lang="en-US" sz="2400" b="0" i="1" smtClean="0">
                                <a:solidFill>
                                  <a:schemeClr val="tx1"/>
                                </a:solidFill>
                                <a:latin typeface="Cambria Math" panose="02040503050406030204" pitchFamily="18" charset="0"/>
                              </a:rPr>
                              <m:t>𝑛</m:t>
                            </m:r>
                          </m:sub>
                        </m:sSub>
                      </m:den>
                    </m:f>
                  </m:oMath>
                </a14:m>
                <a:r>
                  <a:rPr lang="en-US" sz="2400" dirty="0" smtClean="0">
                    <a:solidFill>
                      <a:schemeClr val="tx1"/>
                    </a:solidFill>
                  </a:rPr>
                  <a:t>)^2 = 20 log (</a:t>
                </a:r>
                <a14:m>
                  <m:oMath xmlns:m="http://schemas.openxmlformats.org/officeDocument/2006/math">
                    <m:f>
                      <m:fPr>
                        <m:ctrlPr>
                          <a:rPr lang="en-US" sz="2400" i="1" smtClean="0">
                            <a:solidFill>
                              <a:schemeClr val="tx1"/>
                            </a:solidFill>
                            <a:latin typeface="Cambria Math"/>
                          </a:rPr>
                        </m:ctrlPr>
                      </m:fPr>
                      <m:num>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𝑉</m:t>
                            </m:r>
                          </m:e>
                          <m:sub>
                            <m:r>
                              <a:rPr lang="en-US" sz="2400" b="0" i="1" smtClean="0">
                                <a:solidFill>
                                  <a:schemeClr val="tx1"/>
                                </a:solidFill>
                                <a:latin typeface="Cambria Math" panose="02040503050406030204" pitchFamily="18" charset="0"/>
                              </a:rPr>
                              <m:t>𝑠</m:t>
                            </m:r>
                          </m:sub>
                        </m:sSub>
                      </m:num>
                      <m:den>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𝑉</m:t>
                            </m:r>
                          </m:e>
                          <m:sub>
                            <m:r>
                              <a:rPr lang="en-US" sz="2400" b="0" i="1" smtClean="0">
                                <a:solidFill>
                                  <a:schemeClr val="tx1"/>
                                </a:solidFill>
                                <a:latin typeface="Cambria Math" panose="02040503050406030204" pitchFamily="18" charset="0"/>
                              </a:rPr>
                              <m:t>𝑛</m:t>
                            </m:r>
                          </m:sub>
                        </m:sSub>
                      </m:den>
                    </m:f>
                  </m:oMath>
                </a14:m>
                <a:r>
                  <a:rPr lang="en-US" sz="2400" dirty="0" smtClean="0">
                    <a:solidFill>
                      <a:schemeClr val="tx1"/>
                    </a:solidFill>
                  </a:rPr>
                  <a:t>)  dB</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tx1"/>
                    </a:solidFill>
                  </a:rPr>
                  <a:t>        where, </a:t>
                </a:r>
                <a14:m>
                  <m:oMath xmlns:m="http://schemas.openxmlformats.org/officeDocument/2006/math">
                    <m:sSub>
                      <m:sSubPr>
                        <m:ctrlPr>
                          <a:rPr lang="en-US" sz="2400" b="0" i="1" smtClean="0">
                            <a:solidFill>
                              <a:schemeClr val="tx1"/>
                            </a:solidFill>
                            <a:latin typeface="Cambria Math"/>
                          </a:rPr>
                        </m:ctrlPr>
                      </m:sSubPr>
                      <m:e>
                        <m:r>
                          <a:rPr lang="en-US" sz="2400" b="0" i="1" smtClean="0">
                            <a:solidFill>
                              <a:schemeClr val="tx1"/>
                            </a:solidFill>
                            <a:latin typeface="Cambria Math" panose="02040503050406030204" pitchFamily="18" charset="0"/>
                          </a:rPr>
                          <m:t>𝑉</m:t>
                        </m:r>
                      </m:e>
                      <m:sub>
                        <m:r>
                          <a:rPr lang="en-US" sz="2400" b="0" i="1" smtClean="0">
                            <a:solidFill>
                              <a:schemeClr val="tx1"/>
                            </a:solidFill>
                            <a:latin typeface="Cambria Math" panose="02040503050406030204" pitchFamily="18" charset="0"/>
                          </a:rPr>
                          <m:t>𝑠</m:t>
                        </m:r>
                      </m:sub>
                    </m:sSub>
                  </m:oMath>
                </a14:m>
                <a:r>
                  <a:rPr lang="en-US" sz="2400" dirty="0" smtClean="0">
                    <a:solidFill>
                      <a:schemeClr val="tx1"/>
                    </a:solidFill>
                  </a:rPr>
                  <a:t>= signal voltage in volt</a:t>
                </a:r>
                <a:r>
                  <a:rPr lang="en-US" sz="2400" dirty="0">
                    <a:solidFill>
                      <a:schemeClr val="tx1"/>
                    </a:solidFill>
                  </a:rPr>
                  <a:t/>
                </a:r>
                <a:br>
                  <a:rPr lang="en-US" sz="2400" dirty="0">
                    <a:solidFill>
                      <a:schemeClr val="tx1"/>
                    </a:solidFill>
                  </a:rPr>
                </a:br>
                <a:r>
                  <a:rPr lang="en-US" sz="2400" dirty="0" smtClean="0">
                    <a:solidFill>
                      <a:schemeClr val="tx1"/>
                    </a:solidFill>
                  </a:rPr>
                  <a:t>                  </a:t>
                </a:r>
                <a14:m>
                  <m:oMath xmlns:m="http://schemas.openxmlformats.org/officeDocument/2006/math">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𝑉</m:t>
                        </m:r>
                      </m:e>
                      <m:sub>
                        <m:r>
                          <a:rPr lang="en-US" sz="2400" b="0" i="1" smtClean="0">
                            <a:solidFill>
                              <a:schemeClr val="tx1"/>
                            </a:solidFill>
                            <a:latin typeface="Cambria Math" panose="02040503050406030204" pitchFamily="18" charset="0"/>
                          </a:rPr>
                          <m:t>𝑛</m:t>
                        </m:r>
                      </m:sub>
                    </m:sSub>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𝑁𝑜𝑖𝑠𝑒</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𝑣𝑜𝑙𝑡𝑎𝑔𝑒</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𝑖𝑛</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a:rPr>
                      <m:t>𝑣𝑜𝑙𝑡</m:t>
                    </m:r>
                  </m:oMath>
                </a14:m>
                <a:endParaRPr lang="en-US" sz="2400" dirty="0">
                  <a:solidFill>
                    <a:schemeClr val="tx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0" y="0"/>
                <a:ext cx="12192000" cy="6857999"/>
              </a:xfrm>
              <a:blipFill rotWithShape="1">
                <a:blip r:embed="rId2"/>
                <a:stretch>
                  <a:fillRect l="-500" t="-622" r="-850"/>
                </a:stretch>
              </a:blipFill>
            </p:spPr>
            <p:txBody>
              <a:bodyPr/>
              <a:lstStyle/>
              <a:p>
                <a:r>
                  <a:rPr lang="en-US">
                    <a:noFill/>
                  </a:rPr>
                  <a:t> </a:t>
                </a:r>
              </a:p>
            </p:txBody>
          </p:sp>
        </mc:Fallback>
      </mc:AlternateContent>
    </p:spTree>
    <p:extLst>
      <p:ext uri="{BB962C8B-B14F-4D97-AF65-F5344CB8AC3E}">
        <p14:creationId xmlns:p14="http://schemas.microsoft.com/office/powerpoint/2010/main" val="2044408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750" y="1805244"/>
            <a:ext cx="10039557" cy="646331"/>
          </a:xfrm>
          <a:prstGeom prst="rect">
            <a:avLst/>
          </a:prstGeom>
        </p:spPr>
        <p:txBody>
          <a:bodyPr wrap="square">
            <a:spAutoFit/>
          </a:bodyPr>
          <a:lstStyle/>
          <a:p>
            <a:pPr marL="342900" indent="-342900">
              <a:buAutoNum type="arabicPeriod"/>
            </a:pPr>
            <a:r>
              <a:rPr lang="en-US" dirty="0" smtClean="0"/>
              <a:t>If for a AM Radio Receiver  the input signal power is 1Watt and input noise power is 1mW</a:t>
            </a:r>
          </a:p>
          <a:p>
            <a:r>
              <a:rPr lang="en-US" dirty="0" smtClean="0"/>
              <a:t>find the input SNR normal unit and in dB .</a:t>
            </a:r>
            <a:endParaRPr lang="en-US" dirty="0"/>
          </a:p>
        </p:txBody>
      </p:sp>
      <p:sp>
        <p:nvSpPr>
          <p:cNvPr id="3" name="Rectangle 2"/>
          <p:cNvSpPr/>
          <p:nvPr/>
        </p:nvSpPr>
        <p:spPr>
          <a:xfrm>
            <a:off x="276749" y="3643484"/>
            <a:ext cx="10203682" cy="646331"/>
          </a:xfrm>
          <a:prstGeom prst="rect">
            <a:avLst/>
          </a:prstGeom>
        </p:spPr>
        <p:txBody>
          <a:bodyPr wrap="square">
            <a:spAutoFit/>
          </a:bodyPr>
          <a:lstStyle/>
          <a:p>
            <a:r>
              <a:rPr lang="en-US" dirty="0"/>
              <a:t>3</a:t>
            </a:r>
            <a:r>
              <a:rPr lang="en-US" dirty="0" smtClean="0"/>
              <a:t>. If for a TV Receiver  the input signal voltage is 10 Volt and input noise voltage is .01 Volt</a:t>
            </a:r>
          </a:p>
          <a:p>
            <a:r>
              <a:rPr lang="en-US" dirty="0" smtClean="0"/>
              <a:t>find the input SNR in dB .</a:t>
            </a:r>
            <a:endParaRPr lang="en-US" dirty="0"/>
          </a:p>
        </p:txBody>
      </p:sp>
      <p:sp>
        <p:nvSpPr>
          <p:cNvPr id="4" name="TextBox 3"/>
          <p:cNvSpPr txBox="1"/>
          <p:nvPr/>
        </p:nvSpPr>
        <p:spPr>
          <a:xfrm>
            <a:off x="3531646" y="984738"/>
            <a:ext cx="3124573" cy="523220"/>
          </a:xfrm>
          <a:prstGeom prst="rect">
            <a:avLst/>
          </a:prstGeom>
          <a:noFill/>
        </p:spPr>
        <p:txBody>
          <a:bodyPr wrap="none" rtlCol="0">
            <a:spAutoFit/>
          </a:bodyPr>
          <a:lstStyle/>
          <a:p>
            <a:r>
              <a:rPr lang="en-US" sz="2800" b="1" dirty="0" smtClean="0"/>
              <a:t>Related Problems</a:t>
            </a:r>
            <a:endParaRPr lang="en-US" sz="2800" b="1" dirty="0"/>
          </a:p>
        </p:txBody>
      </p:sp>
      <p:sp>
        <p:nvSpPr>
          <p:cNvPr id="5" name="Rectangle 4"/>
          <p:cNvSpPr/>
          <p:nvPr/>
        </p:nvSpPr>
        <p:spPr>
          <a:xfrm>
            <a:off x="276750" y="2696090"/>
            <a:ext cx="10309188" cy="646331"/>
          </a:xfrm>
          <a:prstGeom prst="rect">
            <a:avLst/>
          </a:prstGeom>
        </p:spPr>
        <p:txBody>
          <a:bodyPr wrap="square">
            <a:spAutoFit/>
          </a:bodyPr>
          <a:lstStyle/>
          <a:p>
            <a:r>
              <a:rPr lang="en-US" dirty="0" smtClean="0"/>
              <a:t>2. If for a FM  Radio Receiver  the input signal power is 1Watt and input noise power is 30mW find the input SNR normal unit and in dB .</a:t>
            </a:r>
            <a:endParaRPr lang="en-US" dirty="0"/>
          </a:p>
        </p:txBody>
      </p:sp>
    </p:spTree>
    <p:extLst>
      <p:ext uri="{BB962C8B-B14F-4D97-AF65-F5344CB8AC3E}">
        <p14:creationId xmlns:p14="http://schemas.microsoft.com/office/powerpoint/2010/main" val="3120163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429768" y="0"/>
                <a:ext cx="11548872" cy="6793992"/>
              </a:xfrm>
            </p:spPr>
            <p:txBody>
              <a:bodyPr>
                <a:normAutofit/>
              </a:bodyPr>
              <a:lstStyle/>
              <a:p>
                <a:r>
                  <a:rPr lang="en-US" sz="2400" b="1" u="sng" dirty="0" smtClean="0">
                    <a:solidFill>
                      <a:schemeClr val="tx1"/>
                    </a:solidFill>
                  </a:rPr>
                  <a:t/>
                </a:r>
                <a:br>
                  <a:rPr lang="en-US" sz="2400" b="1" u="sng" dirty="0" smtClean="0">
                    <a:solidFill>
                      <a:schemeClr val="tx1"/>
                    </a:solidFill>
                  </a:rPr>
                </a:br>
                <a:r>
                  <a:rPr lang="en-US" sz="2400" dirty="0" smtClean="0">
                    <a:solidFill>
                      <a:schemeClr val="tx1"/>
                    </a:solidFill>
                  </a:rPr>
                  <a:t>                             </a:t>
                </a:r>
                <a:r>
                  <a:rPr lang="en-US" sz="2400" b="1" i="1" u="sng" dirty="0" smtClean="0">
                    <a:solidFill>
                      <a:schemeClr val="tx1"/>
                    </a:solidFill>
                  </a:rPr>
                  <a:t>Noise Factor and Noise Figure </a:t>
                </a:r>
                <a:br>
                  <a:rPr lang="en-US" sz="2400" b="1" i="1" u="sng" dirty="0" smtClean="0">
                    <a:solidFill>
                      <a:schemeClr val="tx1"/>
                    </a:solidFill>
                  </a:rPr>
                </a:br>
                <a:r>
                  <a:rPr lang="en-US" sz="2400" b="1" u="sng" dirty="0" smtClean="0">
                    <a:solidFill>
                      <a:schemeClr val="tx1"/>
                    </a:solidFill>
                  </a:rPr>
                  <a:t/>
                </a:r>
                <a:br>
                  <a:rPr lang="en-US" sz="2400" b="1" u="sng" dirty="0" smtClean="0">
                    <a:solidFill>
                      <a:schemeClr val="tx1"/>
                    </a:solidFill>
                  </a:rPr>
                </a:br>
                <a:r>
                  <a:rPr lang="en-US" sz="2400" dirty="0" smtClean="0">
                    <a:solidFill>
                      <a:schemeClr val="tx1"/>
                    </a:solidFill>
                  </a:rPr>
                  <a:t> Noise </a:t>
                </a:r>
                <a:r>
                  <a:rPr lang="en-US" sz="2400" dirty="0" err="1" smtClean="0">
                    <a:solidFill>
                      <a:schemeClr val="tx1"/>
                    </a:solidFill>
                  </a:rPr>
                  <a:t>Factor,F</a:t>
                </a:r>
                <a:r>
                  <a:rPr lang="en-US" sz="2400" dirty="0" smtClean="0">
                    <a:solidFill>
                      <a:schemeClr val="tx1"/>
                    </a:solidFill>
                  </a:rPr>
                  <a:t> </a:t>
                </a:r>
                <a:r>
                  <a:rPr lang="en-US" sz="2400" dirty="0" smtClean="0">
                    <a:solidFill>
                      <a:schemeClr val="tx1"/>
                    </a:solidFill>
                  </a:rPr>
                  <a:t>= </a:t>
                </a:r>
                <a14:m>
                  <m:oMath xmlns:m="http://schemas.openxmlformats.org/officeDocument/2006/math">
                    <m:f>
                      <m:fPr>
                        <m:ctrlPr>
                          <a:rPr lang="en-US" sz="2400" i="1" smtClean="0">
                            <a:solidFill>
                              <a:schemeClr val="tx1"/>
                            </a:solidFill>
                            <a:latin typeface="Cambria Math"/>
                          </a:rPr>
                        </m:ctrlPr>
                      </m:fPr>
                      <m:num>
                        <m:r>
                          <a:rPr lang="en-US" sz="2400" b="0" i="1" smtClean="0">
                            <a:solidFill>
                              <a:schemeClr val="tx1"/>
                            </a:solidFill>
                            <a:latin typeface="Cambria Math" panose="02040503050406030204" pitchFamily="18" charset="0"/>
                          </a:rPr>
                          <m:t>𝐼𝑛𝑝𝑢𝑡</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𝑠𝑖𝑔𝑛𝑎𝑙</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𝑡𝑜</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𝑛𝑜𝑖𝑠𝑒</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𝑟𝑎𝑡𝑖𝑜</m:t>
                        </m:r>
                      </m:num>
                      <m:den>
                        <m:r>
                          <a:rPr lang="en-US" sz="2400" b="0" i="1" smtClean="0">
                            <a:solidFill>
                              <a:schemeClr val="tx1"/>
                            </a:solidFill>
                            <a:latin typeface="Cambria Math" panose="02040503050406030204" pitchFamily="18" charset="0"/>
                          </a:rPr>
                          <m:t>𝑂𝑢𝑡𝑝𝑢𝑡</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𝑠𝑖𝑔𝑛𝑎𝑙</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𝑡𝑜</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𝑛𝑜𝑖𝑠𝑒</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𝑟𝑎𝑡𝑖𝑜</m:t>
                        </m:r>
                      </m:den>
                    </m:f>
                  </m:oMath>
                </a14:m>
                <a:r>
                  <a:rPr lang="en-US" sz="2400" b="1" u="sng" dirty="0" smtClean="0">
                    <a:solidFill>
                      <a:schemeClr val="tx1"/>
                    </a:solidFill>
                  </a:rPr>
                  <a:t/>
                </a:r>
                <a:br>
                  <a:rPr lang="en-US" sz="2400" b="1" u="sng"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tx1"/>
                    </a:solidFill>
                  </a:rPr>
                  <a:t>  Noise Figure = 10 log F</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tx1"/>
                    </a:solidFill>
                  </a:rPr>
                  <a:t>  signal+ Noise                    Amplifier                    Amplifier</a:t>
                </a:r>
                <a:r>
                  <a:rPr lang="en-US" sz="2400" dirty="0">
                    <a:solidFill>
                      <a:schemeClr val="tx1"/>
                    </a:solidFill>
                  </a:rPr>
                  <a:t> signal+ Noise</a:t>
                </a:r>
                <a:r>
                  <a:rPr lang="en-US" sz="2400" dirty="0" smtClean="0">
                    <a:solidFill>
                      <a:schemeClr val="tx1"/>
                    </a:solidFill>
                  </a:rPr>
                  <a:t>     </a:t>
                </a:r>
                <a:br>
                  <a:rPr lang="en-US" sz="2400" dirty="0" smtClean="0">
                    <a:solidFill>
                      <a:schemeClr val="tx1"/>
                    </a:solidFill>
                  </a:rPr>
                </a:br>
                <a:r>
                  <a:rPr lang="en-US" sz="2400" dirty="0">
                    <a:solidFill>
                      <a:schemeClr val="tx1"/>
                    </a:solidFill>
                  </a:rPr>
                  <a:t> </a:t>
                </a:r>
                <a:r>
                  <a:rPr lang="en-US" sz="2400" dirty="0" smtClean="0">
                    <a:solidFill>
                      <a:schemeClr val="tx1"/>
                    </a:solidFill>
                  </a:rPr>
                  <a:t>                                         </a:t>
                </a:r>
                <a:br>
                  <a:rPr lang="en-US" sz="2400" dirty="0" smtClean="0">
                    <a:solidFill>
                      <a:schemeClr val="tx1"/>
                    </a:solidFill>
                  </a:rPr>
                </a:br>
                <a:r>
                  <a:rPr lang="en-US" sz="2400" dirty="0">
                    <a:solidFill>
                      <a:schemeClr val="tx1"/>
                    </a:solidFill>
                  </a:rPr>
                  <a:t> </a:t>
                </a:r>
                <a:r>
                  <a:rPr lang="en-US" sz="2400" dirty="0" smtClean="0">
                    <a:solidFill>
                      <a:schemeClr val="tx1"/>
                    </a:solidFill>
                  </a:rPr>
                  <a:t>  </a:t>
                </a:r>
                <a:br>
                  <a:rPr lang="en-US" sz="2400" dirty="0" smtClean="0">
                    <a:solidFill>
                      <a:schemeClr val="tx1"/>
                    </a:solidFill>
                  </a:rPr>
                </a:br>
                <a:r>
                  <a:rPr lang="en-US" sz="2400" dirty="0">
                    <a:solidFill>
                      <a:schemeClr val="tx1"/>
                    </a:solidFill>
                  </a:rPr>
                  <a:t> </a:t>
                </a:r>
                <a:r>
                  <a:rPr lang="en-US" sz="2400" dirty="0" smtClean="0">
                    <a:solidFill>
                      <a:schemeClr val="tx1"/>
                    </a:solidFill>
                  </a:rPr>
                  <a:t>                          SNR in                         SNR out</a:t>
                </a:r>
                <a:r>
                  <a:rPr lang="en-US" sz="2400" b="1" u="sng" dirty="0" smtClean="0">
                    <a:solidFill>
                      <a:schemeClr val="tx1"/>
                    </a:solidFill>
                  </a:rPr>
                  <a:t/>
                </a:r>
                <a:br>
                  <a:rPr lang="en-US" sz="2400" b="1" u="sng" dirty="0" smtClean="0">
                    <a:solidFill>
                      <a:schemeClr val="tx1"/>
                    </a:solidFill>
                  </a:rPr>
                </a:br>
                <a:endParaRPr lang="en-US" sz="2400" b="1" u="sng" dirty="0">
                  <a:solidFill>
                    <a:schemeClr val="tx1"/>
                  </a:solidFill>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429768" y="0"/>
                <a:ext cx="11548872" cy="6793992"/>
              </a:xfrm>
              <a:blipFill rotWithShape="1">
                <a:blip r:embed="rId2"/>
                <a:stretch>
                  <a:fillRect l="-845" t="-717"/>
                </a:stretch>
              </a:blipFill>
            </p:spPr>
            <p:txBody>
              <a:bodyPr/>
              <a:lstStyle/>
              <a:p>
                <a:r>
                  <a:rPr lang="en-US">
                    <a:noFill/>
                  </a:rPr>
                  <a:t> </a:t>
                </a:r>
              </a:p>
            </p:txBody>
          </p:sp>
        </mc:Fallback>
      </mc:AlternateContent>
      <p:cxnSp>
        <p:nvCxnSpPr>
          <p:cNvPr id="5" name="Straight Connector 4"/>
          <p:cNvCxnSpPr/>
          <p:nvPr/>
        </p:nvCxnSpPr>
        <p:spPr>
          <a:xfrm flipV="1">
            <a:off x="1143000" y="4279392"/>
            <a:ext cx="1609344" cy="9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33856" y="3383280"/>
            <a:ext cx="9144" cy="10607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61288" y="3639306"/>
            <a:ext cx="987552" cy="1060738"/>
          </a:xfrm>
          <a:custGeom>
            <a:avLst/>
            <a:gdLst>
              <a:gd name="connsiteX0" fmla="*/ 0 w 987552"/>
              <a:gd name="connsiteY0" fmla="*/ 649230 h 1060738"/>
              <a:gd name="connsiteX1" fmla="*/ 192024 w 987552"/>
              <a:gd name="connsiteY1" fmla="*/ 36582 h 1060738"/>
              <a:gd name="connsiteX2" fmla="*/ 493776 w 987552"/>
              <a:gd name="connsiteY2" fmla="*/ 1060710 h 1060738"/>
              <a:gd name="connsiteX3" fmla="*/ 694944 w 987552"/>
              <a:gd name="connsiteY3" fmla="*/ 6 h 1060738"/>
              <a:gd name="connsiteX4" fmla="*/ 987552 w 987552"/>
              <a:gd name="connsiteY4" fmla="*/ 1042422 h 1060738"/>
              <a:gd name="connsiteX5" fmla="*/ 987552 w 987552"/>
              <a:gd name="connsiteY5" fmla="*/ 1042422 h 1060738"/>
              <a:gd name="connsiteX6" fmla="*/ 987552 w 987552"/>
              <a:gd name="connsiteY6" fmla="*/ 1042422 h 1060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7552" h="1060738">
                <a:moveTo>
                  <a:pt x="0" y="649230"/>
                </a:moveTo>
                <a:cubicBezTo>
                  <a:pt x="54864" y="308616"/>
                  <a:pt x="109728" y="-31998"/>
                  <a:pt x="192024" y="36582"/>
                </a:cubicBezTo>
                <a:cubicBezTo>
                  <a:pt x="274320" y="105162"/>
                  <a:pt x="409956" y="1066806"/>
                  <a:pt x="493776" y="1060710"/>
                </a:cubicBezTo>
                <a:cubicBezTo>
                  <a:pt x="577596" y="1054614"/>
                  <a:pt x="612648" y="3054"/>
                  <a:pt x="694944" y="6"/>
                </a:cubicBezTo>
                <a:cubicBezTo>
                  <a:pt x="777240" y="-3042"/>
                  <a:pt x="987552" y="1042422"/>
                  <a:pt x="987552" y="1042422"/>
                </a:cubicBezTo>
                <a:lnTo>
                  <a:pt x="987552" y="1042422"/>
                </a:lnTo>
                <a:lnTo>
                  <a:pt x="987552" y="1042422"/>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51376" y="3383280"/>
            <a:ext cx="1938528" cy="17099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3" name="Straight Connector 12"/>
          <p:cNvCxnSpPr/>
          <p:nvPr/>
        </p:nvCxnSpPr>
        <p:spPr>
          <a:xfrm>
            <a:off x="3236976" y="3529584"/>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36976" y="4745764"/>
            <a:ext cx="914400" cy="274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89904" y="3529584"/>
            <a:ext cx="8503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48756" y="4773168"/>
            <a:ext cx="10012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092440" y="3273563"/>
            <a:ext cx="0" cy="18196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092440" y="4443984"/>
            <a:ext cx="28163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8101584" y="3584089"/>
            <a:ext cx="2194560" cy="1417679"/>
          </a:xfrm>
          <a:custGeom>
            <a:avLst/>
            <a:gdLst>
              <a:gd name="connsiteX0" fmla="*/ 0 w 2194560"/>
              <a:gd name="connsiteY0" fmla="*/ 859895 h 1417679"/>
              <a:gd name="connsiteX1" fmla="*/ 192024 w 2194560"/>
              <a:gd name="connsiteY1" fmla="*/ 9503 h 1417679"/>
              <a:gd name="connsiteX2" fmla="*/ 411480 w 2194560"/>
              <a:gd name="connsiteY2" fmla="*/ 1353671 h 1417679"/>
              <a:gd name="connsiteX3" fmla="*/ 603504 w 2194560"/>
              <a:gd name="connsiteY3" fmla="*/ 46079 h 1417679"/>
              <a:gd name="connsiteX4" fmla="*/ 868680 w 2194560"/>
              <a:gd name="connsiteY4" fmla="*/ 1390247 h 1417679"/>
              <a:gd name="connsiteX5" fmla="*/ 1069848 w 2194560"/>
              <a:gd name="connsiteY5" fmla="*/ 91799 h 1417679"/>
              <a:gd name="connsiteX6" fmla="*/ 1271016 w 2194560"/>
              <a:gd name="connsiteY6" fmla="*/ 1417679 h 1417679"/>
              <a:gd name="connsiteX7" fmla="*/ 1499616 w 2194560"/>
              <a:gd name="connsiteY7" fmla="*/ 91799 h 1417679"/>
              <a:gd name="connsiteX8" fmla="*/ 1728216 w 2194560"/>
              <a:gd name="connsiteY8" fmla="*/ 1399391 h 1417679"/>
              <a:gd name="connsiteX9" fmla="*/ 1947672 w 2194560"/>
              <a:gd name="connsiteY9" fmla="*/ 91799 h 1417679"/>
              <a:gd name="connsiteX10" fmla="*/ 2194560 w 2194560"/>
              <a:gd name="connsiteY10" fmla="*/ 1390247 h 1417679"/>
              <a:gd name="connsiteX11" fmla="*/ 2194560 w 2194560"/>
              <a:gd name="connsiteY11" fmla="*/ 1390247 h 141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94560" h="1417679">
                <a:moveTo>
                  <a:pt x="0" y="859895"/>
                </a:moveTo>
                <a:cubicBezTo>
                  <a:pt x="61722" y="393551"/>
                  <a:pt x="123444" y="-72793"/>
                  <a:pt x="192024" y="9503"/>
                </a:cubicBezTo>
                <a:cubicBezTo>
                  <a:pt x="260604" y="91799"/>
                  <a:pt x="342900" y="1347575"/>
                  <a:pt x="411480" y="1353671"/>
                </a:cubicBezTo>
                <a:cubicBezTo>
                  <a:pt x="480060" y="1359767"/>
                  <a:pt x="527304" y="39983"/>
                  <a:pt x="603504" y="46079"/>
                </a:cubicBezTo>
                <a:cubicBezTo>
                  <a:pt x="679704" y="52175"/>
                  <a:pt x="790956" y="1382627"/>
                  <a:pt x="868680" y="1390247"/>
                </a:cubicBezTo>
                <a:cubicBezTo>
                  <a:pt x="946404" y="1397867"/>
                  <a:pt x="1002792" y="87227"/>
                  <a:pt x="1069848" y="91799"/>
                </a:cubicBezTo>
                <a:cubicBezTo>
                  <a:pt x="1136904" y="96371"/>
                  <a:pt x="1199388" y="1417679"/>
                  <a:pt x="1271016" y="1417679"/>
                </a:cubicBezTo>
                <a:cubicBezTo>
                  <a:pt x="1342644" y="1417679"/>
                  <a:pt x="1423416" y="94847"/>
                  <a:pt x="1499616" y="91799"/>
                </a:cubicBezTo>
                <a:cubicBezTo>
                  <a:pt x="1575816" y="88751"/>
                  <a:pt x="1653540" y="1399391"/>
                  <a:pt x="1728216" y="1399391"/>
                </a:cubicBezTo>
                <a:cubicBezTo>
                  <a:pt x="1802892" y="1399391"/>
                  <a:pt x="1869948" y="93323"/>
                  <a:pt x="1947672" y="91799"/>
                </a:cubicBezTo>
                <a:cubicBezTo>
                  <a:pt x="2025396" y="90275"/>
                  <a:pt x="2194560" y="1390247"/>
                  <a:pt x="2194560" y="1390247"/>
                </a:cubicBezTo>
                <a:lnTo>
                  <a:pt x="2194560" y="1390247"/>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794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48056" y="109728"/>
                <a:ext cx="11558016" cy="6601968"/>
              </a:xfrm>
            </p:spPr>
            <p:txBody>
              <a:bodyPr/>
              <a:lstStyle/>
              <a:p>
                <a:r>
                  <a:rPr lang="en-US" i="1" dirty="0" smtClean="0">
                    <a:latin typeface="Cambria Math" panose="02040503050406030204" pitchFamily="18" charset="0"/>
                  </a:rPr>
                  <a:t> </a:t>
                </a:r>
                <a:r>
                  <a:rPr lang="en-US" sz="2400" i="1" dirty="0" smtClean="0">
                    <a:latin typeface="Cambria Math" panose="02040503050406030204" pitchFamily="18" charset="0"/>
                  </a:rPr>
                  <a:t>       </a:t>
                </a:r>
                <a:r>
                  <a:rPr lang="en-US" sz="2400" dirty="0" smtClean="0">
                    <a:latin typeface="Cambria Math" panose="02040503050406030204" pitchFamily="18" charset="0"/>
                  </a:rPr>
                  <a:t>   </a:t>
                </a:r>
                <a:r>
                  <a:rPr lang="en-US" sz="2400" dirty="0" smtClean="0">
                    <a:solidFill>
                      <a:schemeClr val="tx1"/>
                    </a:solidFill>
                    <a:latin typeface="Cambria Math" panose="02040503050406030204" pitchFamily="18" charset="0"/>
                  </a:rPr>
                  <a:t>Ideal amplifier </a:t>
                </a:r>
                <a14:m>
                  <m:oMath xmlns:m="http://schemas.openxmlformats.org/officeDocument/2006/math">
                    <m:sSub>
                      <m:sSubPr>
                        <m:ctrlPr>
                          <a:rPr lang="en-US" sz="2400" i="1">
                            <a:solidFill>
                              <a:schemeClr val="tx1"/>
                            </a:solidFill>
                            <a:latin typeface="Cambria Math"/>
                            <a:ea typeface="Cambria Math" panose="02040503050406030204" pitchFamily="18" charset="0"/>
                          </a:rPr>
                        </m:ctrlPr>
                      </m:sSubPr>
                      <m:e>
                        <m:r>
                          <a:rPr lang="en-US" sz="2400" i="1" dirty="0">
                            <a:solidFill>
                              <a:schemeClr val="tx1"/>
                            </a:solidFill>
                            <a:latin typeface="Cambria Math" panose="02040503050406030204" pitchFamily="18" charset="0"/>
                          </a:rPr>
                          <m:t>𝐴</m:t>
                        </m:r>
                      </m:e>
                      <m:sub>
                        <m:r>
                          <a:rPr lang="en-US" sz="2400" i="1">
                            <a:solidFill>
                              <a:schemeClr val="tx1"/>
                            </a:solidFill>
                            <a:latin typeface="Cambria Math" panose="02040503050406030204" pitchFamily="18" charset="0"/>
                            <a:ea typeface="Cambria Math" panose="02040503050406030204" pitchFamily="18" charset="0"/>
                          </a:rPr>
                          <m:t>𝑝</m:t>
                        </m:r>
                      </m:sub>
                    </m:sSub>
                  </m:oMath>
                </a14:m>
                <a:r>
                  <a:rPr lang="en-US" i="1" dirty="0" smtClean="0">
                    <a:latin typeface="Cambria Math" panose="02040503050406030204" pitchFamily="18" charset="0"/>
                  </a:rPr>
                  <a:t/>
                </a:r>
                <a:br>
                  <a:rPr lang="en-US" i="1" dirty="0" smtClean="0">
                    <a:latin typeface="Cambria Math" panose="02040503050406030204" pitchFamily="18" charset="0"/>
                  </a:rPr>
                </a:br>
                <a:r>
                  <a:rPr lang="en-US" sz="2000" i="1" dirty="0" smtClean="0">
                    <a:solidFill>
                      <a:schemeClr val="tx1"/>
                    </a:solidFill>
                    <a:latin typeface="Cambria Math" panose="02040503050406030204" pitchFamily="18" charset="0"/>
                  </a:rPr>
                  <a:t>           </a:t>
                </a:r>
                <a:br>
                  <a:rPr lang="en-US" sz="2000" i="1" dirty="0" smtClean="0">
                    <a:solidFill>
                      <a:schemeClr val="tx1"/>
                    </a:solidFill>
                    <a:latin typeface="Cambria Math" panose="02040503050406030204" pitchFamily="18" charset="0"/>
                  </a:rPr>
                </a:br>
                <a:r>
                  <a:rPr lang="en-US" sz="2000" i="1" dirty="0">
                    <a:solidFill>
                      <a:schemeClr val="tx1"/>
                    </a:solidFill>
                    <a:latin typeface="Cambria Math" panose="02040503050406030204" pitchFamily="18" charset="0"/>
                  </a:rPr>
                  <a:t> </a:t>
                </a:r>
                <a:r>
                  <a:rPr lang="en-US" sz="2000" i="1" dirty="0" smtClean="0">
                    <a:solidFill>
                      <a:schemeClr val="tx1"/>
                    </a:solidFill>
                    <a:latin typeface="Cambria Math" panose="02040503050406030204" pitchFamily="18" charset="0"/>
                  </a:rPr>
                  <a:t>        </a:t>
                </a:r>
                <a:br>
                  <a:rPr lang="en-US" sz="2000" i="1" dirty="0" smtClean="0">
                    <a:solidFill>
                      <a:schemeClr val="tx1"/>
                    </a:solidFill>
                    <a:latin typeface="Cambria Math" panose="02040503050406030204" pitchFamily="18" charset="0"/>
                  </a:rPr>
                </a:br>
                <a:r>
                  <a:rPr lang="en-US" sz="2000" i="1" dirty="0">
                    <a:solidFill>
                      <a:schemeClr val="tx1"/>
                    </a:solidFill>
                    <a:latin typeface="Cambria Math" panose="02040503050406030204" pitchFamily="18" charset="0"/>
                  </a:rPr>
                  <a:t> </a:t>
                </a:r>
                <a:r>
                  <a:rPr lang="en-US" sz="2000" i="1" dirty="0" smtClean="0">
                    <a:solidFill>
                      <a:schemeClr val="tx1"/>
                    </a:solidFill>
                    <a:latin typeface="Cambria Math" panose="02040503050406030204" pitchFamily="18" charset="0"/>
                  </a:rPr>
                  <a:t>          </a:t>
                </a:r>
                <a14:m>
                  <m:oMath xmlns:m="http://schemas.openxmlformats.org/officeDocument/2006/math">
                    <m:f>
                      <m:fPr>
                        <m:ctrlPr>
                          <a:rPr lang="en-US" sz="2000" i="1" smtClean="0">
                            <a:solidFill>
                              <a:schemeClr val="tx1"/>
                            </a:solidFill>
                            <a:latin typeface="Cambria Math"/>
                          </a:rPr>
                        </m:ctrlPr>
                      </m:fPr>
                      <m:num>
                        <m:sSub>
                          <m:sSubPr>
                            <m:ctrlPr>
                              <a:rPr lang="en-US" sz="2000" i="1" smtClean="0">
                                <a:solidFill>
                                  <a:schemeClr val="tx1"/>
                                </a:solidFill>
                                <a:latin typeface="Cambria Math"/>
                              </a:rPr>
                            </m:ctrlPr>
                          </m:sSubPr>
                          <m:e>
                            <m:r>
                              <a:rPr lang="en-US" sz="2000" b="0" i="1" smtClean="0">
                                <a:solidFill>
                                  <a:schemeClr val="tx1"/>
                                </a:solidFill>
                                <a:latin typeface="Cambria Math" panose="02040503050406030204" pitchFamily="18" charset="0"/>
                              </a:rPr>
                              <m:t>𝑆</m:t>
                            </m:r>
                          </m:e>
                          <m:sub>
                            <m:r>
                              <a:rPr lang="en-US" sz="2000" b="0" i="1" smtClean="0">
                                <a:solidFill>
                                  <a:schemeClr val="tx1"/>
                                </a:solidFill>
                                <a:latin typeface="Cambria Math" panose="02040503050406030204" pitchFamily="18" charset="0"/>
                              </a:rPr>
                              <m:t>𝑖</m:t>
                            </m:r>
                          </m:sub>
                        </m:sSub>
                      </m:num>
                      <m:den>
                        <m:sSub>
                          <m:sSubPr>
                            <m:ctrlPr>
                              <a:rPr lang="en-US" sz="2000" i="1" smtClean="0">
                                <a:solidFill>
                                  <a:schemeClr val="tx1"/>
                                </a:solidFill>
                                <a:latin typeface="Cambria Math"/>
                              </a:rPr>
                            </m:ctrlPr>
                          </m:sSubPr>
                          <m:e>
                            <m:r>
                              <a:rPr lang="en-US" sz="2000" b="0" i="1" smtClean="0">
                                <a:solidFill>
                                  <a:schemeClr val="tx1"/>
                                </a:solidFill>
                                <a:latin typeface="Cambria Math" panose="02040503050406030204" pitchFamily="18" charset="0"/>
                              </a:rPr>
                              <m:t>𝑁</m:t>
                            </m:r>
                          </m:e>
                          <m:sub>
                            <m:r>
                              <a:rPr lang="en-US" sz="2000" b="0" i="1" smtClean="0">
                                <a:solidFill>
                                  <a:schemeClr val="tx1"/>
                                </a:solidFill>
                                <a:latin typeface="Cambria Math" panose="02040503050406030204" pitchFamily="18" charset="0"/>
                              </a:rPr>
                              <m:t>𝑖</m:t>
                            </m:r>
                          </m:sub>
                        </m:sSub>
                      </m:den>
                    </m:f>
                  </m:oMath>
                </a14:m>
                <a:r>
                  <a:rPr lang="en-US" dirty="0" smtClean="0">
                    <a:solidFill>
                      <a:schemeClr val="tx1"/>
                    </a:solidFill>
                  </a:rPr>
                  <a:t>               </a:t>
                </a:r>
                <a14:m>
                  <m:oMath xmlns:m="http://schemas.openxmlformats.org/officeDocument/2006/math">
                    <m:f>
                      <m:fPr>
                        <m:ctrlPr>
                          <a:rPr lang="en-US" sz="2400" i="1" dirty="0" smtClean="0">
                            <a:solidFill>
                              <a:schemeClr val="tx1"/>
                            </a:solidFill>
                            <a:latin typeface="Cambria Math"/>
                          </a:rPr>
                        </m:ctrlPr>
                      </m:fPr>
                      <m:num>
                        <m:sSub>
                          <m:sSubPr>
                            <m:ctrlPr>
                              <a:rPr lang="en-US" sz="2400" i="1">
                                <a:solidFill>
                                  <a:schemeClr val="tx1"/>
                                </a:solidFill>
                                <a:latin typeface="Cambria Math"/>
                                <a:ea typeface="Cambria Math" panose="02040503050406030204" pitchFamily="18" charset="0"/>
                              </a:rPr>
                            </m:ctrlPr>
                          </m:sSubPr>
                          <m:e>
                            <m:r>
                              <a:rPr lang="en-US" sz="2400" i="1" dirty="0">
                                <a:solidFill>
                                  <a:schemeClr val="tx1"/>
                                </a:solidFill>
                                <a:latin typeface="Cambria Math" panose="02040503050406030204" pitchFamily="18" charset="0"/>
                              </a:rPr>
                              <m:t>𝐴</m:t>
                            </m:r>
                          </m:e>
                          <m:sub>
                            <m:r>
                              <a:rPr lang="en-US" sz="2400" i="1">
                                <a:solidFill>
                                  <a:schemeClr val="tx1"/>
                                </a:solidFill>
                                <a:latin typeface="Cambria Math" panose="02040503050406030204" pitchFamily="18" charset="0"/>
                                <a:ea typeface="Cambria Math" panose="02040503050406030204" pitchFamily="18" charset="0"/>
                              </a:rPr>
                              <m:t>𝑝</m:t>
                            </m:r>
                          </m:sub>
                        </m:sSub>
                        <m:sSub>
                          <m:sSubPr>
                            <m:ctrlPr>
                              <a:rPr lang="en-US" sz="2400" b="0" i="1" dirty="0" smtClean="0">
                                <a:solidFill>
                                  <a:schemeClr val="tx1"/>
                                </a:solidFill>
                                <a:latin typeface="Cambria Math"/>
                              </a:rPr>
                            </m:ctrlPr>
                          </m:sSubPr>
                          <m:e>
                            <m:r>
                              <a:rPr lang="en-US" sz="2400" b="0" i="1" dirty="0" smtClean="0">
                                <a:solidFill>
                                  <a:schemeClr val="tx1"/>
                                </a:solidFill>
                                <a:latin typeface="Cambria Math" panose="02040503050406030204" pitchFamily="18" charset="0"/>
                              </a:rPr>
                              <m:t>𝑆</m:t>
                            </m:r>
                          </m:e>
                          <m:sub>
                            <m:r>
                              <a:rPr lang="en-US" sz="2400" b="0" i="1" dirty="0" smtClean="0">
                                <a:solidFill>
                                  <a:schemeClr val="tx1"/>
                                </a:solidFill>
                                <a:latin typeface="Cambria Math" panose="02040503050406030204" pitchFamily="18" charset="0"/>
                              </a:rPr>
                              <m:t>𝑖</m:t>
                            </m:r>
                          </m:sub>
                        </m:sSub>
                      </m:num>
                      <m:den>
                        <m:sSub>
                          <m:sSubPr>
                            <m:ctrlPr>
                              <a:rPr lang="en-US" sz="2400" i="1">
                                <a:solidFill>
                                  <a:schemeClr val="tx1"/>
                                </a:solidFill>
                                <a:latin typeface="Cambria Math"/>
                                <a:ea typeface="Cambria Math" panose="02040503050406030204" pitchFamily="18" charset="0"/>
                              </a:rPr>
                            </m:ctrlPr>
                          </m:sSubPr>
                          <m:e>
                            <m:r>
                              <a:rPr lang="en-US" sz="2400" i="1" dirty="0">
                                <a:solidFill>
                                  <a:schemeClr val="tx1"/>
                                </a:solidFill>
                                <a:latin typeface="Cambria Math" panose="02040503050406030204" pitchFamily="18" charset="0"/>
                              </a:rPr>
                              <m:t>𝐴</m:t>
                            </m:r>
                          </m:e>
                          <m:sub>
                            <m:r>
                              <a:rPr lang="en-US" sz="2400" i="1">
                                <a:solidFill>
                                  <a:schemeClr val="tx1"/>
                                </a:solidFill>
                                <a:latin typeface="Cambria Math" panose="02040503050406030204" pitchFamily="18" charset="0"/>
                                <a:ea typeface="Cambria Math" panose="02040503050406030204" pitchFamily="18" charset="0"/>
                              </a:rPr>
                              <m:t>𝑝</m:t>
                            </m:r>
                          </m:sub>
                        </m:sSub>
                        <m:sSub>
                          <m:sSubPr>
                            <m:ctrlPr>
                              <a:rPr lang="en-US" sz="2400" b="0" i="1" dirty="0" smtClean="0">
                                <a:solidFill>
                                  <a:schemeClr val="tx1"/>
                                </a:solidFill>
                                <a:latin typeface="Cambria Math"/>
                              </a:rPr>
                            </m:ctrlPr>
                          </m:sSubPr>
                          <m:e>
                            <m:r>
                              <a:rPr lang="en-US" sz="2400" b="0" i="1" dirty="0" smtClean="0">
                                <a:solidFill>
                                  <a:schemeClr val="tx1"/>
                                </a:solidFill>
                                <a:latin typeface="Cambria Math" panose="02040503050406030204" pitchFamily="18" charset="0"/>
                              </a:rPr>
                              <m:t>𝑁</m:t>
                            </m:r>
                          </m:e>
                          <m:sub>
                            <m:r>
                              <a:rPr lang="en-US" sz="2400" b="0" i="1" dirty="0" smtClean="0">
                                <a:solidFill>
                                  <a:schemeClr val="tx1"/>
                                </a:solidFill>
                                <a:latin typeface="Cambria Math" panose="02040503050406030204" pitchFamily="18" charset="0"/>
                              </a:rPr>
                              <m:t>𝑖</m:t>
                            </m:r>
                          </m:sub>
                        </m:sSub>
                      </m:den>
                    </m:f>
                  </m:oMath>
                </a14:m>
                <a:r>
                  <a:rPr lang="en-US" dirty="0" smtClean="0">
                    <a:solidFill>
                      <a:schemeClr val="tx1"/>
                    </a:solidFill>
                  </a:rPr>
                  <a:t> = </a:t>
                </a:r>
                <a14:m>
                  <m:oMath xmlns:m="http://schemas.openxmlformats.org/officeDocument/2006/math">
                    <m:f>
                      <m:fPr>
                        <m:ctrlPr>
                          <a:rPr lang="en-US" sz="2400" i="1" smtClean="0">
                            <a:solidFill>
                              <a:schemeClr val="tx1"/>
                            </a:solidFill>
                            <a:latin typeface="Cambria Math"/>
                          </a:rPr>
                        </m:ctrlPr>
                      </m:fPr>
                      <m:num>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𝑆</m:t>
                            </m:r>
                          </m:e>
                          <m:sub>
                            <m:r>
                              <a:rPr lang="en-US" sz="2400" b="0" i="1" smtClean="0">
                                <a:solidFill>
                                  <a:schemeClr val="tx1"/>
                                </a:solidFill>
                                <a:latin typeface="Cambria Math" panose="02040503050406030204" pitchFamily="18" charset="0"/>
                              </a:rPr>
                              <m:t>𝑖</m:t>
                            </m:r>
                          </m:sub>
                        </m:sSub>
                      </m:num>
                      <m:den>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𝑁</m:t>
                            </m:r>
                          </m:e>
                          <m:sub>
                            <m:r>
                              <a:rPr lang="en-US" sz="2400" b="0" i="1" smtClean="0">
                                <a:solidFill>
                                  <a:schemeClr val="tx1"/>
                                </a:solidFill>
                                <a:latin typeface="Cambria Math" panose="02040503050406030204" pitchFamily="18" charset="0"/>
                              </a:rPr>
                              <m:t>𝑖</m:t>
                            </m:r>
                          </m:sub>
                        </m:sSub>
                      </m:den>
                    </m:f>
                  </m:oMath>
                </a14:m>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t>
                </a:r>
                <a:r>
                  <a:rPr lang="en-US" sz="2400" dirty="0" smtClean="0">
                    <a:solidFill>
                      <a:schemeClr val="tx1"/>
                    </a:solidFill>
                  </a:rPr>
                  <a:t>Non ideal amplifier With  </a:t>
                </a:r>
                <a14:m>
                  <m:oMath xmlns:m="http://schemas.openxmlformats.org/officeDocument/2006/math">
                    <m:sSub>
                      <m:sSubPr>
                        <m:ctrlPr>
                          <a:rPr lang="en-US" sz="2400" i="1">
                            <a:solidFill>
                              <a:schemeClr val="tx1"/>
                            </a:solidFill>
                            <a:latin typeface="Cambria Math"/>
                            <a:ea typeface="Cambria Math" panose="02040503050406030204" pitchFamily="18" charset="0"/>
                          </a:rPr>
                        </m:ctrlPr>
                      </m:sSubPr>
                      <m:e>
                        <m:r>
                          <a:rPr lang="en-US" sz="2400" i="1" dirty="0">
                            <a:solidFill>
                              <a:schemeClr val="tx1"/>
                            </a:solidFill>
                            <a:latin typeface="Cambria Math" panose="02040503050406030204" pitchFamily="18" charset="0"/>
                          </a:rPr>
                          <m:t>𝐴</m:t>
                        </m:r>
                      </m:e>
                      <m:sub>
                        <m:r>
                          <a:rPr lang="en-US" sz="2400" b="0" i="1" smtClean="0">
                            <a:solidFill>
                              <a:schemeClr val="tx1"/>
                            </a:solidFill>
                            <a:latin typeface="Cambria Math" panose="02040503050406030204" pitchFamily="18" charset="0"/>
                            <a:ea typeface="Cambria Math" panose="02040503050406030204" pitchFamily="18" charset="0"/>
                          </a:rPr>
                          <m:t>𝑝</m:t>
                        </m:r>
                      </m:sub>
                    </m:sSub>
                    <m:r>
                      <a:rPr lang="en-US" sz="2400" b="0" i="0" smtClean="0">
                        <a:solidFill>
                          <a:schemeClr val="tx1"/>
                        </a:solidFill>
                        <a:latin typeface="Cambria Math" panose="02040503050406030204" pitchFamily="18" charset="0"/>
                        <a:ea typeface="Cambria Math" panose="02040503050406030204" pitchFamily="18" charset="0"/>
                      </a:rPr>
                      <m:t>,</m:t>
                    </m:r>
                    <m:sSub>
                      <m:sSubPr>
                        <m:ctrlPr>
                          <a:rPr lang="en-US" sz="2400" i="1">
                            <a:solidFill>
                              <a:schemeClr val="tx1"/>
                            </a:solidFill>
                            <a:latin typeface="Cambria Math"/>
                            <a:ea typeface="Cambria Math" panose="02040503050406030204" pitchFamily="18" charset="0"/>
                          </a:rPr>
                        </m:ctrlPr>
                      </m:sSubPr>
                      <m:e>
                        <m:r>
                          <a:rPr lang="en-US" sz="2400" i="1">
                            <a:solidFill>
                              <a:schemeClr val="tx1"/>
                            </a:solidFill>
                            <a:latin typeface="Cambria Math" panose="02040503050406030204" pitchFamily="18" charset="0"/>
                            <a:ea typeface="Cambria Math" panose="02040503050406030204" pitchFamily="18" charset="0"/>
                          </a:rPr>
                          <m:t>𝑁</m:t>
                        </m:r>
                      </m:e>
                      <m:sub>
                        <m:r>
                          <a:rPr lang="en-US" sz="2400" i="1">
                            <a:solidFill>
                              <a:schemeClr val="tx1"/>
                            </a:solidFill>
                            <a:latin typeface="Cambria Math" panose="02040503050406030204" pitchFamily="18" charset="0"/>
                            <a:ea typeface="Cambria Math" panose="02040503050406030204" pitchFamily="18" charset="0"/>
                          </a:rPr>
                          <m:t>𝑑</m:t>
                        </m:r>
                      </m:sub>
                    </m:sSub>
                  </m:oMath>
                </a14:m>
                <a:r>
                  <a:rPr lang="en-US" dirty="0" smtClean="0">
                    <a:solidFill>
                      <a:schemeClr val="tx1"/>
                    </a:solidFill>
                  </a:rPr>
                  <a:t>          </a:t>
                </a:r>
                <a:r>
                  <a:rPr lang="en-US" sz="2400" dirty="0" smtClean="0">
                    <a:solidFill>
                      <a:schemeClr val="tx1"/>
                    </a:solidFill>
                  </a:rPr>
                  <a:t>where,</a:t>
                </a:r>
                <a:r>
                  <a:rPr lang="en-US" dirty="0">
                    <a:solidFill>
                      <a:schemeClr val="tx1"/>
                    </a:solidFill>
                  </a:rPr>
                  <a:t/>
                </a:r>
                <a:br>
                  <a:rPr lang="en-US" dirty="0">
                    <a:solidFill>
                      <a:schemeClr val="tx1"/>
                    </a:solidFill>
                  </a:rPr>
                </a:br>
                <a:r>
                  <a:rPr lang="en-US" dirty="0" smtClean="0">
                    <a:solidFill>
                      <a:schemeClr val="tx1"/>
                    </a:solidFill>
                  </a:rPr>
                  <a:t>                                              </a:t>
                </a:r>
                <a14:m>
                  <m:oMath xmlns:m="http://schemas.openxmlformats.org/officeDocument/2006/math">
                    <m:sSub>
                      <m:sSubPr>
                        <m:ctrlPr>
                          <a:rPr lang="en-US" sz="2000" i="1">
                            <a:solidFill>
                              <a:schemeClr val="tx1"/>
                            </a:solidFill>
                            <a:latin typeface="Cambria Math"/>
                            <a:ea typeface="Cambria Math" panose="02040503050406030204" pitchFamily="18" charset="0"/>
                          </a:rPr>
                        </m:ctrlPr>
                      </m:sSubPr>
                      <m:e>
                        <m:r>
                          <a:rPr lang="en-US" sz="2000" i="1" dirty="0">
                            <a:solidFill>
                              <a:schemeClr val="tx1"/>
                            </a:solidFill>
                            <a:latin typeface="Cambria Math" panose="02040503050406030204" pitchFamily="18" charset="0"/>
                          </a:rPr>
                          <m:t>𝐴</m:t>
                        </m:r>
                      </m:e>
                      <m:sub>
                        <m:r>
                          <a:rPr lang="en-US" sz="2000" i="1">
                            <a:solidFill>
                              <a:schemeClr val="tx1"/>
                            </a:solidFill>
                            <a:latin typeface="Cambria Math" panose="02040503050406030204" pitchFamily="18" charset="0"/>
                            <a:ea typeface="Cambria Math" panose="02040503050406030204" pitchFamily="18" charset="0"/>
                          </a:rPr>
                          <m:t>𝑝</m:t>
                        </m:r>
                      </m:sub>
                    </m:sSub>
                  </m:oMath>
                </a14:m>
                <a:r>
                  <a:rPr lang="en-US" sz="2000" dirty="0" smtClean="0">
                    <a:solidFill>
                      <a:schemeClr val="tx1"/>
                    </a:solidFill>
                  </a:rPr>
                  <a:t>= Amplifier power gain</a:t>
                </a:r>
                <a:r>
                  <a:rPr lang="en-US" dirty="0" smtClean="0">
                    <a:solidFill>
                      <a:schemeClr val="tx1"/>
                    </a:solidFill>
                  </a:rPr>
                  <a:t/>
                </a:r>
                <a:br>
                  <a:rPr lang="en-US" dirty="0" smtClean="0">
                    <a:solidFill>
                      <a:schemeClr val="tx1"/>
                    </a:solidFill>
                  </a:rPr>
                </a:br>
                <a:r>
                  <a:rPr lang="en-US" dirty="0" smtClean="0">
                    <a:solidFill>
                      <a:schemeClr val="tx1"/>
                    </a:solidFill>
                  </a:rPr>
                  <a:t>                                              </a:t>
                </a:r>
                <a14:m>
                  <m:oMath xmlns:m="http://schemas.openxmlformats.org/officeDocument/2006/math">
                    <m:sSub>
                      <m:sSubPr>
                        <m:ctrlPr>
                          <a:rPr lang="en-US" sz="2400" i="1">
                            <a:solidFill>
                              <a:schemeClr val="tx1"/>
                            </a:solidFill>
                            <a:latin typeface="Cambria Math"/>
                            <a:ea typeface="Cambria Math" panose="02040503050406030204" pitchFamily="18" charset="0"/>
                          </a:rPr>
                        </m:ctrlPr>
                      </m:sSubPr>
                      <m:e>
                        <m:r>
                          <a:rPr lang="en-US" sz="2400" i="1">
                            <a:solidFill>
                              <a:schemeClr val="tx1"/>
                            </a:solidFill>
                            <a:latin typeface="Cambria Math" panose="02040503050406030204" pitchFamily="18" charset="0"/>
                            <a:ea typeface="Cambria Math" panose="02040503050406030204" pitchFamily="18" charset="0"/>
                          </a:rPr>
                          <m:t>𝑁</m:t>
                        </m:r>
                      </m:e>
                      <m:sub>
                        <m:r>
                          <a:rPr lang="en-US" sz="2400" i="1">
                            <a:solidFill>
                              <a:schemeClr val="tx1"/>
                            </a:solidFill>
                            <a:latin typeface="Cambria Math" panose="02040503050406030204" pitchFamily="18" charset="0"/>
                            <a:ea typeface="Cambria Math" panose="02040503050406030204" pitchFamily="18" charset="0"/>
                          </a:rPr>
                          <m:t>𝑑</m:t>
                        </m:r>
                      </m:sub>
                    </m:sSub>
                  </m:oMath>
                </a14:m>
                <a:r>
                  <a:rPr lang="en-US" sz="2400" dirty="0" smtClean="0">
                    <a:solidFill>
                      <a:schemeClr val="tx1"/>
                    </a:solidFill>
                  </a:rPr>
                  <a:t>=internal noise of Amplifier</a:t>
                </a:r>
                <a:r>
                  <a:rPr lang="en-US" dirty="0">
                    <a:solidFill>
                      <a:schemeClr val="tx1"/>
                    </a:solidFill>
                  </a:rPr>
                  <a:t/>
                </a:r>
                <a:br>
                  <a:rPr lang="en-US" dirty="0">
                    <a:solidFill>
                      <a:schemeClr val="tx1"/>
                    </a:solidFill>
                  </a:rPr>
                </a:br>
                <a:r>
                  <a:rPr lang="en-US" dirty="0" smtClean="0">
                    <a:solidFill>
                      <a:schemeClr val="tx1"/>
                    </a:solidFill>
                  </a:rPr>
                  <a:t>   </a:t>
                </a:r>
                <a14:m>
                  <m:oMath xmlns:m="http://schemas.openxmlformats.org/officeDocument/2006/math">
                    <m:f>
                      <m:fPr>
                        <m:ctrlPr>
                          <a:rPr lang="en-US" sz="2000" i="1">
                            <a:solidFill>
                              <a:prstClr val="black"/>
                            </a:solidFill>
                            <a:latin typeface="Cambria Math"/>
                          </a:rPr>
                        </m:ctrlPr>
                      </m:fPr>
                      <m:num>
                        <m:sSub>
                          <m:sSubPr>
                            <m:ctrlPr>
                              <a:rPr lang="en-US" sz="2000" i="1">
                                <a:solidFill>
                                  <a:prstClr val="black"/>
                                </a:solidFill>
                                <a:latin typeface="Cambria Math"/>
                              </a:rPr>
                            </m:ctrlPr>
                          </m:sSubPr>
                          <m:e>
                            <m:r>
                              <a:rPr lang="en-US" sz="2000" i="1">
                                <a:solidFill>
                                  <a:prstClr val="black"/>
                                </a:solidFill>
                                <a:latin typeface="Cambria Math" panose="02040503050406030204" pitchFamily="18" charset="0"/>
                              </a:rPr>
                              <m:t>𝑆</m:t>
                            </m:r>
                          </m:e>
                          <m:sub>
                            <m:r>
                              <a:rPr lang="en-US" sz="2000" i="1">
                                <a:solidFill>
                                  <a:prstClr val="black"/>
                                </a:solidFill>
                                <a:latin typeface="Cambria Math" panose="02040503050406030204" pitchFamily="18" charset="0"/>
                              </a:rPr>
                              <m:t>𝑖</m:t>
                            </m:r>
                          </m:sub>
                        </m:sSub>
                      </m:num>
                      <m:den>
                        <m:sSub>
                          <m:sSubPr>
                            <m:ctrlPr>
                              <a:rPr lang="en-US" sz="2000" i="1">
                                <a:solidFill>
                                  <a:prstClr val="black"/>
                                </a:solidFill>
                                <a:latin typeface="Cambria Math"/>
                              </a:rPr>
                            </m:ctrlPr>
                          </m:sSubPr>
                          <m:e>
                            <m:r>
                              <a:rPr lang="en-US" sz="2000" i="1">
                                <a:solidFill>
                                  <a:prstClr val="black"/>
                                </a:solidFill>
                                <a:latin typeface="Cambria Math" panose="02040503050406030204" pitchFamily="18" charset="0"/>
                              </a:rPr>
                              <m:t>𝑁</m:t>
                            </m:r>
                          </m:e>
                          <m:sub>
                            <m:r>
                              <a:rPr lang="en-US" sz="2000" i="1">
                                <a:solidFill>
                                  <a:prstClr val="black"/>
                                </a:solidFill>
                                <a:latin typeface="Cambria Math" panose="02040503050406030204" pitchFamily="18" charset="0"/>
                              </a:rPr>
                              <m:t>𝑖</m:t>
                            </m:r>
                          </m:sub>
                        </m:sSub>
                      </m:den>
                    </m:f>
                  </m:oMath>
                </a14:m>
                <a:r>
                  <a:rPr lang="en-US" dirty="0" smtClean="0">
                    <a:solidFill>
                      <a:schemeClr val="tx1"/>
                    </a:solidFill>
                  </a:rPr>
                  <a:t>                     </a:t>
                </a:r>
                <a:r>
                  <a:rPr lang="en-US" sz="2000" dirty="0" smtClean="0">
                    <a:solidFill>
                      <a:schemeClr val="tx1"/>
                    </a:solidFill>
                  </a:rPr>
                  <a:t>Output  </a:t>
                </a:r>
                <a14:m>
                  <m:oMath xmlns:m="http://schemas.openxmlformats.org/officeDocument/2006/math">
                    <m:f>
                      <m:fPr>
                        <m:ctrlPr>
                          <a:rPr lang="en-US" sz="2800" i="1" dirty="0">
                            <a:solidFill>
                              <a:schemeClr val="tx1"/>
                            </a:solidFill>
                            <a:latin typeface="Cambria Math"/>
                          </a:rPr>
                        </m:ctrlPr>
                      </m:fPr>
                      <m:num>
                        <m:sSub>
                          <m:sSubPr>
                            <m:ctrlPr>
                              <a:rPr lang="en-US" sz="3200" i="1">
                                <a:solidFill>
                                  <a:schemeClr val="tx1"/>
                                </a:solidFill>
                                <a:latin typeface="Cambria Math"/>
                                <a:ea typeface="Cambria Math" panose="02040503050406030204" pitchFamily="18" charset="0"/>
                              </a:rPr>
                            </m:ctrlPr>
                          </m:sSubPr>
                          <m:e>
                            <m:r>
                              <a:rPr lang="en-US" sz="3200" i="1" dirty="0">
                                <a:solidFill>
                                  <a:schemeClr val="tx1"/>
                                </a:solidFill>
                                <a:latin typeface="Cambria Math" panose="02040503050406030204" pitchFamily="18" charset="0"/>
                              </a:rPr>
                              <m:t>𝐴</m:t>
                            </m:r>
                          </m:e>
                          <m:sub>
                            <m:r>
                              <a:rPr lang="en-US" sz="3200" i="1">
                                <a:solidFill>
                                  <a:schemeClr val="tx1"/>
                                </a:solidFill>
                                <a:latin typeface="Cambria Math" panose="02040503050406030204" pitchFamily="18" charset="0"/>
                                <a:ea typeface="Cambria Math" panose="02040503050406030204" pitchFamily="18" charset="0"/>
                              </a:rPr>
                              <m:t>𝑝</m:t>
                            </m:r>
                          </m:sub>
                        </m:sSub>
                        <m:sSub>
                          <m:sSubPr>
                            <m:ctrlPr>
                              <a:rPr lang="en-US" sz="2800" i="1" dirty="0">
                                <a:solidFill>
                                  <a:schemeClr val="tx1"/>
                                </a:solidFill>
                                <a:latin typeface="Cambria Math"/>
                              </a:rPr>
                            </m:ctrlPr>
                          </m:sSubPr>
                          <m:e>
                            <m:r>
                              <a:rPr lang="en-US" sz="2800" i="1" dirty="0">
                                <a:solidFill>
                                  <a:schemeClr val="tx1"/>
                                </a:solidFill>
                                <a:latin typeface="Cambria Math" panose="02040503050406030204" pitchFamily="18" charset="0"/>
                              </a:rPr>
                              <m:t>𝑆</m:t>
                            </m:r>
                          </m:e>
                          <m:sub>
                            <m:r>
                              <a:rPr lang="en-US" sz="2800" i="1" dirty="0">
                                <a:solidFill>
                                  <a:schemeClr val="tx1"/>
                                </a:solidFill>
                                <a:latin typeface="Cambria Math" panose="02040503050406030204" pitchFamily="18" charset="0"/>
                              </a:rPr>
                              <m:t>𝑖</m:t>
                            </m:r>
                          </m:sub>
                        </m:sSub>
                      </m:num>
                      <m:den>
                        <m:sSub>
                          <m:sSubPr>
                            <m:ctrlPr>
                              <a:rPr lang="en-US" sz="2800" i="1">
                                <a:solidFill>
                                  <a:schemeClr val="tx1"/>
                                </a:solidFill>
                                <a:latin typeface="Cambria Math"/>
                                <a:ea typeface="Cambria Math" panose="02040503050406030204" pitchFamily="18" charset="0"/>
                              </a:rPr>
                            </m:ctrlPr>
                          </m:sSubPr>
                          <m:e>
                            <m:r>
                              <a:rPr lang="en-US" sz="2800" i="1" dirty="0">
                                <a:solidFill>
                                  <a:schemeClr val="tx1"/>
                                </a:solidFill>
                                <a:latin typeface="Cambria Math" panose="02040503050406030204" pitchFamily="18" charset="0"/>
                              </a:rPr>
                              <m:t>𝐴</m:t>
                            </m:r>
                          </m:e>
                          <m:sub>
                            <m:r>
                              <a:rPr lang="en-US" sz="2800" i="1">
                                <a:solidFill>
                                  <a:schemeClr val="tx1"/>
                                </a:solidFill>
                                <a:latin typeface="Cambria Math" panose="02040503050406030204" pitchFamily="18" charset="0"/>
                                <a:ea typeface="Cambria Math" panose="02040503050406030204" pitchFamily="18" charset="0"/>
                              </a:rPr>
                              <m:t>𝑝</m:t>
                            </m:r>
                          </m:sub>
                        </m:sSub>
                        <m:sSub>
                          <m:sSubPr>
                            <m:ctrlPr>
                              <a:rPr lang="en-US" sz="2800" i="1" dirty="0">
                                <a:solidFill>
                                  <a:schemeClr val="tx1"/>
                                </a:solidFill>
                                <a:latin typeface="Cambria Math"/>
                              </a:rPr>
                            </m:ctrlPr>
                          </m:sSubPr>
                          <m:e>
                            <m:r>
                              <a:rPr lang="en-US" sz="2800" i="1" dirty="0">
                                <a:solidFill>
                                  <a:schemeClr val="tx1"/>
                                </a:solidFill>
                                <a:latin typeface="Cambria Math" panose="02040503050406030204" pitchFamily="18" charset="0"/>
                              </a:rPr>
                              <m:t>𝑁</m:t>
                            </m:r>
                          </m:e>
                          <m:sub>
                            <m:r>
                              <a:rPr lang="en-US" sz="2800" i="1" dirty="0">
                                <a:solidFill>
                                  <a:schemeClr val="tx1"/>
                                </a:solidFill>
                                <a:latin typeface="Cambria Math" panose="02040503050406030204" pitchFamily="18" charset="0"/>
                              </a:rPr>
                              <m:t>𝑖</m:t>
                            </m:r>
                          </m:sub>
                        </m:sSub>
                        <m:r>
                          <a:rPr lang="en-US" sz="2800" b="0" i="1" dirty="0" smtClean="0">
                            <a:solidFill>
                              <a:schemeClr val="tx1"/>
                            </a:solidFill>
                            <a:latin typeface="Cambria Math" panose="02040503050406030204" pitchFamily="18" charset="0"/>
                          </a:rPr>
                          <m:t>+</m:t>
                        </m:r>
                        <m:sSub>
                          <m:sSubPr>
                            <m:ctrlPr>
                              <a:rPr lang="en-US" sz="2800" i="1">
                                <a:solidFill>
                                  <a:schemeClr val="tx1"/>
                                </a:solidFill>
                                <a:latin typeface="Cambria Math"/>
                                <a:ea typeface="Cambria Math" panose="02040503050406030204" pitchFamily="18" charset="0"/>
                              </a:rPr>
                            </m:ctrlPr>
                          </m:sSubPr>
                          <m:e>
                            <m:r>
                              <a:rPr lang="en-US" sz="2800" i="1">
                                <a:solidFill>
                                  <a:schemeClr val="tx1"/>
                                </a:solidFill>
                                <a:latin typeface="Cambria Math" panose="02040503050406030204" pitchFamily="18" charset="0"/>
                                <a:ea typeface="Cambria Math" panose="02040503050406030204" pitchFamily="18" charset="0"/>
                              </a:rPr>
                              <m:t>𝑁</m:t>
                            </m:r>
                          </m:e>
                          <m:sub>
                            <m:r>
                              <a:rPr lang="en-US" sz="2800" i="1">
                                <a:solidFill>
                                  <a:schemeClr val="tx1"/>
                                </a:solidFill>
                                <a:latin typeface="Cambria Math" panose="02040503050406030204" pitchFamily="18" charset="0"/>
                                <a:ea typeface="Cambria Math" panose="02040503050406030204" pitchFamily="18" charset="0"/>
                              </a:rPr>
                              <m:t>𝑑</m:t>
                            </m:r>
                          </m:sub>
                        </m:sSub>
                      </m:den>
                    </m:f>
                  </m:oMath>
                </a14:m>
                <a:r>
                  <a:rPr lang="en-US" dirty="0" smtClean="0">
                    <a:solidFill>
                      <a:schemeClr val="tx1"/>
                    </a:solidFill>
                  </a:rPr>
                  <a:t>             </a:t>
                </a:r>
                <a:endParaRPr lang="en-US" dirty="0">
                  <a:solidFill>
                    <a:schemeClr val="tx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48056" y="109728"/>
                <a:ext cx="11558016" cy="6601968"/>
              </a:xfrm>
              <a:blipFill rotWithShape="0">
                <a:blip r:embed="rId2"/>
                <a:stretch>
                  <a:fillRect/>
                </a:stretch>
              </a:blipFill>
            </p:spPr>
            <p:txBody>
              <a:bodyPr/>
              <a:lstStyle/>
              <a:p>
                <a:r>
                  <a:rPr lang="en-US">
                    <a:noFill/>
                  </a:rPr>
                  <a:t> </a:t>
                </a:r>
              </a:p>
            </p:txBody>
          </p:sp>
        </mc:Fallback>
      </mc:AlternateContent>
      <p:sp>
        <p:nvSpPr>
          <p:cNvPr id="12" name="Rectangle 11"/>
          <p:cNvSpPr/>
          <p:nvPr/>
        </p:nvSpPr>
        <p:spPr>
          <a:xfrm>
            <a:off x="1609344" y="813816"/>
            <a:ext cx="1435608" cy="16642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4" name="Straight Connector 13"/>
          <p:cNvCxnSpPr/>
          <p:nvPr/>
        </p:nvCxnSpPr>
        <p:spPr>
          <a:xfrm>
            <a:off x="448056" y="1115568"/>
            <a:ext cx="1161288" cy="9144"/>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028700" y="188366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6616" y="2130552"/>
            <a:ext cx="1252728" cy="18288"/>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flipV="1">
            <a:off x="3044952" y="1042416"/>
            <a:ext cx="1773936" cy="9144"/>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p:cNvCxnSpPr/>
          <p:nvPr/>
        </p:nvCxnSpPr>
        <p:spPr>
          <a:xfrm>
            <a:off x="3044952" y="2148840"/>
            <a:ext cx="1773936" cy="0"/>
          </a:xfrm>
          <a:prstGeom prst="line">
            <a:avLst/>
          </a:prstGeom>
        </p:spPr>
        <p:style>
          <a:lnRef idx="3">
            <a:schemeClr val="dk1"/>
          </a:lnRef>
          <a:fillRef idx="0">
            <a:schemeClr val="dk1"/>
          </a:fillRef>
          <a:effectRef idx="2">
            <a:schemeClr val="dk1"/>
          </a:effectRef>
          <a:fontRef idx="minor">
            <a:schemeClr val="tx1"/>
          </a:fontRef>
        </p:style>
      </p:cxnSp>
      <p:sp>
        <p:nvSpPr>
          <p:cNvPr id="30" name="Rectangle 29"/>
          <p:cNvSpPr/>
          <p:nvPr/>
        </p:nvSpPr>
        <p:spPr>
          <a:xfrm>
            <a:off x="1984248" y="3648456"/>
            <a:ext cx="1993392" cy="23774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2" name="Straight Connector 31"/>
          <p:cNvCxnSpPr/>
          <p:nvPr/>
        </p:nvCxnSpPr>
        <p:spPr>
          <a:xfrm>
            <a:off x="448056" y="4169664"/>
            <a:ext cx="1536192" cy="0"/>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p:cNvCxnSpPr/>
          <p:nvPr/>
        </p:nvCxnSpPr>
        <p:spPr>
          <a:xfrm flipV="1">
            <a:off x="461772" y="5641848"/>
            <a:ext cx="1522476" cy="9144"/>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p:cNvCxnSpPr/>
          <p:nvPr/>
        </p:nvCxnSpPr>
        <p:spPr>
          <a:xfrm>
            <a:off x="3977640" y="4169664"/>
            <a:ext cx="2185416" cy="0"/>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a:off x="3977640" y="5641848"/>
            <a:ext cx="2185416"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88872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17230" y="1099517"/>
                <a:ext cx="10925908" cy="2585323"/>
              </a:xfrm>
              <a:prstGeom prst="rect">
                <a:avLst/>
              </a:prstGeom>
            </p:spPr>
            <p:txBody>
              <a:bodyPr wrap="square">
                <a:spAutoFit/>
              </a:bodyPr>
              <a:lstStyle/>
              <a:p>
                <a:r>
                  <a:rPr lang="en-US" b="1" u="sng" dirty="0" smtClean="0"/>
                  <a:t>Exampole03:</a:t>
                </a:r>
                <a:br>
                  <a:rPr lang="en-US" b="1" u="sng" dirty="0" smtClean="0"/>
                </a:br>
                <a:r>
                  <a:rPr lang="en-US" dirty="0"/>
                  <a:t/>
                </a:r>
                <a:br>
                  <a:rPr lang="en-US" dirty="0"/>
                </a:br>
                <a:r>
                  <a:rPr lang="en-US" dirty="0" smtClean="0"/>
                  <a:t>For an ideal </a:t>
                </a:r>
                <a:r>
                  <a:rPr lang="en-US" dirty="0"/>
                  <a:t>amplifier  the </a:t>
                </a:r>
                <a:r>
                  <a:rPr lang="en-US" dirty="0" smtClean="0"/>
                  <a:t>input </a:t>
                </a:r>
                <a:r>
                  <a:rPr lang="en-US" dirty="0"/>
                  <a:t>signal power = </a:t>
                </a:r>
                <a14:m>
                  <m:oMath xmlns:m="http://schemas.openxmlformats.org/officeDocument/2006/math">
                    <m:sSup>
                      <m:sSupPr>
                        <m:ctrlPr>
                          <a:rPr lang="en-US" i="1">
                            <a:latin typeface="Cambria Math"/>
                          </a:rPr>
                        </m:ctrlPr>
                      </m:sSupPr>
                      <m:e>
                        <m:r>
                          <a:rPr lang="en-US" i="1">
                            <a:latin typeface="Cambria Math" panose="02040503050406030204" pitchFamily="18" charset="0"/>
                          </a:rPr>
                          <m:t>2</m:t>
                        </m:r>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rPr>
                          <m:t>−</m:t>
                        </m:r>
                        <m:r>
                          <a:rPr lang="en-US" b="0" i="1" smtClean="0">
                            <a:latin typeface="Cambria Math"/>
                          </a:rPr>
                          <m:t>3</m:t>
                        </m:r>
                      </m:sup>
                    </m:sSup>
                    <m:r>
                      <a:rPr lang="en-US" b="1">
                        <a:latin typeface="Cambria Math" panose="02040503050406030204" pitchFamily="18" charset="0"/>
                      </a:rPr>
                      <m:t> </m:t>
                    </m:r>
                  </m:oMath>
                </a14:m>
                <a:r>
                  <a:rPr lang="en-US" dirty="0" smtClean="0"/>
                  <a:t>watt ,input </a:t>
                </a:r>
                <a:r>
                  <a:rPr lang="en-US" dirty="0"/>
                  <a:t>noise power = </a:t>
                </a:r>
                <a14:m>
                  <m:oMath xmlns:m="http://schemas.openxmlformats.org/officeDocument/2006/math">
                    <m:sSup>
                      <m:sSupPr>
                        <m:ctrlPr>
                          <a:rPr lang="en-US" i="1">
                            <a:latin typeface="Cambria Math"/>
                          </a:rPr>
                        </m:ctrlPr>
                      </m:sSupPr>
                      <m:e>
                        <m:r>
                          <a:rPr lang="en-US" i="1">
                            <a:latin typeface="Cambria Math" panose="02040503050406030204" pitchFamily="18" charset="0"/>
                          </a:rPr>
                          <m:t>2</m:t>
                        </m:r>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rPr>
                          <m:t>−</m:t>
                        </m:r>
                        <m:r>
                          <a:rPr lang="en-US" b="0" i="1" smtClean="0">
                            <a:latin typeface="Cambria Math"/>
                          </a:rPr>
                          <m:t>8</m:t>
                        </m:r>
                      </m:sup>
                    </m:sSup>
                  </m:oMath>
                </a14:m>
                <a:r>
                  <a:rPr lang="en-US" dirty="0" smtClean="0"/>
                  <a:t>watt and Gain of the amplifier is 1000</a:t>
                </a:r>
                <a:r>
                  <a:rPr lang="en-US" dirty="0"/>
                  <a:t/>
                </a:r>
                <a:br>
                  <a:rPr lang="en-US" dirty="0"/>
                </a:br>
                <a:r>
                  <a:rPr lang="en-US" dirty="0"/>
                  <a:t/>
                </a:r>
                <a:br>
                  <a:rPr lang="en-US" dirty="0"/>
                </a:br>
                <a:r>
                  <a:rPr lang="en-US" dirty="0"/>
                  <a:t>Determine;  i, Input SNR in dB</a:t>
                </a:r>
                <a:br>
                  <a:rPr lang="en-US" dirty="0"/>
                </a:br>
                <a:r>
                  <a:rPr lang="en-US" dirty="0"/>
                  <a:t>                  ii, Output SNR in dB</a:t>
                </a:r>
                <a:br>
                  <a:rPr lang="en-US" dirty="0"/>
                </a:br>
                <a:r>
                  <a:rPr lang="en-US" dirty="0"/>
                  <a:t>                  iii, Noise factor and noise figure </a:t>
                </a:r>
                <a:br>
                  <a:rPr lang="en-US" dirty="0"/>
                </a:br>
                <a:endParaRPr lang="en-US" dirty="0"/>
              </a:p>
            </p:txBody>
          </p:sp>
        </mc:Choice>
        <mc:Fallback xmlns="">
          <p:sp>
            <p:nvSpPr>
              <p:cNvPr id="2" name="Rectangle 1"/>
              <p:cNvSpPr>
                <a:spLocks noRot="1" noChangeAspect="1" noMove="1" noResize="1" noEditPoints="1" noAdjustHandles="1" noChangeArrowheads="1" noChangeShapeType="1" noTextEdit="1"/>
              </p:cNvSpPr>
              <p:nvPr/>
            </p:nvSpPr>
            <p:spPr>
              <a:xfrm>
                <a:off x="117230" y="1099517"/>
                <a:ext cx="10925908" cy="2585323"/>
              </a:xfrm>
              <a:prstGeom prst="rect">
                <a:avLst/>
              </a:prstGeom>
              <a:blipFill rotWithShape="1">
                <a:blip r:embed="rId2"/>
                <a:stretch>
                  <a:fillRect l="-446" t="-1415" b="-2594"/>
                </a:stretch>
              </a:blipFill>
            </p:spPr>
            <p:txBody>
              <a:bodyPr/>
              <a:lstStyle/>
              <a:p>
                <a:r>
                  <a:rPr lang="en-US">
                    <a:noFill/>
                  </a:rPr>
                  <a:t> </a:t>
                </a:r>
              </a:p>
            </p:txBody>
          </p:sp>
        </mc:Fallback>
      </mc:AlternateContent>
    </p:spTree>
    <p:extLst>
      <p:ext uri="{BB962C8B-B14F-4D97-AF65-F5344CB8AC3E}">
        <p14:creationId xmlns:p14="http://schemas.microsoft.com/office/powerpoint/2010/main" val="2034098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17230" y="865056"/>
                <a:ext cx="10925908" cy="2862322"/>
              </a:xfrm>
              <a:prstGeom prst="rect">
                <a:avLst/>
              </a:prstGeom>
            </p:spPr>
            <p:txBody>
              <a:bodyPr wrap="square">
                <a:spAutoFit/>
              </a:bodyPr>
              <a:lstStyle/>
              <a:p>
                <a:r>
                  <a:rPr lang="en-US" b="1" u="sng" dirty="0" smtClean="0"/>
                  <a:t>Exampole04:</a:t>
                </a:r>
                <a:r>
                  <a:rPr lang="en-US" b="1" u="sng" dirty="0"/>
                  <a:t/>
                </a:r>
                <a:br>
                  <a:rPr lang="en-US" b="1" u="sng" dirty="0"/>
                </a:br>
                <a:r>
                  <a:rPr lang="en-US" dirty="0"/>
                  <a:t/>
                </a:r>
                <a:br>
                  <a:rPr lang="en-US" dirty="0"/>
                </a:br>
                <a:r>
                  <a:rPr lang="en-US" dirty="0"/>
                  <a:t> For a non ideal amplifier  the following parameter input signal power = </a:t>
                </a:r>
                <a14:m>
                  <m:oMath xmlns:m="http://schemas.openxmlformats.org/officeDocument/2006/math">
                    <m:sSup>
                      <m:sSupPr>
                        <m:ctrlPr>
                          <a:rPr lang="en-US" i="1">
                            <a:latin typeface="Cambria Math"/>
                          </a:rPr>
                        </m:ctrlPr>
                      </m:sSupPr>
                      <m:e>
                        <m:r>
                          <a:rPr lang="en-US" i="1">
                            <a:latin typeface="Cambria Math" panose="02040503050406030204" pitchFamily="18" charset="0"/>
                          </a:rPr>
                          <m:t>2</m:t>
                        </m:r>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rPr>
                          <m:t>−10</m:t>
                        </m:r>
                      </m:sup>
                    </m:sSup>
                    <m:r>
                      <a:rPr lang="en-US" b="1">
                        <a:latin typeface="Cambria Math" panose="02040503050406030204" pitchFamily="18" charset="0"/>
                      </a:rPr>
                      <m:t> </m:t>
                    </m:r>
                  </m:oMath>
                </a14:m>
                <a:r>
                  <a:rPr lang="en-US" dirty="0"/>
                  <a:t>watt</a:t>
                </a:r>
                <a:br>
                  <a:rPr lang="en-US" dirty="0"/>
                </a:br>
                <a:r>
                  <a:rPr lang="en-US" dirty="0"/>
                  <a:t>input noise power = </a:t>
                </a:r>
                <a14:m>
                  <m:oMath xmlns:m="http://schemas.openxmlformats.org/officeDocument/2006/math">
                    <m:sSup>
                      <m:sSupPr>
                        <m:ctrlPr>
                          <a:rPr lang="en-US" i="1">
                            <a:latin typeface="Cambria Math"/>
                          </a:rPr>
                        </m:ctrlPr>
                      </m:sSupPr>
                      <m:e>
                        <m:r>
                          <a:rPr lang="en-US" i="1">
                            <a:latin typeface="Cambria Math" panose="02040503050406030204" pitchFamily="18" charset="0"/>
                          </a:rPr>
                          <m:t>2</m:t>
                        </m:r>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rPr>
                          <m:t>−18</m:t>
                        </m:r>
                      </m:sup>
                    </m:sSup>
                  </m:oMath>
                </a14:m>
                <a:r>
                  <a:rPr lang="en-US" dirty="0"/>
                  <a:t>watt, power gain of amplifier 10lakh internal noise of the amplifier</a:t>
                </a:r>
                <a:br>
                  <a:rPr lang="en-US" dirty="0"/>
                </a:br>
                <a:r>
                  <a:rPr lang="en-US" dirty="0"/>
                  <a:t>= </a:t>
                </a:r>
                <a14:m>
                  <m:oMath xmlns:m="http://schemas.openxmlformats.org/officeDocument/2006/math">
                    <m:sSup>
                      <m:sSupPr>
                        <m:ctrlPr>
                          <a:rPr lang="en-US" i="1">
                            <a:latin typeface="Cambria Math"/>
                          </a:rPr>
                        </m:ctrlPr>
                      </m:sSupPr>
                      <m:e>
                        <m:r>
                          <a:rPr lang="en-US" i="1">
                            <a:latin typeface="Cambria Math" panose="02040503050406030204" pitchFamily="18" charset="0"/>
                          </a:rPr>
                          <m:t>6</m:t>
                        </m:r>
                        <m:r>
                          <a:rPr lang="en-US" i="1">
                            <a:latin typeface="Cambria Math" panose="02040503050406030204" pitchFamily="18" charset="0"/>
                            <a:ea typeface="Cambria Math" panose="02040503050406030204" pitchFamily="18" charset="0"/>
                          </a:rPr>
                          <m:t>×10</m:t>
                        </m:r>
                      </m:e>
                      <m:sup>
                        <m:r>
                          <a:rPr lang="en-US" i="1">
                            <a:latin typeface="Cambria Math" panose="02040503050406030204" pitchFamily="18" charset="0"/>
                          </a:rPr>
                          <m:t>−12</m:t>
                        </m:r>
                      </m:sup>
                    </m:sSup>
                  </m:oMath>
                </a14:m>
                <a:r>
                  <a:rPr lang="en-US" dirty="0"/>
                  <a:t>watt</a:t>
                </a:r>
                <a:br>
                  <a:rPr lang="en-US" dirty="0"/>
                </a:br>
                <a:r>
                  <a:rPr lang="en-US" dirty="0"/>
                  <a:t/>
                </a:r>
                <a:br>
                  <a:rPr lang="en-US" dirty="0"/>
                </a:br>
                <a:r>
                  <a:rPr lang="en-US" dirty="0"/>
                  <a:t>Determine;  i, Input SNR in dB</a:t>
                </a:r>
                <a:br>
                  <a:rPr lang="en-US" dirty="0"/>
                </a:br>
                <a:r>
                  <a:rPr lang="en-US" dirty="0"/>
                  <a:t>                  ii, Output SNR in dB</a:t>
                </a:r>
                <a:br>
                  <a:rPr lang="en-US" dirty="0"/>
                </a:br>
                <a:r>
                  <a:rPr lang="en-US" dirty="0"/>
                  <a:t>                  iii, Noise factor and noise figure </a:t>
                </a:r>
                <a:br>
                  <a:rPr lang="en-US" dirty="0"/>
                </a:br>
                <a:endParaRPr lang="en-US" dirty="0"/>
              </a:p>
            </p:txBody>
          </p:sp>
        </mc:Choice>
        <mc:Fallback xmlns="">
          <p:sp>
            <p:nvSpPr>
              <p:cNvPr id="2" name="Rectangle 1"/>
              <p:cNvSpPr>
                <a:spLocks noRot="1" noChangeAspect="1" noMove="1" noResize="1" noEditPoints="1" noAdjustHandles="1" noChangeArrowheads="1" noChangeShapeType="1" noTextEdit="1"/>
              </p:cNvSpPr>
              <p:nvPr/>
            </p:nvSpPr>
            <p:spPr>
              <a:xfrm>
                <a:off x="117230" y="865056"/>
                <a:ext cx="10925908" cy="2862322"/>
              </a:xfrm>
              <a:prstGeom prst="rect">
                <a:avLst/>
              </a:prstGeom>
              <a:blipFill rotWithShape="1">
                <a:blip r:embed="rId2"/>
                <a:stretch>
                  <a:fillRect l="-446" t="-1279" b="-2345"/>
                </a:stretch>
              </a:blipFill>
            </p:spPr>
            <p:txBody>
              <a:bodyPr/>
              <a:lstStyle/>
              <a:p>
                <a:r>
                  <a:rPr lang="en-US">
                    <a:noFill/>
                  </a:rPr>
                  <a:t> </a:t>
                </a:r>
              </a:p>
            </p:txBody>
          </p:sp>
        </mc:Fallback>
      </mc:AlternateContent>
    </p:spTree>
    <p:extLst>
      <p:ext uri="{BB962C8B-B14F-4D97-AF65-F5344CB8AC3E}">
        <p14:creationId xmlns:p14="http://schemas.microsoft.com/office/powerpoint/2010/main" val="1985665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274320" y="182880"/>
                <a:ext cx="11622024" cy="6675120"/>
              </a:xfrm>
            </p:spPr>
            <p:txBody>
              <a:bodyPr>
                <a:normAutofit/>
              </a:bodyPr>
              <a:lstStyle/>
              <a:p>
                <a:r>
                  <a:rPr lang="en-US" sz="2000" b="1" u="sng" dirty="0" smtClean="0">
                    <a:solidFill>
                      <a:schemeClr val="tx1"/>
                    </a:solidFill>
                  </a:rPr>
                  <a:t>Exampole04:</a:t>
                </a:r>
                <a:br>
                  <a:rPr lang="en-US" sz="2000" b="1" u="sng"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a:solidFill>
                      <a:schemeClr val="tx1"/>
                    </a:solidFill>
                  </a:rPr>
                  <a:t> </a:t>
                </a:r>
                <a:r>
                  <a:rPr lang="en-US" sz="2000" dirty="0" smtClean="0">
                    <a:solidFill>
                      <a:schemeClr val="tx1"/>
                    </a:solidFill>
                  </a:rPr>
                  <a:t>For a non ideal amplifier  the following parameter input signal power = </a:t>
                </a:r>
                <a14:m>
                  <m:oMath xmlns:m="http://schemas.openxmlformats.org/officeDocument/2006/math">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rPr>
                          <m:t>−10</m:t>
                        </m:r>
                      </m:sup>
                    </m:sSup>
                    <m:r>
                      <a:rPr lang="en-US" sz="2000" b="1" i="0" smtClean="0">
                        <a:solidFill>
                          <a:schemeClr val="tx1"/>
                        </a:solidFill>
                        <a:latin typeface="Cambria Math" panose="02040503050406030204" pitchFamily="18" charset="0"/>
                      </a:rPr>
                      <m:t> </m:t>
                    </m:r>
                  </m:oMath>
                </a14:m>
                <a:r>
                  <a:rPr lang="en-US" sz="2000" dirty="0" smtClean="0">
                    <a:solidFill>
                      <a:schemeClr val="tx1"/>
                    </a:solidFill>
                  </a:rPr>
                  <a:t>watt</a:t>
                </a:r>
                <a:br>
                  <a:rPr lang="en-US" sz="2000" dirty="0" smtClean="0">
                    <a:solidFill>
                      <a:schemeClr val="tx1"/>
                    </a:solidFill>
                  </a:rPr>
                </a:br>
                <a:r>
                  <a:rPr lang="en-US" sz="2000" dirty="0" smtClean="0">
                    <a:solidFill>
                      <a:schemeClr val="tx1"/>
                    </a:solidFill>
                  </a:rPr>
                  <a:t>input noise power = </a:t>
                </a:r>
                <a14:m>
                  <m:oMath xmlns:m="http://schemas.openxmlformats.org/officeDocument/2006/math">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rPr>
                          <m:t>−18</m:t>
                        </m:r>
                      </m:sup>
                    </m:sSup>
                  </m:oMath>
                </a14:m>
                <a:r>
                  <a:rPr lang="en-US" sz="2000" dirty="0" smtClean="0">
                    <a:solidFill>
                      <a:schemeClr val="tx1"/>
                    </a:solidFill>
                  </a:rPr>
                  <a:t>watt, power gain of amplifier 10lakh internal noise of the amplifier</a:t>
                </a:r>
                <a:br>
                  <a:rPr lang="en-US" sz="2000" dirty="0" smtClean="0">
                    <a:solidFill>
                      <a:schemeClr val="tx1"/>
                    </a:solidFill>
                  </a:rPr>
                </a:br>
                <a:r>
                  <a:rPr lang="en-US" sz="2000" dirty="0" smtClean="0">
                    <a:solidFill>
                      <a:schemeClr val="tx1"/>
                    </a:solidFill>
                  </a:rPr>
                  <a:t>= </a:t>
                </a:r>
                <a14:m>
                  <m:oMath xmlns:m="http://schemas.openxmlformats.org/officeDocument/2006/math">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6</m:t>
                        </m:r>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rPr>
                          <m:t>−12</m:t>
                        </m:r>
                      </m:sup>
                    </m:sSup>
                  </m:oMath>
                </a14:m>
                <a:r>
                  <a:rPr lang="en-US" sz="2000" dirty="0" smtClean="0">
                    <a:solidFill>
                      <a:schemeClr val="tx1"/>
                    </a:solidFill>
                  </a:rPr>
                  <a:t>watt</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Determine;  </a:t>
                </a:r>
                <a:r>
                  <a:rPr lang="en-US" sz="2000" dirty="0" err="1" smtClean="0">
                    <a:solidFill>
                      <a:schemeClr val="tx1"/>
                    </a:solidFill>
                  </a:rPr>
                  <a:t>i</a:t>
                </a:r>
                <a:r>
                  <a:rPr lang="en-US" sz="2000" dirty="0" smtClean="0">
                    <a:solidFill>
                      <a:schemeClr val="tx1"/>
                    </a:solidFill>
                  </a:rPr>
                  <a:t>, Input SNR in dB</a:t>
                </a:r>
                <a:br>
                  <a:rPr lang="en-US" sz="2000" dirty="0" smtClean="0">
                    <a:solidFill>
                      <a:schemeClr val="tx1"/>
                    </a:solidFill>
                  </a:rPr>
                </a:br>
                <a:r>
                  <a:rPr lang="en-US" sz="2000" dirty="0">
                    <a:solidFill>
                      <a:schemeClr val="tx1"/>
                    </a:solidFill>
                  </a:rPr>
                  <a:t> </a:t>
                </a:r>
                <a:r>
                  <a:rPr lang="en-US" sz="2000" dirty="0" smtClean="0">
                    <a:solidFill>
                      <a:schemeClr val="tx1"/>
                    </a:solidFill>
                  </a:rPr>
                  <a:t>                 ii, Output SNR in dB</a:t>
                </a:r>
                <a:br>
                  <a:rPr lang="en-US" sz="2000" dirty="0" smtClean="0">
                    <a:solidFill>
                      <a:schemeClr val="tx1"/>
                    </a:solidFill>
                  </a:rPr>
                </a:br>
                <a:r>
                  <a:rPr lang="en-US" sz="2000" dirty="0">
                    <a:solidFill>
                      <a:schemeClr val="tx1"/>
                    </a:solidFill>
                  </a:rPr>
                  <a:t> </a:t>
                </a:r>
                <a:r>
                  <a:rPr lang="en-US" sz="2000" dirty="0" smtClean="0">
                    <a:solidFill>
                      <a:schemeClr val="tx1"/>
                    </a:solidFill>
                  </a:rPr>
                  <a:t>                 iii, Noise factor and noise figure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Solution:</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I.  SNR input = </a:t>
                </a:r>
                <a14:m>
                  <m:oMath xmlns:m="http://schemas.openxmlformats.org/officeDocument/2006/math">
                    <m:f>
                      <m:fPr>
                        <m:ctrlPr>
                          <a:rPr lang="en-US" sz="2000" i="1" smtClean="0">
                            <a:solidFill>
                              <a:schemeClr val="tx1"/>
                            </a:solidFill>
                            <a:latin typeface="Cambria Math"/>
                          </a:rPr>
                        </m:ctrlPr>
                      </m:fPr>
                      <m:num>
                        <m:sSub>
                          <m:sSubPr>
                            <m:ctrlPr>
                              <a:rPr lang="en-US" sz="2000" i="1" smtClean="0">
                                <a:solidFill>
                                  <a:schemeClr val="tx1"/>
                                </a:solidFill>
                                <a:latin typeface="Cambria Math"/>
                              </a:rPr>
                            </m:ctrlPr>
                          </m:sSubPr>
                          <m:e>
                            <m:r>
                              <a:rPr lang="en-US" sz="2000" b="0" i="1" smtClean="0">
                                <a:solidFill>
                                  <a:schemeClr val="tx1"/>
                                </a:solidFill>
                                <a:latin typeface="Cambria Math" panose="02040503050406030204" pitchFamily="18" charset="0"/>
                              </a:rPr>
                              <m:t>𝑃</m:t>
                            </m:r>
                          </m:e>
                          <m:sub>
                            <m:r>
                              <a:rPr lang="en-US" sz="2000" b="0" i="1" smtClean="0">
                                <a:solidFill>
                                  <a:schemeClr val="tx1"/>
                                </a:solidFill>
                                <a:latin typeface="Cambria Math" panose="02040503050406030204" pitchFamily="18" charset="0"/>
                              </a:rPr>
                              <m:t>𝑠</m:t>
                            </m:r>
                          </m:sub>
                        </m:sSub>
                      </m:num>
                      <m:den>
                        <m:sSub>
                          <m:sSubPr>
                            <m:ctrlPr>
                              <a:rPr lang="en-US" sz="2000" i="1" smtClean="0">
                                <a:solidFill>
                                  <a:schemeClr val="tx1"/>
                                </a:solidFill>
                                <a:latin typeface="Cambria Math"/>
                              </a:rPr>
                            </m:ctrlPr>
                          </m:sSubPr>
                          <m:e>
                            <m:r>
                              <a:rPr lang="en-US" sz="2000" b="0" i="1" smtClean="0">
                                <a:solidFill>
                                  <a:schemeClr val="tx1"/>
                                </a:solidFill>
                                <a:latin typeface="Cambria Math" panose="02040503050406030204" pitchFamily="18" charset="0"/>
                              </a:rPr>
                              <m:t>𝑃</m:t>
                            </m:r>
                          </m:e>
                          <m:sub>
                            <m:r>
                              <a:rPr lang="en-US" sz="2000" b="0" i="1" smtClean="0">
                                <a:solidFill>
                                  <a:schemeClr val="tx1"/>
                                </a:solidFill>
                                <a:latin typeface="Cambria Math" panose="02040503050406030204" pitchFamily="18" charset="0"/>
                              </a:rPr>
                              <m:t>𝑛</m:t>
                            </m:r>
                          </m:sub>
                        </m:sSub>
                      </m:den>
                    </m:f>
                  </m:oMath>
                </a14:m>
                <a:r>
                  <a:rPr lang="en-US" sz="2000" dirty="0" smtClean="0">
                    <a:solidFill>
                      <a:schemeClr val="tx1"/>
                    </a:solidFill>
                  </a:rPr>
                  <a:t>  = </a:t>
                </a:r>
                <a14:m>
                  <m:oMath xmlns:m="http://schemas.openxmlformats.org/officeDocument/2006/math">
                    <m:f>
                      <m:fPr>
                        <m:ctrlPr>
                          <a:rPr lang="en-US" sz="2000" i="1" smtClean="0">
                            <a:solidFill>
                              <a:schemeClr val="tx1"/>
                            </a:solidFill>
                            <a:latin typeface="Cambria Math"/>
                          </a:rPr>
                        </m:ctrlPr>
                      </m:fPr>
                      <m:num>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rPr>
                              <m:t>−10</m:t>
                            </m:r>
                          </m:sup>
                        </m:sSup>
                      </m:num>
                      <m:den>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rPr>
                              <m:t>−18</m:t>
                            </m:r>
                          </m:sup>
                        </m:sSup>
                      </m:den>
                    </m:f>
                  </m:oMath>
                </a14:m>
                <a:r>
                  <a:rPr lang="en-US" sz="2000" dirty="0" smtClean="0">
                    <a:solidFill>
                      <a:schemeClr val="tx1"/>
                    </a:solidFill>
                  </a:rPr>
                  <a:t> = 100000000</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SNR(dB) = 10 log (1000000000)</a:t>
                </a:r>
                <a:br>
                  <a:rPr lang="en-US" sz="2000" dirty="0" smtClean="0">
                    <a:solidFill>
                      <a:schemeClr val="tx1"/>
                    </a:solidFill>
                  </a:rPr>
                </a:br>
                <a:r>
                  <a:rPr lang="en-US" sz="2000" dirty="0">
                    <a:solidFill>
                      <a:schemeClr val="tx1"/>
                    </a:solidFill>
                  </a:rPr>
                  <a:t> </a:t>
                </a:r>
                <a:r>
                  <a:rPr lang="en-US" sz="2000" dirty="0" smtClean="0">
                    <a:solidFill>
                      <a:schemeClr val="tx1"/>
                    </a:solidFill>
                  </a:rPr>
                  <a:t>                           = 80 dB</a:t>
                </a:r>
                <a:endParaRPr lang="en-US" sz="2000" dirty="0">
                  <a:solidFill>
                    <a:schemeClr val="tx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274320" y="182880"/>
                <a:ext cx="11622024" cy="6675120"/>
              </a:xfrm>
              <a:blipFill rotWithShape="1">
                <a:blip r:embed="rId2"/>
                <a:stretch>
                  <a:fillRect l="-524" t="-548"/>
                </a:stretch>
              </a:blipFill>
            </p:spPr>
            <p:txBody>
              <a:bodyPr/>
              <a:lstStyle/>
              <a:p>
                <a:r>
                  <a:rPr lang="en-US">
                    <a:noFill/>
                  </a:rPr>
                  <a:t> </a:t>
                </a:r>
              </a:p>
            </p:txBody>
          </p:sp>
        </mc:Fallback>
      </mc:AlternateContent>
    </p:spTree>
    <p:extLst>
      <p:ext uri="{BB962C8B-B14F-4D97-AF65-F5344CB8AC3E}">
        <p14:creationId xmlns:p14="http://schemas.microsoft.com/office/powerpoint/2010/main" val="3134296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76200" y="0"/>
                <a:ext cx="12115800" cy="6775704"/>
              </a:xfrm>
            </p:spPr>
            <p:txBody>
              <a:bodyPr>
                <a:normAutofit/>
              </a:bodyPr>
              <a:lstStyle/>
              <a:p>
                <a:r>
                  <a:rPr lang="en-US" sz="2400" dirty="0" smtClean="0">
                    <a:solidFill>
                      <a:schemeClr val="tx1"/>
                    </a:solidFill>
                  </a:rPr>
                  <a:t>      ii,</a:t>
                </a:r>
                <a:br>
                  <a:rPr lang="en-US" sz="2400" dirty="0" smtClean="0">
                    <a:solidFill>
                      <a:schemeClr val="tx1"/>
                    </a:solidFill>
                  </a:rPr>
                </a:br>
                <a:r>
                  <a:rPr lang="en-US" sz="2400" dirty="0" smtClean="0">
                    <a:solidFill>
                      <a:schemeClr val="tx1"/>
                    </a:solidFill>
                  </a:rPr>
                  <a:t>            </a:t>
                </a:r>
                <a14:m>
                  <m:oMath xmlns:m="http://schemas.openxmlformats.org/officeDocument/2006/math">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𝑃</m:t>
                        </m:r>
                      </m:e>
                      <m:sub>
                        <m:r>
                          <a:rPr lang="en-US" sz="2400" b="0" i="1" smtClean="0">
                            <a:solidFill>
                              <a:schemeClr val="tx1"/>
                            </a:solidFill>
                            <a:latin typeface="Cambria Math" panose="02040503050406030204" pitchFamily="18" charset="0"/>
                          </a:rPr>
                          <m:t>𝑜</m:t>
                        </m:r>
                      </m:sub>
                    </m:sSub>
                    <m:r>
                      <a:rPr lang="en-US" sz="2400" b="0" i="1" smtClean="0">
                        <a:solidFill>
                          <a:schemeClr val="tx1"/>
                        </a:solidFill>
                        <a:latin typeface="Cambria Math" panose="02040503050406030204" pitchFamily="18" charset="0"/>
                      </a:rPr>
                      <m:t>= </m:t>
                    </m:r>
                  </m:oMath>
                </a14:m>
                <a:r>
                  <a:rPr lang="en-US" sz="2400" dirty="0" smtClean="0">
                    <a:solidFill>
                      <a:schemeClr val="tx1"/>
                    </a:solidFill>
                  </a:rPr>
                  <a:t>A</a:t>
                </a:r>
                <a14:m>
                  <m:oMath xmlns:m="http://schemas.openxmlformats.org/officeDocument/2006/math">
                    <m:r>
                      <a:rPr lang="en-US" sz="2400" i="1" dirty="0" smtClean="0">
                        <a:solidFill>
                          <a:schemeClr val="tx1"/>
                        </a:solidFill>
                        <a:latin typeface="Cambria Math" panose="02040503050406030204" pitchFamily="18" charset="0"/>
                        <a:ea typeface="Cambria Math" panose="02040503050406030204" pitchFamily="18" charset="0"/>
                      </a:rPr>
                      <m:t>×</m:t>
                    </m:r>
                    <m:sSub>
                      <m:sSubPr>
                        <m:ctrlPr>
                          <a:rPr lang="en-US" sz="2400" i="1" dirty="0" smtClean="0">
                            <a:solidFill>
                              <a:schemeClr val="tx1"/>
                            </a:solidFill>
                            <a:latin typeface="Cambria Math"/>
                            <a:ea typeface="Cambria Math" panose="02040503050406030204" pitchFamily="18" charset="0"/>
                          </a:rPr>
                        </m:ctrlPr>
                      </m:sSubPr>
                      <m:e>
                        <m:r>
                          <a:rPr lang="en-US" sz="2400" b="0" i="1" dirty="0" smtClean="0">
                            <a:solidFill>
                              <a:schemeClr val="tx1"/>
                            </a:solidFill>
                            <a:latin typeface="Cambria Math" panose="02040503050406030204" pitchFamily="18" charset="0"/>
                            <a:ea typeface="Cambria Math" panose="02040503050406030204" pitchFamily="18" charset="0"/>
                          </a:rPr>
                          <m:t>𝑆</m:t>
                        </m:r>
                      </m:e>
                      <m:sub>
                        <m:r>
                          <a:rPr lang="en-US" sz="2400" b="0" i="1" dirty="0" smtClean="0">
                            <a:solidFill>
                              <a:schemeClr val="tx1"/>
                            </a:solidFill>
                            <a:latin typeface="Cambria Math" panose="02040503050406030204" pitchFamily="18" charset="0"/>
                            <a:ea typeface="Cambria Math" panose="02040503050406030204" pitchFamily="18" charset="0"/>
                          </a:rPr>
                          <m:t>𝑖</m:t>
                        </m:r>
                      </m:sub>
                    </m:sSub>
                  </m:oMath>
                </a14:m>
                <a:r>
                  <a:rPr lang="en-US" sz="2400" dirty="0" smtClean="0">
                    <a:solidFill>
                      <a:schemeClr val="tx1"/>
                    </a:solidFill>
                  </a:rPr>
                  <a:t> = 1000000</a:t>
                </a:r>
                <a14:m>
                  <m:oMath xmlns:m="http://schemas.openxmlformats.org/officeDocument/2006/math">
                    <m:r>
                      <a:rPr lang="en-US" sz="2400" i="1" smtClean="0">
                        <a:solidFill>
                          <a:schemeClr val="tx1"/>
                        </a:solidFill>
                        <a:latin typeface="Cambria Math" panose="02040503050406030204" pitchFamily="18" charset="0"/>
                        <a:ea typeface="Cambria Math" panose="02040503050406030204" pitchFamily="18" charset="0"/>
                      </a:rPr>
                      <m:t>×</m:t>
                    </m:r>
                    <m:r>
                      <a:rPr lang="en-US" sz="2400" b="0" i="1" smtClean="0">
                        <a:solidFill>
                          <a:schemeClr val="tx1"/>
                        </a:solidFill>
                        <a:latin typeface="Cambria Math" panose="02040503050406030204" pitchFamily="18" charset="0"/>
                        <a:ea typeface="Cambria Math" panose="02040503050406030204" pitchFamily="18" charset="0"/>
                      </a:rPr>
                      <m:t>2×</m:t>
                    </m:r>
                    <m:sSup>
                      <m:sSupPr>
                        <m:ctrlPr>
                          <a:rPr lang="en-US" sz="2400" b="0" i="1" smtClean="0">
                            <a:solidFill>
                              <a:schemeClr val="tx1"/>
                            </a:solidFill>
                            <a:latin typeface="Cambria Math"/>
                            <a:ea typeface="Cambria Math" panose="02040503050406030204" pitchFamily="18" charset="0"/>
                          </a:rPr>
                        </m:ctrlPr>
                      </m:sSupPr>
                      <m:e>
                        <m:r>
                          <a:rPr lang="en-US" sz="2400" b="0" i="1" smtClean="0">
                            <a:solidFill>
                              <a:schemeClr val="tx1"/>
                            </a:solidFill>
                            <a:latin typeface="Cambria Math" panose="02040503050406030204" pitchFamily="18" charset="0"/>
                            <a:ea typeface="Cambria Math" panose="02040503050406030204" pitchFamily="18" charset="0"/>
                          </a:rPr>
                          <m:t>10</m:t>
                        </m:r>
                      </m:e>
                      <m:sup>
                        <m:r>
                          <a:rPr lang="en-US" sz="2400" b="0" i="1" smtClean="0">
                            <a:solidFill>
                              <a:schemeClr val="tx1"/>
                            </a:solidFill>
                            <a:latin typeface="Cambria Math" panose="02040503050406030204" pitchFamily="18" charset="0"/>
                            <a:ea typeface="Cambria Math" panose="02040503050406030204" pitchFamily="18" charset="0"/>
                          </a:rPr>
                          <m:t>−10</m:t>
                        </m:r>
                      </m:sup>
                    </m:sSup>
                  </m:oMath>
                </a14:m>
                <a:r>
                  <a:rPr lang="en-US" sz="2400" dirty="0" smtClean="0">
                    <a:solidFill>
                      <a:schemeClr val="tx1"/>
                    </a:solidFill>
                  </a:rPr>
                  <a:t/>
                </a:r>
                <a:br>
                  <a:rPr lang="en-US" sz="2400" dirty="0" smtClean="0">
                    <a:solidFill>
                      <a:schemeClr val="tx1"/>
                    </a:solidFill>
                  </a:rPr>
                </a:br>
                <a:r>
                  <a:rPr lang="en-US" sz="2400" dirty="0">
                    <a:solidFill>
                      <a:schemeClr val="tx1"/>
                    </a:solidFill>
                  </a:rPr>
                  <a:t> </a:t>
                </a:r>
                <a:r>
                  <a:rPr lang="en-US" sz="2400" dirty="0" smtClean="0">
                    <a:solidFill>
                      <a:schemeClr val="tx1"/>
                    </a:solidFill>
                  </a:rPr>
                  <a:t>                           =2</a:t>
                </a:r>
                <a14:m>
                  <m:oMath xmlns:m="http://schemas.openxmlformats.org/officeDocument/2006/math">
                    <m:r>
                      <a:rPr lang="en-US" sz="2400" i="1" smtClean="0">
                        <a:solidFill>
                          <a:schemeClr val="tx1"/>
                        </a:solidFill>
                        <a:latin typeface="Cambria Math" panose="02040503050406030204" pitchFamily="18" charset="0"/>
                        <a:ea typeface="Cambria Math" panose="02040503050406030204" pitchFamily="18" charset="0"/>
                      </a:rPr>
                      <m:t>×</m:t>
                    </m:r>
                    <m:sSup>
                      <m:sSupPr>
                        <m:ctrlPr>
                          <a:rPr lang="en-US" sz="2400" i="1" smtClean="0">
                            <a:solidFill>
                              <a:schemeClr val="tx1"/>
                            </a:solidFill>
                            <a:latin typeface="Cambria Math"/>
                          </a:rPr>
                        </m:ctrlPr>
                      </m:sSupPr>
                      <m:e>
                        <m:r>
                          <a:rPr lang="en-US" sz="2400" b="0" i="1" smtClean="0">
                            <a:solidFill>
                              <a:schemeClr val="tx1"/>
                            </a:solidFill>
                            <a:latin typeface="Cambria Math" panose="02040503050406030204" pitchFamily="18" charset="0"/>
                          </a:rPr>
                          <m:t>10</m:t>
                        </m:r>
                      </m:e>
                      <m:sup>
                        <m:r>
                          <a:rPr lang="en-US" sz="2400" b="0" i="1" smtClean="0">
                            <a:solidFill>
                              <a:schemeClr val="tx1"/>
                            </a:solidFill>
                            <a:latin typeface="Cambria Math" panose="02040503050406030204" pitchFamily="18" charset="0"/>
                          </a:rPr>
                          <m:t>−4</m:t>
                        </m:r>
                      </m:sup>
                    </m:sSup>
                  </m:oMath>
                </a14:m>
                <a:r>
                  <a:rPr lang="en-US" sz="2400" dirty="0" smtClean="0">
                    <a:solidFill>
                      <a:schemeClr val="tx1"/>
                    </a:solidFill>
                  </a:rPr>
                  <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tx1"/>
                    </a:solidFill>
                  </a:rPr>
                  <a:t>           </a:t>
                </a:r>
                <a14:m>
                  <m:oMath xmlns:m="http://schemas.openxmlformats.org/officeDocument/2006/math">
                    <m:sSub>
                      <m:sSubPr>
                        <m:ctrlPr>
                          <a:rPr lang="en-US" sz="2400" i="1" smtClean="0">
                            <a:solidFill>
                              <a:schemeClr val="tx1"/>
                            </a:solidFill>
                            <a:latin typeface="Cambria Math"/>
                          </a:rPr>
                        </m:ctrlPr>
                      </m:sSubPr>
                      <m:e>
                        <m:r>
                          <a:rPr lang="en-US" sz="2400" b="0" i="1" smtClean="0">
                            <a:solidFill>
                              <a:schemeClr val="tx1"/>
                            </a:solidFill>
                            <a:latin typeface="Cambria Math" panose="02040503050406030204" pitchFamily="18" charset="0"/>
                          </a:rPr>
                          <m:t>𝑁</m:t>
                        </m:r>
                      </m:e>
                      <m:sub>
                        <m:r>
                          <a:rPr lang="en-US" sz="2400" b="0" i="1" smtClean="0">
                            <a:solidFill>
                              <a:schemeClr val="tx1"/>
                            </a:solidFill>
                            <a:latin typeface="Cambria Math" panose="02040503050406030204" pitchFamily="18" charset="0"/>
                          </a:rPr>
                          <m:t>𝑜</m:t>
                        </m:r>
                      </m:sub>
                    </m:sSub>
                  </m:oMath>
                </a14:m>
                <a:r>
                  <a:rPr lang="en-US" sz="2400" dirty="0" smtClean="0">
                    <a:solidFill>
                      <a:schemeClr val="tx1"/>
                    </a:solidFill>
                  </a:rPr>
                  <a:t>= A</a:t>
                </a:r>
                <a14:m>
                  <m:oMath xmlns:m="http://schemas.openxmlformats.org/officeDocument/2006/math">
                    <m:r>
                      <a:rPr lang="en-US" sz="2400" i="1" smtClean="0">
                        <a:solidFill>
                          <a:schemeClr val="tx1"/>
                        </a:solidFill>
                        <a:latin typeface="Cambria Math" panose="02040503050406030204" pitchFamily="18" charset="0"/>
                        <a:ea typeface="Cambria Math" panose="02040503050406030204" pitchFamily="18" charset="0"/>
                      </a:rPr>
                      <m:t>×</m:t>
                    </m:r>
                    <m:sSub>
                      <m:sSubPr>
                        <m:ctrlPr>
                          <a:rPr lang="en-US" sz="2400" i="1" smtClean="0">
                            <a:solidFill>
                              <a:schemeClr val="tx1"/>
                            </a:solidFill>
                            <a:latin typeface="Cambria Math"/>
                            <a:ea typeface="Cambria Math" panose="02040503050406030204" pitchFamily="18" charset="0"/>
                          </a:rPr>
                        </m:ctrlPr>
                      </m:sSubPr>
                      <m:e>
                        <m:r>
                          <a:rPr lang="en-US" sz="2400" b="0" i="1" smtClean="0">
                            <a:solidFill>
                              <a:schemeClr val="tx1"/>
                            </a:solidFill>
                            <a:latin typeface="Cambria Math" panose="02040503050406030204" pitchFamily="18" charset="0"/>
                            <a:ea typeface="Cambria Math" panose="02040503050406030204" pitchFamily="18" charset="0"/>
                          </a:rPr>
                          <m:t>𝑆</m:t>
                        </m:r>
                      </m:e>
                      <m:sub>
                        <m:r>
                          <a:rPr lang="en-US" sz="2400" b="0" i="1" smtClean="0">
                            <a:solidFill>
                              <a:schemeClr val="tx1"/>
                            </a:solidFill>
                            <a:latin typeface="Cambria Math" panose="02040503050406030204" pitchFamily="18" charset="0"/>
                            <a:ea typeface="Cambria Math" panose="02040503050406030204" pitchFamily="18" charset="0"/>
                          </a:rPr>
                          <m:t>𝑖</m:t>
                        </m:r>
                      </m:sub>
                    </m:sSub>
                    <m:r>
                      <a:rPr lang="en-US" sz="2400" i="1">
                        <a:solidFill>
                          <a:schemeClr val="tx1"/>
                        </a:solidFill>
                        <a:latin typeface="Cambria Math" panose="02040503050406030204" pitchFamily="18" charset="0"/>
                        <a:ea typeface="Cambria Math" panose="02040503050406030204" pitchFamily="18" charset="0"/>
                      </a:rPr>
                      <m:t>+</m:t>
                    </m:r>
                    <m:sSub>
                      <m:sSubPr>
                        <m:ctrlPr>
                          <a:rPr lang="en-US" sz="2400" i="1">
                            <a:solidFill>
                              <a:schemeClr val="tx1"/>
                            </a:solidFill>
                            <a:latin typeface="Cambria Math"/>
                            <a:ea typeface="Cambria Math" panose="02040503050406030204" pitchFamily="18" charset="0"/>
                          </a:rPr>
                        </m:ctrlPr>
                      </m:sSubPr>
                      <m:e>
                        <m:r>
                          <a:rPr lang="en-US" sz="2400" b="0" i="1" smtClean="0">
                            <a:solidFill>
                              <a:schemeClr val="tx1"/>
                            </a:solidFill>
                            <a:latin typeface="Cambria Math" panose="02040503050406030204" pitchFamily="18" charset="0"/>
                            <a:ea typeface="Cambria Math" panose="02040503050406030204" pitchFamily="18" charset="0"/>
                          </a:rPr>
                          <m:t>𝑁</m:t>
                        </m:r>
                      </m:e>
                      <m:sub>
                        <m:r>
                          <a:rPr lang="en-US" sz="2400" b="0" i="1" smtClean="0">
                            <a:solidFill>
                              <a:schemeClr val="tx1"/>
                            </a:solidFill>
                            <a:latin typeface="Cambria Math" panose="02040503050406030204" pitchFamily="18" charset="0"/>
                            <a:ea typeface="Cambria Math" panose="02040503050406030204" pitchFamily="18" charset="0"/>
                          </a:rPr>
                          <m:t>𝑑</m:t>
                        </m:r>
                      </m:sub>
                    </m:sSub>
                  </m:oMath>
                </a14:m>
                <a:r>
                  <a:rPr lang="en-US" sz="2400" dirty="0" smtClean="0">
                    <a:solidFill>
                      <a:schemeClr val="tx1"/>
                    </a:solidFill>
                  </a:rPr>
                  <a:t>= 1000000</a:t>
                </a:r>
                <a14:m>
                  <m:oMath xmlns:m="http://schemas.openxmlformats.org/officeDocument/2006/math">
                    <m:r>
                      <a:rPr lang="en-US" sz="2400" i="1" smtClean="0">
                        <a:solidFill>
                          <a:schemeClr val="tx1"/>
                        </a:solidFill>
                        <a:latin typeface="Cambria Math" panose="02040503050406030204" pitchFamily="18" charset="0"/>
                        <a:ea typeface="Cambria Math" panose="02040503050406030204" pitchFamily="18" charset="0"/>
                      </a:rPr>
                      <m:t>×</m:t>
                    </m:r>
                    <m:sSup>
                      <m:sSupPr>
                        <m:ctrlPr>
                          <a:rPr lang="en-US" sz="2400" i="1" smtClean="0">
                            <a:solidFill>
                              <a:schemeClr val="tx1"/>
                            </a:solidFill>
                            <a:latin typeface="Cambria Math"/>
                            <a:ea typeface="Cambria Math" panose="02040503050406030204" pitchFamily="18" charset="0"/>
                          </a:rPr>
                        </m:ctrlPr>
                      </m:sSupPr>
                      <m:e>
                        <m:r>
                          <a:rPr lang="en-US" sz="2400" b="0" i="1" smtClean="0">
                            <a:solidFill>
                              <a:schemeClr val="tx1"/>
                            </a:solidFill>
                            <a:latin typeface="Cambria Math" panose="02040503050406030204" pitchFamily="18" charset="0"/>
                            <a:ea typeface="Cambria Math" panose="02040503050406030204" pitchFamily="18" charset="0"/>
                          </a:rPr>
                          <m:t>2×10</m:t>
                        </m:r>
                      </m:e>
                      <m:sup>
                        <m:r>
                          <a:rPr lang="en-US" sz="2400" b="0" i="1" smtClean="0">
                            <a:solidFill>
                              <a:schemeClr val="tx1"/>
                            </a:solidFill>
                            <a:latin typeface="Cambria Math" panose="02040503050406030204" pitchFamily="18" charset="0"/>
                            <a:ea typeface="Cambria Math" panose="02040503050406030204" pitchFamily="18" charset="0"/>
                          </a:rPr>
                          <m:t>−18</m:t>
                        </m:r>
                      </m:sup>
                    </m:sSup>
                    <m:r>
                      <a:rPr lang="en-US" sz="2400" i="1" smtClean="0">
                        <a:solidFill>
                          <a:schemeClr val="tx1"/>
                        </a:solidFill>
                        <a:latin typeface="Cambria Math" panose="02040503050406030204" pitchFamily="18" charset="0"/>
                        <a:ea typeface="Cambria Math" panose="02040503050406030204" pitchFamily="18" charset="0"/>
                      </a:rPr>
                      <m:t>+</m:t>
                    </m:r>
                    <m:sSup>
                      <m:sSupPr>
                        <m:ctrlPr>
                          <a:rPr lang="en-US" sz="2400" i="1" smtClean="0">
                            <a:solidFill>
                              <a:schemeClr val="tx1"/>
                            </a:solidFill>
                            <a:latin typeface="Cambria Math"/>
                            <a:ea typeface="Cambria Math" panose="02040503050406030204" pitchFamily="18" charset="0"/>
                          </a:rPr>
                        </m:ctrlPr>
                      </m:sSupPr>
                      <m:e>
                        <m:r>
                          <a:rPr lang="en-US" sz="2400" b="0" i="1" smtClean="0">
                            <a:solidFill>
                              <a:schemeClr val="tx1"/>
                            </a:solidFill>
                            <a:latin typeface="Cambria Math" panose="02040503050406030204" pitchFamily="18" charset="0"/>
                            <a:ea typeface="Cambria Math" panose="02040503050406030204" pitchFamily="18" charset="0"/>
                          </a:rPr>
                          <m:t>6×10</m:t>
                        </m:r>
                      </m:e>
                      <m:sup>
                        <m:r>
                          <a:rPr lang="en-US" sz="2400" b="0" i="1" smtClean="0">
                            <a:solidFill>
                              <a:schemeClr val="tx1"/>
                            </a:solidFill>
                            <a:latin typeface="Cambria Math" panose="02040503050406030204" pitchFamily="18" charset="0"/>
                            <a:ea typeface="Cambria Math" panose="02040503050406030204" pitchFamily="18" charset="0"/>
                          </a:rPr>
                          <m:t>−12</m:t>
                        </m:r>
                      </m:sup>
                    </m:sSup>
                  </m:oMath>
                </a14:m>
                <a:r>
                  <a:rPr lang="en-US" sz="2400" dirty="0" smtClean="0">
                    <a:solidFill>
                      <a:schemeClr val="tx1"/>
                    </a:solidFill>
                  </a:rPr>
                  <a:t/>
                </a:r>
                <a:br>
                  <a:rPr lang="en-US" sz="2400" dirty="0" smtClean="0">
                    <a:solidFill>
                      <a:schemeClr val="tx1"/>
                    </a:solidFill>
                  </a:rPr>
                </a:br>
                <a:r>
                  <a:rPr lang="en-US" sz="2400" dirty="0" smtClean="0">
                    <a:solidFill>
                      <a:schemeClr val="tx1"/>
                    </a:solidFill>
                  </a:rPr>
                  <a:t>                                   = </a:t>
                </a:r>
                <a:r>
                  <a:rPr lang="en-US" sz="2400" i="1" dirty="0">
                    <a:solidFill>
                      <a:schemeClr val="tx1"/>
                    </a:solidFill>
                    <a:latin typeface="Cambria Math" panose="02040503050406030204" pitchFamily="18" charset="0"/>
                  </a:rPr>
                  <a:t/>
                </a:r>
                <a:br>
                  <a:rPr lang="en-US" sz="2400" i="1" dirty="0">
                    <a:solidFill>
                      <a:schemeClr val="tx1"/>
                    </a:solidFill>
                    <a:latin typeface="Cambria Math" panose="02040503050406030204" pitchFamily="18" charset="0"/>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SNR(out)= 25000000</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tx1"/>
                    </a:solidFill>
                  </a:rPr>
                  <a:t>                    SNR(dB)= 10log (25000000)</a:t>
                </a:r>
                <a:br>
                  <a:rPr lang="en-US" sz="2400" dirty="0" smtClean="0">
                    <a:solidFill>
                      <a:schemeClr val="tx1"/>
                    </a:solidFill>
                  </a:rPr>
                </a:br>
                <a:r>
                  <a:rPr lang="en-US" sz="2400" dirty="0">
                    <a:solidFill>
                      <a:schemeClr val="tx1"/>
                    </a:solidFill>
                  </a:rPr>
                  <a:t> </a:t>
                </a:r>
                <a:r>
                  <a:rPr lang="en-US" sz="2400" dirty="0" smtClean="0">
                    <a:solidFill>
                      <a:schemeClr val="tx1"/>
                    </a:solidFill>
                  </a:rPr>
                  <a:t>                               = 74dB</a:t>
                </a:r>
                <a:br>
                  <a:rPr lang="en-US" sz="2400" dirty="0" smtClean="0">
                    <a:solidFill>
                      <a:schemeClr val="tx1"/>
                    </a:solidFill>
                  </a:rPr>
                </a:br>
                <a:r>
                  <a:rPr lang="en-US" sz="2400" dirty="0" smtClean="0">
                    <a:solidFill>
                      <a:schemeClr val="tx1"/>
                    </a:solidFill>
                  </a:rPr>
                  <a:t>iii,    Noise factor= </a:t>
                </a:r>
                <a14:m>
                  <m:oMath xmlns:m="http://schemas.openxmlformats.org/officeDocument/2006/math">
                    <m:f>
                      <m:fPr>
                        <m:ctrlPr>
                          <a:rPr lang="en-US" sz="2400" i="1" smtClean="0">
                            <a:solidFill>
                              <a:schemeClr val="tx1"/>
                            </a:solidFill>
                            <a:latin typeface="Cambria Math"/>
                          </a:rPr>
                        </m:ctrlPr>
                      </m:fPr>
                      <m:num>
                        <m:r>
                          <a:rPr lang="en-US" sz="2400" b="0" i="1" smtClean="0">
                            <a:solidFill>
                              <a:schemeClr val="tx1"/>
                            </a:solidFill>
                            <a:latin typeface="Cambria Math" panose="02040503050406030204" pitchFamily="18" charset="0"/>
                          </a:rPr>
                          <m:t>1000000000</m:t>
                        </m:r>
                      </m:num>
                      <m:den>
                        <m:r>
                          <a:rPr lang="en-US" sz="2400" b="0" i="1" smtClean="0">
                            <a:solidFill>
                              <a:schemeClr val="tx1"/>
                            </a:solidFill>
                            <a:latin typeface="Cambria Math" panose="02040503050406030204" pitchFamily="18" charset="0"/>
                          </a:rPr>
                          <m:t>25000000</m:t>
                        </m:r>
                      </m:den>
                    </m:f>
                  </m:oMath>
                </a14:m>
                <a:r>
                  <a:rPr lang="en-US" sz="2400" dirty="0" smtClean="0">
                    <a:solidFill>
                      <a:schemeClr val="tx1"/>
                    </a:solidFill>
                  </a:rPr>
                  <a:t> = 4</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tx1"/>
                    </a:solidFill>
                  </a:rPr>
                  <a:t>  and Noise figure, F= 10log F</a:t>
                </a:r>
                <a:br>
                  <a:rPr lang="en-US" sz="2400" dirty="0" smtClean="0">
                    <a:solidFill>
                      <a:schemeClr val="tx1"/>
                    </a:solidFill>
                  </a:rPr>
                </a:br>
                <a:r>
                  <a:rPr lang="en-US" sz="2400" dirty="0">
                    <a:solidFill>
                      <a:schemeClr val="tx1"/>
                    </a:solidFill>
                  </a:rPr>
                  <a:t> </a:t>
                </a:r>
                <a:r>
                  <a:rPr lang="en-US" sz="2400" dirty="0" smtClean="0">
                    <a:solidFill>
                      <a:schemeClr val="tx1"/>
                    </a:solidFill>
                  </a:rPr>
                  <a:t>                             = 10log (4)</a:t>
                </a:r>
                <a:br>
                  <a:rPr lang="en-US" sz="2400" dirty="0" smtClean="0">
                    <a:solidFill>
                      <a:schemeClr val="tx1"/>
                    </a:solidFill>
                  </a:rPr>
                </a:br>
                <a:r>
                  <a:rPr lang="en-US" sz="2400" dirty="0">
                    <a:solidFill>
                      <a:schemeClr val="tx1"/>
                    </a:solidFill>
                  </a:rPr>
                  <a:t> </a:t>
                </a:r>
                <a:r>
                  <a:rPr lang="en-US" sz="2400" dirty="0" smtClean="0">
                    <a:solidFill>
                      <a:schemeClr val="tx1"/>
                    </a:solidFill>
                  </a:rPr>
                  <a:t>                             = 6 dB ans.</a:t>
                </a:r>
                <a:endParaRPr lang="en-US" sz="2400" dirty="0">
                  <a:solidFill>
                    <a:schemeClr val="tx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76200" y="0"/>
                <a:ext cx="12115800" cy="6775704"/>
              </a:xfrm>
              <a:blipFill rotWithShape="1">
                <a:blip r:embed="rId2"/>
                <a:stretch>
                  <a:fillRect l="-805" t="-719"/>
                </a:stretch>
              </a:blipFill>
            </p:spPr>
            <p:txBody>
              <a:bodyPr/>
              <a:lstStyle/>
              <a:p>
                <a:r>
                  <a:rPr lang="en-US">
                    <a:noFill/>
                  </a:rPr>
                  <a:t> </a:t>
                </a:r>
              </a:p>
            </p:txBody>
          </p:sp>
        </mc:Fallback>
      </mc:AlternateContent>
    </p:spTree>
    <p:extLst>
      <p:ext uri="{BB962C8B-B14F-4D97-AF65-F5344CB8AC3E}">
        <p14:creationId xmlns:p14="http://schemas.microsoft.com/office/powerpoint/2010/main" val="3758281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312" y="1152144"/>
            <a:ext cx="11795760" cy="5614416"/>
          </a:xfrm>
        </p:spPr>
        <p:txBody>
          <a:bodyPr anchor="t">
            <a:normAutofit/>
          </a:bodyPr>
          <a:lstStyle/>
          <a:p>
            <a:pPr algn="l">
              <a:lnSpc>
                <a:spcPct val="100000"/>
              </a:lnSpc>
            </a:pPr>
            <a:r>
              <a:rPr lang="en-US" sz="2800" b="1" dirty="0" smtClean="0">
                <a:solidFill>
                  <a:schemeClr val="tx1"/>
                </a:solidFill>
              </a:rPr>
              <a:t>                                                  Noise                                                 </a:t>
            </a:r>
            <a:r>
              <a:rPr lang="en-US" sz="2800" b="1" dirty="0" smtClean="0"/>
              <a:t/>
            </a:r>
            <a:br>
              <a:rPr lang="en-US" sz="2800" b="1" dirty="0" smtClean="0"/>
            </a:br>
            <a:r>
              <a:rPr lang="en-US" sz="2800" b="1" dirty="0"/>
              <a:t/>
            </a:r>
            <a:br>
              <a:rPr lang="en-US" sz="2800" b="1" dirty="0"/>
            </a:br>
            <a:r>
              <a:rPr lang="en-US" sz="2800" dirty="0" smtClean="0"/>
              <a:t>               </a:t>
            </a:r>
            <a:r>
              <a:rPr lang="en-US" sz="2800" dirty="0" smtClean="0">
                <a:solidFill>
                  <a:schemeClr val="tx1"/>
                </a:solidFill>
              </a:rPr>
              <a:t>Correlated Noise                               Uncorrelated Noise</a:t>
            </a:r>
            <a:r>
              <a:rPr lang="en-US" sz="2800" dirty="0" smtClean="0"/>
              <a:t/>
            </a:r>
            <a:br>
              <a:rPr lang="en-US" sz="2800" dirty="0" smtClean="0"/>
            </a:br>
            <a:r>
              <a:rPr lang="en-US" sz="2800" dirty="0"/>
              <a:t/>
            </a:r>
            <a:br>
              <a:rPr lang="en-US" sz="2800" dirty="0"/>
            </a:br>
            <a:r>
              <a:rPr lang="en-US" sz="2800" dirty="0" smtClean="0"/>
              <a:t> </a:t>
            </a:r>
            <a:r>
              <a:rPr lang="en-US" sz="2000" dirty="0" smtClean="0">
                <a:solidFill>
                  <a:schemeClr val="tx1"/>
                </a:solidFill>
              </a:rPr>
              <a:t>Harmonics                        Inter modulation</a:t>
            </a:r>
            <a:br>
              <a:rPr lang="en-US" sz="2000" dirty="0" smtClean="0">
                <a:solidFill>
                  <a:schemeClr val="tx1"/>
                </a:solidFill>
              </a:rPr>
            </a:br>
            <a:r>
              <a:rPr lang="en-US" sz="2000" dirty="0" smtClean="0">
                <a:solidFill>
                  <a:schemeClr val="tx1"/>
                </a:solidFill>
              </a:rPr>
              <a:t>       Distortion                           Distortion       External Noise                                  Internal Noise</a:t>
            </a: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t>
            </a:r>
            <a:r>
              <a:rPr lang="en-US" sz="2000" dirty="0" smtClean="0"/>
              <a:t>                                                  </a:t>
            </a:r>
            <a:r>
              <a:rPr lang="en-US" sz="2000" dirty="0" smtClean="0">
                <a:solidFill>
                  <a:schemeClr val="tx1"/>
                </a:solidFill>
              </a:rPr>
              <a:t>Atmosphere       Solar           Man-made    Thermal                Other</a:t>
            </a:r>
            <a:br>
              <a:rPr lang="en-US" sz="2000" dirty="0" smtClean="0">
                <a:solidFill>
                  <a:schemeClr val="tx1"/>
                </a:solidFill>
              </a:rPr>
            </a:br>
            <a:r>
              <a:rPr lang="en-US" sz="2000" dirty="0" smtClean="0"/>
              <a:t>                                                       </a:t>
            </a:r>
            <a:r>
              <a:rPr lang="en-US" sz="2000" dirty="0" smtClean="0">
                <a:solidFill>
                  <a:schemeClr val="tx1"/>
                </a:solidFill>
              </a:rPr>
              <a:t>noise </a:t>
            </a:r>
            <a:r>
              <a:rPr lang="en-US" sz="2000" dirty="0" smtClean="0"/>
              <a:t>              </a:t>
            </a:r>
            <a:r>
              <a:rPr lang="en-US" sz="2000" dirty="0" smtClean="0">
                <a:solidFill>
                  <a:schemeClr val="tx1"/>
                </a:solidFill>
              </a:rPr>
              <a:t>noise</a:t>
            </a:r>
            <a:r>
              <a:rPr lang="en-US" sz="2000" dirty="0" smtClean="0"/>
              <a:t>           </a:t>
            </a:r>
            <a:r>
              <a:rPr lang="en-US" sz="2000" dirty="0" smtClean="0">
                <a:solidFill>
                  <a:schemeClr val="tx1"/>
                </a:solidFill>
              </a:rPr>
              <a:t> noise              noise</a:t>
            </a:r>
            <a:endParaRPr lang="en-US" sz="2800" dirty="0">
              <a:solidFill>
                <a:schemeClr val="tx1"/>
              </a:solidFill>
            </a:endParaRPr>
          </a:p>
        </p:txBody>
      </p:sp>
      <p:sp>
        <p:nvSpPr>
          <p:cNvPr id="4" name="Bent Arrow 3"/>
          <p:cNvSpPr/>
          <p:nvPr/>
        </p:nvSpPr>
        <p:spPr>
          <a:xfrm rot="5400000">
            <a:off x="7616952" y="100584"/>
            <a:ext cx="393192" cy="3502152"/>
          </a:xfrm>
          <a:prstGeom prst="ben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5" name="Bent Arrow 4"/>
          <p:cNvSpPr/>
          <p:nvPr/>
        </p:nvSpPr>
        <p:spPr>
          <a:xfrm rot="16200000" flipH="1">
            <a:off x="4078224" y="64008"/>
            <a:ext cx="393192" cy="3575304"/>
          </a:xfrm>
          <a:prstGeom prst="ben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Bent Arrow 5"/>
          <p:cNvSpPr/>
          <p:nvPr/>
        </p:nvSpPr>
        <p:spPr>
          <a:xfrm rot="5400000">
            <a:off x="3204971" y="2036888"/>
            <a:ext cx="402337" cy="1490472"/>
          </a:xfrm>
          <a:prstGeom prst="ben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7" name="Bent Arrow 6"/>
          <p:cNvSpPr/>
          <p:nvPr/>
        </p:nvSpPr>
        <p:spPr>
          <a:xfrm rot="16200000" flipH="1">
            <a:off x="1655064" y="1977452"/>
            <a:ext cx="402336" cy="1609344"/>
          </a:xfrm>
          <a:prstGeom prst="ben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8" name="Bent Arrow 7"/>
          <p:cNvSpPr/>
          <p:nvPr/>
        </p:nvSpPr>
        <p:spPr>
          <a:xfrm rot="5400000">
            <a:off x="9634377" y="2163730"/>
            <a:ext cx="628590" cy="1463040"/>
          </a:xfrm>
          <a:prstGeom prst="ben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9" name="Bent Arrow 8"/>
          <p:cNvSpPr/>
          <p:nvPr/>
        </p:nvSpPr>
        <p:spPr>
          <a:xfrm rot="16200000" flipH="1">
            <a:off x="7325520" y="1317911"/>
            <a:ext cx="628590" cy="3154681"/>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0" name="Bent Arrow 9"/>
          <p:cNvSpPr/>
          <p:nvPr/>
        </p:nvSpPr>
        <p:spPr>
          <a:xfrm rot="5400000">
            <a:off x="7479794" y="3440497"/>
            <a:ext cx="429768" cy="1033267"/>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Bent Arrow 10"/>
          <p:cNvSpPr/>
          <p:nvPr/>
        </p:nvSpPr>
        <p:spPr>
          <a:xfrm rot="16200000" flipH="1">
            <a:off x="5710430" y="2704403"/>
            <a:ext cx="429770" cy="2505461"/>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2" name="Down Arrow 11"/>
          <p:cNvSpPr/>
          <p:nvPr/>
        </p:nvSpPr>
        <p:spPr>
          <a:xfrm>
            <a:off x="6245352" y="3742246"/>
            <a:ext cx="173736" cy="55543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Bent Arrow 12"/>
          <p:cNvSpPr/>
          <p:nvPr/>
        </p:nvSpPr>
        <p:spPr>
          <a:xfrm rot="5400000">
            <a:off x="10883646" y="3561653"/>
            <a:ext cx="406908" cy="813816"/>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4" name="Bent Arrow 13"/>
          <p:cNvSpPr/>
          <p:nvPr/>
        </p:nvSpPr>
        <p:spPr>
          <a:xfrm rot="16200000" flipH="1">
            <a:off x="9682320" y="3174143"/>
            <a:ext cx="404688" cy="1591056"/>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56065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0" y="1"/>
                <a:ext cx="12192000" cy="6858000"/>
              </a:xfrm>
            </p:spPr>
            <p:txBody>
              <a:bodyPr anchor="t">
                <a:normAutofit fontScale="90000"/>
              </a:bodyPr>
              <a:lstStyle/>
              <a:p>
                <a:r>
                  <a:rPr lang="en-US" sz="1800" dirty="0" smtClean="0"/>
                  <a:t/>
                </a:r>
                <a:br>
                  <a:rPr lang="en-US" sz="1800" dirty="0" smtClean="0"/>
                </a:br>
                <a:r>
                  <a:rPr lang="en-US" sz="2000" b="1" u="sng" dirty="0" smtClean="0">
                    <a:solidFill>
                      <a:schemeClr val="tx1"/>
                    </a:solidFill>
                  </a:rPr>
                  <a:t>Thermal Noise:</a:t>
                </a:r>
                <a:br>
                  <a:rPr lang="en-US" sz="2000" b="1" u="sng" dirty="0" smtClean="0">
                    <a:solidFill>
                      <a:schemeClr val="tx1"/>
                    </a:solidFill>
                  </a:rPr>
                </a:br>
                <a:r>
                  <a:rPr lang="en-US" sz="1800" b="1" u="sng" dirty="0" smtClean="0">
                    <a:solidFill>
                      <a:schemeClr val="tx1"/>
                    </a:solidFill>
                  </a:rPr>
                  <a:t/>
                </a:r>
                <a:br>
                  <a:rPr lang="en-US" sz="1800" b="1" u="sng" dirty="0" smtClean="0">
                    <a:solidFill>
                      <a:schemeClr val="tx1"/>
                    </a:solidFill>
                  </a:rPr>
                </a:br>
                <a:r>
                  <a:rPr lang="en-US" sz="2000" dirty="0">
                    <a:solidFill>
                      <a:schemeClr val="tx1"/>
                    </a:solidFill>
                  </a:rPr>
                  <a:t> </a:t>
                </a:r>
                <a:r>
                  <a:rPr lang="en-US" sz="2000" dirty="0" smtClean="0">
                    <a:solidFill>
                      <a:schemeClr val="tx1"/>
                    </a:solidFill>
                  </a:rPr>
                  <a:t>        Thermal noise create due to random motion of free electron within a conductor which cause a thermal agitation</a:t>
                </a:r>
                <a:br>
                  <a:rPr lang="en-US" sz="2000" dirty="0" smtClean="0">
                    <a:solidFill>
                      <a:schemeClr val="tx1"/>
                    </a:solidFill>
                  </a:rPr>
                </a:br>
                <a:r>
                  <a:rPr lang="en-US" sz="1800" dirty="0" smtClean="0">
                    <a:solidFill>
                      <a:schemeClr val="tx1"/>
                    </a:solidFill>
                  </a:rPr>
                  <a:t>                                                                              </a:t>
                </a:r>
                <a:r>
                  <a:rPr lang="en-US" sz="1800" u="sng" dirty="0">
                    <a:solidFill>
                      <a:schemeClr val="tx1"/>
                    </a:solidFill>
                  </a:rPr>
                  <a:t/>
                </a:r>
                <a:br>
                  <a:rPr lang="en-US" sz="1800" u="sng" dirty="0">
                    <a:solidFill>
                      <a:schemeClr val="tx1"/>
                    </a:solidFill>
                  </a:rPr>
                </a:br>
                <a:r>
                  <a:rPr lang="en-US" sz="2000" dirty="0">
                    <a:solidFill>
                      <a:schemeClr val="tx1"/>
                    </a:solidFill>
                  </a:rPr>
                  <a:t> </a:t>
                </a:r>
                <a:r>
                  <a:rPr lang="en-US" sz="2000" dirty="0" smtClean="0">
                    <a:solidFill>
                      <a:schemeClr val="tx1"/>
                    </a:solidFill>
                  </a:rPr>
                  <a:t>                                                 </a:t>
                </a:r>
                <a:br>
                  <a:rPr lang="en-US" sz="2000" dirty="0" smtClean="0">
                    <a:solidFill>
                      <a:schemeClr val="tx1"/>
                    </a:solidFill>
                  </a:rPr>
                </a:br>
                <a:r>
                  <a:rPr lang="en-US" sz="2000" dirty="0" smtClean="0">
                    <a:solidFill>
                      <a:schemeClr val="tx1"/>
                    </a:solidFill>
                  </a:rPr>
                  <a:t>                      N=KTB;  where,</a:t>
                </a:r>
                <a:br>
                  <a:rPr lang="en-US" sz="2000" dirty="0" smtClean="0">
                    <a:solidFill>
                      <a:schemeClr val="tx1"/>
                    </a:solidFill>
                  </a:rPr>
                </a:br>
                <a:r>
                  <a:rPr lang="en-US" sz="2000" dirty="0">
                    <a:solidFill>
                      <a:schemeClr val="tx1"/>
                    </a:solidFill>
                  </a:rPr>
                  <a:t> </a:t>
                </a:r>
                <a:r>
                  <a:rPr lang="en-US" sz="2000" dirty="0" smtClean="0">
                    <a:solidFill>
                      <a:schemeClr val="tx1"/>
                    </a:solidFill>
                  </a:rPr>
                  <a:t>                                         N= Noise power in watt</a:t>
                </a:r>
                <a:br>
                  <a:rPr lang="en-US" sz="2000" dirty="0" smtClean="0">
                    <a:solidFill>
                      <a:schemeClr val="tx1"/>
                    </a:solidFill>
                  </a:rPr>
                </a:br>
                <a:r>
                  <a:rPr lang="en-US" sz="2000" dirty="0">
                    <a:solidFill>
                      <a:schemeClr val="tx1"/>
                    </a:solidFill>
                  </a:rPr>
                  <a:t> </a:t>
                </a:r>
                <a:r>
                  <a:rPr lang="en-US" sz="2000" dirty="0" smtClean="0">
                    <a:solidFill>
                      <a:schemeClr val="tx1"/>
                    </a:solidFill>
                  </a:rPr>
                  <a:t>                                         T=  Absolute temperature in kelvin</a:t>
                </a:r>
                <a:br>
                  <a:rPr lang="en-US" sz="2000" dirty="0" smtClean="0">
                    <a:solidFill>
                      <a:schemeClr val="tx1"/>
                    </a:solidFill>
                  </a:rPr>
                </a:br>
                <a:r>
                  <a:rPr lang="en-US" sz="2000" dirty="0">
                    <a:solidFill>
                      <a:schemeClr val="tx1"/>
                    </a:solidFill>
                  </a:rPr>
                  <a:t> </a:t>
                </a:r>
                <a:r>
                  <a:rPr lang="en-US" sz="2000" dirty="0" smtClean="0">
                    <a:solidFill>
                      <a:schemeClr val="tx1"/>
                    </a:solidFill>
                  </a:rPr>
                  <a:t>                                         B= Band width</a:t>
                </a:r>
                <a:br>
                  <a:rPr lang="en-US" sz="2000" dirty="0" smtClean="0">
                    <a:solidFill>
                      <a:schemeClr val="tx1"/>
                    </a:solidFill>
                  </a:rPr>
                </a:br>
                <a:r>
                  <a:rPr lang="en-US" sz="2000" dirty="0">
                    <a:solidFill>
                      <a:schemeClr val="tx1"/>
                    </a:solidFill>
                  </a:rPr>
                  <a:t> </a:t>
                </a:r>
                <a:r>
                  <a:rPr lang="en-US" sz="2000" dirty="0" smtClean="0">
                    <a:solidFill>
                      <a:schemeClr val="tx1"/>
                    </a:solidFill>
                  </a:rPr>
                  <a:t>                                         K= Boltzman’s  constant   (</a:t>
                </a:r>
                <a14:m>
                  <m:oMath xmlns:m="http://schemas.openxmlformats.org/officeDocument/2006/math">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1.38</m:t>
                        </m:r>
                        <m:r>
                          <a:rPr lang="en-US" sz="2000" b="0" i="1" smtClean="0">
                            <a:solidFill>
                              <a:schemeClr val="tx1"/>
                            </a:solidFill>
                            <a:latin typeface="Cambria Math" panose="02040503050406030204" pitchFamily="18" charset="0"/>
                            <a:ea typeface="Cambria Math" panose="02040503050406030204" pitchFamily="18" charset="0"/>
                          </a:rPr>
                          <m:t>×</m:t>
                        </m:r>
                      </m:e>
                      <m:sup>
                        <m:r>
                          <a:rPr lang="en-US" sz="200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23</m:t>
                        </m:r>
                      </m:sup>
                    </m:sSup>
                  </m:oMath>
                </a14:m>
                <a:r>
                  <a:rPr lang="en-US" sz="2000" dirty="0" smtClean="0">
                    <a:solidFill>
                      <a:schemeClr val="tx1"/>
                    </a:solidFill>
                  </a:rPr>
                  <a:t> J/kelvin)</a:t>
                </a:r>
                <a:br>
                  <a:rPr lang="en-US" sz="2000" dirty="0" smtClean="0">
                    <a:solidFill>
                      <a:schemeClr val="tx1"/>
                    </a:solidFill>
                  </a:rPr>
                </a:br>
                <a:r>
                  <a:rPr lang="en-US" sz="1800" dirty="0">
                    <a:solidFill>
                      <a:schemeClr val="tx1"/>
                    </a:solidFill>
                  </a:rPr>
                  <a:t/>
                </a:r>
                <a:br>
                  <a:rPr lang="en-US" sz="1800" dirty="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                                                                           </a:t>
                </a:r>
                <a:r>
                  <a:rPr lang="en-US" sz="1800" b="1" u="sng" dirty="0" smtClean="0">
                    <a:solidFill>
                      <a:schemeClr val="tx1"/>
                    </a:solidFill>
                  </a:rPr>
                  <a:t>Math </a:t>
                </a:r>
                <a:br>
                  <a:rPr lang="en-US" sz="1800" b="1" u="sng" dirty="0" smtClean="0">
                    <a:solidFill>
                      <a:schemeClr val="tx1"/>
                    </a:solidFill>
                  </a:rPr>
                </a:br>
                <a:r>
                  <a:rPr lang="en-US" sz="1800" b="1" u="sng" dirty="0" smtClean="0">
                    <a:solidFill>
                      <a:schemeClr val="tx1"/>
                    </a:solidFill>
                  </a:rPr>
                  <a:t>   Example1: </a:t>
                </a:r>
                <a:br>
                  <a:rPr lang="en-US" sz="1800" b="1" u="sng" dirty="0" smtClean="0">
                    <a:solidFill>
                      <a:schemeClr val="tx1"/>
                    </a:solidFill>
                  </a:rPr>
                </a:br>
                <a:r>
                  <a:rPr lang="en-US" sz="2000" dirty="0">
                    <a:solidFill>
                      <a:schemeClr val="tx1"/>
                    </a:solidFill>
                  </a:rPr>
                  <a:t> </a:t>
                </a:r>
                <a:r>
                  <a:rPr lang="en-US" sz="2000" dirty="0" smtClean="0">
                    <a:solidFill>
                      <a:schemeClr val="tx1"/>
                    </a:solidFill>
                  </a:rPr>
                  <a:t>            If the room for a audio amplifier the  room temperature is </a:t>
                </a:r>
                <a14:m>
                  <m:oMath xmlns:m="http://schemas.openxmlformats.org/officeDocument/2006/math">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27</m:t>
                        </m:r>
                      </m:e>
                      <m:sup>
                        <m:r>
                          <a:rPr lang="en-US" sz="2000" b="0" i="1" smtClean="0">
                            <a:solidFill>
                              <a:schemeClr val="tx1"/>
                            </a:solidFill>
                            <a:latin typeface="Cambria Math" panose="02040503050406030204" pitchFamily="18" charset="0"/>
                          </a:rPr>
                          <m:t>𝑜</m:t>
                        </m:r>
                      </m:sup>
                    </m:sSup>
                    <m:r>
                      <m:rPr>
                        <m:sty m:val="p"/>
                      </m:rPr>
                      <a:rPr lang="en-US" sz="2000" b="0" i="0" smtClean="0">
                        <a:solidFill>
                          <a:schemeClr val="tx1"/>
                        </a:solidFill>
                        <a:latin typeface="Cambria Math" panose="02040503050406030204" pitchFamily="18" charset="0"/>
                      </a:rPr>
                      <m:t>c</m:t>
                    </m:r>
                    <m:r>
                      <a:rPr lang="en-US" sz="2000" b="0" i="0" smtClean="0">
                        <a:solidFill>
                          <a:schemeClr val="tx1"/>
                        </a:solidFill>
                        <a:latin typeface="Cambria Math" panose="02040503050406030204" pitchFamily="18" charset="0"/>
                      </a:rPr>
                      <m:t>. </m:t>
                    </m:r>
                  </m:oMath>
                </a14:m>
                <a:r>
                  <a:rPr lang="en-US" sz="2000" dirty="0" smtClean="0">
                    <a:solidFill>
                      <a:schemeClr val="tx1"/>
                    </a:solidFill>
                  </a:rPr>
                  <a:t>The band with of audio signal is 5kHz. What will be the thermal noise power in watt and dBm?</a:t>
                </a:r>
                <a:br>
                  <a:rPr lang="en-US" sz="2000" dirty="0" smtClean="0">
                    <a:solidFill>
                      <a:schemeClr val="tx1"/>
                    </a:solidFill>
                  </a:rPr>
                </a:br>
                <a:r>
                  <a:rPr lang="en-US" sz="1800" dirty="0">
                    <a:solidFill>
                      <a:schemeClr val="tx1"/>
                    </a:solidFill>
                  </a:rPr>
                  <a:t/>
                </a:r>
                <a:br>
                  <a:rPr lang="en-US" sz="1800" dirty="0">
                    <a:solidFill>
                      <a:schemeClr val="tx1"/>
                    </a:solidFill>
                  </a:rPr>
                </a:br>
                <a:r>
                  <a:rPr lang="en-US" sz="1800" dirty="0" smtClean="0">
                    <a:solidFill>
                      <a:schemeClr val="tx1"/>
                    </a:solidFill>
                  </a:rPr>
                  <a:t>             </a:t>
                </a:r>
                <a:r>
                  <a:rPr lang="en-US" sz="1800" u="sng" dirty="0" smtClean="0">
                    <a:solidFill>
                      <a:schemeClr val="tx1"/>
                    </a:solidFill>
                  </a:rPr>
                  <a:t>Solution:</a:t>
                </a:r>
                <a:r>
                  <a:rPr lang="en-US" sz="1800" dirty="0" smtClean="0">
                    <a:solidFill>
                      <a:schemeClr val="tx1"/>
                    </a:solidFill>
                  </a:rPr>
                  <a:t>                                                                                        Here,</a:t>
                </a:r>
                <a:br>
                  <a:rPr lang="en-US" sz="1800" dirty="0" smtClean="0">
                    <a:solidFill>
                      <a:schemeClr val="tx1"/>
                    </a:solidFill>
                  </a:rPr>
                </a:br>
                <a:r>
                  <a:rPr lang="en-US" sz="1800" dirty="0" smtClean="0">
                    <a:solidFill>
                      <a:schemeClr val="tx1"/>
                    </a:solidFill>
                  </a:rPr>
                  <a:t>                                                                                                                    B=5kHz</a:t>
                </a:r>
                <a:r>
                  <a:rPr lang="en-US" sz="1800" u="sng" dirty="0" smtClean="0">
                    <a:solidFill>
                      <a:schemeClr val="tx1"/>
                    </a:solidFill>
                  </a:rPr>
                  <a:t/>
                </a:r>
                <a:br>
                  <a:rPr lang="en-US" sz="1800" u="sng" dirty="0" smtClean="0">
                    <a:solidFill>
                      <a:schemeClr val="tx1"/>
                    </a:solidFill>
                  </a:rPr>
                </a:br>
                <a:r>
                  <a:rPr lang="en-US" sz="1800" dirty="0">
                    <a:solidFill>
                      <a:schemeClr val="tx1"/>
                    </a:solidFill>
                  </a:rPr>
                  <a:t> </a:t>
                </a:r>
                <a:r>
                  <a:rPr lang="en-US" sz="1800" dirty="0" smtClean="0">
                    <a:solidFill>
                      <a:schemeClr val="tx1"/>
                    </a:solidFill>
                  </a:rPr>
                  <a:t>    we know,                                                                                                     =5</a:t>
                </a:r>
                <a14:m>
                  <m:oMath xmlns:m="http://schemas.openxmlformats.org/officeDocument/2006/math">
                    <m:r>
                      <a:rPr lang="en-US" sz="1800" i="1" smtClean="0">
                        <a:solidFill>
                          <a:schemeClr val="tx1"/>
                        </a:solidFill>
                        <a:latin typeface="Cambria Math" panose="02040503050406030204" pitchFamily="18" charset="0"/>
                        <a:ea typeface="Cambria Math" panose="02040503050406030204" pitchFamily="18" charset="0"/>
                      </a:rPr>
                      <m:t>×</m:t>
                    </m:r>
                    <m:sSup>
                      <m:sSupPr>
                        <m:ctrlPr>
                          <a:rPr lang="en-US" sz="1800" b="0" i="1" smtClean="0">
                            <a:solidFill>
                              <a:schemeClr val="tx1"/>
                            </a:solidFill>
                            <a:latin typeface="Cambria Math"/>
                            <a:ea typeface="Cambria Math" panose="02040503050406030204" pitchFamily="18" charset="0"/>
                          </a:rPr>
                        </m:ctrlPr>
                      </m:sSupPr>
                      <m:e>
                        <m:r>
                          <a:rPr lang="en-US" sz="1800" b="0" i="1" smtClean="0">
                            <a:solidFill>
                              <a:schemeClr val="tx1"/>
                            </a:solidFill>
                            <a:latin typeface="Cambria Math" panose="02040503050406030204" pitchFamily="18" charset="0"/>
                            <a:ea typeface="Cambria Math" panose="02040503050406030204" pitchFamily="18" charset="0"/>
                          </a:rPr>
                          <m:t>10</m:t>
                        </m:r>
                      </m:e>
                      <m:sup>
                        <m:r>
                          <a:rPr lang="en-US" sz="1800" b="0" i="1" smtClean="0">
                            <a:solidFill>
                              <a:schemeClr val="tx1"/>
                            </a:solidFill>
                            <a:latin typeface="Cambria Math" panose="02040503050406030204" pitchFamily="18" charset="0"/>
                            <a:ea typeface="Cambria Math" panose="02040503050406030204" pitchFamily="18" charset="0"/>
                          </a:rPr>
                          <m:t>3</m:t>
                        </m:r>
                      </m:sup>
                    </m:sSup>
                  </m:oMath>
                </a14:m>
                <a:r>
                  <a:rPr lang="en-US" sz="1800" dirty="0" smtClean="0">
                    <a:solidFill>
                      <a:schemeClr val="tx1"/>
                    </a:solidFill>
                  </a:rPr>
                  <a:t/>
                </a:r>
                <a:br>
                  <a:rPr lang="en-US" sz="1800" dirty="0" smtClean="0">
                    <a:solidFill>
                      <a:schemeClr val="tx1"/>
                    </a:solidFill>
                  </a:rPr>
                </a:br>
                <a:r>
                  <a:rPr lang="en-US" sz="1800" dirty="0">
                    <a:solidFill>
                      <a:schemeClr val="tx1"/>
                    </a:solidFill>
                  </a:rPr>
                  <a:t> </a:t>
                </a:r>
                <a:r>
                  <a:rPr lang="en-US" sz="1800" dirty="0" smtClean="0">
                    <a:solidFill>
                      <a:schemeClr val="tx1"/>
                    </a:solidFill>
                  </a:rPr>
                  <a:t>          N=KTB</a:t>
                </a:r>
                <a:br>
                  <a:rPr lang="en-US" sz="1800" dirty="0" smtClean="0">
                    <a:solidFill>
                      <a:schemeClr val="tx1"/>
                    </a:solidFill>
                  </a:rPr>
                </a:br>
                <a:r>
                  <a:rPr lang="en-US" sz="1800" dirty="0">
                    <a:solidFill>
                      <a:schemeClr val="tx1"/>
                    </a:solidFill>
                  </a:rPr>
                  <a:t> </a:t>
                </a:r>
                <a:r>
                  <a:rPr lang="en-US" sz="1800" dirty="0" smtClean="0">
                    <a:solidFill>
                      <a:schemeClr val="tx1"/>
                    </a:solidFill>
                  </a:rPr>
                  <a:t>            =</a:t>
                </a:r>
                <a14:m>
                  <m:oMath xmlns:m="http://schemas.openxmlformats.org/officeDocument/2006/math">
                    <m:sSup>
                      <m:sSupPr>
                        <m:ctrlPr>
                          <a:rPr lang="en-US" sz="1800" i="1" smtClean="0">
                            <a:solidFill>
                              <a:schemeClr val="tx1"/>
                            </a:solidFill>
                            <a:latin typeface="Cambria Math"/>
                          </a:rPr>
                        </m:ctrlPr>
                      </m:sSupPr>
                      <m:e>
                        <m:r>
                          <a:rPr lang="en-US" sz="1800" b="0" i="1" smtClean="0">
                            <a:solidFill>
                              <a:schemeClr val="tx1"/>
                            </a:solidFill>
                            <a:latin typeface="Cambria Math" panose="02040503050406030204" pitchFamily="18" charset="0"/>
                          </a:rPr>
                          <m:t> 1.38</m:t>
                        </m:r>
                        <m:r>
                          <a:rPr lang="en-US" sz="1800" b="0" i="1" smtClean="0">
                            <a:solidFill>
                              <a:schemeClr val="tx1"/>
                            </a:solidFill>
                            <a:latin typeface="Cambria Math" panose="02040503050406030204" pitchFamily="18" charset="0"/>
                            <a:ea typeface="Cambria Math" panose="02040503050406030204" pitchFamily="18" charset="0"/>
                          </a:rPr>
                          <m:t>×10</m:t>
                        </m:r>
                      </m:e>
                      <m:sup>
                        <m:r>
                          <a:rPr lang="en-US" sz="1800" b="0" i="1" smtClean="0">
                            <a:solidFill>
                              <a:schemeClr val="tx1"/>
                            </a:solidFill>
                            <a:latin typeface="Cambria Math" panose="02040503050406030204" pitchFamily="18" charset="0"/>
                          </a:rPr>
                          <m:t>−23</m:t>
                        </m:r>
                      </m:sup>
                    </m:sSup>
                    <m:r>
                      <a:rPr lang="en-US" sz="1800" i="1" smtClean="0">
                        <a:solidFill>
                          <a:schemeClr val="tx1"/>
                        </a:solidFill>
                        <a:latin typeface="Cambria Math" panose="02040503050406030204" pitchFamily="18" charset="0"/>
                        <a:ea typeface="Cambria Math" panose="02040503050406030204" pitchFamily="18" charset="0"/>
                      </a:rPr>
                      <m:t>×</m:t>
                    </m:r>
                    <m:r>
                      <a:rPr lang="en-US" sz="1800" b="0" i="1" smtClean="0">
                        <a:solidFill>
                          <a:schemeClr val="tx1"/>
                        </a:solidFill>
                        <a:latin typeface="Cambria Math" panose="02040503050406030204" pitchFamily="18" charset="0"/>
                        <a:ea typeface="Cambria Math" panose="02040503050406030204" pitchFamily="18" charset="0"/>
                      </a:rPr>
                      <m:t>5×</m:t>
                    </m:r>
                    <m:sSup>
                      <m:sSupPr>
                        <m:ctrlPr>
                          <a:rPr lang="en-US" sz="1800" b="0" i="1" smtClean="0">
                            <a:solidFill>
                              <a:schemeClr val="tx1"/>
                            </a:solidFill>
                            <a:latin typeface="Cambria Math"/>
                            <a:ea typeface="Cambria Math" panose="02040503050406030204" pitchFamily="18" charset="0"/>
                          </a:rPr>
                        </m:ctrlPr>
                      </m:sSupPr>
                      <m:e>
                        <m:r>
                          <a:rPr lang="en-US" sz="1800" b="0" i="1" smtClean="0">
                            <a:solidFill>
                              <a:schemeClr val="tx1"/>
                            </a:solidFill>
                            <a:latin typeface="Cambria Math" panose="02040503050406030204" pitchFamily="18" charset="0"/>
                            <a:ea typeface="Cambria Math" panose="02040503050406030204" pitchFamily="18" charset="0"/>
                          </a:rPr>
                          <m:t>10</m:t>
                        </m:r>
                      </m:e>
                      <m:sup>
                        <m:r>
                          <a:rPr lang="en-US" sz="1800" b="0" i="1" smtClean="0">
                            <a:solidFill>
                              <a:schemeClr val="tx1"/>
                            </a:solidFill>
                            <a:latin typeface="Cambria Math" panose="02040503050406030204" pitchFamily="18" charset="0"/>
                            <a:ea typeface="Cambria Math" panose="02040503050406030204" pitchFamily="18" charset="0"/>
                          </a:rPr>
                          <m:t>3</m:t>
                        </m:r>
                      </m:sup>
                    </m:sSup>
                    <m:r>
                      <a:rPr lang="en-US" sz="1800" b="0" i="1" smtClean="0">
                        <a:solidFill>
                          <a:schemeClr val="tx1"/>
                        </a:solidFill>
                        <a:latin typeface="Cambria Math" panose="02040503050406030204" pitchFamily="18" charset="0"/>
                        <a:ea typeface="Cambria Math" panose="02040503050406030204" pitchFamily="18" charset="0"/>
                      </a:rPr>
                      <m:t>×300</m:t>
                    </m:r>
                  </m:oMath>
                </a14:m>
                <a:r>
                  <a:rPr lang="en-US" sz="1800" dirty="0" smtClean="0">
                    <a:solidFill>
                      <a:schemeClr val="tx1"/>
                    </a:solidFill>
                  </a:rPr>
                  <a:t>                                                           T= 273+27</a:t>
                </a:r>
                <a:br>
                  <a:rPr lang="en-US" sz="1800" dirty="0" smtClean="0">
                    <a:solidFill>
                      <a:schemeClr val="tx1"/>
                    </a:solidFill>
                  </a:rPr>
                </a:br>
                <a:r>
                  <a:rPr lang="en-US" sz="1800" dirty="0">
                    <a:solidFill>
                      <a:schemeClr val="tx1"/>
                    </a:solidFill>
                  </a:rPr>
                  <a:t> </a:t>
                </a:r>
                <a:r>
                  <a:rPr lang="en-US" sz="1800" dirty="0" smtClean="0">
                    <a:solidFill>
                      <a:schemeClr val="tx1"/>
                    </a:solidFill>
                  </a:rPr>
                  <a:t>            = </a:t>
                </a:r>
                <a14:m>
                  <m:oMath xmlns:m="http://schemas.openxmlformats.org/officeDocument/2006/math">
                    <m:sSup>
                      <m:sSupPr>
                        <m:ctrlPr>
                          <a:rPr lang="en-US" sz="1800" i="1" smtClean="0">
                            <a:solidFill>
                              <a:schemeClr val="tx1"/>
                            </a:solidFill>
                            <a:latin typeface="Cambria Math"/>
                          </a:rPr>
                        </m:ctrlPr>
                      </m:sSupPr>
                      <m:e>
                        <m:r>
                          <a:rPr lang="en-US" sz="1800" b="0" i="1" smtClean="0">
                            <a:solidFill>
                              <a:schemeClr val="tx1"/>
                            </a:solidFill>
                            <a:latin typeface="Cambria Math" panose="02040503050406030204" pitchFamily="18" charset="0"/>
                          </a:rPr>
                          <m:t>2.07</m:t>
                        </m:r>
                        <m:r>
                          <a:rPr lang="en-US" sz="1800" b="0" i="1" smtClean="0">
                            <a:solidFill>
                              <a:schemeClr val="tx1"/>
                            </a:solidFill>
                            <a:latin typeface="Cambria Math" panose="02040503050406030204" pitchFamily="18" charset="0"/>
                            <a:ea typeface="Cambria Math" panose="02040503050406030204" pitchFamily="18" charset="0"/>
                          </a:rPr>
                          <m:t>×</m:t>
                        </m:r>
                      </m:e>
                      <m:sup>
                        <m:r>
                          <a:rPr lang="en-US" sz="1800" b="0" i="1" smtClean="0">
                            <a:solidFill>
                              <a:schemeClr val="tx1"/>
                            </a:solidFill>
                            <a:latin typeface="Cambria Math" panose="02040503050406030204" pitchFamily="18" charset="0"/>
                          </a:rPr>
                          <m:t>−17</m:t>
                        </m:r>
                      </m:sup>
                    </m:sSup>
                  </m:oMath>
                </a14:m>
                <a:r>
                  <a:rPr lang="en-US" sz="1800" dirty="0" smtClean="0">
                    <a:solidFill>
                      <a:schemeClr val="tx1"/>
                    </a:solidFill>
                  </a:rPr>
                  <a:t>w                                                                                      =300k</a:t>
                </a:r>
                <a:br>
                  <a:rPr lang="en-US" sz="1800" dirty="0" smtClean="0">
                    <a:solidFill>
                      <a:schemeClr val="tx1"/>
                    </a:solidFill>
                  </a:rPr>
                </a:br>
                <a:r>
                  <a:rPr lang="en-US" sz="1800" dirty="0">
                    <a:solidFill>
                      <a:schemeClr val="tx1"/>
                    </a:solidFill>
                  </a:rPr>
                  <a:t> </a:t>
                </a:r>
                <a:r>
                  <a:rPr lang="en-US" sz="1800" dirty="0" smtClean="0">
                    <a:solidFill>
                      <a:schemeClr val="tx1"/>
                    </a:solidFill>
                  </a:rPr>
                  <a:t>                                                                                                                  k= </a:t>
                </a:r>
                <a14:m>
                  <m:oMath xmlns:m="http://schemas.openxmlformats.org/officeDocument/2006/math">
                    <m:sSup>
                      <m:sSupPr>
                        <m:ctrlPr>
                          <a:rPr lang="en-US" sz="1800" i="1" smtClean="0">
                            <a:solidFill>
                              <a:schemeClr val="tx1"/>
                            </a:solidFill>
                            <a:latin typeface="Cambria Math"/>
                          </a:rPr>
                        </m:ctrlPr>
                      </m:sSupPr>
                      <m:e>
                        <m:r>
                          <a:rPr lang="en-US" sz="1800" b="0" i="1" smtClean="0">
                            <a:solidFill>
                              <a:schemeClr val="tx1"/>
                            </a:solidFill>
                            <a:latin typeface="Cambria Math" panose="02040503050406030204" pitchFamily="18" charset="0"/>
                          </a:rPr>
                          <m:t>1.38</m:t>
                        </m:r>
                        <m:r>
                          <a:rPr lang="en-US" sz="1800" b="0" i="1" smtClean="0">
                            <a:solidFill>
                              <a:schemeClr val="tx1"/>
                            </a:solidFill>
                            <a:latin typeface="Cambria Math" panose="02040503050406030204" pitchFamily="18" charset="0"/>
                            <a:ea typeface="Cambria Math" panose="02040503050406030204" pitchFamily="18" charset="0"/>
                          </a:rPr>
                          <m:t>×10</m:t>
                        </m:r>
                      </m:e>
                      <m:sup>
                        <m:r>
                          <a:rPr lang="en-US" sz="1800" b="0" i="1" smtClean="0">
                            <a:solidFill>
                              <a:schemeClr val="tx1"/>
                            </a:solidFill>
                            <a:latin typeface="Cambria Math" panose="02040503050406030204" pitchFamily="18" charset="0"/>
                          </a:rPr>
                          <m:t>−23</m:t>
                        </m:r>
                      </m:sup>
                    </m:sSup>
                  </m:oMath>
                </a14:m>
                <a:endParaRPr lang="en-US" sz="1800" dirty="0">
                  <a:solidFill>
                    <a:schemeClr val="tx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0" y="1"/>
                <a:ext cx="12192000" cy="6858000"/>
              </a:xfrm>
              <a:blipFill rotWithShape="0">
                <a:blip r:embed="rId2"/>
                <a:stretch>
                  <a:fillRect l="-400"/>
                </a:stretch>
              </a:blipFill>
            </p:spPr>
            <p:txBody>
              <a:bodyPr/>
              <a:lstStyle/>
              <a:p>
                <a:r>
                  <a:rPr lang="en-US">
                    <a:noFill/>
                  </a:rPr>
                  <a:t> </a:t>
                </a:r>
              </a:p>
            </p:txBody>
          </p:sp>
        </mc:Fallback>
      </mc:AlternateContent>
    </p:spTree>
    <p:extLst>
      <p:ext uri="{BB962C8B-B14F-4D97-AF65-F5344CB8AC3E}">
        <p14:creationId xmlns:p14="http://schemas.microsoft.com/office/powerpoint/2010/main" val="3788636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0" y="0"/>
                <a:ext cx="12192000" cy="6857999"/>
              </a:xfrm>
            </p:spPr>
            <p:txBody>
              <a:bodyPr anchor="t">
                <a:normAutofit fontScale="90000"/>
              </a:bodyPr>
              <a:lstStyle/>
              <a:p>
                <a:pPr/>
                <a14:m>
                  <m:oMathPara xmlns:m="http://schemas.openxmlformats.org/officeDocument/2006/math">
                    <m:oMathParaPr>
                      <m:jc m:val="left"/>
                    </m:oMathParaPr>
                    <m:oMath xmlns:m="http://schemas.openxmlformats.org/officeDocument/2006/math">
                      <m:r>
                        <a:rPr lang="en-US" sz="2800" i="1" dirty="0" smtClean="0">
                          <a:solidFill>
                            <a:schemeClr val="tx1"/>
                          </a:solidFill>
                          <a:latin typeface="Cambria Math" panose="02040503050406030204" pitchFamily="18" charset="0"/>
                        </a:rPr>
                        <m:t>𝑎𝑛𝑑</m:t>
                      </m:r>
                    </m:oMath>
                  </m:oMathPara>
                </a14:m>
                <a:r>
                  <a:rPr lang="en-US" sz="2800" dirty="0" smtClean="0">
                    <a:solidFill>
                      <a:schemeClr val="tx1"/>
                    </a:solidFill>
                  </a:rPr>
                  <a:t/>
                </a:r>
                <a:br>
                  <a:rPr lang="en-US" sz="2800" dirty="0" smtClean="0">
                    <a:solidFill>
                      <a:schemeClr val="tx1"/>
                    </a:solidFill>
                  </a:rPr>
                </a:br>
                <a:r>
                  <a:rPr lang="en-US" sz="3200" dirty="0" smtClean="0">
                    <a:solidFill>
                      <a:schemeClr val="tx1"/>
                    </a:solidFill>
                  </a:rPr>
                  <a:t>              </a:t>
                </a:r>
                <a:r>
                  <a:rPr lang="en-US" sz="2000" dirty="0" smtClean="0">
                    <a:solidFill>
                      <a:schemeClr val="tx1"/>
                    </a:solidFill>
                  </a:rPr>
                  <a:t>N=10 log </a:t>
                </a:r>
                <a14:m>
                  <m:oMath xmlns:m="http://schemas.openxmlformats.org/officeDocument/2006/math">
                    <m:f>
                      <m:fPr>
                        <m:ctrlPr>
                          <a:rPr lang="en-US" sz="2000" i="1" smtClean="0">
                            <a:solidFill>
                              <a:schemeClr val="tx1"/>
                            </a:solidFill>
                            <a:latin typeface="Cambria Math"/>
                          </a:rPr>
                        </m:ctrlPr>
                      </m:fPr>
                      <m:num>
                        <m:r>
                          <a:rPr lang="en-US" sz="2000" b="0" i="1" smtClean="0">
                            <a:solidFill>
                              <a:schemeClr val="tx1"/>
                            </a:solidFill>
                            <a:latin typeface="Cambria Math" panose="02040503050406030204" pitchFamily="18" charset="0"/>
                          </a:rPr>
                          <m:t>𝐾𝑇𝐵</m:t>
                        </m:r>
                      </m:num>
                      <m:den>
                        <m:r>
                          <a:rPr lang="en-US" sz="2000" b="0" i="1" smtClean="0">
                            <a:solidFill>
                              <a:schemeClr val="tx1"/>
                            </a:solidFill>
                            <a:latin typeface="Cambria Math" panose="02040503050406030204" pitchFamily="18" charset="0"/>
                          </a:rPr>
                          <m:t>0.001</m:t>
                        </m:r>
                      </m:den>
                    </m:f>
                  </m:oMath>
                </a14:m>
                <a:r>
                  <a:rPr lang="en-US" sz="3200" dirty="0" smtClean="0">
                    <a:solidFill>
                      <a:schemeClr val="tx1"/>
                    </a:solidFill>
                  </a:rPr>
                  <a:t/>
                </a:r>
                <a:br>
                  <a:rPr lang="en-US" sz="3200" dirty="0" smtClean="0">
                    <a:solidFill>
                      <a:schemeClr val="tx1"/>
                    </a:solidFill>
                  </a:rPr>
                </a:br>
                <a:r>
                  <a:rPr lang="en-US" sz="3200" dirty="0">
                    <a:solidFill>
                      <a:schemeClr val="tx1"/>
                    </a:solidFill>
                  </a:rPr>
                  <a:t> </a:t>
                </a:r>
                <a:r>
                  <a:rPr lang="en-US" sz="3200" dirty="0" smtClean="0">
                    <a:solidFill>
                      <a:schemeClr val="tx1"/>
                    </a:solidFill>
                  </a:rPr>
                  <a:t>            = </a:t>
                </a:r>
                <a:r>
                  <a:rPr lang="en-US" sz="2000" dirty="0" smtClean="0">
                    <a:solidFill>
                      <a:schemeClr val="tx1"/>
                    </a:solidFill>
                  </a:rPr>
                  <a:t>10 log</a:t>
                </a:r>
                <a14:m>
                  <m:oMath xmlns:m="http://schemas.openxmlformats.org/officeDocument/2006/math">
                    <m:f>
                      <m:fPr>
                        <m:ctrlPr>
                          <a:rPr lang="en-US" sz="2000" i="1" smtClean="0">
                            <a:solidFill>
                              <a:schemeClr val="tx1"/>
                            </a:solidFill>
                            <a:latin typeface="Cambria Math"/>
                          </a:rPr>
                        </m:ctrlPr>
                      </m:fPr>
                      <m:num>
                        <m:r>
                          <a:rPr lang="en-US" sz="2000" b="0" i="1" smtClean="0">
                            <a:solidFill>
                              <a:schemeClr val="tx1"/>
                            </a:solidFill>
                            <a:latin typeface="Cambria Math" panose="02040503050406030204" pitchFamily="18" charset="0"/>
                          </a:rPr>
                          <m:t>2.07</m:t>
                        </m:r>
                        <m:r>
                          <a:rPr lang="en-US" sz="2000" b="0" i="1" smtClean="0">
                            <a:solidFill>
                              <a:schemeClr val="tx1"/>
                            </a:solidFill>
                            <a:latin typeface="Cambria Math" panose="02040503050406030204" pitchFamily="18" charset="0"/>
                            <a:ea typeface="Cambria Math" panose="02040503050406030204" pitchFamily="18" charset="0"/>
                          </a:rPr>
                          <m:t>×</m:t>
                        </m:r>
                        <m:sSup>
                          <m:sSupPr>
                            <m:ctrlPr>
                              <a:rPr lang="en-US" sz="2000" b="0" i="1" smtClean="0">
                                <a:solidFill>
                                  <a:schemeClr val="tx1"/>
                                </a:solidFill>
                                <a:latin typeface="Cambria Math"/>
                                <a:ea typeface="Cambria Math" panose="02040503050406030204" pitchFamily="18" charset="0"/>
                              </a:rPr>
                            </m:ctrlPr>
                          </m:sSupPr>
                          <m:e>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ea typeface="Cambria Math" panose="02040503050406030204" pitchFamily="18" charset="0"/>
                              </a:rPr>
                              <m:t>−17</m:t>
                            </m:r>
                          </m:sup>
                        </m:sSup>
                      </m:num>
                      <m:den>
                        <m:r>
                          <a:rPr lang="en-US" sz="2000" b="0" i="1" smtClean="0">
                            <a:solidFill>
                              <a:schemeClr val="tx1"/>
                            </a:solidFill>
                            <a:latin typeface="Cambria Math" panose="02040503050406030204" pitchFamily="18" charset="0"/>
                          </a:rPr>
                          <m:t>0.001</m:t>
                        </m:r>
                      </m:den>
                    </m:f>
                  </m:oMath>
                </a14:m>
                <a:r>
                  <a:rPr lang="en-US" sz="2000" dirty="0" smtClean="0">
                    <a:solidFill>
                      <a:schemeClr val="tx1"/>
                    </a:solidFill>
                  </a:rPr>
                  <a:t/>
                </a:r>
                <a:br>
                  <a:rPr lang="en-US" sz="2000" dirty="0" smtClean="0">
                    <a:solidFill>
                      <a:schemeClr val="tx1"/>
                    </a:solidFill>
                  </a:rPr>
                </a:br>
                <a:r>
                  <a:rPr lang="en-US" sz="2000" dirty="0">
                    <a:solidFill>
                      <a:schemeClr val="tx1"/>
                    </a:solidFill>
                  </a:rPr>
                  <a:t> </a:t>
                </a:r>
                <a:r>
                  <a:rPr lang="en-US" sz="2000" dirty="0" smtClean="0">
                    <a:solidFill>
                      <a:schemeClr val="tx1"/>
                    </a:solidFill>
                  </a:rPr>
                  <a:t>                     = -136.84 </a:t>
                </a:r>
                <a:r>
                  <a:rPr lang="en-US" sz="2000" dirty="0" err="1" smtClean="0">
                    <a:solidFill>
                      <a:schemeClr val="tx1"/>
                    </a:solidFill>
                  </a:rPr>
                  <a:t>dBm</a:t>
                </a:r>
                <a:r>
                  <a:rPr lang="en-US" sz="2000" dirty="0" smtClean="0">
                    <a:solidFill>
                      <a:schemeClr val="tx1"/>
                    </a:solidFill>
                  </a:rPr>
                  <a:t>   (</a:t>
                </a:r>
                <a:r>
                  <a:rPr lang="en-US" sz="2000" dirty="0" err="1" smtClean="0">
                    <a:solidFill>
                      <a:schemeClr val="tx1"/>
                    </a:solidFill>
                  </a:rPr>
                  <a:t>ans</a:t>
                </a:r>
                <a:r>
                  <a:rPr lang="en-US" sz="2000" dirty="0" smtClean="0">
                    <a:solidFill>
                      <a:schemeClr val="tx1"/>
                    </a:solidFill>
                  </a:rPr>
                  <a:t>)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r>
                  <a:rPr lang="en-US" sz="2000" b="1" u="sng" dirty="0" smtClean="0">
                    <a:solidFill>
                      <a:schemeClr val="tx1"/>
                    </a:solidFill>
                  </a:rPr>
                  <a:t>Noise Volt</a:t>
                </a:r>
                <a14:m>
                  <m:oMath xmlns:m="http://schemas.openxmlformats.org/officeDocument/2006/math">
                    <m:r>
                      <a:rPr lang="en-US" sz="2000" b="1" i="1" u="sng">
                        <a:solidFill>
                          <a:schemeClr val="tx1"/>
                        </a:solidFill>
                        <a:latin typeface="Cambria Math" panose="02040503050406030204" pitchFamily="18" charset="0"/>
                      </a:rPr>
                      <m:t>𝒂</m:t>
                    </m:r>
                  </m:oMath>
                </a14:m>
                <a:r>
                  <a:rPr lang="en-US" sz="2000" b="1" u="sng" dirty="0" smtClean="0">
                    <a:solidFill>
                      <a:schemeClr val="tx1"/>
                    </a:solidFill>
                  </a:rPr>
                  <a:t>ge</a:t>
                </a:r>
                <a:r>
                  <a:rPr lang="en-US" sz="2000" dirty="0">
                    <a:solidFill>
                      <a:schemeClr val="tx1"/>
                    </a:solidFill>
                  </a:rPr>
                  <a:t/>
                </a:r>
                <a:br>
                  <a:rPr lang="en-US" sz="2000" dirty="0">
                    <a:solidFill>
                      <a:schemeClr val="tx1"/>
                    </a:solidFill>
                  </a:rPr>
                </a:br>
                <a:r>
                  <a:rPr lang="en-US" sz="2000" dirty="0" smtClean="0">
                    <a:solidFill>
                      <a:schemeClr val="tx1"/>
                    </a:solidFill>
                  </a:rPr>
                  <a:t>From MPT Theory </a:t>
                </a:r>
                <a:r>
                  <a:rPr lang="en-US" sz="2200" dirty="0" smtClean="0">
                    <a:solidFill>
                      <a:schemeClr val="tx1"/>
                    </a:solidFill>
                  </a:rPr>
                  <a:t/>
                </a:r>
                <a:br>
                  <a:rPr lang="en-US" sz="2200" dirty="0" smtClean="0">
                    <a:solidFill>
                      <a:schemeClr val="tx1"/>
                    </a:solidFill>
                  </a:rPr>
                </a:br>
                <a:r>
                  <a:rPr lang="en-US" sz="2200" dirty="0" smtClean="0">
                    <a:solidFill>
                      <a:schemeClr val="tx1"/>
                    </a:solidFill>
                  </a:rPr>
                  <a:t>      if </a:t>
                </a:r>
                <a14:m>
                  <m:oMath xmlns:m="http://schemas.openxmlformats.org/officeDocument/2006/math">
                    <m:sSub>
                      <m:sSubPr>
                        <m:ctrlPr>
                          <a:rPr lang="en-US" sz="2200" i="1" smtClean="0">
                            <a:solidFill>
                              <a:schemeClr val="tx1"/>
                            </a:solidFill>
                            <a:latin typeface="Cambria Math"/>
                          </a:rPr>
                        </m:ctrlPr>
                      </m:sSubPr>
                      <m:e>
                        <m:r>
                          <a:rPr lang="en-US" sz="2200" b="0" i="1" smtClean="0">
                            <a:solidFill>
                              <a:schemeClr val="tx1"/>
                            </a:solidFill>
                            <a:latin typeface="Cambria Math" panose="02040503050406030204" pitchFamily="18" charset="0"/>
                          </a:rPr>
                          <m:t>𝑅</m:t>
                        </m:r>
                      </m:e>
                      <m:sub>
                        <m:r>
                          <a:rPr lang="en-US" sz="2200" b="0" i="1" smtClean="0">
                            <a:solidFill>
                              <a:schemeClr val="tx1"/>
                            </a:solidFill>
                            <a:latin typeface="Cambria Math" panose="02040503050406030204" pitchFamily="18" charset="0"/>
                          </a:rPr>
                          <m:t>𝑖</m:t>
                        </m:r>
                      </m:sub>
                    </m:sSub>
                    <m:r>
                      <a:rPr lang="en-US" sz="2200" b="0" i="1" smtClean="0">
                        <a:solidFill>
                          <a:schemeClr val="tx1"/>
                        </a:solidFill>
                        <a:latin typeface="Cambria Math" panose="02040503050406030204" pitchFamily="18" charset="0"/>
                      </a:rPr>
                      <m:t> </m:t>
                    </m:r>
                    <m:r>
                      <a:rPr lang="en-US" sz="2200" b="0" i="1" smtClean="0">
                        <a:solidFill>
                          <a:schemeClr val="tx1"/>
                        </a:solidFill>
                        <a:latin typeface="Cambria Math" panose="02040503050406030204" pitchFamily="18" charset="0"/>
                      </a:rPr>
                      <m:t>𝑎𝑛𝑑</m:t>
                    </m:r>
                    <m:r>
                      <a:rPr lang="en-US" sz="2200" b="0" i="1" smtClean="0">
                        <a:solidFill>
                          <a:schemeClr val="tx1"/>
                        </a:solidFill>
                        <a:latin typeface="Cambria Math" panose="02040503050406030204" pitchFamily="18" charset="0"/>
                      </a:rPr>
                      <m:t> </m:t>
                    </m:r>
                    <m:sSub>
                      <m:sSubPr>
                        <m:ctrlPr>
                          <a:rPr lang="en-US" sz="2200" b="0" i="1" smtClean="0">
                            <a:solidFill>
                              <a:schemeClr val="tx1"/>
                            </a:solidFill>
                            <a:latin typeface="Cambria Math"/>
                          </a:rPr>
                        </m:ctrlPr>
                      </m:sSubPr>
                      <m:e>
                        <m:r>
                          <a:rPr lang="en-US" sz="2200" b="0" i="1" smtClean="0">
                            <a:solidFill>
                              <a:schemeClr val="tx1"/>
                            </a:solidFill>
                            <a:latin typeface="Cambria Math" panose="02040503050406030204" pitchFamily="18" charset="0"/>
                          </a:rPr>
                          <m:t>𝑅</m:t>
                        </m:r>
                      </m:e>
                      <m:sub>
                        <m:r>
                          <a:rPr lang="en-US" sz="2200" b="0" i="1" smtClean="0">
                            <a:solidFill>
                              <a:schemeClr val="tx1"/>
                            </a:solidFill>
                            <a:latin typeface="Cambria Math" panose="02040503050406030204" pitchFamily="18" charset="0"/>
                          </a:rPr>
                          <m:t>𝐿</m:t>
                        </m:r>
                      </m:sub>
                    </m:sSub>
                    <m:r>
                      <a:rPr lang="en-US" sz="2200" b="0" i="1" smtClean="0">
                        <a:solidFill>
                          <a:schemeClr val="tx1"/>
                        </a:solidFill>
                        <a:latin typeface="Cambria Math" panose="02040503050406030204" pitchFamily="18" charset="0"/>
                      </a:rPr>
                      <m:t> </m:t>
                    </m:r>
                    <m:r>
                      <a:rPr lang="en-US" sz="2200" b="0" i="1" smtClean="0">
                        <a:solidFill>
                          <a:schemeClr val="tx1"/>
                        </a:solidFill>
                        <a:latin typeface="Cambria Math" panose="02040503050406030204" pitchFamily="18" charset="0"/>
                      </a:rPr>
                      <m:t>𝑠𝑎𝑚𝑒</m:t>
                    </m:r>
                  </m:oMath>
                </a14:m>
                <a:r>
                  <a:rPr lang="en-US" sz="1800" dirty="0">
                    <a:solidFill>
                      <a:schemeClr val="tx1"/>
                    </a:solidFill>
                  </a:rPr>
                  <a:t/>
                </a:r>
                <a:br>
                  <a:rPr lang="en-US" sz="1800" dirty="0">
                    <a:solidFill>
                      <a:schemeClr val="tx1"/>
                    </a:solidFill>
                  </a:rPr>
                </a:br>
                <a:r>
                  <a:rPr lang="en-US" sz="1800" dirty="0" smtClean="0">
                    <a:solidFill>
                      <a:schemeClr val="tx1"/>
                    </a:solidFill>
                  </a:rPr>
                  <a:t>         </a:t>
                </a:r>
                <a:r>
                  <a:rPr lang="en-US" sz="2200" dirty="0" smtClean="0">
                    <a:solidFill>
                      <a:schemeClr val="tx1"/>
                    </a:solidFill>
                  </a:rPr>
                  <a:t>Output noise power,  </a:t>
                </a:r>
                <a14:m>
                  <m:oMath xmlns:m="http://schemas.openxmlformats.org/officeDocument/2006/math">
                    <m:sSub>
                      <m:sSubPr>
                        <m:ctrlPr>
                          <a:rPr lang="en-US" sz="2200" i="1" smtClean="0">
                            <a:solidFill>
                              <a:schemeClr val="tx1"/>
                            </a:solidFill>
                            <a:latin typeface="Cambria Math"/>
                          </a:rPr>
                        </m:ctrlPr>
                      </m:sSubPr>
                      <m:e>
                        <m:r>
                          <a:rPr lang="en-US" sz="2200" b="0" i="1" smtClean="0">
                            <a:solidFill>
                              <a:schemeClr val="tx1"/>
                            </a:solidFill>
                            <a:latin typeface="Cambria Math" panose="02040503050406030204" pitchFamily="18" charset="0"/>
                          </a:rPr>
                          <m:t>𝑁</m:t>
                        </m:r>
                      </m:e>
                      <m:sub>
                        <m:r>
                          <a:rPr lang="en-US" sz="2200" b="0" i="1" smtClean="0">
                            <a:solidFill>
                              <a:schemeClr val="tx1"/>
                            </a:solidFill>
                            <a:latin typeface="Cambria Math" panose="02040503050406030204" pitchFamily="18" charset="0"/>
                          </a:rPr>
                          <m:t>𝑜</m:t>
                        </m:r>
                      </m:sub>
                    </m:sSub>
                    <m:r>
                      <a:rPr lang="en-US" sz="2200" b="0" i="1" smtClean="0">
                        <a:solidFill>
                          <a:schemeClr val="tx1"/>
                        </a:solidFill>
                        <a:latin typeface="Cambria Math" panose="02040503050406030204" pitchFamily="18" charset="0"/>
                      </a:rPr>
                      <m:t>=</m:t>
                    </m:r>
                    <m:f>
                      <m:fPr>
                        <m:ctrlPr>
                          <a:rPr lang="en-US" sz="2200" b="0" i="1" smtClean="0">
                            <a:solidFill>
                              <a:schemeClr val="tx1"/>
                            </a:solidFill>
                            <a:latin typeface="Cambria Math"/>
                          </a:rPr>
                        </m:ctrlPr>
                      </m:fPr>
                      <m:num>
                        <m:sSup>
                          <m:sSupPr>
                            <m:ctrlPr>
                              <a:rPr lang="en-US" sz="2200" b="0" i="1" smtClean="0">
                                <a:solidFill>
                                  <a:schemeClr val="tx1"/>
                                </a:solidFill>
                                <a:latin typeface="Cambria Math"/>
                              </a:rPr>
                            </m:ctrlPr>
                          </m:sSupPr>
                          <m:e>
                            <m:r>
                              <a:rPr lang="en-US" sz="2200" b="0" i="1" smtClean="0">
                                <a:solidFill>
                                  <a:schemeClr val="tx1"/>
                                </a:solidFill>
                                <a:latin typeface="Cambria Math" panose="02040503050406030204" pitchFamily="18" charset="0"/>
                              </a:rPr>
                              <m:t>𝑉</m:t>
                            </m:r>
                          </m:e>
                          <m:sup>
                            <m:r>
                              <a:rPr lang="en-US" sz="2200" b="0" i="1" smtClean="0">
                                <a:solidFill>
                                  <a:schemeClr val="tx1"/>
                                </a:solidFill>
                                <a:latin typeface="Cambria Math" panose="02040503050406030204" pitchFamily="18" charset="0"/>
                              </a:rPr>
                              <m:t>2</m:t>
                            </m:r>
                          </m:sup>
                        </m:sSup>
                      </m:num>
                      <m:den>
                        <m:sSub>
                          <m:sSubPr>
                            <m:ctrlPr>
                              <a:rPr lang="en-US" sz="2200" b="0" i="1" smtClean="0">
                                <a:solidFill>
                                  <a:schemeClr val="tx1"/>
                                </a:solidFill>
                                <a:latin typeface="Cambria Math"/>
                              </a:rPr>
                            </m:ctrlPr>
                          </m:sSubPr>
                          <m:e>
                            <m:r>
                              <a:rPr lang="en-US" sz="2200" b="0" i="1" smtClean="0">
                                <a:solidFill>
                                  <a:schemeClr val="tx1"/>
                                </a:solidFill>
                                <a:latin typeface="Cambria Math" panose="02040503050406030204" pitchFamily="18" charset="0"/>
                              </a:rPr>
                              <m:t>𝑅</m:t>
                            </m:r>
                          </m:e>
                          <m:sub>
                            <m:r>
                              <a:rPr lang="en-US" sz="2200" b="0" i="1" smtClean="0">
                                <a:solidFill>
                                  <a:schemeClr val="tx1"/>
                                </a:solidFill>
                                <a:latin typeface="Cambria Math" panose="02040503050406030204" pitchFamily="18" charset="0"/>
                              </a:rPr>
                              <m:t>𝐿</m:t>
                            </m:r>
                          </m:sub>
                        </m:sSub>
                      </m:den>
                    </m:f>
                  </m:oMath>
                </a14:m>
                <a:r>
                  <a:rPr lang="en-US" sz="2200" dirty="0" smtClean="0">
                    <a:solidFill>
                      <a:schemeClr val="tx1"/>
                    </a:solidFill>
                  </a:rPr>
                  <a:t> = </a:t>
                </a:r>
                <a14:m>
                  <m:oMath xmlns:m="http://schemas.openxmlformats.org/officeDocument/2006/math">
                    <m:f>
                      <m:fPr>
                        <m:ctrlPr>
                          <a:rPr lang="en-US" sz="2200" i="1" smtClean="0">
                            <a:solidFill>
                              <a:schemeClr val="tx1"/>
                            </a:solidFill>
                            <a:latin typeface="Cambria Math"/>
                          </a:rPr>
                        </m:ctrlPr>
                      </m:fPr>
                      <m:num>
                        <m:sSub>
                          <m:sSubPr>
                            <m:ctrlPr>
                              <a:rPr lang="en-US" sz="2200" i="1" smtClean="0">
                                <a:solidFill>
                                  <a:schemeClr val="tx1"/>
                                </a:solidFill>
                                <a:latin typeface="Cambria Math"/>
                              </a:rPr>
                            </m:ctrlPr>
                          </m:sSubPr>
                          <m:e>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𝑉</m:t>
                            </m:r>
                          </m:e>
                          <m:sub>
                            <m:r>
                              <a:rPr lang="en-US" sz="2200" b="0" i="1" smtClean="0">
                                <a:solidFill>
                                  <a:schemeClr val="tx1"/>
                                </a:solidFill>
                                <a:latin typeface="Cambria Math" panose="02040503050406030204" pitchFamily="18" charset="0"/>
                              </a:rPr>
                              <m:t>𝑛</m:t>
                            </m:r>
                            <m:r>
                              <a:rPr lang="en-US" sz="2200" b="0" i="1" smtClean="0">
                                <a:solidFill>
                                  <a:schemeClr val="tx1"/>
                                </a:solidFill>
                                <a:latin typeface="Cambria Math" panose="02040503050406030204" pitchFamily="18" charset="0"/>
                              </a:rPr>
                              <m:t>/2</m:t>
                            </m:r>
                          </m:sub>
                        </m:sSub>
                        <m:r>
                          <a:rPr lang="en-US" sz="2200" b="0" i="1" smtClean="0">
                            <a:solidFill>
                              <a:schemeClr val="tx1"/>
                            </a:solidFill>
                            <a:latin typeface="Cambria Math" panose="02040503050406030204" pitchFamily="18" charset="0"/>
                          </a:rPr>
                          <m:t>)2 </m:t>
                        </m:r>
                      </m:num>
                      <m:den>
                        <m:sSub>
                          <m:sSubPr>
                            <m:ctrlPr>
                              <a:rPr lang="en-US" sz="2200" i="1" smtClean="0">
                                <a:solidFill>
                                  <a:schemeClr val="tx1"/>
                                </a:solidFill>
                                <a:latin typeface="Cambria Math"/>
                              </a:rPr>
                            </m:ctrlPr>
                          </m:sSubPr>
                          <m:e>
                            <m:r>
                              <a:rPr lang="en-US" sz="2200" b="0" i="1" smtClean="0">
                                <a:solidFill>
                                  <a:schemeClr val="tx1"/>
                                </a:solidFill>
                                <a:latin typeface="Cambria Math" panose="02040503050406030204" pitchFamily="18" charset="0"/>
                              </a:rPr>
                              <m:t>𝑅</m:t>
                            </m:r>
                          </m:e>
                          <m:sub>
                            <m:r>
                              <a:rPr lang="en-US" sz="2200" b="0" i="1" smtClean="0">
                                <a:solidFill>
                                  <a:schemeClr val="tx1"/>
                                </a:solidFill>
                                <a:latin typeface="Cambria Math" panose="02040503050406030204" pitchFamily="18" charset="0"/>
                              </a:rPr>
                              <m:t>𝐿</m:t>
                            </m:r>
                          </m:sub>
                        </m:sSub>
                      </m:den>
                    </m:f>
                  </m:oMath>
                </a14:m>
                <a:r>
                  <a:rPr lang="en-US" sz="2200" dirty="0" smtClean="0">
                    <a:solidFill>
                      <a:schemeClr val="tx1"/>
                    </a:solidFill>
                  </a:rPr>
                  <a:t> = </a:t>
                </a:r>
                <a14:m>
                  <m:oMath xmlns:m="http://schemas.openxmlformats.org/officeDocument/2006/math">
                    <m:f>
                      <m:fPr>
                        <m:ctrlPr>
                          <a:rPr lang="en-US" sz="2200" i="1" smtClean="0">
                            <a:solidFill>
                              <a:schemeClr val="tx1"/>
                            </a:solidFill>
                            <a:latin typeface="Cambria Math"/>
                          </a:rPr>
                        </m:ctrlPr>
                      </m:fPr>
                      <m:num>
                        <m:sSup>
                          <m:sSupPr>
                            <m:ctrlPr>
                              <a:rPr lang="en-US" sz="2200" i="1" smtClean="0">
                                <a:solidFill>
                                  <a:schemeClr val="tx1"/>
                                </a:solidFill>
                                <a:latin typeface="Cambria Math"/>
                              </a:rPr>
                            </m:ctrlPr>
                          </m:sSupPr>
                          <m:e>
                            <m:r>
                              <a:rPr lang="en-US" sz="2200" b="0" i="1" smtClean="0">
                                <a:solidFill>
                                  <a:schemeClr val="tx1"/>
                                </a:solidFill>
                                <a:latin typeface="Cambria Math" panose="02040503050406030204" pitchFamily="18" charset="0"/>
                              </a:rPr>
                              <m:t>𝑉𝑛</m:t>
                            </m:r>
                          </m:e>
                          <m:sup>
                            <m:r>
                              <a:rPr lang="en-US" sz="2200" b="0" i="1" smtClean="0">
                                <a:solidFill>
                                  <a:schemeClr val="tx1"/>
                                </a:solidFill>
                                <a:latin typeface="Cambria Math" panose="02040503050406030204" pitchFamily="18" charset="0"/>
                              </a:rPr>
                              <m:t>2</m:t>
                            </m:r>
                          </m:sup>
                        </m:sSup>
                      </m:num>
                      <m:den>
                        <m:r>
                          <a:rPr lang="en-US" sz="2200" b="0" i="1" smtClean="0">
                            <a:solidFill>
                              <a:schemeClr val="tx1"/>
                            </a:solidFill>
                            <a:latin typeface="Cambria Math" panose="02040503050406030204" pitchFamily="18" charset="0"/>
                          </a:rPr>
                          <m:t>4</m:t>
                        </m:r>
                        <m:sSub>
                          <m:sSubPr>
                            <m:ctrlPr>
                              <a:rPr lang="en-US" sz="2200" b="0" i="1" smtClean="0">
                                <a:solidFill>
                                  <a:schemeClr val="tx1"/>
                                </a:solidFill>
                                <a:latin typeface="Cambria Math"/>
                              </a:rPr>
                            </m:ctrlPr>
                          </m:sSubPr>
                          <m:e>
                            <m:r>
                              <a:rPr lang="en-US" sz="2200" b="0" i="1" smtClean="0">
                                <a:solidFill>
                                  <a:schemeClr val="tx1"/>
                                </a:solidFill>
                                <a:latin typeface="Cambria Math" panose="02040503050406030204" pitchFamily="18" charset="0"/>
                              </a:rPr>
                              <m:t>𝑅</m:t>
                            </m:r>
                          </m:e>
                          <m:sub>
                            <m:r>
                              <a:rPr lang="en-US" sz="2200" b="0" i="1" smtClean="0">
                                <a:solidFill>
                                  <a:schemeClr val="tx1"/>
                                </a:solidFill>
                                <a:latin typeface="Cambria Math" panose="02040503050406030204" pitchFamily="18" charset="0"/>
                              </a:rPr>
                              <m:t>𝑙</m:t>
                            </m:r>
                          </m:sub>
                        </m:sSub>
                      </m:den>
                    </m:f>
                  </m:oMath>
                </a14:m>
                <a:r>
                  <a:rPr lang="en-US" sz="2200" dirty="0" smtClean="0">
                    <a:solidFill>
                      <a:schemeClr val="tx1"/>
                    </a:solidFill>
                  </a:rPr>
                  <a:t> = N = KTB</a:t>
                </a:r>
                <a:br>
                  <a:rPr lang="en-US" sz="2200" dirty="0" smtClean="0">
                    <a:solidFill>
                      <a:schemeClr val="tx1"/>
                    </a:solidFill>
                  </a:rPr>
                </a:br>
                <a:r>
                  <a:rPr lang="en-US" sz="2200" dirty="0" smtClean="0">
                    <a:solidFill>
                      <a:schemeClr val="tx1"/>
                    </a:solidFill>
                  </a:rPr>
                  <a:t>     </a:t>
                </a:r>
                <a:r>
                  <a:rPr lang="en-US" sz="2200" dirty="0">
                    <a:solidFill>
                      <a:schemeClr val="tx1"/>
                    </a:solidFill>
                  </a:rPr>
                  <a:t/>
                </a:r>
                <a:br>
                  <a:rPr lang="en-US" sz="2200" dirty="0">
                    <a:solidFill>
                      <a:schemeClr val="tx1"/>
                    </a:solidFill>
                  </a:rPr>
                </a:br>
                <a:r>
                  <a:rPr lang="en-US" sz="3100" dirty="0" smtClean="0">
                    <a:solidFill>
                      <a:schemeClr val="tx1"/>
                    </a:solidFill>
                  </a:rPr>
                  <a:t>                        </a:t>
                </a:r>
                <a14:m>
                  <m:oMath xmlns:m="http://schemas.openxmlformats.org/officeDocument/2006/math">
                    <m:sSup>
                      <m:sSupPr>
                        <m:ctrlPr>
                          <a:rPr lang="en-US" sz="2200" i="1" smtClean="0">
                            <a:solidFill>
                              <a:schemeClr val="tx1"/>
                            </a:solidFill>
                            <a:latin typeface="Cambria Math"/>
                          </a:rPr>
                        </m:ctrlPr>
                      </m:sSupPr>
                      <m:e>
                        <m:r>
                          <a:rPr lang="en-US" sz="2200" b="0" i="1" smtClean="0">
                            <a:solidFill>
                              <a:schemeClr val="tx1"/>
                            </a:solidFill>
                            <a:latin typeface="Cambria Math" panose="02040503050406030204" pitchFamily="18" charset="0"/>
                          </a:rPr>
                          <m:t>𝑉</m:t>
                        </m:r>
                      </m:e>
                      <m:sup>
                        <m:r>
                          <a:rPr lang="en-US" sz="2200" b="0" i="1" smtClean="0">
                            <a:solidFill>
                              <a:schemeClr val="tx1"/>
                            </a:solidFill>
                            <a:latin typeface="Cambria Math" panose="02040503050406030204" pitchFamily="18" charset="0"/>
                          </a:rPr>
                          <m:t>2</m:t>
                        </m:r>
                      </m:sup>
                    </m:sSup>
                    <m:r>
                      <a:rPr lang="en-US" sz="2200" b="0" i="1" smtClean="0">
                        <a:solidFill>
                          <a:schemeClr val="tx1"/>
                        </a:solidFill>
                        <a:latin typeface="Cambria Math" panose="02040503050406030204" pitchFamily="18" charset="0"/>
                      </a:rPr>
                      <m:t>=4</m:t>
                    </m:r>
                    <m:sSub>
                      <m:sSubPr>
                        <m:ctrlPr>
                          <a:rPr lang="en-US" sz="2200" b="0" i="1" smtClean="0">
                            <a:solidFill>
                              <a:schemeClr val="tx1"/>
                            </a:solidFill>
                            <a:latin typeface="Cambria Math"/>
                          </a:rPr>
                        </m:ctrlPr>
                      </m:sSubPr>
                      <m:e>
                        <m:r>
                          <a:rPr lang="en-US" sz="2200" b="0" i="1" smtClean="0">
                            <a:solidFill>
                              <a:schemeClr val="tx1"/>
                            </a:solidFill>
                            <a:latin typeface="Cambria Math" panose="02040503050406030204" pitchFamily="18" charset="0"/>
                          </a:rPr>
                          <m:t>𝑅</m:t>
                        </m:r>
                      </m:e>
                      <m:sub>
                        <m:r>
                          <a:rPr lang="en-US" sz="2200" b="0" i="1" smtClean="0">
                            <a:solidFill>
                              <a:schemeClr val="tx1"/>
                            </a:solidFill>
                            <a:latin typeface="Cambria Math" panose="02040503050406030204" pitchFamily="18" charset="0"/>
                          </a:rPr>
                          <m:t>𝐿</m:t>
                        </m:r>
                      </m:sub>
                    </m:sSub>
                    <m:r>
                      <a:rPr lang="en-US" sz="2200" b="0" i="1" smtClean="0">
                        <a:solidFill>
                          <a:schemeClr val="tx1"/>
                        </a:solidFill>
                        <a:latin typeface="Cambria Math" panose="02040503050406030204" pitchFamily="18" charset="0"/>
                      </a:rPr>
                      <m:t>𝐾𝑇𝐵</m:t>
                    </m:r>
                  </m:oMath>
                </a14:m>
                <a:r>
                  <a:rPr lang="en-US" sz="2200" dirty="0" smtClean="0">
                    <a:solidFill>
                      <a:schemeClr val="tx1"/>
                    </a:solidFill>
                  </a:rPr>
                  <a:t>                         </a:t>
                </a:r>
                <a:r>
                  <a:rPr lang="en-US" sz="3100" dirty="0" smtClean="0">
                    <a:solidFill>
                      <a:schemeClr val="tx1"/>
                    </a:solidFill>
                  </a:rPr>
                  <a:t>                                         </a:t>
                </a:r>
                <a:r>
                  <a:rPr lang="en-US" sz="2200" dirty="0" smtClean="0">
                    <a:solidFill>
                      <a:schemeClr val="tx1"/>
                    </a:solidFill>
                  </a:rPr>
                  <a:t>              </a:t>
                </a:r>
                <a:br>
                  <a:rPr lang="en-US" sz="2200" dirty="0" smtClean="0">
                    <a:solidFill>
                      <a:schemeClr val="tx1"/>
                    </a:solidFill>
                  </a:rPr>
                </a:br>
                <a:r>
                  <a:rPr lang="en-US" sz="2200" dirty="0">
                    <a:solidFill>
                      <a:schemeClr val="tx1"/>
                    </a:solidFill>
                  </a:rPr>
                  <a:t/>
                </a:r>
                <a:br>
                  <a:rPr lang="en-US" sz="2200" dirty="0">
                    <a:solidFill>
                      <a:schemeClr val="tx1"/>
                    </a:solidFill>
                  </a:rPr>
                </a:br>
                <a:r>
                  <a:rPr lang="en-US" sz="2200" dirty="0" smtClean="0">
                    <a:solidFill>
                      <a:schemeClr val="tx1"/>
                    </a:solidFill>
                  </a:rPr>
                  <a:t>                                    </a:t>
                </a:r>
                <a14:m>
                  <m:oMath xmlns:m="http://schemas.openxmlformats.org/officeDocument/2006/math">
                    <m:sSub>
                      <m:sSubPr>
                        <m:ctrlPr>
                          <a:rPr lang="en-US" sz="2200" i="1" smtClean="0">
                            <a:solidFill>
                              <a:schemeClr val="tx1"/>
                            </a:solidFill>
                            <a:latin typeface="Cambria Math"/>
                          </a:rPr>
                        </m:ctrlPr>
                      </m:sSubPr>
                      <m:e>
                        <m:r>
                          <a:rPr lang="en-US" sz="2200" b="0" i="1" smtClean="0">
                            <a:solidFill>
                              <a:schemeClr val="tx1"/>
                            </a:solidFill>
                            <a:latin typeface="Cambria Math" panose="02040503050406030204" pitchFamily="18" charset="0"/>
                          </a:rPr>
                          <m:t>𝑉</m:t>
                        </m:r>
                      </m:e>
                      <m:sub>
                        <m:r>
                          <a:rPr lang="en-US" sz="2200" b="0" i="1" smtClean="0">
                            <a:solidFill>
                              <a:schemeClr val="tx1"/>
                            </a:solidFill>
                            <a:latin typeface="Cambria Math" panose="02040503050406030204" pitchFamily="18" charset="0"/>
                          </a:rPr>
                          <m:t>𝑁</m:t>
                        </m:r>
                      </m:sub>
                    </m:sSub>
                    <m:r>
                      <a:rPr lang="en-US" sz="2200" b="0" i="1" smtClean="0">
                        <a:solidFill>
                          <a:schemeClr val="tx1"/>
                        </a:solidFill>
                        <a:latin typeface="Cambria Math" panose="02040503050406030204" pitchFamily="18" charset="0"/>
                      </a:rPr>
                      <m:t>=</m:t>
                    </m:r>
                  </m:oMath>
                </a14:m>
                <a:r>
                  <a:rPr lang="en-US" sz="2200" dirty="0" smtClean="0">
                    <a:solidFill>
                      <a:schemeClr val="tx1"/>
                    </a:solidFill>
                  </a:rPr>
                  <a:t> </a:t>
                </a:r>
                <a14:m>
                  <m:oMath xmlns:m="http://schemas.openxmlformats.org/officeDocument/2006/math">
                    <m:rad>
                      <m:radPr>
                        <m:degHide m:val="on"/>
                        <m:ctrlPr>
                          <a:rPr lang="en-US" sz="2200" i="1" dirty="0" smtClean="0">
                            <a:solidFill>
                              <a:schemeClr val="tx1"/>
                            </a:solidFill>
                            <a:latin typeface="Cambria Math"/>
                          </a:rPr>
                        </m:ctrlPr>
                      </m:radPr>
                      <m:deg/>
                      <m:e>
                        <m:r>
                          <a:rPr lang="en-US" sz="2200" b="0" i="1" dirty="0" smtClean="0">
                            <a:solidFill>
                              <a:schemeClr val="tx1"/>
                            </a:solidFill>
                            <a:latin typeface="Cambria Math" panose="02040503050406030204" pitchFamily="18" charset="0"/>
                          </a:rPr>
                          <m:t>4</m:t>
                        </m:r>
                        <m:sSub>
                          <m:sSubPr>
                            <m:ctrlPr>
                              <a:rPr lang="en-US" sz="2200" b="0" i="1" dirty="0" smtClean="0">
                                <a:solidFill>
                                  <a:schemeClr val="tx1"/>
                                </a:solidFill>
                                <a:latin typeface="Cambria Math"/>
                              </a:rPr>
                            </m:ctrlPr>
                          </m:sSubPr>
                          <m:e>
                            <m:r>
                              <a:rPr lang="en-US" sz="2200" b="0" i="1" dirty="0" smtClean="0">
                                <a:solidFill>
                                  <a:schemeClr val="tx1"/>
                                </a:solidFill>
                                <a:latin typeface="Cambria Math" panose="02040503050406030204" pitchFamily="18" charset="0"/>
                              </a:rPr>
                              <m:t>𝑅</m:t>
                            </m:r>
                          </m:e>
                          <m:sub>
                            <m:r>
                              <a:rPr lang="en-US" sz="2200" b="0" i="1" dirty="0" smtClean="0">
                                <a:solidFill>
                                  <a:schemeClr val="tx1"/>
                                </a:solidFill>
                                <a:latin typeface="Cambria Math" panose="02040503050406030204" pitchFamily="18" charset="0"/>
                              </a:rPr>
                              <m:t>𝐿</m:t>
                            </m:r>
                          </m:sub>
                        </m:sSub>
                        <m:r>
                          <a:rPr lang="en-US" sz="2200" b="0" i="1" dirty="0" smtClean="0">
                            <a:solidFill>
                              <a:schemeClr val="tx1"/>
                            </a:solidFill>
                            <a:latin typeface="Cambria Math" panose="02040503050406030204" pitchFamily="18" charset="0"/>
                          </a:rPr>
                          <m:t>𝐾𝑇𝐵</m:t>
                        </m:r>
                      </m:e>
                    </m:rad>
                  </m:oMath>
                </a14:m>
                <a:r>
                  <a:rPr lang="en-US" sz="2200" dirty="0" smtClean="0">
                    <a:solidFill>
                      <a:schemeClr val="tx1"/>
                    </a:solidFill>
                  </a:rPr>
                  <a:t/>
                </a:r>
                <a:br>
                  <a:rPr lang="en-US" sz="2200" dirty="0" smtClean="0">
                    <a:solidFill>
                      <a:schemeClr val="tx1"/>
                    </a:solidFill>
                  </a:rPr>
                </a:br>
                <a:r>
                  <a:rPr lang="en-US" sz="2200" dirty="0" smtClean="0">
                    <a:solidFill>
                      <a:schemeClr val="tx1"/>
                    </a:solidFill>
                  </a:rPr>
                  <a:t>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a:solidFill>
                      <a:schemeClr val="tx1"/>
                    </a:solidFill>
                  </a:rPr>
                  <a:t> </a:t>
                </a:r>
                <a:r>
                  <a:rPr lang="en-US" sz="2200" dirty="0" smtClean="0">
                    <a:solidFill>
                      <a:schemeClr val="tx1"/>
                    </a:solidFill>
                  </a:rPr>
                  <a:t>                                   Noise voltage</a:t>
                </a:r>
                <a:endParaRPr lang="en-US" sz="2200" dirty="0">
                  <a:solidFill>
                    <a:schemeClr val="tx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0" y="0"/>
                <a:ext cx="12192000" cy="6857999"/>
              </a:xfrm>
              <a:blipFill rotWithShape="0">
                <a:blip r:embed="rId2"/>
                <a:stretch>
                  <a:fillRect l="-400"/>
                </a:stretch>
              </a:blipFill>
            </p:spPr>
            <p:txBody>
              <a:bodyPr/>
              <a:lstStyle/>
              <a:p>
                <a:r>
                  <a:rPr lang="en-US">
                    <a:noFill/>
                  </a:rPr>
                  <a:t> </a:t>
                </a:r>
              </a:p>
            </p:txBody>
          </p:sp>
        </mc:Fallback>
      </mc:AlternateContent>
      <p:cxnSp>
        <p:nvCxnSpPr>
          <p:cNvPr id="4" name="Straight Arrow Connector 3"/>
          <p:cNvCxnSpPr/>
          <p:nvPr/>
        </p:nvCxnSpPr>
        <p:spPr>
          <a:xfrm flipH="1" flipV="1">
            <a:off x="3019927" y="4603508"/>
            <a:ext cx="120315" cy="6903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a:stretch>
            <a:fillRect/>
          </a:stretch>
        </p:blipFill>
        <p:spPr>
          <a:xfrm>
            <a:off x="5760870" y="3949065"/>
            <a:ext cx="3533775" cy="1857375"/>
          </a:xfrm>
          <a:prstGeom prst="rect">
            <a:avLst/>
          </a:prstGeom>
        </p:spPr>
      </p:pic>
    </p:spTree>
    <p:extLst>
      <p:ext uri="{BB962C8B-B14F-4D97-AF65-F5344CB8AC3E}">
        <p14:creationId xmlns:p14="http://schemas.microsoft.com/office/powerpoint/2010/main" val="3497742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8467" y="1456592"/>
            <a:ext cx="771525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427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784" y="1657350"/>
            <a:ext cx="922972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5717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2687" y="1193633"/>
            <a:ext cx="9304193" cy="3667125"/>
          </a:xfrm>
          <a:prstGeom prst="rect">
            <a:avLst/>
          </a:prstGeom>
        </p:spPr>
      </p:pic>
    </p:spTree>
    <p:extLst>
      <p:ext uri="{BB962C8B-B14F-4D97-AF65-F5344CB8AC3E}">
        <p14:creationId xmlns:p14="http://schemas.microsoft.com/office/powerpoint/2010/main" val="3479797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53342" y="1237787"/>
            <a:ext cx="6619847" cy="3994484"/>
          </a:xfrm>
          <a:prstGeom prst="rect">
            <a:avLst/>
          </a:prstGeom>
        </p:spPr>
      </p:pic>
      <p:sp>
        <p:nvSpPr>
          <p:cNvPr id="3" name="TextBox 2"/>
          <p:cNvSpPr txBox="1"/>
          <p:nvPr/>
        </p:nvSpPr>
        <p:spPr>
          <a:xfrm>
            <a:off x="336884" y="268887"/>
            <a:ext cx="1571264" cy="369332"/>
          </a:xfrm>
          <a:prstGeom prst="rect">
            <a:avLst/>
          </a:prstGeom>
          <a:noFill/>
        </p:spPr>
        <p:txBody>
          <a:bodyPr wrap="none" rtlCol="0">
            <a:spAutoFit/>
          </a:bodyPr>
          <a:lstStyle/>
          <a:p>
            <a:r>
              <a:rPr lang="en-US" u="sng" dirty="0" smtClean="0"/>
              <a:t>White Noise: </a:t>
            </a:r>
            <a:endParaRPr lang="en-US" u="sng" dirty="0"/>
          </a:p>
        </p:txBody>
      </p:sp>
      <p:sp>
        <p:nvSpPr>
          <p:cNvPr id="4" name="Rectangle 3"/>
          <p:cNvSpPr/>
          <p:nvPr/>
        </p:nvSpPr>
        <p:spPr>
          <a:xfrm>
            <a:off x="336884" y="638219"/>
            <a:ext cx="9240253" cy="369332"/>
          </a:xfrm>
          <a:prstGeom prst="rect">
            <a:avLst/>
          </a:prstGeom>
        </p:spPr>
        <p:txBody>
          <a:bodyPr wrap="square">
            <a:spAutoFit/>
          </a:bodyPr>
          <a:lstStyle/>
          <a:p>
            <a:r>
              <a:rPr lang="en-US" i="0" dirty="0" smtClean="0">
                <a:effectLst/>
                <a:latin typeface="Arial" panose="020B0604020202020204" pitchFamily="34" charset="0"/>
              </a:rPr>
              <a:t>The Noise in which the Noise Power is S</a:t>
            </a:r>
            <a:r>
              <a:rPr lang="en-US" dirty="0"/>
              <a:t>a</a:t>
            </a:r>
            <a:r>
              <a:rPr lang="en-US" i="0" dirty="0" smtClean="0">
                <a:effectLst/>
                <a:latin typeface="Arial" panose="020B0604020202020204" pitchFamily="34" charset="0"/>
              </a:rPr>
              <a:t>me for </a:t>
            </a:r>
            <a:r>
              <a:rPr lang="en-US" dirty="0"/>
              <a:t>a</a:t>
            </a:r>
            <a:r>
              <a:rPr lang="en-US" i="0" dirty="0" smtClean="0">
                <a:effectLst/>
                <a:latin typeface="Arial" panose="020B0604020202020204" pitchFamily="34" charset="0"/>
              </a:rPr>
              <a:t>ll frequencies is c</a:t>
            </a:r>
            <a:r>
              <a:rPr lang="en-US" dirty="0" smtClean="0"/>
              <a:t>alled White Noise</a:t>
            </a:r>
            <a:r>
              <a:rPr lang="en-US" i="0" dirty="0" smtClean="0">
                <a:effectLst/>
                <a:latin typeface="Arial" panose="020B0604020202020204" pitchFamily="34" charset="0"/>
              </a:rPr>
              <a:t>.</a:t>
            </a:r>
            <a:endParaRPr lang="en-US" i="0" dirty="0">
              <a:effectLst/>
              <a:latin typeface="Arial" panose="020B0604020202020204" pitchFamily="34" charset="0"/>
            </a:endParaRPr>
          </a:p>
        </p:txBody>
      </p:sp>
      <p:sp>
        <p:nvSpPr>
          <p:cNvPr id="5" name="TextBox 4"/>
          <p:cNvSpPr txBox="1"/>
          <p:nvPr/>
        </p:nvSpPr>
        <p:spPr>
          <a:xfrm>
            <a:off x="2935705" y="5642811"/>
            <a:ext cx="4038670" cy="369332"/>
          </a:xfrm>
          <a:prstGeom prst="rect">
            <a:avLst/>
          </a:prstGeom>
          <a:noFill/>
        </p:spPr>
        <p:txBody>
          <a:bodyPr wrap="none" rtlCol="0">
            <a:spAutoFit/>
          </a:bodyPr>
          <a:lstStyle/>
          <a:p>
            <a:r>
              <a:rPr lang="en-US" u="sng" dirty="0" smtClean="0"/>
              <a:t>Fig: Prob</a:t>
            </a:r>
            <a:r>
              <a:rPr lang="en-US" u="sng" dirty="0"/>
              <a:t>a</a:t>
            </a:r>
            <a:r>
              <a:rPr lang="en-US" u="sng" dirty="0" smtClean="0"/>
              <a:t>ble Spectrum Density (PSD)</a:t>
            </a:r>
            <a:endParaRPr lang="en-US" u="sng" dirty="0"/>
          </a:p>
        </p:txBody>
      </p:sp>
    </p:spTree>
    <p:extLst>
      <p:ext uri="{BB962C8B-B14F-4D97-AF65-F5344CB8AC3E}">
        <p14:creationId xmlns:p14="http://schemas.microsoft.com/office/powerpoint/2010/main" val="2576971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0" y="0"/>
                <a:ext cx="12192000" cy="6857999"/>
              </a:xfrm>
            </p:spPr>
            <p:txBody>
              <a:bodyPr anchor="t">
                <a:normAutofit fontScale="90000"/>
              </a:bodyPr>
              <a:lstStyle/>
              <a:p>
                <a:r>
                  <a:rPr lang="en-US" sz="1800" b="1" u="sng" dirty="0" smtClean="0"/>
                  <a:t/>
                </a:r>
                <a:br>
                  <a:rPr lang="en-US" sz="1800" b="1" u="sng" dirty="0" smtClean="0"/>
                </a:br>
                <a:r>
                  <a:rPr lang="en-US" sz="2000" b="1" u="sng" dirty="0" smtClean="0">
                    <a:solidFill>
                      <a:schemeClr val="tx1"/>
                    </a:solidFill>
                  </a:rPr>
                  <a:t>   Example:02</a:t>
                </a:r>
                <a:br>
                  <a:rPr lang="en-US" sz="2000" b="1" u="sng" dirty="0" smtClean="0">
                    <a:solidFill>
                      <a:schemeClr val="tx1"/>
                    </a:solidFill>
                  </a:rPr>
                </a:br>
                <a:r>
                  <a:rPr lang="en-US" sz="2000" b="1" u="sng" dirty="0">
                    <a:solidFill>
                      <a:schemeClr val="tx1"/>
                    </a:solidFill>
                  </a:rPr>
                  <a:t/>
                </a:r>
                <a:br>
                  <a:rPr lang="en-US" sz="2000" b="1" u="sng" dirty="0">
                    <a:solidFill>
                      <a:schemeClr val="tx1"/>
                    </a:solidFill>
                  </a:rPr>
                </a:br>
                <a:r>
                  <a:rPr lang="en-US" sz="2200" dirty="0" smtClean="0">
                    <a:solidFill>
                      <a:schemeClr val="tx1"/>
                    </a:solidFill>
                  </a:rPr>
                  <a:t>For an electron device operating at a temperature </a:t>
                </a:r>
                <a14:m>
                  <m:oMath xmlns:m="http://schemas.openxmlformats.org/officeDocument/2006/math">
                    <m:sSup>
                      <m:sSupPr>
                        <m:ctrlPr>
                          <a:rPr lang="en-US" sz="2200" i="1" smtClean="0">
                            <a:solidFill>
                              <a:schemeClr val="tx1"/>
                            </a:solidFill>
                            <a:latin typeface="Cambria Math"/>
                          </a:rPr>
                        </m:ctrlPr>
                      </m:sSupPr>
                      <m:e>
                        <m:r>
                          <a:rPr lang="en-US" sz="2200" b="0" i="1" smtClean="0">
                            <a:solidFill>
                              <a:schemeClr val="tx1"/>
                            </a:solidFill>
                            <a:latin typeface="Cambria Math" panose="02040503050406030204" pitchFamily="18" charset="0"/>
                          </a:rPr>
                          <m:t>17</m:t>
                        </m:r>
                      </m:e>
                      <m:sup>
                        <m:r>
                          <a:rPr lang="en-US" sz="2200" b="0" i="1" smtClean="0">
                            <a:solidFill>
                              <a:schemeClr val="tx1"/>
                            </a:solidFill>
                            <a:latin typeface="Cambria Math" panose="02040503050406030204" pitchFamily="18" charset="0"/>
                          </a:rPr>
                          <m:t>𝑜</m:t>
                        </m:r>
                      </m:sup>
                    </m:sSup>
                    <m:r>
                      <a:rPr lang="en-US" sz="2200" b="0" i="1" smtClean="0">
                        <a:solidFill>
                          <a:schemeClr val="tx1"/>
                        </a:solidFill>
                        <a:latin typeface="Cambria Math" panose="02040503050406030204" pitchFamily="18" charset="0"/>
                      </a:rPr>
                      <m:t>𝑐</m:t>
                    </m:r>
                    <m:r>
                      <a:rPr lang="en-US" sz="2200" b="1" i="0" smtClean="0">
                        <a:solidFill>
                          <a:schemeClr val="tx1"/>
                        </a:solidFill>
                        <a:latin typeface="Cambria Math" panose="02040503050406030204" pitchFamily="18" charset="0"/>
                      </a:rPr>
                      <m:t> </m:t>
                    </m:r>
                  </m:oMath>
                </a14:m>
                <a:r>
                  <a:rPr lang="en-US" sz="2200" dirty="0" smtClean="0">
                    <a:solidFill>
                      <a:schemeClr val="tx1"/>
                    </a:solidFill>
                  </a:rPr>
                  <a:t>with a bandwidth of 10KHz, determine</a:t>
                </a:r>
                <a:br>
                  <a:rPr lang="en-US" sz="2200" dirty="0" smtClean="0">
                    <a:solidFill>
                      <a:schemeClr val="tx1"/>
                    </a:solidFill>
                  </a:rPr>
                </a:br>
                <a:r>
                  <a:rPr lang="en-US" sz="2200" dirty="0">
                    <a:solidFill>
                      <a:schemeClr val="tx1"/>
                    </a:solidFill>
                  </a:rPr>
                  <a:t/>
                </a:r>
                <a:br>
                  <a:rPr lang="en-US" sz="2200" dirty="0">
                    <a:solidFill>
                      <a:schemeClr val="tx1"/>
                    </a:solidFill>
                  </a:rPr>
                </a:br>
                <a:r>
                  <a:rPr lang="en-US" sz="2200" dirty="0" smtClean="0">
                    <a:solidFill>
                      <a:schemeClr val="tx1"/>
                    </a:solidFill>
                  </a:rPr>
                  <a:t>             1. Thermal noise power in watt and dBm</a:t>
                </a:r>
                <a:br>
                  <a:rPr lang="en-US" sz="2200" dirty="0" smtClean="0">
                    <a:solidFill>
                      <a:schemeClr val="tx1"/>
                    </a:solidFill>
                  </a:rPr>
                </a:br>
                <a:r>
                  <a:rPr lang="en-US" sz="2200" dirty="0" smtClean="0">
                    <a:solidFill>
                      <a:schemeClr val="tx1"/>
                    </a:solidFill>
                  </a:rPr>
                  <a:t>             2. Determine rms noise voltage for a 100ohm internal and 100ohm load.</a:t>
                </a:r>
                <a:br>
                  <a:rPr lang="en-US" sz="2200" dirty="0" smtClean="0">
                    <a:solidFill>
                      <a:schemeClr val="tx1"/>
                    </a:solidFill>
                  </a:rPr>
                </a:br>
                <a:r>
                  <a:rPr lang="en-US" sz="2200" dirty="0">
                    <a:solidFill>
                      <a:schemeClr val="tx1"/>
                    </a:solidFill>
                  </a:rPr>
                  <a:t/>
                </a:r>
                <a:br>
                  <a:rPr lang="en-US" sz="2200" dirty="0">
                    <a:solidFill>
                      <a:schemeClr val="tx1"/>
                    </a:solidFill>
                  </a:rPr>
                </a:br>
                <a:r>
                  <a:rPr lang="en-US" sz="2000" u="sng" dirty="0" smtClean="0">
                    <a:solidFill>
                      <a:schemeClr val="tx1"/>
                    </a:solidFill>
                  </a:rPr>
                  <a:t>Solution</a:t>
                </a:r>
                <a:r>
                  <a:rPr lang="en-US" sz="2000" dirty="0" smtClean="0">
                    <a:solidFill>
                      <a:schemeClr val="tx1"/>
                    </a:solidFill>
                  </a:rPr>
                  <a:t>:</a:t>
                </a:r>
                <a:br>
                  <a:rPr lang="en-US" sz="2000" dirty="0" smtClean="0">
                    <a:solidFill>
                      <a:schemeClr val="tx1"/>
                    </a:solidFill>
                  </a:rPr>
                </a:br>
                <a:r>
                  <a:rPr lang="en-US" sz="2000" dirty="0" smtClean="0">
                    <a:solidFill>
                      <a:schemeClr val="tx1"/>
                    </a:solidFill>
                  </a:rPr>
                  <a:t> </a:t>
                </a:r>
                <a:r>
                  <a:rPr lang="en-US" sz="2000" dirty="0" err="1" smtClean="0">
                    <a:solidFill>
                      <a:schemeClr val="tx1"/>
                    </a:solidFill>
                  </a:rPr>
                  <a:t>i</a:t>
                </a:r>
                <a:r>
                  <a:rPr lang="en-US" sz="2000" dirty="0">
                    <a:solidFill>
                      <a:schemeClr val="tx1"/>
                    </a:solidFill>
                  </a:rPr>
                  <a:t>,</a:t>
                </a:r>
                <a:br>
                  <a:rPr lang="en-US" sz="2000" dirty="0">
                    <a:solidFill>
                      <a:schemeClr val="tx1"/>
                    </a:solidFill>
                  </a:rPr>
                </a:br>
                <a:r>
                  <a:rPr lang="en-US" sz="2000" dirty="0" smtClean="0">
                    <a:solidFill>
                      <a:schemeClr val="tx1"/>
                    </a:solidFill>
                  </a:rPr>
                  <a:t>                N=KTB                                                                        Here,</a:t>
                </a:r>
                <a:br>
                  <a:rPr lang="en-US" sz="2000" dirty="0" smtClean="0">
                    <a:solidFill>
                      <a:schemeClr val="tx1"/>
                    </a:solidFill>
                  </a:rPr>
                </a:br>
                <a:r>
                  <a:rPr lang="en-US" sz="2000" dirty="0" smtClean="0">
                    <a:solidFill>
                      <a:schemeClr val="tx1"/>
                    </a:solidFill>
                  </a:rPr>
                  <a:t>                   = </a:t>
                </a:r>
                <a14:m>
                  <m:oMath xmlns:m="http://schemas.openxmlformats.org/officeDocument/2006/math">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1.38</m:t>
                        </m:r>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rPr>
                          <m:t>−23</m:t>
                        </m:r>
                      </m:sup>
                    </m:sSup>
                    <m:r>
                      <a:rPr lang="en-US" sz="2000" i="1" smtClean="0">
                        <a:solidFill>
                          <a:schemeClr val="tx1"/>
                        </a:solidFill>
                        <a:latin typeface="Cambria Math" panose="02040503050406030204" pitchFamily="18" charset="0"/>
                        <a:ea typeface="Cambria Math" panose="02040503050406030204" pitchFamily="18" charset="0"/>
                      </a:rPr>
                      <m:t>×</m:t>
                    </m:r>
                    <m:r>
                      <a:rPr lang="en-US" sz="2000" b="0" i="1" smtClean="0">
                        <a:solidFill>
                          <a:schemeClr val="tx1"/>
                        </a:solidFill>
                        <a:latin typeface="Cambria Math" panose="02040503050406030204" pitchFamily="18" charset="0"/>
                        <a:ea typeface="Cambria Math" panose="02040503050406030204" pitchFamily="18" charset="0"/>
                      </a:rPr>
                      <m:t>290×</m:t>
                    </m:r>
                    <m:sSup>
                      <m:sSupPr>
                        <m:ctrlPr>
                          <a:rPr lang="en-US" sz="2000" b="0" i="1" smtClean="0">
                            <a:solidFill>
                              <a:schemeClr val="tx1"/>
                            </a:solidFill>
                            <a:latin typeface="Cambria Math"/>
                            <a:ea typeface="Cambria Math" panose="02040503050406030204" pitchFamily="18" charset="0"/>
                          </a:rPr>
                        </m:ctrlPr>
                      </m:sSupPr>
                      <m:e>
                        <m:r>
                          <a:rPr lang="en-US" sz="2000" b="0" i="1" smtClean="0">
                            <a:solidFill>
                              <a:schemeClr val="tx1"/>
                            </a:solidFill>
                            <a:latin typeface="Cambria Math" panose="02040503050406030204" pitchFamily="18" charset="0"/>
                            <a:ea typeface="Cambria Math" panose="02040503050406030204" pitchFamily="18" charset="0"/>
                          </a:rPr>
                          <m:t>10×10</m:t>
                        </m:r>
                      </m:e>
                      <m:sup>
                        <m:r>
                          <a:rPr lang="en-US" sz="2000" b="0" i="1" smtClean="0">
                            <a:solidFill>
                              <a:schemeClr val="tx1"/>
                            </a:solidFill>
                            <a:latin typeface="Cambria Math" panose="02040503050406030204" pitchFamily="18" charset="0"/>
                            <a:ea typeface="Cambria Math" panose="02040503050406030204" pitchFamily="18" charset="0"/>
                          </a:rPr>
                          <m:t>3</m:t>
                        </m:r>
                      </m:sup>
                    </m:sSup>
                  </m:oMath>
                </a14:m>
                <a:r>
                  <a:rPr lang="en-US" sz="2000" dirty="0" smtClean="0">
                    <a:solidFill>
                      <a:schemeClr val="tx1"/>
                    </a:solidFill>
                  </a:rPr>
                  <a:t>                           </a:t>
                </a:r>
                <a:r>
                  <a:rPr lang="en-US" sz="2200" dirty="0" smtClean="0">
                    <a:solidFill>
                      <a:schemeClr val="tx1"/>
                    </a:solidFill>
                  </a:rPr>
                  <a:t>    k= 290k</a:t>
                </a:r>
                <a:r>
                  <a:rPr lang="en-US" sz="2200" u="sng" dirty="0" smtClean="0">
                    <a:solidFill>
                      <a:schemeClr val="tx1"/>
                    </a:solidFill>
                  </a:rPr>
                  <a:t/>
                </a:r>
                <a:br>
                  <a:rPr lang="en-US" sz="2200" u="sng" dirty="0" smtClean="0">
                    <a:solidFill>
                      <a:schemeClr val="tx1"/>
                    </a:solidFill>
                  </a:rPr>
                </a:br>
                <a:r>
                  <a:rPr lang="en-US" sz="2000" dirty="0">
                    <a:solidFill>
                      <a:schemeClr val="tx1"/>
                    </a:solidFill>
                  </a:rPr>
                  <a:t> </a:t>
                </a:r>
                <a:r>
                  <a:rPr lang="en-US" sz="2000" dirty="0" smtClean="0">
                    <a:solidFill>
                      <a:schemeClr val="tx1"/>
                    </a:solidFill>
                  </a:rPr>
                  <a:t>                  = </a:t>
                </a:r>
                <a14:m>
                  <m:oMath xmlns:m="http://schemas.openxmlformats.org/officeDocument/2006/math">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4.002</m:t>
                        </m:r>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rPr>
                          <m:t>−17</m:t>
                        </m:r>
                      </m:sup>
                    </m:sSup>
                  </m:oMath>
                </a14:m>
                <a:r>
                  <a:rPr lang="en-US" sz="2000" dirty="0" smtClean="0">
                    <a:solidFill>
                      <a:schemeClr val="tx1"/>
                    </a:solidFill>
                  </a:rPr>
                  <a:t>w                                                     </a:t>
                </a:r>
                <a:r>
                  <a:rPr lang="en-US" sz="2200" dirty="0" smtClean="0">
                    <a:solidFill>
                      <a:schemeClr val="tx1"/>
                    </a:solidFill>
                  </a:rPr>
                  <a:t>B= 10</a:t>
                </a:r>
                <a14:m>
                  <m:oMath xmlns:m="http://schemas.openxmlformats.org/officeDocument/2006/math">
                    <m:r>
                      <a:rPr lang="en-US" sz="2200" i="1" smtClean="0">
                        <a:solidFill>
                          <a:schemeClr val="tx1"/>
                        </a:solidFill>
                        <a:latin typeface="Cambria Math" panose="02040503050406030204" pitchFamily="18" charset="0"/>
                        <a:ea typeface="Cambria Math" panose="02040503050406030204" pitchFamily="18" charset="0"/>
                      </a:rPr>
                      <m:t>×</m:t>
                    </m:r>
                    <m:sSup>
                      <m:sSupPr>
                        <m:ctrlPr>
                          <a:rPr lang="en-US" sz="2200" i="1" smtClean="0">
                            <a:solidFill>
                              <a:schemeClr val="tx1"/>
                            </a:solidFill>
                            <a:latin typeface="Cambria Math"/>
                            <a:ea typeface="Cambria Math" panose="02040503050406030204" pitchFamily="18" charset="0"/>
                          </a:rPr>
                        </m:ctrlPr>
                      </m:sSupPr>
                      <m:e>
                        <m:r>
                          <a:rPr lang="en-US" sz="2200" b="0" i="1" smtClean="0">
                            <a:solidFill>
                              <a:schemeClr val="tx1"/>
                            </a:solidFill>
                            <a:latin typeface="Cambria Math" panose="02040503050406030204" pitchFamily="18" charset="0"/>
                            <a:ea typeface="Cambria Math" panose="02040503050406030204" pitchFamily="18" charset="0"/>
                          </a:rPr>
                          <m:t>10</m:t>
                        </m:r>
                      </m:e>
                      <m:sup>
                        <m:r>
                          <a:rPr lang="en-US" sz="2200" b="0" i="1" smtClean="0">
                            <a:solidFill>
                              <a:schemeClr val="tx1"/>
                            </a:solidFill>
                            <a:latin typeface="Cambria Math" panose="02040503050406030204" pitchFamily="18" charset="0"/>
                            <a:ea typeface="Cambria Math" panose="02040503050406030204" pitchFamily="18" charset="0"/>
                          </a:rPr>
                          <m:t>3</m:t>
                        </m:r>
                      </m:sup>
                    </m:sSup>
                  </m:oMath>
                </a14:m>
                <a:r>
                  <a:rPr lang="en-US" sz="2000" dirty="0" smtClean="0">
                    <a:solidFill>
                      <a:schemeClr val="tx1"/>
                    </a:solidFill>
                  </a:rPr>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200" dirty="0" smtClean="0">
                    <a:solidFill>
                      <a:schemeClr val="tx1"/>
                    </a:solidFill>
                  </a:rPr>
                  <a:t>           N= 10 log </a:t>
                </a:r>
                <a14:m>
                  <m:oMath xmlns:m="http://schemas.openxmlformats.org/officeDocument/2006/math">
                    <m:f>
                      <m:fPr>
                        <m:ctrlPr>
                          <a:rPr lang="en-US" sz="2200" i="1" smtClean="0">
                            <a:solidFill>
                              <a:schemeClr val="tx1"/>
                            </a:solidFill>
                            <a:latin typeface="Cambria Math"/>
                          </a:rPr>
                        </m:ctrlPr>
                      </m:fPr>
                      <m:num>
                        <m:r>
                          <a:rPr lang="en-US" sz="2200" b="0" i="1" smtClean="0">
                            <a:solidFill>
                              <a:schemeClr val="tx1"/>
                            </a:solidFill>
                            <a:latin typeface="Cambria Math" panose="02040503050406030204" pitchFamily="18" charset="0"/>
                          </a:rPr>
                          <m:t>𝐾𝑇𝐵</m:t>
                        </m:r>
                      </m:num>
                      <m:den>
                        <m:r>
                          <a:rPr lang="en-US" sz="2200" b="0" i="1" smtClean="0">
                            <a:solidFill>
                              <a:schemeClr val="tx1"/>
                            </a:solidFill>
                            <a:latin typeface="Cambria Math" panose="02040503050406030204" pitchFamily="18" charset="0"/>
                          </a:rPr>
                          <m:t>0.001</m:t>
                        </m:r>
                      </m:den>
                    </m:f>
                  </m:oMath>
                </a14:m>
                <a:r>
                  <a:rPr lang="en-US" sz="2000" dirty="0" smtClean="0">
                    <a:solidFill>
                      <a:schemeClr val="tx1"/>
                    </a:solidFill>
                  </a:rPr>
                  <a:t>                                                              </a:t>
                </a:r>
                <a14:m>
                  <m:oMath xmlns:m="http://schemas.openxmlformats.org/officeDocument/2006/math">
                    <m:sSub>
                      <m:sSubPr>
                        <m:ctrlPr>
                          <a:rPr lang="en-US" sz="2000" i="1" dirty="0" smtClean="0">
                            <a:solidFill>
                              <a:schemeClr val="tx1"/>
                            </a:solidFill>
                            <a:latin typeface="Cambria Math"/>
                          </a:rPr>
                        </m:ctrlPr>
                      </m:sSubPr>
                      <m:e>
                        <m:r>
                          <a:rPr lang="en-US" sz="2000" b="0" i="1" dirty="0" smtClean="0">
                            <a:solidFill>
                              <a:schemeClr val="tx1"/>
                            </a:solidFill>
                            <a:latin typeface="Cambria Math" panose="02040503050406030204" pitchFamily="18" charset="0"/>
                          </a:rPr>
                          <m:t>𝑅</m:t>
                        </m:r>
                      </m:e>
                      <m:sub>
                        <m:r>
                          <a:rPr lang="en-US" sz="2000" b="0" i="1" dirty="0" smtClean="0">
                            <a:solidFill>
                              <a:schemeClr val="tx1"/>
                            </a:solidFill>
                            <a:latin typeface="Cambria Math" panose="02040503050406030204" pitchFamily="18" charset="0"/>
                          </a:rPr>
                          <m:t>𝐿</m:t>
                        </m:r>
                      </m:sub>
                    </m:sSub>
                    <m:r>
                      <a:rPr lang="en-US" sz="2000" b="0" i="1" dirty="0" smtClean="0">
                        <a:solidFill>
                          <a:schemeClr val="tx1"/>
                        </a:solidFill>
                        <a:latin typeface="Cambria Math" panose="02040503050406030204" pitchFamily="18" charset="0"/>
                      </a:rPr>
                      <m:t>=</m:t>
                    </m:r>
                  </m:oMath>
                </a14:m>
                <a:r>
                  <a:rPr lang="en-US" sz="2000" dirty="0" smtClean="0">
                    <a:solidFill>
                      <a:schemeClr val="tx1"/>
                    </a:solidFill>
                  </a:rPr>
                  <a:t> 100ohm</a:t>
                </a:r>
                <a:br>
                  <a:rPr lang="en-US" sz="2000" dirty="0" smtClean="0">
                    <a:solidFill>
                      <a:schemeClr val="tx1"/>
                    </a:solidFill>
                  </a:rPr>
                </a:br>
                <a:r>
                  <a:rPr lang="en-US" sz="2000" dirty="0">
                    <a:solidFill>
                      <a:schemeClr val="tx1"/>
                    </a:solidFill>
                  </a:rPr>
                  <a:t> </a:t>
                </a:r>
                <a:r>
                  <a:rPr lang="en-US" sz="2000" dirty="0" smtClean="0">
                    <a:solidFill>
                      <a:schemeClr val="tx1"/>
                    </a:solidFill>
                  </a:rPr>
                  <a:t>   </a:t>
                </a:r>
                <a:br>
                  <a:rPr lang="en-US" sz="2000" dirty="0" smtClean="0">
                    <a:solidFill>
                      <a:schemeClr val="tx1"/>
                    </a:solidFill>
                  </a:rPr>
                </a:br>
                <a:r>
                  <a:rPr lang="en-US" sz="2200" dirty="0">
                    <a:solidFill>
                      <a:schemeClr val="tx1"/>
                    </a:solidFill>
                  </a:rPr>
                  <a:t> </a:t>
                </a:r>
                <a:r>
                  <a:rPr lang="en-US" sz="2200" dirty="0" smtClean="0">
                    <a:solidFill>
                      <a:schemeClr val="tx1"/>
                    </a:solidFill>
                  </a:rPr>
                  <a:t>              = -133.98 dBm                                                   </a:t>
                </a:r>
                <a:r>
                  <a:rPr lang="en-US" sz="2000" dirty="0" smtClean="0">
                    <a:solidFill>
                      <a:schemeClr val="tx1"/>
                    </a:solidFill>
                  </a:rPr>
                  <a:t>k= </a:t>
                </a:r>
                <a14:m>
                  <m:oMath xmlns:m="http://schemas.openxmlformats.org/officeDocument/2006/math">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1.38</m:t>
                        </m:r>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rPr>
                          <m:t>−23</m:t>
                        </m:r>
                      </m:sup>
                    </m:sSup>
                  </m:oMath>
                </a14:m>
                <a:r>
                  <a:rPr lang="en-US" sz="2000" dirty="0" smtClean="0">
                    <a:solidFill>
                      <a:schemeClr val="tx1"/>
                    </a:solidFill>
                  </a:rPr>
                  <a:t>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ii,                 </a:t>
                </a:r>
                <a14:m>
                  <m:oMath xmlns:m="http://schemas.openxmlformats.org/officeDocument/2006/math">
                    <m:sSub>
                      <m:sSubPr>
                        <m:ctrlPr>
                          <a:rPr lang="en-US" sz="2000" i="1" smtClean="0">
                            <a:solidFill>
                              <a:schemeClr val="tx1"/>
                            </a:solidFill>
                            <a:latin typeface="Cambria Math"/>
                          </a:rPr>
                        </m:ctrlPr>
                      </m:sSubPr>
                      <m:e>
                        <m:r>
                          <a:rPr lang="en-US" sz="2000" b="0" i="1" smtClean="0">
                            <a:solidFill>
                              <a:schemeClr val="tx1"/>
                            </a:solidFill>
                            <a:latin typeface="Cambria Math" panose="02040503050406030204" pitchFamily="18" charset="0"/>
                          </a:rPr>
                          <m:t>𝑉</m:t>
                        </m:r>
                      </m:e>
                      <m:sub>
                        <m:r>
                          <a:rPr lang="en-US" sz="2000" b="0" i="1" smtClean="0">
                            <a:solidFill>
                              <a:schemeClr val="tx1"/>
                            </a:solidFill>
                            <a:latin typeface="Cambria Math" panose="02040503050406030204" pitchFamily="18" charset="0"/>
                          </a:rPr>
                          <m:t>𝑛</m:t>
                        </m:r>
                      </m:sub>
                    </m:sSub>
                  </m:oMath>
                </a14:m>
                <a:r>
                  <a:rPr lang="en-US" sz="2000" dirty="0" smtClean="0">
                    <a:solidFill>
                      <a:schemeClr val="tx1"/>
                    </a:solidFill>
                  </a:rPr>
                  <a:t>= </a:t>
                </a:r>
                <a14:m>
                  <m:oMath xmlns:m="http://schemas.openxmlformats.org/officeDocument/2006/math">
                    <m:rad>
                      <m:radPr>
                        <m:degHide m:val="on"/>
                        <m:ctrlPr>
                          <a:rPr lang="en-US" sz="2000" i="1" smtClean="0">
                            <a:solidFill>
                              <a:schemeClr val="tx1"/>
                            </a:solidFill>
                            <a:latin typeface="Cambria Math"/>
                          </a:rPr>
                        </m:ctrlPr>
                      </m:radPr>
                      <m:deg/>
                      <m:e>
                        <m:r>
                          <a:rPr lang="en-US" sz="2000" b="0" i="1" smtClean="0">
                            <a:solidFill>
                              <a:schemeClr val="tx1"/>
                            </a:solidFill>
                            <a:latin typeface="Cambria Math" panose="02040503050406030204" pitchFamily="18" charset="0"/>
                          </a:rPr>
                          <m:t>4</m:t>
                        </m:r>
                        <m:sSub>
                          <m:sSubPr>
                            <m:ctrlPr>
                              <a:rPr lang="en-US" sz="2000" b="0" i="1" smtClean="0">
                                <a:solidFill>
                                  <a:schemeClr val="tx1"/>
                                </a:solidFill>
                                <a:latin typeface="Cambria Math"/>
                              </a:rPr>
                            </m:ctrlPr>
                          </m:sSubPr>
                          <m:e>
                            <m:r>
                              <a:rPr lang="en-US" sz="2000" b="0" i="1" smtClean="0">
                                <a:solidFill>
                                  <a:schemeClr val="tx1"/>
                                </a:solidFill>
                                <a:latin typeface="Cambria Math" panose="02040503050406030204" pitchFamily="18" charset="0"/>
                              </a:rPr>
                              <m:t>𝑅</m:t>
                            </m:r>
                          </m:e>
                          <m:sub>
                            <m:r>
                              <a:rPr lang="en-US" sz="2000" b="0" i="1" smtClean="0">
                                <a:solidFill>
                                  <a:schemeClr val="tx1"/>
                                </a:solidFill>
                                <a:latin typeface="Cambria Math" panose="02040503050406030204" pitchFamily="18" charset="0"/>
                              </a:rPr>
                              <m:t>𝐿</m:t>
                            </m:r>
                          </m:sub>
                        </m:sSub>
                        <m:r>
                          <a:rPr lang="en-US" sz="2000" b="0" i="1" smtClean="0">
                            <a:solidFill>
                              <a:schemeClr val="tx1"/>
                            </a:solidFill>
                            <a:latin typeface="Cambria Math" panose="02040503050406030204" pitchFamily="18" charset="0"/>
                          </a:rPr>
                          <m:t>𝐾𝑇𝐵</m:t>
                        </m:r>
                      </m:e>
                    </m:rad>
                  </m:oMath>
                </a14:m>
                <a:r>
                  <a:rPr lang="en-US" sz="2000" dirty="0" smtClean="0">
                    <a:solidFill>
                      <a:schemeClr val="tx1"/>
                    </a:solidFill>
                  </a:rPr>
                  <a:t/>
                </a:r>
                <a:br>
                  <a:rPr lang="en-US" sz="2000" dirty="0" smtClean="0">
                    <a:solidFill>
                      <a:schemeClr val="tx1"/>
                    </a:solidFill>
                  </a:rPr>
                </a:br>
                <a:r>
                  <a:rPr lang="en-US" sz="2000" dirty="0">
                    <a:solidFill>
                      <a:schemeClr val="tx1"/>
                    </a:solidFill>
                  </a:rPr>
                  <a:t> </a:t>
                </a:r>
                <a:r>
                  <a:rPr lang="en-US" sz="2000" dirty="0" smtClean="0">
                    <a:solidFill>
                      <a:schemeClr val="tx1"/>
                    </a:solidFill>
                  </a:rPr>
                  <a:t>                        =</a:t>
                </a:r>
                <a14:m>
                  <m:oMath xmlns:m="http://schemas.openxmlformats.org/officeDocument/2006/math">
                    <m:rad>
                      <m:radPr>
                        <m:degHide m:val="on"/>
                        <m:ctrlPr>
                          <a:rPr lang="en-US" sz="2000" i="1" smtClean="0">
                            <a:solidFill>
                              <a:schemeClr val="tx1"/>
                            </a:solidFill>
                            <a:latin typeface="Cambria Math"/>
                          </a:rPr>
                        </m:ctrlPr>
                      </m:radPr>
                      <m:deg/>
                      <m:e>
                        <m:r>
                          <a:rPr lang="en-US" sz="2000" b="0" i="1" smtClean="0">
                            <a:solidFill>
                              <a:schemeClr val="tx1"/>
                            </a:solidFill>
                            <a:latin typeface="Cambria Math" panose="02040503050406030204" pitchFamily="18" charset="0"/>
                          </a:rPr>
                          <m:t>4</m:t>
                        </m:r>
                        <m:r>
                          <a:rPr lang="en-US" sz="2000" b="0" i="1" smtClean="0">
                            <a:solidFill>
                              <a:schemeClr val="tx1"/>
                            </a:solidFill>
                            <a:latin typeface="Cambria Math" panose="02040503050406030204" pitchFamily="18" charset="0"/>
                            <a:ea typeface="Cambria Math" panose="02040503050406030204" pitchFamily="18" charset="0"/>
                          </a:rPr>
                          <m:t>×100×1.38×</m:t>
                        </m:r>
                        <m:sSup>
                          <m:sSupPr>
                            <m:ctrlPr>
                              <a:rPr lang="en-US" sz="2000" b="0" i="1" smtClean="0">
                                <a:solidFill>
                                  <a:schemeClr val="tx1"/>
                                </a:solidFill>
                                <a:latin typeface="Cambria Math"/>
                                <a:ea typeface="Cambria Math" panose="02040503050406030204" pitchFamily="18" charset="0"/>
                              </a:rPr>
                            </m:ctrlPr>
                          </m:sSupPr>
                          <m:e>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ea typeface="Cambria Math" panose="02040503050406030204" pitchFamily="18" charset="0"/>
                              </a:rPr>
                              <m:t>−23</m:t>
                            </m:r>
                          </m:sup>
                        </m:sSup>
                        <m:r>
                          <a:rPr lang="en-US" sz="2000" b="0" i="1" smtClean="0">
                            <a:solidFill>
                              <a:schemeClr val="tx1"/>
                            </a:solidFill>
                            <a:latin typeface="Cambria Math" panose="02040503050406030204" pitchFamily="18" charset="0"/>
                            <a:ea typeface="Cambria Math" panose="02040503050406030204" pitchFamily="18" charset="0"/>
                          </a:rPr>
                          <m:t>×290×10×</m:t>
                        </m:r>
                        <m:sSup>
                          <m:sSupPr>
                            <m:ctrlPr>
                              <a:rPr lang="en-US" sz="2000" b="0" i="1" smtClean="0">
                                <a:solidFill>
                                  <a:schemeClr val="tx1"/>
                                </a:solidFill>
                                <a:latin typeface="Cambria Math"/>
                                <a:ea typeface="Cambria Math" panose="02040503050406030204" pitchFamily="18" charset="0"/>
                              </a:rPr>
                            </m:ctrlPr>
                          </m:sSupPr>
                          <m:e>
                            <m:r>
                              <a:rPr lang="en-US" sz="2000" b="0" i="1" smtClean="0">
                                <a:solidFill>
                                  <a:schemeClr val="tx1"/>
                                </a:solidFill>
                                <a:latin typeface="Cambria Math" panose="02040503050406030204" pitchFamily="18" charset="0"/>
                                <a:ea typeface="Cambria Math" panose="02040503050406030204" pitchFamily="18" charset="0"/>
                              </a:rPr>
                              <m:t>10</m:t>
                            </m:r>
                          </m:e>
                          <m:sup>
                            <m:r>
                              <a:rPr lang="en-US" sz="2000" b="0" i="1" smtClean="0">
                                <a:solidFill>
                                  <a:schemeClr val="tx1"/>
                                </a:solidFill>
                                <a:latin typeface="Cambria Math" panose="02040503050406030204" pitchFamily="18" charset="0"/>
                                <a:ea typeface="Cambria Math" panose="02040503050406030204" pitchFamily="18" charset="0"/>
                              </a:rPr>
                              <m:t>3</m:t>
                            </m:r>
                          </m:sup>
                        </m:sSup>
                      </m:e>
                    </m:rad>
                  </m:oMath>
                </a14:m>
                <a:r>
                  <a:rPr lang="en-US" sz="2000" dirty="0" smtClean="0">
                    <a:solidFill>
                      <a:schemeClr val="tx1"/>
                    </a:solidFill>
                  </a:rPr>
                  <a:t/>
                </a:r>
                <a:br>
                  <a:rPr lang="en-US" sz="2000" dirty="0" smtClean="0">
                    <a:solidFill>
                      <a:schemeClr val="tx1"/>
                    </a:solidFill>
                  </a:rPr>
                </a:br>
                <a:r>
                  <a:rPr lang="en-US" sz="2000" dirty="0">
                    <a:solidFill>
                      <a:schemeClr val="tx1"/>
                    </a:solidFill>
                  </a:rPr>
                  <a:t> </a:t>
                </a:r>
                <a:r>
                  <a:rPr lang="en-US" sz="2000" dirty="0" smtClean="0">
                    <a:solidFill>
                      <a:schemeClr val="tx1"/>
                    </a:solidFill>
                  </a:rPr>
                  <a:t>                      </a:t>
                </a:r>
                <a:br>
                  <a:rPr lang="en-US" sz="2000" dirty="0" smtClean="0">
                    <a:solidFill>
                      <a:schemeClr val="tx1"/>
                    </a:solidFill>
                  </a:rPr>
                </a:br>
                <a:r>
                  <a:rPr lang="en-US" sz="2000" dirty="0">
                    <a:solidFill>
                      <a:schemeClr val="tx1"/>
                    </a:solidFill>
                  </a:rPr>
                  <a:t> </a:t>
                </a:r>
                <a:r>
                  <a:rPr lang="en-US" sz="2000" dirty="0" smtClean="0">
                    <a:solidFill>
                      <a:schemeClr val="tx1"/>
                    </a:solidFill>
                  </a:rPr>
                  <a:t>                         = 1.26</a:t>
                </a:r>
                <a14:m>
                  <m:oMath xmlns:m="http://schemas.openxmlformats.org/officeDocument/2006/math">
                    <m:r>
                      <a:rPr lang="en-US" sz="2000" i="1" smtClean="0">
                        <a:solidFill>
                          <a:schemeClr val="tx1"/>
                        </a:solidFill>
                        <a:latin typeface="Cambria Math" panose="02040503050406030204" pitchFamily="18" charset="0"/>
                        <a:ea typeface="Cambria Math" panose="02040503050406030204" pitchFamily="18" charset="0"/>
                      </a:rPr>
                      <m:t>×</m:t>
                    </m:r>
                    <m:sSup>
                      <m:sSupPr>
                        <m:ctrlPr>
                          <a:rPr lang="en-US" sz="2000" i="1" smtClean="0">
                            <a:solidFill>
                              <a:schemeClr val="tx1"/>
                            </a:solidFill>
                            <a:latin typeface="Cambria Math"/>
                          </a:rPr>
                        </m:ctrlPr>
                      </m:sSupPr>
                      <m:e>
                        <m:r>
                          <a:rPr lang="en-US" sz="2000" b="0" i="1" smtClean="0">
                            <a:solidFill>
                              <a:schemeClr val="tx1"/>
                            </a:solidFill>
                            <a:latin typeface="Cambria Math" panose="02040503050406030204" pitchFamily="18" charset="0"/>
                          </a:rPr>
                          <m:t>10</m:t>
                        </m:r>
                      </m:e>
                      <m:sup>
                        <m:r>
                          <a:rPr lang="en-US" sz="2000" b="0" i="1" smtClean="0">
                            <a:solidFill>
                              <a:schemeClr val="tx1"/>
                            </a:solidFill>
                            <a:latin typeface="Cambria Math" panose="02040503050406030204" pitchFamily="18" charset="0"/>
                          </a:rPr>
                          <m:t>−7</m:t>
                        </m:r>
                      </m:sup>
                    </m:sSup>
                  </m:oMath>
                </a14:m>
                <a:r>
                  <a:rPr lang="en-US" sz="2000" dirty="0" smtClean="0">
                    <a:solidFill>
                      <a:schemeClr val="tx1"/>
                    </a:solidFill>
                  </a:rPr>
                  <a:t> </a:t>
                </a:r>
                <a:r>
                  <a:rPr lang="en-US" sz="2000" dirty="0" smtClean="0">
                    <a:solidFill>
                      <a:schemeClr val="tx1"/>
                    </a:solidFill>
                  </a:rPr>
                  <a:t>Volt</a:t>
                </a:r>
                <a:endParaRPr lang="en-US" sz="2000" dirty="0">
                  <a:solidFill>
                    <a:schemeClr val="tx1"/>
                  </a:solidFill>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0" y="0"/>
                <a:ext cx="12192000" cy="6857999"/>
              </a:xfrm>
              <a:blipFill rotWithShape="1">
                <a:blip r:embed="rId2"/>
                <a:stretch>
                  <a:fillRect l="-500" t="-356" b="-1511"/>
                </a:stretch>
              </a:blipFill>
            </p:spPr>
            <p:txBody>
              <a:bodyPr/>
              <a:lstStyle/>
              <a:p>
                <a:r>
                  <a:rPr lang="en-US">
                    <a:noFill/>
                  </a:rPr>
                  <a:t> </a:t>
                </a:r>
              </a:p>
            </p:txBody>
          </p:sp>
        </mc:Fallback>
      </mc:AlternateContent>
    </p:spTree>
    <p:extLst>
      <p:ext uri="{BB962C8B-B14F-4D97-AF65-F5344CB8AC3E}">
        <p14:creationId xmlns:p14="http://schemas.microsoft.com/office/powerpoint/2010/main" val="3158516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651</TotalTime>
  <Words>176</Words>
  <Application>Microsoft Office PowerPoint</Application>
  <PresentationFormat>Custom</PresentationFormat>
  <Paragraphs>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Noise Analysis</vt:lpstr>
      <vt:lpstr>                                                  Noise                                                                  Correlated Noise                               Uncorrelated Noise   Harmonics                        Inter modulation        Distortion                           Distortion       External Noise                                  Internal Noise                                                      Atmosphere       Solar           Man-made    Thermal                Other                                                        noise               noise            noise              noise</vt:lpstr>
      <vt:lpstr> Thermal Noise:           Thermal noise create due to random motion of free electron within a conductor which cause a thermal agitation                                                                                                                                                         N=KTB;  where,                                           N= Noise power in watt                                           T=  Absolute temperature in kelvin                                           B= Band width                                           K= Boltzman’s  constant   (〖1.38×〗^(-23) J/kelvin)                                                                              Math     Example1:               If the room for a audio amplifier the  room temperature is 〖27〗^o c. The band with of audio signal is 5kHz. What will be the thermal noise power in watt and dBm?               Solution:                                                                                        Here,                                                                                                                     B=5kHz      we know,                                                                                                     =5×〖10〗^3            N=KTB              =〖 1.38×10〗^(-23)×5×〖10〗^3×300                                                           T= 273+27              = 〖2.07×〗^(-17)w                                                                                      =300k                                                                                                                    k= 〖1.38×10〗^(-23)</vt:lpstr>
      <vt:lpstr>and               N=10 log KTB/0.001              = 10 log(2.07×〖10〗^(-17))/0.001                       = -136.84 dBm   (ans)                                                        Noise Voltage From MPT Theory        if R_i  and R_L  same          Output noise power,  N_o=V^2/R_L  = (〖(V〗_(n/2))2 )/R_L  = 〖Vn〗^2/(4R_l ) = N = KTB                               V^2=4R_L KTB                                                                                                                      V_N= √(4R_L KTB)                                                       Noise voltage</vt:lpstr>
      <vt:lpstr>PowerPoint Presentation</vt:lpstr>
      <vt:lpstr>PowerPoint Presentation</vt:lpstr>
      <vt:lpstr>PowerPoint Presentation</vt:lpstr>
      <vt:lpstr>PowerPoint Presentation</vt:lpstr>
      <vt:lpstr>    Example:02  For an electron device operating at a temperature 〖17〗^o c with a bandwidth of 10KHz, determine               1. Thermal noise power in watt and dBm              2. Determine rms noise voltage for a 100ohm internal and 100ohm load.  Solution:  i,                 N=KTB                                                                        Here,                    = 〖1.38×10〗^(-23)×290×〖10×10〗^3                               k= 290k                    = 〖4.002×10〗^(-17)w                                                     B= 10×〖10〗^3             N= 10 log KTB/0.001                                                              R_L= 100ohm                     = -133.98 dBm                                                   k= 〖1.38×10〗^(-23)         ii,                 V_n= √(4R_L KTB)                          =√(4×100×1.38×〖10〗^(-23)×290×10×〖10〗^3 )                                                   = 1.26×〖10〗^(-7) Volt</vt:lpstr>
      <vt:lpstr>                                        Signal to Noise power Ratio (SNR)            we know,                   SNR=  S/N  =  P_s/P_n                       where,    P_s= signal power in watt                                     P_n= Noise power in watt Higher the SNR that means Lower Noise Power and Higher Signal Power is better for Communication. Our Expectation is Zero Noise Power that means infinite SNR.                         SNR(dB)= 10 log  P_s/P_n              SNR in voltage:                                   (〖SNR)〗_dB = 10 log P_s/P_n   = 10 log (〖V_s〗^2/R_L)/(〖V_n〗^2/R_L )  =  10 log (V_s/V_n )^2 = 20 log (V_s/V_n )  dB          where, V_s= signal voltage in volt                   V_n=Noise voltage in volt</vt:lpstr>
      <vt:lpstr>PowerPoint Presentation</vt:lpstr>
      <vt:lpstr>                              Noise Factor and Noise Figure    Noise Factor,F = (Input signal to noise ratio)/(Output signal to noise ratio)    Noise Figure = 10 log F    signal+ Noise                    Amplifier                    Amplifier signal+ Noise                                                                                SNR in                         SNR out </vt:lpstr>
      <vt:lpstr>           Ideal amplifier A_p                                  S_i/N_i                (A_p S_i)/(A_p N_i ) = S_i/N_i        Non ideal amplifier With  A_p,N_d          where,                                               A_p= Amplifier power gain                                               N_d=internal noise of Amplifier    S_i/N_i                      Output  (A_p S_i)/(A_p N_i+N_d )             </vt:lpstr>
      <vt:lpstr>PowerPoint Presentation</vt:lpstr>
      <vt:lpstr>PowerPoint Presentation</vt:lpstr>
      <vt:lpstr>Exampole04:   For a non ideal amplifier  the following parameter input signal power = 〖2×10〗^(-10)  watt input noise power = 〖2×10〗^(-18)watt, power gain of amplifier 10lakh internal noise of the amplifier = 〖6×10〗^(-12)watt  Determine;  i, Input SNR in dB                   ii, Output SNR in dB                   iii, Noise factor and noise figure      Solution:               I.  SNR input = P_s/P_n   = 〖2×10〗^(-10)/〖2×10〗^(-18)  = 100000000                  SNR(dB) = 10 log (1000000000)                             = 80 dB</vt:lpstr>
      <vt:lpstr>      ii,             P_o= A×S_i = 1000000×2×〖10〗^(-10)                             =2×〖10〗^(-4)             N_o= A×S_i+N_d= 1000000×〖2×10〗^(-18)+〖6×10〗^(-12)                                    =                        SNR(out)= 25000000                      SNR(dB)= 10log (25000000)                                 = 74dB iii,    Noise factor= 1000000000/25000000 = 4    and Noise figure, F= 10log F                               = 10log (4)                               = 6 dB ans.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Noise Analysis</dc:title>
  <dc:creator>Windows User</dc:creator>
  <cp:lastModifiedBy>Personal</cp:lastModifiedBy>
  <cp:revision>81</cp:revision>
  <dcterms:created xsi:type="dcterms:W3CDTF">2018-04-06T08:46:07Z</dcterms:created>
  <dcterms:modified xsi:type="dcterms:W3CDTF">2020-10-29T09:49:34Z</dcterms:modified>
</cp:coreProperties>
</file>