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9" r:id="rId2"/>
    <p:sldId id="260" r:id="rId3"/>
    <p:sldId id="262" r:id="rId4"/>
    <p:sldId id="263" r:id="rId5"/>
    <p:sldId id="261" r:id="rId6"/>
    <p:sldId id="264" r:id="rId7"/>
    <p:sldId id="272" r:id="rId8"/>
    <p:sldId id="258" r:id="rId9"/>
    <p:sldId id="265" r:id="rId10"/>
    <p:sldId id="266" r:id="rId11"/>
    <p:sldId id="267" r:id="rId12"/>
    <p:sldId id="268" r:id="rId13"/>
    <p:sldId id="269" r:id="rId14"/>
    <p:sldId id="270" r:id="rId15"/>
    <p:sldId id="273" r:id="rId16"/>
    <p:sldId id="274" r:id="rId17"/>
    <p:sldId id="284" r:id="rId18"/>
    <p:sldId id="276" r:id="rId19"/>
    <p:sldId id="277" r:id="rId20"/>
    <p:sldId id="278" r:id="rId21"/>
    <p:sldId id="279" r:id="rId22"/>
    <p:sldId id="280" r:id="rId23"/>
    <p:sldId id="281" r:id="rId24"/>
    <p:sldId id="282" r:id="rId25"/>
    <p:sldId id="283" r:id="rId26"/>
    <p:sldId id="285" r:id="rId27"/>
    <p:sldId id="286" r:id="rId28"/>
    <p:sldId id="287" r:id="rId29"/>
    <p:sldId id="290" r:id="rId30"/>
    <p:sldId id="288" r:id="rId31"/>
    <p:sldId id="289" r:id="rId32"/>
    <p:sldId id="291" r:id="rId33"/>
    <p:sldId id="292" r:id="rId34"/>
    <p:sldId id="293" r:id="rId35"/>
    <p:sldId id="294" r:id="rId36"/>
    <p:sldId id="303" r:id="rId37"/>
    <p:sldId id="304" r:id="rId38"/>
    <p:sldId id="305" r:id="rId39"/>
    <p:sldId id="295" r:id="rId40"/>
    <p:sldId id="296" r:id="rId41"/>
    <p:sldId id="297" r:id="rId42"/>
    <p:sldId id="298" r:id="rId43"/>
    <p:sldId id="299" r:id="rId44"/>
    <p:sldId id="300" r:id="rId45"/>
    <p:sldId id="301" r:id="rId46"/>
    <p:sldId id="302" r:id="rId47"/>
    <p:sldId id="306" r:id="rId48"/>
    <p:sldId id="307" r:id="rId49"/>
    <p:sldId id="308" r:id="rId50"/>
    <p:sldId id="309" r:id="rId51"/>
    <p:sldId id="310" r:id="rId52"/>
    <p:sldId id="311" r:id="rId53"/>
    <p:sldId id="312" r:id="rId54"/>
    <p:sldId id="313" r:id="rId55"/>
    <p:sldId id="314" r:id="rId56"/>
    <p:sldId id="315"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15" autoAdjust="0"/>
    <p:restoredTop sz="94660"/>
  </p:normalViewPr>
  <p:slideViewPr>
    <p:cSldViewPr snapToGrid="0">
      <p:cViewPr varScale="1">
        <p:scale>
          <a:sx n="74" d="100"/>
          <a:sy n="74" d="100"/>
        </p:scale>
        <p:origin x="63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056047-45E7-49E3-8DFB-2408ECAEFEDE}" type="datetimeFigureOut">
              <a:rPr lang="en-US" smtClean="0"/>
              <a:pPr/>
              <a:t>5/13/2019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CA2BA8-20B5-46BF-A38D-718E8355ADF4}" type="slidenum">
              <a:rPr lang="en-US" smtClean="0"/>
              <a:pPr/>
              <a:t>‹#›</a:t>
            </a:fld>
            <a:endParaRPr lang="en-US"/>
          </a:p>
        </p:txBody>
      </p:sp>
    </p:spTree>
    <p:extLst>
      <p:ext uri="{BB962C8B-B14F-4D97-AF65-F5344CB8AC3E}">
        <p14:creationId xmlns:p14="http://schemas.microsoft.com/office/powerpoint/2010/main" val="1754463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miter lim="800000"/>
            <a:headEnd/>
            <a:tailEnd/>
          </a:ln>
        </p:spPr>
        <p:txBody>
          <a:bodyPr/>
          <a:lstStyle/>
          <a:p>
            <a:fld id="{18105286-A5EA-4CFF-9C92-D329138855E9}" type="slidenum">
              <a:rPr lang="en-US"/>
              <a:pPr/>
              <a:t>7</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r>
              <a:rPr lang="en-US" smtClean="0"/>
              <a:t>And this is THE CLASS MODERN VIEW OF LITERATURE</a:t>
            </a:r>
          </a:p>
          <a:p>
            <a:endParaRPr lang="en-US" smtClean="0"/>
          </a:p>
          <a:p>
            <a:r>
              <a:rPr lang="en-US" smtClean="0"/>
              <a:t>LITERATURE IS UNIVERSAL TRUTHS</a:t>
            </a:r>
          </a:p>
        </p:txBody>
      </p:sp>
    </p:spTree>
    <p:extLst>
      <p:ext uri="{BB962C8B-B14F-4D97-AF65-F5344CB8AC3E}">
        <p14:creationId xmlns:p14="http://schemas.microsoft.com/office/powerpoint/2010/main" val="1485177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mid-eighties,</a:t>
            </a:r>
            <a:r>
              <a:rPr lang="en-US" baseline="0" dirty="0" smtClean="0"/>
              <a:t> the “field of environmental literary studies was planted, and in the early nineties it grew…Some universities began to include literature courses in their environmental studies curricula, a few inaugurated new institutes or programs in nature and culture, and some English departments began to offer a minor in environmental literature… Also during these years several special sessions on nature writing or environmental literature began to appear on the programs of annual literary conferences, perhaps most notable on the 1991 MLA special session organized by Harold Fromm, entitled ‘</a:t>
            </a:r>
            <a:r>
              <a:rPr lang="en-US" baseline="0" dirty="0" err="1" smtClean="0"/>
              <a:t>Ecocriticism</a:t>
            </a:r>
            <a:r>
              <a:rPr lang="en-US" baseline="0" dirty="0" smtClean="0"/>
              <a:t>: The Greening of Literary Studies’…” (</a:t>
            </a:r>
            <a:r>
              <a:rPr lang="en-US" baseline="0" dirty="0" err="1" smtClean="0"/>
              <a:t>Glotfelty</a:t>
            </a:r>
            <a:r>
              <a:rPr lang="en-US" baseline="0" dirty="0" smtClean="0"/>
              <a:t> xvii-xviii).</a:t>
            </a:r>
            <a:endParaRPr lang="en-US" dirty="0"/>
          </a:p>
        </p:txBody>
      </p:sp>
      <p:sp>
        <p:nvSpPr>
          <p:cNvPr id="4" name="Slide Number Placeholder 3"/>
          <p:cNvSpPr>
            <a:spLocks noGrp="1"/>
          </p:cNvSpPr>
          <p:nvPr>
            <p:ph type="sldNum" sz="quarter" idx="10"/>
          </p:nvPr>
        </p:nvSpPr>
        <p:spPr/>
        <p:txBody>
          <a:bodyPr/>
          <a:lstStyle/>
          <a:p>
            <a:fld id="{53731D07-027F-4602-BC02-1D4CFCCA8B10}" type="slidenum">
              <a:rPr lang="en-US" smtClean="0"/>
              <a:pPr/>
              <a:t>55</a:t>
            </a:fld>
            <a:endParaRPr lang="en-US"/>
          </a:p>
        </p:txBody>
      </p:sp>
    </p:spTree>
    <p:extLst>
      <p:ext uri="{BB962C8B-B14F-4D97-AF65-F5344CB8AC3E}">
        <p14:creationId xmlns:p14="http://schemas.microsoft.com/office/powerpoint/2010/main" val="1136518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“Literary theory, in general, examines the relations between writers, texts,</a:t>
            </a:r>
            <a:r>
              <a:rPr lang="en-US" baseline="0" dirty="0" smtClean="0"/>
              <a:t> and the world.  In most literary theory ‘the world’ is synonymous with society—the social sphere.  </a:t>
            </a:r>
            <a:r>
              <a:rPr lang="en-US" baseline="0" dirty="0" err="1" smtClean="0"/>
              <a:t>Ecocriticism</a:t>
            </a:r>
            <a:r>
              <a:rPr lang="en-US" baseline="0" dirty="0" smtClean="0"/>
              <a:t> expands the notion of ‘the world’ to include the entire ecosphere.  If we agree with Barry Commoner’s first law of ecology, ‘Everything is connected to everything else,’ we must conclude that literature does not float above the material world in some aesthetic ether, but, rather, plays a part in an immensely complex global system, in which energy, matter, </a:t>
            </a:r>
            <a:r>
              <a:rPr lang="en-US" i="1" baseline="0" dirty="0" smtClean="0"/>
              <a:t>and ideas </a:t>
            </a:r>
            <a:r>
              <a:rPr lang="en-US" baseline="0" dirty="0" smtClean="0"/>
              <a:t>interact” (xix).</a:t>
            </a:r>
            <a:endParaRPr lang="en-US" dirty="0"/>
          </a:p>
        </p:txBody>
      </p:sp>
      <p:sp>
        <p:nvSpPr>
          <p:cNvPr id="4" name="Slide Number Placeholder 3"/>
          <p:cNvSpPr>
            <a:spLocks noGrp="1"/>
          </p:cNvSpPr>
          <p:nvPr>
            <p:ph type="sldNum" sz="quarter" idx="10"/>
          </p:nvPr>
        </p:nvSpPr>
        <p:spPr/>
        <p:txBody>
          <a:bodyPr/>
          <a:lstStyle/>
          <a:p>
            <a:fld id="{53731D07-027F-4602-BC02-1D4CFCCA8B10}" type="slidenum">
              <a:rPr lang="en-US" smtClean="0"/>
              <a:pPr/>
              <a:t>56</a:t>
            </a:fld>
            <a:endParaRPr lang="en-US"/>
          </a:p>
        </p:txBody>
      </p:sp>
    </p:spTree>
    <p:extLst>
      <p:ext uri="{BB962C8B-B14F-4D97-AF65-F5344CB8AC3E}">
        <p14:creationId xmlns:p14="http://schemas.microsoft.com/office/powerpoint/2010/main" val="2907412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828066-695E-41F6-A40C-D9CC853FFABA}" type="slidenum">
              <a:rPr lang="en-US"/>
              <a:pPr/>
              <a:t>8</a:t>
            </a:fld>
            <a:endParaRPr lang="en-US"/>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67998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fld id="{240422A1-A63A-4249-B9C3-94BA4CFFE2D0}" type="slidenum">
              <a:rPr lang="it-IT"/>
              <a:pPr/>
              <a:t>20</a:t>
            </a:fld>
            <a:endParaRPr lang="it-IT"/>
          </a:p>
        </p:txBody>
      </p:sp>
      <p:sp>
        <p:nvSpPr>
          <p:cNvPr id="2560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5603" name="Rectangle 3"/>
          <p:cNvSpPr>
            <a:spLocks noGrp="1" noChangeArrowheads="1"/>
          </p:cNvSpPr>
          <p:nvPr>
            <p:ph type="body" idx="1"/>
          </p:nvPr>
        </p:nvSpPr>
        <p:spPr/>
        <p:txBody>
          <a:bodyPr/>
          <a:lstStyle/>
          <a:p>
            <a:pPr eaLnBrk="1" hangingPunct="1">
              <a:defRPr/>
            </a:pPr>
            <a:endParaRPr lang="en-US" smtClean="0"/>
          </a:p>
        </p:txBody>
      </p:sp>
    </p:spTree>
    <p:extLst>
      <p:ext uri="{BB962C8B-B14F-4D97-AF65-F5344CB8AC3E}">
        <p14:creationId xmlns:p14="http://schemas.microsoft.com/office/powerpoint/2010/main" val="2346652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fld id="{DB3E2FC8-C12F-455A-BCF0-783A2EC0E817}" type="slidenum">
              <a:rPr lang="it-IT"/>
              <a:pPr/>
              <a:t>21</a:t>
            </a:fld>
            <a:endParaRPr lang="it-IT"/>
          </a:p>
        </p:txBody>
      </p:sp>
      <p:sp>
        <p:nvSpPr>
          <p:cNvPr id="9011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0115" name="Rectangle 3"/>
          <p:cNvSpPr>
            <a:spLocks noGrp="1" noChangeArrowheads="1"/>
          </p:cNvSpPr>
          <p:nvPr>
            <p:ph type="body" idx="1"/>
          </p:nvPr>
        </p:nvSpPr>
        <p:spPr/>
        <p:txBody>
          <a:bodyPr/>
          <a:lstStyle/>
          <a:p>
            <a:pPr eaLnBrk="1" hangingPunct="1">
              <a:defRPr/>
            </a:pPr>
            <a:endParaRPr lang="en-US" smtClean="0"/>
          </a:p>
        </p:txBody>
      </p:sp>
    </p:spTree>
    <p:extLst>
      <p:ext uri="{BB962C8B-B14F-4D97-AF65-F5344CB8AC3E}">
        <p14:creationId xmlns:p14="http://schemas.microsoft.com/office/powerpoint/2010/main" val="167452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fld id="{55D7CC57-47D9-4CF6-89F3-1F97351410A8}" type="slidenum">
              <a:rPr lang="it-IT"/>
              <a:pPr/>
              <a:t>22</a:t>
            </a:fld>
            <a:endParaRPr lang="it-IT"/>
          </a:p>
        </p:txBody>
      </p:sp>
      <p:sp>
        <p:nvSpPr>
          <p:cNvPr id="798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9875" name="Rectangle 3"/>
          <p:cNvSpPr>
            <a:spLocks noGrp="1" noChangeArrowheads="1"/>
          </p:cNvSpPr>
          <p:nvPr>
            <p:ph type="body" idx="1"/>
          </p:nvPr>
        </p:nvSpPr>
        <p:spPr/>
        <p:txBody>
          <a:bodyPr/>
          <a:lstStyle/>
          <a:p>
            <a:pPr eaLnBrk="1" hangingPunct="1">
              <a:defRPr/>
            </a:pPr>
            <a:endParaRPr lang="en-US" smtClean="0"/>
          </a:p>
        </p:txBody>
      </p:sp>
    </p:spTree>
    <p:extLst>
      <p:ext uri="{BB962C8B-B14F-4D97-AF65-F5344CB8AC3E}">
        <p14:creationId xmlns:p14="http://schemas.microsoft.com/office/powerpoint/2010/main" val="2866844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fld id="{4D1D0CF2-CC96-4231-9DC2-E52FFF4532FF}" type="slidenum">
              <a:rPr lang="en-US"/>
              <a:pPr/>
              <a:t>23</a:t>
            </a:fld>
            <a:endParaRPr lang="en-US"/>
          </a:p>
        </p:txBody>
      </p:sp>
      <p:sp>
        <p:nvSpPr>
          <p:cNvPr id="27651" name="Rectangle 2"/>
          <p:cNvSpPr>
            <a:spLocks noGrp="1" noRot="1" noChangeAspect="1" noChangeArrowheads="1" noTextEdit="1"/>
          </p:cNvSpPr>
          <p:nvPr>
            <p:ph type="sldImg"/>
          </p:nvPr>
        </p:nvSpPr>
        <p:spPr>
          <a:ln/>
        </p:spPr>
      </p:sp>
      <p:sp>
        <p:nvSpPr>
          <p:cNvPr id="27652" name="Rectangle 4"/>
          <p:cNvSpPr>
            <a:spLocks noGrp="1" noChangeArrowheads="1"/>
          </p:cNvSpPr>
          <p:nvPr>
            <p:ph type="body" idx="1"/>
          </p:nvPr>
        </p:nvSpPr>
        <p:spPr>
          <a:noFill/>
        </p:spPr>
        <p:txBody>
          <a:bodyPr/>
          <a:lstStyle/>
          <a:p>
            <a:r>
              <a:rPr lang="en-US" smtClean="0"/>
              <a:t>THAT IS THE MODERNIST VIEW OF THE WORLD</a:t>
            </a:r>
          </a:p>
          <a:p>
            <a:r>
              <a:rPr lang="en-US" smtClean="0"/>
              <a:t>LESS REALISM AND NATURALISTIC INTERPRETATION</a:t>
            </a:r>
          </a:p>
          <a:p>
            <a:r>
              <a:rPr lang="en-US" smtClean="0"/>
              <a:t>EMPHASIS ON THE SUBCONSCIOUSNESS</a:t>
            </a:r>
          </a:p>
          <a:p>
            <a:r>
              <a:rPr lang="en-US" smtClean="0"/>
              <a:t>EXPERIMENTATION IN AESTHETICS</a:t>
            </a:r>
          </a:p>
          <a:p>
            <a:r>
              <a:rPr lang="en-US" smtClean="0"/>
              <a:t>HOW DOES POSMODERNISM DIFFER?</a:t>
            </a:r>
          </a:p>
          <a:p>
            <a:endParaRPr lang="en-US" smtClean="0"/>
          </a:p>
          <a:p>
            <a:r>
              <a:rPr lang="en-US" smtClean="0"/>
              <a:t>Not opposite to--an extension of</a:t>
            </a:r>
          </a:p>
          <a:p>
            <a:pPr lvl="4"/>
            <a:r>
              <a:rPr lang="en-US" i="1" smtClean="0"/>
              <a:t>BULLETS</a:t>
            </a:r>
          </a:p>
          <a:p>
            <a:pPr>
              <a:buFontTx/>
              <a:buNone/>
            </a:pPr>
            <a:endParaRPr lang="en-US" smtClean="0"/>
          </a:p>
        </p:txBody>
      </p:sp>
    </p:spTree>
    <p:extLst>
      <p:ext uri="{BB962C8B-B14F-4D97-AF65-F5344CB8AC3E}">
        <p14:creationId xmlns:p14="http://schemas.microsoft.com/office/powerpoint/2010/main" val="3229163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0FEAF13D-CF1F-42B5-ACEC-35DC466D8618}" type="slidenum">
              <a:rPr lang="en-US"/>
              <a:pPr/>
              <a:t>24</a:t>
            </a:fld>
            <a:endParaRPr lang="en-US"/>
          </a:p>
        </p:txBody>
      </p:sp>
      <p:sp>
        <p:nvSpPr>
          <p:cNvPr id="29699" name="Rectangle 2"/>
          <p:cNvSpPr>
            <a:spLocks noGrp="1" noRot="1" noChangeAspect="1" noChangeArrowheads="1" noTextEdit="1"/>
          </p:cNvSpPr>
          <p:nvPr>
            <p:ph type="sldImg"/>
          </p:nvPr>
        </p:nvSpPr>
        <p:spPr>
          <a:ln/>
        </p:spPr>
      </p:sp>
      <p:sp>
        <p:nvSpPr>
          <p:cNvPr id="29700" name="Rectangle 4"/>
          <p:cNvSpPr>
            <a:spLocks noGrp="1" noChangeArrowheads="1"/>
          </p:cNvSpPr>
          <p:nvPr>
            <p:ph type="body" idx="1"/>
          </p:nvPr>
        </p:nvSpPr>
        <p:spPr>
          <a:noFill/>
        </p:spPr>
        <p:txBody>
          <a:bodyPr/>
          <a:lstStyle/>
          <a:p>
            <a:r>
              <a:rPr lang="en-US" smtClean="0"/>
              <a:t>THESE ARE SOME BASIC CONCEPTS THAT CUT ACROSS ALL ASPECTS OF POSTMODERNISM</a:t>
            </a:r>
          </a:p>
          <a:p>
            <a:r>
              <a:rPr lang="en-US" smtClean="0"/>
              <a:t>On objective essence, no central truths</a:t>
            </a:r>
          </a:p>
          <a:p>
            <a:r>
              <a:rPr lang="en-US" smtClean="0"/>
              <a:t>Don’t mourn or worry about it--that’s just the way life is</a:t>
            </a:r>
          </a:p>
          <a:p>
            <a:pPr lvl="2"/>
            <a:r>
              <a:rPr lang="en-US" i="1" smtClean="0"/>
              <a:t>BULLETS</a:t>
            </a:r>
            <a:endParaRPr lang="en-US" smtClean="0"/>
          </a:p>
          <a:p>
            <a:pPr lvl="2"/>
            <a:endParaRPr lang="en-US" smtClean="0"/>
          </a:p>
        </p:txBody>
      </p:sp>
    </p:spTree>
    <p:extLst>
      <p:ext uri="{BB962C8B-B14F-4D97-AF65-F5344CB8AC3E}">
        <p14:creationId xmlns:p14="http://schemas.microsoft.com/office/powerpoint/2010/main" val="4254031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miter lim="800000"/>
            <a:headEnd/>
            <a:tailEnd/>
          </a:ln>
        </p:spPr>
        <p:txBody>
          <a:bodyPr/>
          <a:lstStyle/>
          <a:p>
            <a:fld id="{E4BE8D1C-7051-462A-A510-E6C72F633FAB}" type="slidenum">
              <a:rPr lang="en-US"/>
              <a:pPr/>
              <a:t>25</a:t>
            </a:fld>
            <a:endParaRPr lang="en-US"/>
          </a:p>
        </p:txBody>
      </p:sp>
      <p:sp>
        <p:nvSpPr>
          <p:cNvPr id="33795" name="Rectangle 2"/>
          <p:cNvSpPr>
            <a:spLocks noGrp="1" noRot="1" noChangeAspect="1" noChangeArrowheads="1" noTextEdit="1"/>
          </p:cNvSpPr>
          <p:nvPr>
            <p:ph type="sldImg"/>
          </p:nvPr>
        </p:nvSpPr>
        <p:spPr>
          <a:ln/>
        </p:spPr>
      </p:sp>
      <p:sp>
        <p:nvSpPr>
          <p:cNvPr id="33796" name="Rectangle 4"/>
          <p:cNvSpPr>
            <a:spLocks noGrp="1" noChangeArrowheads="1"/>
          </p:cNvSpPr>
          <p:nvPr>
            <p:ph type="body" idx="1"/>
          </p:nvPr>
        </p:nvSpPr>
        <p:spPr>
          <a:noFill/>
        </p:spPr>
        <p:txBody>
          <a:bodyPr/>
          <a:lstStyle/>
          <a:p>
            <a:pPr>
              <a:spcBef>
                <a:spcPct val="75000"/>
              </a:spcBef>
            </a:pPr>
            <a:endParaRPr lang="en-US" smtClean="0"/>
          </a:p>
          <a:p>
            <a:pPr>
              <a:spcBef>
                <a:spcPct val="75000"/>
              </a:spcBef>
            </a:pPr>
            <a:r>
              <a:rPr lang="en-US" smtClean="0"/>
              <a:t>THIS VIEW OF THE WORLD HAS A BIG IMPACT UPON KNOWLEDGE AND LANGUAGE THEORY</a:t>
            </a:r>
          </a:p>
          <a:p>
            <a:pPr lvl="1">
              <a:spcBef>
                <a:spcPct val="75000"/>
              </a:spcBef>
            </a:pPr>
            <a:r>
              <a:rPr lang="en-US" smtClean="0"/>
              <a:t>HOW DO WE KNOW WHAT WE KNOW?</a:t>
            </a:r>
          </a:p>
          <a:p>
            <a:pPr lvl="1">
              <a:spcBef>
                <a:spcPct val="75000"/>
              </a:spcBef>
            </a:pPr>
            <a:r>
              <a:rPr lang="en-US" smtClean="0"/>
              <a:t>HOW DOES LANGUAGE MEAN?</a:t>
            </a:r>
          </a:p>
          <a:p>
            <a:pPr>
              <a:spcBef>
                <a:spcPct val="75000"/>
              </a:spcBef>
            </a:pPr>
            <a:r>
              <a:rPr lang="en-US" smtClean="0"/>
              <a:t>HERE ARE SOME KEY PRINCIPLES:</a:t>
            </a:r>
          </a:p>
          <a:p>
            <a:pPr>
              <a:spcBef>
                <a:spcPct val="75000"/>
              </a:spcBef>
            </a:pPr>
            <a:endParaRPr lang="en-US" smtClean="0"/>
          </a:p>
          <a:p>
            <a:pPr lvl="2">
              <a:spcBef>
                <a:spcPct val="75000"/>
              </a:spcBef>
            </a:pPr>
            <a:r>
              <a:rPr lang="en-US" i="1" smtClean="0"/>
              <a:t>BULLETS</a:t>
            </a:r>
          </a:p>
          <a:p>
            <a:pPr lvl="2">
              <a:spcBef>
                <a:spcPct val="75000"/>
              </a:spcBef>
            </a:pPr>
            <a:endParaRPr lang="en-US" smtClean="0"/>
          </a:p>
          <a:p>
            <a:pPr>
              <a:spcBef>
                <a:spcPct val="75000"/>
              </a:spcBef>
            </a:pPr>
            <a:r>
              <a:rPr lang="en-US" smtClean="0"/>
              <a:t>POSTMODERNISM CHANGES EVERYTHING</a:t>
            </a:r>
          </a:p>
          <a:p>
            <a:pPr lvl="1">
              <a:spcBef>
                <a:spcPct val="75000"/>
              </a:spcBef>
            </a:pPr>
            <a:r>
              <a:rPr lang="en-US" smtClean="0"/>
              <a:t>VIEW OF THEOLOGY</a:t>
            </a:r>
          </a:p>
          <a:p>
            <a:pPr lvl="1">
              <a:spcBef>
                <a:spcPct val="75000"/>
              </a:spcBef>
            </a:pPr>
            <a:r>
              <a:rPr lang="en-US" smtClean="0"/>
              <a:t>PSYCHOLOGY</a:t>
            </a:r>
          </a:p>
          <a:p>
            <a:pPr lvl="1">
              <a:spcBef>
                <a:spcPct val="75000"/>
              </a:spcBef>
            </a:pPr>
            <a:r>
              <a:rPr lang="en-US" smtClean="0"/>
              <a:t>MILITARY</a:t>
            </a:r>
          </a:p>
          <a:p>
            <a:pPr lvl="2">
              <a:spcBef>
                <a:spcPct val="75000"/>
              </a:spcBef>
            </a:pPr>
            <a:endParaRPr lang="en-US" smtClean="0"/>
          </a:p>
          <a:p>
            <a:pPr>
              <a:spcBef>
                <a:spcPct val="75000"/>
              </a:spcBef>
            </a:pPr>
            <a:endParaRPr lang="en-US" smtClean="0"/>
          </a:p>
          <a:p>
            <a:endParaRPr lang="en-US" smtClean="0"/>
          </a:p>
          <a:p>
            <a:endParaRPr lang="en-US" smtClean="0"/>
          </a:p>
        </p:txBody>
      </p:sp>
    </p:spTree>
    <p:extLst>
      <p:ext uri="{BB962C8B-B14F-4D97-AF65-F5344CB8AC3E}">
        <p14:creationId xmlns:p14="http://schemas.microsoft.com/office/powerpoint/2010/main" val="1001176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a:t>
            </a:r>
            <a:r>
              <a:rPr lang="en-US" baseline="0" dirty="0" smtClean="0"/>
              <a:t> </a:t>
            </a:r>
            <a:r>
              <a:rPr lang="en-US" baseline="0" dirty="0" err="1" smtClean="0"/>
              <a:t>Cheryll</a:t>
            </a:r>
            <a:r>
              <a:rPr lang="en-US" baseline="0" dirty="0" smtClean="0"/>
              <a:t> </a:t>
            </a:r>
            <a:r>
              <a:rPr lang="en-US" baseline="0" dirty="0" err="1" smtClean="0"/>
              <a:t>Glotfelty’s</a:t>
            </a:r>
            <a:r>
              <a:rPr lang="en-US" baseline="0" dirty="0" smtClean="0"/>
              <a:t> Introduction to </a:t>
            </a:r>
            <a:r>
              <a:rPr lang="en-US" i="1" baseline="0" dirty="0" smtClean="0"/>
              <a:t>The </a:t>
            </a:r>
            <a:r>
              <a:rPr lang="en-US" i="1" baseline="0" dirty="0" err="1" smtClean="0"/>
              <a:t>Ecocriticism</a:t>
            </a:r>
            <a:r>
              <a:rPr lang="en-US" i="1" baseline="0" dirty="0" smtClean="0"/>
              <a:t> Reader: Landmarks in Literary Ecology</a:t>
            </a:r>
            <a:r>
              <a:rPr lang="en-US" baseline="0" dirty="0" smtClean="0"/>
              <a:t>.  “…individual literary and cultural scholars have been developing ecologically informed criticism and theory since the seventies; however, unlike their disciplinary cousins [civil rights and women’s liberation movements of the sixties and seventies], they did not organize themselves into an </a:t>
            </a:r>
            <a:r>
              <a:rPr lang="en-US" baseline="0" dirty="0" err="1" smtClean="0"/>
              <a:t>indentifiable</a:t>
            </a:r>
            <a:r>
              <a:rPr lang="en-US" baseline="0" dirty="0" smtClean="0"/>
              <a:t> group; hence their efforts were not recognized as belonging to a distinct critical school or movement.  Individual studies appeared in a wide variety of places and were categorized under a miscellany of subject headings, such as American Studies, regionalism, </a:t>
            </a:r>
            <a:r>
              <a:rPr lang="en-US" baseline="0" dirty="0" err="1" smtClean="0"/>
              <a:t>pastoralism</a:t>
            </a:r>
            <a:r>
              <a:rPr lang="en-US" baseline="0" dirty="0" smtClean="0"/>
              <a:t>, the frontier, human ecology, science and literature, nature in literature, landscape in literature, or the names of the authors treated.  One indication of the disunity of the early efforts is that these critics rarely cited one another’s work; they didn’t know it existed.  In a sense, each critic was inventing an environmental approach to literature in isolation” (</a:t>
            </a:r>
            <a:r>
              <a:rPr lang="en-US" baseline="0" dirty="0" err="1" smtClean="0"/>
              <a:t>Glotfelty</a:t>
            </a:r>
            <a:r>
              <a:rPr lang="en-US" baseline="0" dirty="0" smtClean="0"/>
              <a:t> xvi-xvii).</a:t>
            </a:r>
          </a:p>
        </p:txBody>
      </p:sp>
      <p:sp>
        <p:nvSpPr>
          <p:cNvPr id="4" name="Slide Number Placeholder 3"/>
          <p:cNvSpPr>
            <a:spLocks noGrp="1"/>
          </p:cNvSpPr>
          <p:nvPr>
            <p:ph type="sldNum" sz="quarter" idx="10"/>
          </p:nvPr>
        </p:nvSpPr>
        <p:spPr/>
        <p:txBody>
          <a:bodyPr/>
          <a:lstStyle/>
          <a:p>
            <a:fld id="{53731D07-027F-4602-BC02-1D4CFCCA8B10}" type="slidenum">
              <a:rPr lang="en-US" smtClean="0"/>
              <a:pPr/>
              <a:t>54</a:t>
            </a:fld>
            <a:endParaRPr lang="en-US"/>
          </a:p>
        </p:txBody>
      </p:sp>
    </p:spTree>
    <p:extLst>
      <p:ext uri="{BB962C8B-B14F-4D97-AF65-F5344CB8AC3E}">
        <p14:creationId xmlns:p14="http://schemas.microsoft.com/office/powerpoint/2010/main" val="40650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E3FE67-61B9-4A3B-9E08-397EEB51FFB4}" type="datetimeFigureOut">
              <a:rPr lang="en-US" smtClean="0"/>
              <a:pPr/>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7DB88-3D2E-4C2B-B9D1-F26A353418BB}" type="slidenum">
              <a:rPr lang="en-US" smtClean="0"/>
              <a:pPr/>
              <a:t>‹#›</a:t>
            </a:fld>
            <a:endParaRPr lang="en-US"/>
          </a:p>
        </p:txBody>
      </p:sp>
    </p:spTree>
    <p:extLst>
      <p:ext uri="{BB962C8B-B14F-4D97-AF65-F5344CB8AC3E}">
        <p14:creationId xmlns:p14="http://schemas.microsoft.com/office/powerpoint/2010/main" val="1889113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E3FE67-61B9-4A3B-9E08-397EEB51FFB4}" type="datetimeFigureOut">
              <a:rPr lang="en-US" smtClean="0"/>
              <a:pPr/>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7DB88-3D2E-4C2B-B9D1-F26A353418BB}" type="slidenum">
              <a:rPr lang="en-US" smtClean="0"/>
              <a:pPr/>
              <a:t>‹#›</a:t>
            </a:fld>
            <a:endParaRPr lang="en-US"/>
          </a:p>
        </p:txBody>
      </p:sp>
    </p:spTree>
    <p:extLst>
      <p:ext uri="{BB962C8B-B14F-4D97-AF65-F5344CB8AC3E}">
        <p14:creationId xmlns:p14="http://schemas.microsoft.com/office/powerpoint/2010/main" val="3477557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E3FE67-61B9-4A3B-9E08-397EEB51FFB4}" type="datetimeFigureOut">
              <a:rPr lang="en-US" smtClean="0"/>
              <a:pPr/>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7DB88-3D2E-4C2B-B9D1-F26A353418BB}" type="slidenum">
              <a:rPr lang="en-US" smtClean="0"/>
              <a:pPr/>
              <a:t>‹#›</a:t>
            </a:fld>
            <a:endParaRPr lang="en-US"/>
          </a:p>
        </p:txBody>
      </p:sp>
    </p:spTree>
    <p:extLst>
      <p:ext uri="{BB962C8B-B14F-4D97-AF65-F5344CB8AC3E}">
        <p14:creationId xmlns:p14="http://schemas.microsoft.com/office/powerpoint/2010/main" val="451390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7485" y="273050"/>
            <a:ext cx="1096856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7484" y="1598613"/>
            <a:ext cx="5382683"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3367" y="1598613"/>
            <a:ext cx="5382684"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8"/>
          <p:cNvSpPr>
            <a:spLocks noGrp="1" noChangeArrowheads="1"/>
          </p:cNvSpPr>
          <p:nvPr>
            <p:ph type="dt" sz="half" idx="10"/>
          </p:nvPr>
        </p:nvSpPr>
        <p:spPr>
          <a:ln/>
        </p:spPr>
        <p:txBody>
          <a:bodyPr/>
          <a:lstStyle>
            <a:lvl1pPr>
              <a:defRPr/>
            </a:lvl1pPr>
          </a:lstStyle>
          <a:p>
            <a:pPr>
              <a:defRPr/>
            </a:pPr>
            <a:endParaRPr lang="en-US"/>
          </a:p>
        </p:txBody>
      </p:sp>
      <p:sp>
        <p:nvSpPr>
          <p:cNvPr id="6" name="Rectangle 69"/>
          <p:cNvSpPr>
            <a:spLocks noGrp="1" noChangeArrowheads="1"/>
          </p:cNvSpPr>
          <p:nvPr>
            <p:ph type="ftr" sz="quarter" idx="11"/>
          </p:nvPr>
        </p:nvSpPr>
        <p:spPr>
          <a:ln/>
        </p:spPr>
        <p:txBody>
          <a:bodyPr/>
          <a:lstStyle>
            <a:lvl1pPr>
              <a:defRPr/>
            </a:lvl1pPr>
          </a:lstStyle>
          <a:p>
            <a:pPr>
              <a:defRPr/>
            </a:pPr>
            <a:endParaRPr lang="en-US"/>
          </a:p>
        </p:txBody>
      </p:sp>
      <p:sp>
        <p:nvSpPr>
          <p:cNvPr id="7" name="Rectangle 70"/>
          <p:cNvSpPr>
            <a:spLocks noGrp="1" noChangeArrowheads="1"/>
          </p:cNvSpPr>
          <p:nvPr>
            <p:ph type="sldNum" sz="quarter" idx="12"/>
          </p:nvPr>
        </p:nvSpPr>
        <p:spPr>
          <a:ln/>
        </p:spPr>
        <p:txBody>
          <a:bodyPr/>
          <a:lstStyle>
            <a:lvl1pPr>
              <a:defRPr/>
            </a:lvl1pPr>
          </a:lstStyle>
          <a:p>
            <a:pPr>
              <a:defRPr/>
            </a:pPr>
            <a:fld id="{11B0A1B5-F487-4808-A58C-B0545489119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E3FE67-61B9-4A3B-9E08-397EEB51FFB4}" type="datetimeFigureOut">
              <a:rPr lang="en-US" smtClean="0"/>
              <a:pPr/>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7DB88-3D2E-4C2B-B9D1-F26A353418BB}" type="slidenum">
              <a:rPr lang="en-US" smtClean="0"/>
              <a:pPr/>
              <a:t>‹#›</a:t>
            </a:fld>
            <a:endParaRPr lang="en-US"/>
          </a:p>
        </p:txBody>
      </p:sp>
    </p:spTree>
    <p:extLst>
      <p:ext uri="{BB962C8B-B14F-4D97-AF65-F5344CB8AC3E}">
        <p14:creationId xmlns:p14="http://schemas.microsoft.com/office/powerpoint/2010/main" val="3849611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E3FE67-61B9-4A3B-9E08-397EEB51FFB4}" type="datetimeFigureOut">
              <a:rPr lang="en-US" smtClean="0"/>
              <a:pPr/>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7DB88-3D2E-4C2B-B9D1-F26A353418BB}" type="slidenum">
              <a:rPr lang="en-US" smtClean="0"/>
              <a:pPr/>
              <a:t>‹#›</a:t>
            </a:fld>
            <a:endParaRPr lang="en-US"/>
          </a:p>
        </p:txBody>
      </p:sp>
    </p:spTree>
    <p:extLst>
      <p:ext uri="{BB962C8B-B14F-4D97-AF65-F5344CB8AC3E}">
        <p14:creationId xmlns:p14="http://schemas.microsoft.com/office/powerpoint/2010/main" val="4239256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E3FE67-61B9-4A3B-9E08-397EEB51FFB4}" type="datetimeFigureOut">
              <a:rPr lang="en-US" smtClean="0"/>
              <a:pPr/>
              <a:t>5/13/2019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87DB88-3D2E-4C2B-B9D1-F26A353418BB}" type="slidenum">
              <a:rPr lang="en-US" smtClean="0"/>
              <a:pPr/>
              <a:t>‹#›</a:t>
            </a:fld>
            <a:endParaRPr lang="en-US"/>
          </a:p>
        </p:txBody>
      </p:sp>
    </p:spTree>
    <p:extLst>
      <p:ext uri="{BB962C8B-B14F-4D97-AF65-F5344CB8AC3E}">
        <p14:creationId xmlns:p14="http://schemas.microsoft.com/office/powerpoint/2010/main" val="1894413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E3FE67-61B9-4A3B-9E08-397EEB51FFB4}" type="datetimeFigureOut">
              <a:rPr lang="en-US" smtClean="0"/>
              <a:pPr/>
              <a:t>5/13/2019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87DB88-3D2E-4C2B-B9D1-F26A353418BB}" type="slidenum">
              <a:rPr lang="en-US" smtClean="0"/>
              <a:pPr/>
              <a:t>‹#›</a:t>
            </a:fld>
            <a:endParaRPr lang="en-US"/>
          </a:p>
        </p:txBody>
      </p:sp>
    </p:spTree>
    <p:extLst>
      <p:ext uri="{BB962C8B-B14F-4D97-AF65-F5344CB8AC3E}">
        <p14:creationId xmlns:p14="http://schemas.microsoft.com/office/powerpoint/2010/main" val="2701659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E3FE67-61B9-4A3B-9E08-397EEB51FFB4}" type="datetimeFigureOut">
              <a:rPr lang="en-US" smtClean="0"/>
              <a:pPr/>
              <a:t>5/13/2019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87DB88-3D2E-4C2B-B9D1-F26A353418BB}" type="slidenum">
              <a:rPr lang="en-US" smtClean="0"/>
              <a:pPr/>
              <a:t>‹#›</a:t>
            </a:fld>
            <a:endParaRPr lang="en-US"/>
          </a:p>
        </p:txBody>
      </p:sp>
    </p:spTree>
    <p:extLst>
      <p:ext uri="{BB962C8B-B14F-4D97-AF65-F5344CB8AC3E}">
        <p14:creationId xmlns:p14="http://schemas.microsoft.com/office/powerpoint/2010/main" val="581502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E3FE67-61B9-4A3B-9E08-397EEB51FFB4}" type="datetimeFigureOut">
              <a:rPr lang="en-US" smtClean="0"/>
              <a:pPr/>
              <a:t>5/13/2019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87DB88-3D2E-4C2B-B9D1-F26A353418BB}" type="slidenum">
              <a:rPr lang="en-US" smtClean="0"/>
              <a:pPr/>
              <a:t>‹#›</a:t>
            </a:fld>
            <a:endParaRPr lang="en-US"/>
          </a:p>
        </p:txBody>
      </p:sp>
    </p:spTree>
    <p:extLst>
      <p:ext uri="{BB962C8B-B14F-4D97-AF65-F5344CB8AC3E}">
        <p14:creationId xmlns:p14="http://schemas.microsoft.com/office/powerpoint/2010/main" val="90439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E3FE67-61B9-4A3B-9E08-397EEB51FFB4}" type="datetimeFigureOut">
              <a:rPr lang="en-US" smtClean="0"/>
              <a:pPr/>
              <a:t>5/13/2019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87DB88-3D2E-4C2B-B9D1-F26A353418BB}" type="slidenum">
              <a:rPr lang="en-US" smtClean="0"/>
              <a:pPr/>
              <a:t>‹#›</a:t>
            </a:fld>
            <a:endParaRPr lang="en-US"/>
          </a:p>
        </p:txBody>
      </p:sp>
    </p:spTree>
    <p:extLst>
      <p:ext uri="{BB962C8B-B14F-4D97-AF65-F5344CB8AC3E}">
        <p14:creationId xmlns:p14="http://schemas.microsoft.com/office/powerpoint/2010/main" val="2758617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E3FE67-61B9-4A3B-9E08-397EEB51FFB4}" type="datetimeFigureOut">
              <a:rPr lang="en-US" smtClean="0"/>
              <a:pPr/>
              <a:t>5/13/2019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87DB88-3D2E-4C2B-B9D1-F26A353418BB}" type="slidenum">
              <a:rPr lang="en-US" smtClean="0"/>
              <a:pPr/>
              <a:t>‹#›</a:t>
            </a:fld>
            <a:endParaRPr lang="en-US"/>
          </a:p>
        </p:txBody>
      </p:sp>
    </p:spTree>
    <p:extLst>
      <p:ext uri="{BB962C8B-B14F-4D97-AF65-F5344CB8AC3E}">
        <p14:creationId xmlns:p14="http://schemas.microsoft.com/office/powerpoint/2010/main" val="3643409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E3FE67-61B9-4A3B-9E08-397EEB51FFB4}" type="datetimeFigureOut">
              <a:rPr lang="en-US" smtClean="0"/>
              <a:pPr/>
              <a:t>5/13/2019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87DB88-3D2E-4C2B-B9D1-F26A353418BB}" type="slidenum">
              <a:rPr lang="en-US" smtClean="0"/>
              <a:pPr/>
              <a:t>‹#›</a:t>
            </a:fld>
            <a:endParaRPr lang="en-US"/>
          </a:p>
        </p:txBody>
      </p:sp>
    </p:spTree>
    <p:extLst>
      <p:ext uri="{BB962C8B-B14F-4D97-AF65-F5344CB8AC3E}">
        <p14:creationId xmlns:p14="http://schemas.microsoft.com/office/powerpoint/2010/main" val="342354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algn="ctr" eaLnBrk="1" hangingPunct="1"/>
            <a:r>
              <a:rPr lang="en-US" smtClean="0"/>
              <a:t>Introduction to Modern Literary Theory</a:t>
            </a:r>
          </a:p>
        </p:txBody>
      </p:sp>
      <p:sp>
        <p:nvSpPr>
          <p:cNvPr id="4099" name="Rectangle 3"/>
          <p:cNvSpPr>
            <a:spLocks noGrp="1" noChangeArrowheads="1"/>
          </p:cNvSpPr>
          <p:nvPr>
            <p:ph type="subTitle" idx="1"/>
          </p:nvPr>
        </p:nvSpPr>
        <p:spPr>
          <a:xfrm>
            <a:off x="3429000" y="3505200"/>
            <a:ext cx="6400800" cy="1752600"/>
          </a:xfrm>
        </p:spPr>
        <p:txBody>
          <a:bodyPr/>
          <a:lstStyle/>
          <a:p>
            <a:pPr algn="ctr" eaLnBrk="1" hangingPunct="1"/>
            <a:r>
              <a:rPr lang="en-US" smtClean="0"/>
              <a:t>A discussion of theory, why we use it, and how it helps us understand what we read.</a:t>
            </a:r>
          </a:p>
        </p:txBody>
      </p:sp>
    </p:spTree>
    <p:extLst>
      <p:ext uri="{BB962C8B-B14F-4D97-AF65-F5344CB8AC3E}">
        <p14:creationId xmlns:p14="http://schemas.microsoft.com/office/powerpoint/2010/main" val="8604182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27355"/>
          </a:xfrm>
        </p:spPr>
        <p:txBody>
          <a:bodyPr>
            <a:noAutofit/>
          </a:bodyPr>
          <a:lstStyle/>
          <a:p>
            <a:pPr algn="ctr"/>
            <a:r>
              <a:rPr lang="en-US" sz="2400" dirty="0" smtClean="0"/>
              <a:t>New  Criticism</a:t>
            </a:r>
            <a:endParaRPr lang="en-US" sz="2400" dirty="0"/>
          </a:p>
        </p:txBody>
      </p:sp>
      <p:sp>
        <p:nvSpPr>
          <p:cNvPr id="3" name="Content Placeholder 2"/>
          <p:cNvSpPr>
            <a:spLocks noGrp="1"/>
          </p:cNvSpPr>
          <p:nvPr>
            <p:ph idx="1"/>
          </p:nvPr>
        </p:nvSpPr>
        <p:spPr>
          <a:xfrm>
            <a:off x="838200" y="1825625"/>
            <a:ext cx="10515600" cy="3493135"/>
          </a:xfrm>
        </p:spPr>
        <p:txBody>
          <a:bodyPr/>
          <a:lstStyle/>
          <a:p>
            <a:r>
              <a:rPr lang="en-US" dirty="0" smtClean="0"/>
              <a:t>"New Criticism" stressed close reading of the text itself, much like the French pedagogical precept "explication du </a:t>
            </a:r>
            <a:r>
              <a:rPr lang="en-US" dirty="0" err="1" smtClean="0"/>
              <a:t>texte</a:t>
            </a:r>
            <a:r>
              <a:rPr lang="en-US" dirty="0" smtClean="0"/>
              <a:t>.“</a:t>
            </a:r>
          </a:p>
          <a:p>
            <a:endParaRPr lang="en-US" dirty="0" smtClean="0"/>
          </a:p>
          <a:p>
            <a:r>
              <a:rPr lang="en-US" dirty="0" smtClean="0"/>
              <a:t>"New Criticism" viewed the work of literature as an aesthetic object independent of historical context and as a unified whole that reflected the unified sensibility of the artist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5"/>
          <p:cNvSpPr>
            <a:spLocks noGrp="1" noChangeArrowheads="1"/>
          </p:cNvSpPr>
          <p:nvPr>
            <p:ph type="body" sz="half" idx="1"/>
          </p:nvPr>
        </p:nvSpPr>
        <p:spPr>
          <a:xfrm>
            <a:off x="838200" y="1825625"/>
            <a:ext cx="10287000" cy="4351338"/>
          </a:xfrm>
        </p:spPr>
        <p:txBody>
          <a:bodyPr/>
          <a:lstStyle/>
          <a:p>
            <a:pPr eaLnBrk="1" hangingPunct="1"/>
            <a:r>
              <a:rPr lang="en-US" sz="2800" dirty="0" smtClean="0"/>
              <a:t>Takes a text as an autonomous object, non-related to the author, the culture, or the event it stems from</a:t>
            </a:r>
          </a:p>
          <a:p>
            <a:pPr eaLnBrk="1" hangingPunct="1">
              <a:buNone/>
            </a:pPr>
            <a:endParaRPr lang="en-US" sz="2800" dirty="0" smtClean="0"/>
          </a:p>
          <a:p>
            <a:pPr eaLnBrk="1" hangingPunct="1"/>
            <a:r>
              <a:rPr lang="en-US" sz="2800" dirty="0" smtClean="0"/>
              <a:t>Explores the “world” within the text</a:t>
            </a:r>
          </a:p>
          <a:p>
            <a:pPr eaLnBrk="1" hangingPunct="1">
              <a:buNone/>
            </a:pPr>
            <a:endParaRPr lang="en-US" sz="2800" dirty="0" smtClean="0"/>
          </a:p>
          <a:p>
            <a:pPr eaLnBrk="1" hangingPunct="1"/>
            <a:r>
              <a:rPr lang="en-US" sz="2800" dirty="0" smtClean="0"/>
              <a:t>Started in 1920’s and 1930’s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p:cNvSpPr>
            <a:spLocks noGrp="1" noChangeArrowheads="1"/>
          </p:cNvSpPr>
          <p:nvPr>
            <p:ph type="title"/>
          </p:nvPr>
        </p:nvSpPr>
        <p:spPr/>
        <p:txBody>
          <a:bodyPr/>
          <a:lstStyle/>
          <a:p>
            <a:pPr eaLnBrk="1" hangingPunct="1"/>
            <a:r>
              <a:rPr lang="en-US" smtClean="0"/>
              <a:t>KEY TERMS:	</a:t>
            </a:r>
          </a:p>
        </p:txBody>
      </p:sp>
      <p:sp>
        <p:nvSpPr>
          <p:cNvPr id="7171" name="Rectangle 1027"/>
          <p:cNvSpPr>
            <a:spLocks noGrp="1" noChangeArrowheads="1"/>
          </p:cNvSpPr>
          <p:nvPr>
            <p:ph type="body" sz="half" idx="1"/>
          </p:nvPr>
        </p:nvSpPr>
        <p:spPr/>
        <p:txBody>
          <a:bodyPr/>
          <a:lstStyle/>
          <a:p>
            <a:pPr eaLnBrk="1" hangingPunct="1">
              <a:lnSpc>
                <a:spcPct val="90000"/>
              </a:lnSpc>
            </a:pPr>
            <a:r>
              <a:rPr lang="en-US" sz="2400" b="1" dirty="0" smtClean="0">
                <a:latin typeface="Georgia" pitchFamily="18" charset="0"/>
                <a:cs typeface="Times New Roman" pitchFamily="18" charset="0"/>
              </a:rPr>
              <a:t>Intentional Fallacy</a:t>
            </a:r>
            <a:r>
              <a:rPr lang="en-US" sz="2400" dirty="0" smtClean="0">
                <a:latin typeface="Georgia" pitchFamily="18" charset="0"/>
                <a:cs typeface="Times New Roman" pitchFamily="18" charset="0"/>
              </a:rPr>
              <a:t> - equating the meaning of a poem with the author's intentions. </a:t>
            </a:r>
          </a:p>
          <a:p>
            <a:pPr eaLnBrk="1" hangingPunct="1">
              <a:lnSpc>
                <a:spcPct val="90000"/>
              </a:lnSpc>
              <a:buNone/>
            </a:pPr>
            <a:endParaRPr lang="en-US" sz="2400" dirty="0" smtClean="0">
              <a:cs typeface="Times New Roman" pitchFamily="18" charset="0"/>
            </a:endParaRPr>
          </a:p>
          <a:p>
            <a:pPr eaLnBrk="1" hangingPunct="1">
              <a:lnSpc>
                <a:spcPct val="90000"/>
              </a:lnSpc>
            </a:pPr>
            <a:r>
              <a:rPr lang="en-US" sz="2400" b="1" dirty="0" smtClean="0">
                <a:latin typeface="Georgia" pitchFamily="18" charset="0"/>
                <a:cs typeface="Times New Roman" pitchFamily="18" charset="0"/>
              </a:rPr>
              <a:t>Affective Fallacy</a:t>
            </a:r>
            <a:r>
              <a:rPr lang="en-US" sz="2400" dirty="0" smtClean="0">
                <a:latin typeface="Georgia" pitchFamily="18" charset="0"/>
                <a:cs typeface="Times New Roman" pitchFamily="18" charset="0"/>
              </a:rPr>
              <a:t> - confusing the meaning of a text with how it makes the reader </a:t>
            </a:r>
            <a:r>
              <a:rPr lang="en-US" sz="2400" i="1" dirty="0" smtClean="0">
                <a:latin typeface="Georgia" pitchFamily="18" charset="0"/>
                <a:cs typeface="Times New Roman" pitchFamily="18" charset="0"/>
              </a:rPr>
              <a:t>feel.</a:t>
            </a:r>
            <a:r>
              <a:rPr lang="en-US" sz="2400" dirty="0" smtClean="0">
                <a:latin typeface="Georgia" pitchFamily="18" charset="0"/>
                <a:cs typeface="Times New Roman" pitchFamily="18" charset="0"/>
              </a:rPr>
              <a:t> A reader's emotional response to a text generally does not produce a reliable interpretation.</a:t>
            </a:r>
            <a:endParaRPr lang="en-US" sz="2400" dirty="0" smtClean="0">
              <a:cs typeface="Times New Roman" pitchFamily="18" charset="0"/>
            </a:endParaRPr>
          </a:p>
        </p:txBody>
      </p:sp>
      <p:sp>
        <p:nvSpPr>
          <p:cNvPr id="7172" name="Rectangle 1028"/>
          <p:cNvSpPr>
            <a:spLocks noGrp="1" noChangeArrowheads="1"/>
          </p:cNvSpPr>
          <p:nvPr>
            <p:ph type="body" sz="half" idx="2"/>
          </p:nvPr>
        </p:nvSpPr>
        <p:spPr>
          <a:xfrm>
            <a:off x="6690360" y="1066800"/>
            <a:ext cx="5242560" cy="4495800"/>
          </a:xfrm>
        </p:spPr>
        <p:txBody>
          <a:bodyPr/>
          <a:lstStyle/>
          <a:p>
            <a:pPr eaLnBrk="1" hangingPunct="1">
              <a:lnSpc>
                <a:spcPct val="90000"/>
              </a:lnSpc>
            </a:pPr>
            <a:r>
              <a:rPr lang="en-US" sz="2400" b="1" dirty="0" smtClean="0">
                <a:latin typeface="Georgia" pitchFamily="18" charset="0"/>
                <a:cs typeface="Times New Roman" pitchFamily="18" charset="0"/>
              </a:rPr>
              <a:t>Heresy of Paraphrase</a:t>
            </a:r>
            <a:r>
              <a:rPr lang="en-US" sz="2400" dirty="0" smtClean="0">
                <a:latin typeface="Georgia" pitchFamily="18" charset="0"/>
                <a:cs typeface="Times New Roman" pitchFamily="18" charset="0"/>
              </a:rPr>
              <a:t> - assuming that an interpretation of a literary work could consist of a detailed summary or paraphrase. </a:t>
            </a:r>
          </a:p>
          <a:p>
            <a:pPr eaLnBrk="1" hangingPunct="1">
              <a:lnSpc>
                <a:spcPct val="90000"/>
              </a:lnSpc>
              <a:buNone/>
            </a:pPr>
            <a:endParaRPr lang="en-US" sz="2400" dirty="0" smtClean="0">
              <a:cs typeface="Times New Roman" pitchFamily="18" charset="0"/>
            </a:endParaRPr>
          </a:p>
          <a:p>
            <a:pPr eaLnBrk="1" hangingPunct="1">
              <a:lnSpc>
                <a:spcPct val="90000"/>
              </a:lnSpc>
            </a:pPr>
            <a:r>
              <a:rPr lang="en-US" sz="2400" b="1" dirty="0" smtClean="0">
                <a:latin typeface="Georgia" pitchFamily="18" charset="0"/>
                <a:cs typeface="Times New Roman" pitchFamily="18" charset="0"/>
              </a:rPr>
              <a:t>Close reading</a:t>
            </a:r>
            <a:r>
              <a:rPr lang="en-US" sz="2400" dirty="0" smtClean="0">
                <a:latin typeface="Georgia" pitchFamily="18" charset="0"/>
                <a:cs typeface="Times New Roman" pitchFamily="18" charset="0"/>
              </a:rPr>
              <a:t> "a close and detailed analysis of the text itself to arrive at an interpretation without referring to historical, authorial, or cultural concerns" (</a:t>
            </a:r>
            <a:r>
              <a:rPr lang="en-US" sz="2400" dirty="0" err="1" smtClean="0">
                <a:latin typeface="Georgia" pitchFamily="18" charset="0"/>
                <a:cs typeface="Times New Roman" pitchFamily="18" charset="0"/>
              </a:rPr>
              <a:t>Bressler</a:t>
            </a:r>
            <a:r>
              <a:rPr lang="en-US" sz="2400" dirty="0" smtClean="0">
                <a:latin typeface="Georgia" pitchFamily="18" charset="0"/>
                <a:cs typeface="Times New Roman" pitchFamily="18" charset="0"/>
              </a:rPr>
              <a:t>) </a:t>
            </a:r>
            <a:endParaRPr lang="en-US" sz="2400" dirty="0" smtClean="0"/>
          </a:p>
          <a:p>
            <a:pPr eaLnBrk="1" hangingPunct="1">
              <a:lnSpc>
                <a:spcPct val="90000"/>
              </a:lnSpc>
            </a:pPr>
            <a:endParaRPr lang="en-US" sz="24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Advantages and Disadvantages	</a:t>
            </a:r>
          </a:p>
        </p:txBody>
      </p:sp>
      <p:sp>
        <p:nvSpPr>
          <p:cNvPr id="8195" name="Rectangle 3"/>
          <p:cNvSpPr>
            <a:spLocks noGrp="1" noChangeArrowheads="1"/>
          </p:cNvSpPr>
          <p:nvPr>
            <p:ph type="body" sz="half" idx="1"/>
          </p:nvPr>
        </p:nvSpPr>
        <p:spPr/>
        <p:txBody>
          <a:bodyPr/>
          <a:lstStyle/>
          <a:p>
            <a:pPr eaLnBrk="1" hangingPunct="1"/>
            <a:r>
              <a:rPr lang="en-US" sz="2800" u="sng" dirty="0" smtClean="0"/>
              <a:t>Advantages</a:t>
            </a:r>
          </a:p>
          <a:p>
            <a:pPr eaLnBrk="1" hangingPunct="1">
              <a:buFont typeface="Symbol" pitchFamily="18" charset="2"/>
              <a:buNone/>
            </a:pPr>
            <a:r>
              <a:rPr lang="en-US" sz="2800" dirty="0" smtClean="0"/>
              <a:t>	- Do not have to know the author’s background</a:t>
            </a:r>
          </a:p>
          <a:p>
            <a:pPr eaLnBrk="1" hangingPunct="1">
              <a:buFont typeface="Symbol" pitchFamily="18" charset="2"/>
              <a:buNone/>
            </a:pPr>
            <a:endParaRPr lang="en-US" sz="2800" dirty="0" smtClean="0"/>
          </a:p>
          <a:p>
            <a:pPr eaLnBrk="1" hangingPunct="1">
              <a:buFont typeface="Symbol" pitchFamily="18" charset="2"/>
              <a:buNone/>
            </a:pPr>
            <a:r>
              <a:rPr lang="en-US" sz="2800" dirty="0" smtClean="0"/>
              <a:t>	-Do not have to be familiar with historical context</a:t>
            </a:r>
          </a:p>
          <a:p>
            <a:pPr eaLnBrk="1" hangingPunct="1">
              <a:buFont typeface="Symbol" pitchFamily="18" charset="2"/>
              <a:buNone/>
            </a:pPr>
            <a:endParaRPr lang="en-US" sz="2800" dirty="0" smtClean="0"/>
          </a:p>
          <a:p>
            <a:pPr eaLnBrk="1" hangingPunct="1">
              <a:buFont typeface="Symbol" pitchFamily="18" charset="2"/>
              <a:buNone/>
            </a:pPr>
            <a:r>
              <a:rPr lang="en-US" sz="2800" dirty="0" smtClean="0"/>
              <a:t>	-Can analyze language and imagery…</a:t>
            </a:r>
          </a:p>
        </p:txBody>
      </p:sp>
      <p:sp>
        <p:nvSpPr>
          <p:cNvPr id="8196" name="Rectangle 4"/>
          <p:cNvSpPr>
            <a:spLocks noGrp="1" noChangeArrowheads="1"/>
          </p:cNvSpPr>
          <p:nvPr>
            <p:ph type="body" sz="half" idx="2"/>
          </p:nvPr>
        </p:nvSpPr>
        <p:spPr/>
        <p:txBody>
          <a:bodyPr>
            <a:normAutofit lnSpcReduction="10000"/>
          </a:bodyPr>
          <a:lstStyle/>
          <a:p>
            <a:pPr eaLnBrk="1" hangingPunct="1"/>
            <a:r>
              <a:rPr lang="en-US" sz="2800" u="sng" dirty="0" smtClean="0"/>
              <a:t>Disadvantages</a:t>
            </a:r>
          </a:p>
          <a:p>
            <a:pPr eaLnBrk="1" hangingPunct="1">
              <a:buFont typeface="Symbol" pitchFamily="18" charset="2"/>
              <a:buNone/>
            </a:pPr>
            <a:r>
              <a:rPr lang="en-US" sz="2800" dirty="0" smtClean="0"/>
              <a:t>	-Text seen in isolation</a:t>
            </a:r>
          </a:p>
          <a:p>
            <a:pPr eaLnBrk="1" hangingPunct="1">
              <a:buFont typeface="Symbol" pitchFamily="18" charset="2"/>
              <a:buNone/>
            </a:pPr>
            <a:endParaRPr lang="en-US" sz="2800" dirty="0" smtClean="0"/>
          </a:p>
          <a:p>
            <a:pPr eaLnBrk="1" hangingPunct="1">
              <a:buFont typeface="Symbol" pitchFamily="18" charset="2"/>
              <a:buNone/>
            </a:pPr>
            <a:r>
              <a:rPr lang="en-US" sz="2800" dirty="0" smtClean="0"/>
              <a:t>	-Cannot account for allusions</a:t>
            </a:r>
          </a:p>
          <a:p>
            <a:pPr eaLnBrk="1" hangingPunct="1">
              <a:buFont typeface="Symbol" pitchFamily="18" charset="2"/>
              <a:buNone/>
            </a:pPr>
            <a:endParaRPr lang="en-US" sz="2800" dirty="0" smtClean="0"/>
          </a:p>
          <a:p>
            <a:pPr eaLnBrk="1" hangingPunct="1">
              <a:buFont typeface="Symbol" pitchFamily="18" charset="2"/>
              <a:buNone/>
            </a:pPr>
            <a:r>
              <a:rPr lang="en-US" sz="2800" dirty="0" smtClean="0"/>
              <a:t>	-Ignores context of work</a:t>
            </a:r>
          </a:p>
          <a:p>
            <a:pPr eaLnBrk="1" hangingPunct="1">
              <a:buFont typeface="Symbol" pitchFamily="18" charset="2"/>
              <a:buNone/>
            </a:pPr>
            <a:endParaRPr lang="en-US" sz="2800" dirty="0" smtClean="0"/>
          </a:p>
          <a:p>
            <a:pPr eaLnBrk="1" hangingPunct="1">
              <a:buFont typeface="Symbol" pitchFamily="18" charset="2"/>
              <a:buNone/>
            </a:pPr>
            <a:r>
              <a:rPr lang="en-US" sz="2800" dirty="0" smtClean="0"/>
              <a:t>	-Reduces literature to a series of rhetorical devices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42595"/>
          </a:xfrm>
        </p:spPr>
        <p:txBody>
          <a:bodyPr>
            <a:noAutofit/>
          </a:bodyPr>
          <a:lstStyle/>
          <a:p>
            <a:pPr algn="ctr"/>
            <a:r>
              <a:rPr lang="en-US" sz="2400" b="1" dirty="0" smtClean="0"/>
              <a:t>Structuralism</a:t>
            </a:r>
            <a:r>
              <a:rPr lang="en-US" sz="2400" dirty="0" smtClean="0"/>
              <a:t> (1950s)</a:t>
            </a:r>
            <a:endParaRPr lang="en-US" sz="2400" dirty="0"/>
          </a:p>
        </p:txBody>
      </p:sp>
      <p:sp>
        <p:nvSpPr>
          <p:cNvPr id="3" name="Content Placeholder 2"/>
          <p:cNvSpPr>
            <a:spLocks noGrp="1"/>
          </p:cNvSpPr>
          <p:nvPr>
            <p:ph sz="half" idx="1"/>
          </p:nvPr>
        </p:nvSpPr>
        <p:spPr>
          <a:xfrm>
            <a:off x="838200" y="1825625"/>
            <a:ext cx="10546080" cy="4351338"/>
          </a:xfrm>
        </p:spPr>
        <p:txBody>
          <a:bodyPr>
            <a:normAutofit/>
          </a:bodyPr>
          <a:lstStyle/>
          <a:p>
            <a:pPr algn="just"/>
            <a:r>
              <a:rPr lang="en-US" sz="2400" dirty="0" smtClean="0"/>
              <a:t>In sociology, anthropology, and linguistics, </a:t>
            </a:r>
            <a:r>
              <a:rPr lang="en-US" sz="2400" b="1" dirty="0" smtClean="0"/>
              <a:t>structuralism</a:t>
            </a:r>
            <a:r>
              <a:rPr lang="en-US" sz="2400" dirty="0" smtClean="0"/>
              <a:t> is the methodology that implies elements of human culture must be understood by way of their relationship to a larger, overarching system or structure. It works to uncover the structures that underlie all the things that humans do, think, perceive, and feel.</a:t>
            </a:r>
          </a:p>
          <a:p>
            <a:pPr algn="just"/>
            <a:endParaRPr lang="en-US" sz="2400" dirty="0" smtClean="0"/>
          </a:p>
          <a:p>
            <a:pPr algn="just"/>
            <a:r>
              <a:rPr lang="en-US" sz="2400" dirty="0" err="1" smtClean="0"/>
              <a:t>Structuralist</a:t>
            </a:r>
            <a:r>
              <a:rPr lang="en-US" sz="2400" dirty="0" smtClean="0"/>
              <a:t> critics: </a:t>
            </a:r>
          </a:p>
          <a:p>
            <a:pPr algn="just"/>
            <a:r>
              <a:rPr lang="en-US" sz="2400" dirty="0" err="1" smtClean="0"/>
              <a:t>Analyse</a:t>
            </a:r>
            <a:r>
              <a:rPr lang="en-US" sz="2400" dirty="0" smtClean="0"/>
              <a:t> a text relating it to some larger containing structure</a:t>
            </a:r>
          </a:p>
          <a:p>
            <a:pPr algn="just">
              <a:buNone/>
            </a:pPr>
            <a:endParaRPr lang="en-US" sz="2400" dirty="0" smtClean="0"/>
          </a:p>
          <a:p>
            <a:pPr algn="just"/>
            <a:r>
              <a:rPr lang="en-US" sz="2400" dirty="0" smtClean="0"/>
              <a:t>Interpret literature in terms of a range of underlying parallels with the structures of language </a:t>
            </a:r>
          </a:p>
          <a:p>
            <a:pPr algn="just">
              <a:buNone/>
            </a:pPr>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838200" y="365125"/>
            <a:ext cx="10515600" cy="610235"/>
          </a:xfrm>
        </p:spPr>
        <p:txBody>
          <a:bodyPr>
            <a:normAutofit fontScale="90000"/>
          </a:bodyPr>
          <a:lstStyle/>
          <a:p>
            <a:pPr algn="ctr"/>
            <a:r>
              <a:rPr lang="en-US" altLang="zh-TW" dirty="0" smtClean="0"/>
              <a:t>Post-structuralism (1960s)</a:t>
            </a:r>
            <a:endParaRPr lang="en-US" altLang="zh-TW" dirty="0"/>
          </a:p>
        </p:txBody>
      </p:sp>
      <p:sp>
        <p:nvSpPr>
          <p:cNvPr id="21507" name="Rectangle 3"/>
          <p:cNvSpPr>
            <a:spLocks noGrp="1" noChangeArrowheads="1"/>
          </p:cNvSpPr>
          <p:nvPr>
            <p:ph type="body" idx="1"/>
          </p:nvPr>
        </p:nvSpPr>
        <p:spPr/>
        <p:txBody>
          <a:bodyPr/>
          <a:lstStyle/>
          <a:p>
            <a:pPr>
              <a:lnSpc>
                <a:spcPct val="80000"/>
              </a:lnSpc>
            </a:pPr>
            <a:r>
              <a:rPr lang="en-US" altLang="zh-TW"/>
              <a:t>A </a:t>
            </a:r>
            <a:r>
              <a:rPr lang="en-US" altLang="zh-TW">
                <a:latin typeface="Arial"/>
              </a:rPr>
              <a:t>‘</a:t>
            </a:r>
            <a:r>
              <a:rPr lang="en-US" altLang="zh-TW"/>
              <a:t>rebellion against</a:t>
            </a:r>
            <a:r>
              <a:rPr lang="en-US" altLang="zh-TW">
                <a:latin typeface="Arial"/>
              </a:rPr>
              <a:t>’</a:t>
            </a:r>
            <a:r>
              <a:rPr lang="en-US" altLang="zh-TW"/>
              <a:t> structuralism </a:t>
            </a:r>
          </a:p>
          <a:p>
            <a:pPr>
              <a:lnSpc>
                <a:spcPct val="80000"/>
              </a:lnSpc>
            </a:pPr>
            <a:r>
              <a:rPr lang="en-US" altLang="zh-TW"/>
              <a:t>A critical and comprehensive response to the basic assumptions of structuralism</a:t>
            </a:r>
          </a:p>
          <a:p>
            <a:pPr>
              <a:lnSpc>
                <a:spcPct val="80000"/>
              </a:lnSpc>
            </a:pPr>
            <a:r>
              <a:rPr lang="en-US" altLang="zh-TW"/>
              <a:t>Studies the underlying structures inherent in cultural products (such as texts)</a:t>
            </a:r>
          </a:p>
          <a:p>
            <a:pPr>
              <a:lnSpc>
                <a:spcPct val="80000"/>
              </a:lnSpc>
            </a:pPr>
            <a:r>
              <a:rPr lang="en-US" altLang="zh-TW"/>
              <a:t>Utilizes analytical concepts from linguistics, psychology, anthropology and other fields</a:t>
            </a:r>
            <a:r>
              <a:rPr lang="en-US" altLang="zh-TW" sz="280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1000"/>
                                        <p:tgtEl>
                                          <p:spTgt spid="21507">
                                            <p:txEl>
                                              <p:pRg st="0" end="0"/>
                                            </p:txEl>
                                          </p:spTgt>
                                        </p:tgtEl>
                                      </p:cBhvr>
                                    </p:animEffect>
                                    <p:anim calcmode="lin" valueType="num">
                                      <p:cBhvr>
                                        <p:cTn id="8" dur="10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50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507">
                                            <p:txEl>
                                              <p:pRg st="1" end="1"/>
                                            </p:txEl>
                                          </p:spTgt>
                                        </p:tgtEl>
                                        <p:attrNameLst>
                                          <p:attrName>style.visibility</p:attrName>
                                        </p:attrNameLst>
                                      </p:cBhvr>
                                      <p:to>
                                        <p:strVal val="visible"/>
                                      </p:to>
                                    </p:set>
                                    <p:animEffect transition="in" filter="fade">
                                      <p:cBhvr>
                                        <p:cTn id="14" dur="1000"/>
                                        <p:tgtEl>
                                          <p:spTgt spid="21507">
                                            <p:txEl>
                                              <p:pRg st="1" end="1"/>
                                            </p:txEl>
                                          </p:spTgt>
                                        </p:tgtEl>
                                      </p:cBhvr>
                                    </p:animEffect>
                                    <p:anim calcmode="lin" valueType="num">
                                      <p:cBhvr>
                                        <p:cTn id="15" dur="10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150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507">
                                            <p:txEl>
                                              <p:pRg st="2" end="2"/>
                                            </p:txEl>
                                          </p:spTgt>
                                        </p:tgtEl>
                                        <p:attrNameLst>
                                          <p:attrName>style.visibility</p:attrName>
                                        </p:attrNameLst>
                                      </p:cBhvr>
                                      <p:to>
                                        <p:strVal val="visible"/>
                                      </p:to>
                                    </p:set>
                                    <p:animEffect transition="in" filter="fade">
                                      <p:cBhvr>
                                        <p:cTn id="21" dur="1000"/>
                                        <p:tgtEl>
                                          <p:spTgt spid="21507">
                                            <p:txEl>
                                              <p:pRg st="2" end="2"/>
                                            </p:txEl>
                                          </p:spTgt>
                                        </p:tgtEl>
                                      </p:cBhvr>
                                    </p:animEffect>
                                    <p:anim calcmode="lin" valueType="num">
                                      <p:cBhvr>
                                        <p:cTn id="22" dur="10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150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507">
                                            <p:txEl>
                                              <p:pRg st="3" end="3"/>
                                            </p:txEl>
                                          </p:spTgt>
                                        </p:tgtEl>
                                        <p:attrNameLst>
                                          <p:attrName>style.visibility</p:attrName>
                                        </p:attrNameLst>
                                      </p:cBhvr>
                                      <p:to>
                                        <p:strVal val="visible"/>
                                      </p:to>
                                    </p:set>
                                    <p:animEffect transition="in" filter="fade">
                                      <p:cBhvr>
                                        <p:cTn id="28" dur="1000"/>
                                        <p:tgtEl>
                                          <p:spTgt spid="21507">
                                            <p:txEl>
                                              <p:pRg st="3" end="3"/>
                                            </p:txEl>
                                          </p:spTgt>
                                        </p:tgtEl>
                                      </p:cBhvr>
                                    </p:animEffect>
                                    <p:anim calcmode="lin" valueType="num">
                                      <p:cBhvr>
                                        <p:cTn id="29" dur="10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150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838200" y="746760"/>
            <a:ext cx="10515600" cy="5430203"/>
          </a:xfrm>
        </p:spPr>
        <p:txBody>
          <a:bodyPr>
            <a:normAutofit/>
          </a:bodyPr>
          <a:lstStyle/>
          <a:p>
            <a:r>
              <a:rPr lang="en-US" altLang="zh-TW" dirty="0"/>
              <a:t>To understand an object (e.g. one of the many meanings of a text), we need to study</a:t>
            </a:r>
            <a:r>
              <a:rPr lang="en-US" altLang="zh-TW" dirty="0">
                <a:latin typeface="Arial"/>
              </a:rPr>
              <a:t>…</a:t>
            </a:r>
            <a:r>
              <a:rPr lang="en-US" altLang="zh-TW" dirty="0"/>
              <a:t> </a:t>
            </a:r>
            <a:endParaRPr lang="en-US" altLang="zh-TW" dirty="0" smtClean="0"/>
          </a:p>
          <a:p>
            <a:endParaRPr lang="en-US" altLang="zh-TW" dirty="0" smtClean="0"/>
          </a:p>
          <a:p>
            <a:r>
              <a:rPr lang="en-US" altLang="zh-TW" dirty="0" smtClean="0"/>
              <a:t>the </a:t>
            </a:r>
            <a:r>
              <a:rPr lang="en-US" altLang="zh-TW" dirty="0"/>
              <a:t>object itself </a:t>
            </a:r>
            <a:endParaRPr lang="en-US" altLang="zh-TW" dirty="0" smtClean="0"/>
          </a:p>
          <a:p>
            <a:endParaRPr lang="en-US" altLang="zh-TW" dirty="0" smtClean="0"/>
          </a:p>
          <a:p>
            <a:r>
              <a:rPr lang="en-US" altLang="zh-TW" dirty="0" smtClean="0"/>
              <a:t>the </a:t>
            </a:r>
            <a:r>
              <a:rPr lang="en-US" altLang="zh-TW" dirty="0"/>
              <a:t>systems of knowledge which were coordinated to produce the object </a:t>
            </a:r>
            <a:endParaRPr lang="en-US" altLang="zh-TW" dirty="0" smtClean="0"/>
          </a:p>
          <a:p>
            <a:pPr>
              <a:buNone/>
            </a:pPr>
            <a:endParaRPr lang="en-US" altLang="zh-TW" dirty="0" smtClean="0"/>
          </a:p>
          <a:p>
            <a:r>
              <a:rPr lang="en-US" altLang="zh-TW" dirty="0" smtClean="0"/>
              <a:t>Post-structuralism: a study of how knowledge is produced</a:t>
            </a:r>
          </a:p>
          <a:p>
            <a:endParaRPr lang="en-US" altLang="zh-TW" dirty="0" smtClean="0"/>
          </a:p>
          <a:p>
            <a:r>
              <a:rPr lang="en-US" altLang="zh-TW" dirty="0" smtClean="0"/>
              <a:t>Reader's culture = reader</a:t>
            </a:r>
            <a:r>
              <a:rPr lang="en-US" altLang="zh-TW" dirty="0" smtClean="0">
                <a:latin typeface="Arial"/>
              </a:rPr>
              <a:t>’</a:t>
            </a:r>
            <a:r>
              <a:rPr lang="en-US" altLang="zh-TW" dirty="0" smtClean="0"/>
              <a:t>s society (in the interpretation of a piece) </a:t>
            </a:r>
          </a:p>
          <a:p>
            <a:pPr lvl="1"/>
            <a:endParaRPr lang="en-US" altLang="zh-TW" dirty="0"/>
          </a:p>
          <a:p>
            <a:pPr lvl="1">
              <a:buFontTx/>
              <a:buNone/>
            </a:pPr>
            <a:endParaRPr lang="en-US" altLang="zh-TW"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2531">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22531">
                                            <p:txEl>
                                              <p:pRg st="0" end="0"/>
                                            </p:txEl>
                                          </p:spTgt>
                                        </p:tgtEl>
                                        <p:attrNameLst>
                                          <p:attrName>ppt_w</p:attrName>
                                        </p:attrNameLst>
                                      </p:cBhvr>
                                    </p:anim>
                                    <p:anim by="(#ppt_w*0.50)" calcmode="lin" valueType="num">
                                      <p:cBhvr>
                                        <p:cTn id="8" dur="500" decel="50000" autoRev="1" fill="hold">
                                          <p:stCondLst>
                                            <p:cond delay="0"/>
                                          </p:stCondLst>
                                        </p:cTn>
                                        <p:tgtEl>
                                          <p:spTgt spid="22531">
                                            <p:txEl>
                                              <p:pRg st="0" end="0"/>
                                            </p:txEl>
                                          </p:spTgt>
                                        </p:tgtEl>
                                        <p:attrNameLst>
                                          <p:attrName>ppt_x</p:attrName>
                                        </p:attrNameLst>
                                      </p:cBhvr>
                                    </p:anim>
                                    <p:anim from="(-#ppt_h/2)" to="(#ppt_y)" calcmode="lin" valueType="num">
                                      <p:cBhvr>
                                        <p:cTn id="9" dur="1000" fill="hold">
                                          <p:stCondLst>
                                            <p:cond delay="0"/>
                                          </p:stCondLst>
                                        </p:cTn>
                                        <p:tgtEl>
                                          <p:spTgt spid="22531">
                                            <p:txEl>
                                              <p:pRg st="0" end="0"/>
                                            </p:txEl>
                                          </p:spTgt>
                                        </p:tgtEl>
                                        <p:attrNameLst>
                                          <p:attrName>ppt_y</p:attrName>
                                        </p:attrNameLst>
                                      </p:cBhvr>
                                    </p:anim>
                                    <p:animRot by="21600000">
                                      <p:cBhvr>
                                        <p:cTn id="10" dur="1000" fill="hold">
                                          <p:stCondLst>
                                            <p:cond delay="0"/>
                                          </p:stCondLst>
                                        </p:cTn>
                                        <p:tgtEl>
                                          <p:spTgt spid="22531">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22531">
                                            <p:txEl>
                                              <p:pRg st="2" end="2"/>
                                            </p:txEl>
                                          </p:spTgt>
                                        </p:tgtEl>
                                        <p:attrNameLst>
                                          <p:attrName>style.visibility</p:attrName>
                                        </p:attrNameLst>
                                      </p:cBhvr>
                                      <p:to>
                                        <p:strVal val="visible"/>
                                      </p:to>
                                    </p:set>
                                    <p:anim by="(-#ppt_w*2)" calcmode="lin" valueType="num">
                                      <p:cBhvr rctx="PPT">
                                        <p:cTn id="15" dur="500" autoRev="1" fill="hold">
                                          <p:stCondLst>
                                            <p:cond delay="0"/>
                                          </p:stCondLst>
                                        </p:cTn>
                                        <p:tgtEl>
                                          <p:spTgt spid="22531">
                                            <p:txEl>
                                              <p:pRg st="2" end="2"/>
                                            </p:txEl>
                                          </p:spTgt>
                                        </p:tgtEl>
                                        <p:attrNameLst>
                                          <p:attrName>ppt_w</p:attrName>
                                        </p:attrNameLst>
                                      </p:cBhvr>
                                    </p:anim>
                                    <p:anim by="(#ppt_w*0.50)" calcmode="lin" valueType="num">
                                      <p:cBhvr>
                                        <p:cTn id="16" dur="500" decel="50000" autoRev="1" fill="hold">
                                          <p:stCondLst>
                                            <p:cond delay="0"/>
                                          </p:stCondLst>
                                        </p:cTn>
                                        <p:tgtEl>
                                          <p:spTgt spid="22531">
                                            <p:txEl>
                                              <p:pRg st="2" end="2"/>
                                            </p:txEl>
                                          </p:spTgt>
                                        </p:tgtEl>
                                        <p:attrNameLst>
                                          <p:attrName>ppt_x</p:attrName>
                                        </p:attrNameLst>
                                      </p:cBhvr>
                                    </p:anim>
                                    <p:anim from="(-#ppt_h/2)" to="(#ppt_y)" calcmode="lin" valueType="num">
                                      <p:cBhvr>
                                        <p:cTn id="17" dur="1000" fill="hold">
                                          <p:stCondLst>
                                            <p:cond delay="0"/>
                                          </p:stCondLst>
                                        </p:cTn>
                                        <p:tgtEl>
                                          <p:spTgt spid="22531">
                                            <p:txEl>
                                              <p:pRg st="2" end="2"/>
                                            </p:txEl>
                                          </p:spTgt>
                                        </p:tgtEl>
                                        <p:attrNameLst>
                                          <p:attrName>ppt_y</p:attrName>
                                        </p:attrNameLst>
                                      </p:cBhvr>
                                    </p:anim>
                                    <p:animRot by="21600000">
                                      <p:cBhvr>
                                        <p:cTn id="18" dur="1000" fill="hold">
                                          <p:stCondLst>
                                            <p:cond delay="0"/>
                                          </p:stCondLst>
                                        </p:cTn>
                                        <p:tgtEl>
                                          <p:spTgt spid="22531">
                                            <p:txEl>
                                              <p:pRg st="2" end="2"/>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22531">
                                            <p:txEl>
                                              <p:pRg st="4" end="4"/>
                                            </p:txEl>
                                          </p:spTgt>
                                        </p:tgtEl>
                                        <p:attrNameLst>
                                          <p:attrName>style.visibility</p:attrName>
                                        </p:attrNameLst>
                                      </p:cBhvr>
                                      <p:to>
                                        <p:strVal val="visible"/>
                                      </p:to>
                                    </p:set>
                                    <p:anim by="(-#ppt_w*2)" calcmode="lin" valueType="num">
                                      <p:cBhvr rctx="PPT">
                                        <p:cTn id="23" dur="500" autoRev="1" fill="hold">
                                          <p:stCondLst>
                                            <p:cond delay="0"/>
                                          </p:stCondLst>
                                        </p:cTn>
                                        <p:tgtEl>
                                          <p:spTgt spid="22531">
                                            <p:txEl>
                                              <p:pRg st="4" end="4"/>
                                            </p:txEl>
                                          </p:spTgt>
                                        </p:tgtEl>
                                        <p:attrNameLst>
                                          <p:attrName>ppt_w</p:attrName>
                                        </p:attrNameLst>
                                      </p:cBhvr>
                                    </p:anim>
                                    <p:anim by="(#ppt_w*0.50)" calcmode="lin" valueType="num">
                                      <p:cBhvr>
                                        <p:cTn id="24" dur="500" decel="50000" autoRev="1" fill="hold">
                                          <p:stCondLst>
                                            <p:cond delay="0"/>
                                          </p:stCondLst>
                                        </p:cTn>
                                        <p:tgtEl>
                                          <p:spTgt spid="22531">
                                            <p:txEl>
                                              <p:pRg st="4" end="4"/>
                                            </p:txEl>
                                          </p:spTgt>
                                        </p:tgtEl>
                                        <p:attrNameLst>
                                          <p:attrName>ppt_x</p:attrName>
                                        </p:attrNameLst>
                                      </p:cBhvr>
                                    </p:anim>
                                    <p:anim from="(-#ppt_h/2)" to="(#ppt_y)" calcmode="lin" valueType="num">
                                      <p:cBhvr>
                                        <p:cTn id="25" dur="1000" fill="hold">
                                          <p:stCondLst>
                                            <p:cond delay="0"/>
                                          </p:stCondLst>
                                        </p:cTn>
                                        <p:tgtEl>
                                          <p:spTgt spid="22531">
                                            <p:txEl>
                                              <p:pRg st="4" end="4"/>
                                            </p:txEl>
                                          </p:spTgt>
                                        </p:tgtEl>
                                        <p:attrNameLst>
                                          <p:attrName>ppt_y</p:attrName>
                                        </p:attrNameLst>
                                      </p:cBhvr>
                                    </p:anim>
                                    <p:animRot by="21600000">
                                      <p:cBhvr>
                                        <p:cTn id="26" dur="1000" fill="hold">
                                          <p:stCondLst>
                                            <p:cond delay="0"/>
                                          </p:stCondLst>
                                        </p:cTn>
                                        <p:tgtEl>
                                          <p:spTgt spid="22531">
                                            <p:txEl>
                                              <p:pRg st="4" end="4"/>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22531">
                                            <p:txEl>
                                              <p:pRg st="6" end="6"/>
                                            </p:txEl>
                                          </p:spTgt>
                                        </p:tgtEl>
                                        <p:attrNameLst>
                                          <p:attrName>style.visibility</p:attrName>
                                        </p:attrNameLst>
                                      </p:cBhvr>
                                      <p:to>
                                        <p:strVal val="visible"/>
                                      </p:to>
                                    </p:set>
                                    <p:anim by="(-#ppt_w*2)" calcmode="lin" valueType="num">
                                      <p:cBhvr rctx="PPT">
                                        <p:cTn id="31" dur="500" autoRev="1" fill="hold">
                                          <p:stCondLst>
                                            <p:cond delay="0"/>
                                          </p:stCondLst>
                                        </p:cTn>
                                        <p:tgtEl>
                                          <p:spTgt spid="22531">
                                            <p:txEl>
                                              <p:pRg st="6" end="6"/>
                                            </p:txEl>
                                          </p:spTgt>
                                        </p:tgtEl>
                                        <p:attrNameLst>
                                          <p:attrName>ppt_w</p:attrName>
                                        </p:attrNameLst>
                                      </p:cBhvr>
                                    </p:anim>
                                    <p:anim by="(#ppt_w*0.50)" calcmode="lin" valueType="num">
                                      <p:cBhvr>
                                        <p:cTn id="32" dur="500" decel="50000" autoRev="1" fill="hold">
                                          <p:stCondLst>
                                            <p:cond delay="0"/>
                                          </p:stCondLst>
                                        </p:cTn>
                                        <p:tgtEl>
                                          <p:spTgt spid="22531">
                                            <p:txEl>
                                              <p:pRg st="6" end="6"/>
                                            </p:txEl>
                                          </p:spTgt>
                                        </p:tgtEl>
                                        <p:attrNameLst>
                                          <p:attrName>ppt_x</p:attrName>
                                        </p:attrNameLst>
                                      </p:cBhvr>
                                    </p:anim>
                                    <p:anim from="(-#ppt_h/2)" to="(#ppt_y)" calcmode="lin" valueType="num">
                                      <p:cBhvr>
                                        <p:cTn id="33" dur="1000" fill="hold">
                                          <p:stCondLst>
                                            <p:cond delay="0"/>
                                          </p:stCondLst>
                                        </p:cTn>
                                        <p:tgtEl>
                                          <p:spTgt spid="22531">
                                            <p:txEl>
                                              <p:pRg st="6" end="6"/>
                                            </p:txEl>
                                          </p:spTgt>
                                        </p:tgtEl>
                                        <p:attrNameLst>
                                          <p:attrName>ppt_y</p:attrName>
                                        </p:attrNameLst>
                                      </p:cBhvr>
                                    </p:anim>
                                    <p:animRot by="21600000">
                                      <p:cBhvr>
                                        <p:cTn id="34" dur="1000" fill="hold">
                                          <p:stCondLst>
                                            <p:cond delay="0"/>
                                          </p:stCondLst>
                                        </p:cTn>
                                        <p:tgtEl>
                                          <p:spTgt spid="22531">
                                            <p:txEl>
                                              <p:pRg st="6" end="6"/>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22531">
                                            <p:txEl>
                                              <p:pRg st="8" end="8"/>
                                            </p:txEl>
                                          </p:spTgt>
                                        </p:tgtEl>
                                        <p:attrNameLst>
                                          <p:attrName>style.visibility</p:attrName>
                                        </p:attrNameLst>
                                      </p:cBhvr>
                                      <p:to>
                                        <p:strVal val="visible"/>
                                      </p:to>
                                    </p:set>
                                    <p:anim by="(-#ppt_w*2)" calcmode="lin" valueType="num">
                                      <p:cBhvr rctx="PPT">
                                        <p:cTn id="39" dur="500" autoRev="1" fill="hold">
                                          <p:stCondLst>
                                            <p:cond delay="0"/>
                                          </p:stCondLst>
                                        </p:cTn>
                                        <p:tgtEl>
                                          <p:spTgt spid="22531">
                                            <p:txEl>
                                              <p:pRg st="8" end="8"/>
                                            </p:txEl>
                                          </p:spTgt>
                                        </p:tgtEl>
                                        <p:attrNameLst>
                                          <p:attrName>ppt_w</p:attrName>
                                        </p:attrNameLst>
                                      </p:cBhvr>
                                    </p:anim>
                                    <p:anim by="(#ppt_w*0.50)" calcmode="lin" valueType="num">
                                      <p:cBhvr>
                                        <p:cTn id="40" dur="500" decel="50000" autoRev="1" fill="hold">
                                          <p:stCondLst>
                                            <p:cond delay="0"/>
                                          </p:stCondLst>
                                        </p:cTn>
                                        <p:tgtEl>
                                          <p:spTgt spid="22531">
                                            <p:txEl>
                                              <p:pRg st="8" end="8"/>
                                            </p:txEl>
                                          </p:spTgt>
                                        </p:tgtEl>
                                        <p:attrNameLst>
                                          <p:attrName>ppt_x</p:attrName>
                                        </p:attrNameLst>
                                      </p:cBhvr>
                                    </p:anim>
                                    <p:anim from="(-#ppt_h/2)" to="(#ppt_y)" calcmode="lin" valueType="num">
                                      <p:cBhvr>
                                        <p:cTn id="41" dur="1000" fill="hold">
                                          <p:stCondLst>
                                            <p:cond delay="0"/>
                                          </p:stCondLst>
                                        </p:cTn>
                                        <p:tgtEl>
                                          <p:spTgt spid="22531">
                                            <p:txEl>
                                              <p:pRg st="8" end="8"/>
                                            </p:txEl>
                                          </p:spTgt>
                                        </p:tgtEl>
                                        <p:attrNameLst>
                                          <p:attrName>ppt_y</p:attrName>
                                        </p:attrNameLst>
                                      </p:cBhvr>
                                    </p:anim>
                                    <p:animRot by="21600000">
                                      <p:cBhvr>
                                        <p:cTn id="42" dur="1000" fill="hold">
                                          <p:stCondLst>
                                            <p:cond delay="0"/>
                                          </p:stCondLst>
                                        </p:cTn>
                                        <p:tgtEl>
                                          <p:spTgt spid="22531">
                                            <p:txEl>
                                              <p:pRg st="8" end="8"/>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smtClean="0"/>
              <a:t>Deconstruction:</a:t>
            </a:r>
          </a:p>
        </p:txBody>
      </p:sp>
      <p:sp>
        <p:nvSpPr>
          <p:cNvPr id="19459" name="Rectangle 3"/>
          <p:cNvSpPr>
            <a:spLocks noGrp="1" noChangeArrowheads="1"/>
          </p:cNvSpPr>
          <p:nvPr>
            <p:ph type="body" idx="1"/>
          </p:nvPr>
        </p:nvSpPr>
        <p:spPr>
          <a:xfrm>
            <a:off x="838200" y="1825625"/>
            <a:ext cx="9433560" cy="2914015"/>
          </a:xfrm>
        </p:spPr>
        <p:txBody>
          <a:bodyPr/>
          <a:lstStyle/>
          <a:p>
            <a:pPr eaLnBrk="1" hangingPunct="1"/>
            <a:r>
              <a:rPr lang="en-US" dirty="0" smtClean="0"/>
              <a:t>Sees literature as fluid parts and not one whole, with multiple meanings and ways to look at and not one large meaning.</a:t>
            </a:r>
          </a:p>
          <a:p>
            <a:pPr eaLnBrk="1" hangingPunct="1"/>
            <a:r>
              <a:rPr lang="en-US" dirty="0" smtClean="0"/>
              <a:t>Infinite number of signifiers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762000"/>
            <a:ext cx="10972800" cy="1143000"/>
          </a:xfrm>
        </p:spPr>
        <p:txBody>
          <a:bodyPr>
            <a:normAutofit/>
          </a:bodyPr>
          <a:lstStyle/>
          <a:p>
            <a:pPr algn="ctr" eaLnBrk="1" hangingPunct="1"/>
            <a:r>
              <a:rPr lang="en-US" altLang="en-US" sz="3200" b="1" dirty="0" smtClean="0"/>
              <a:t>DECONSTRUCTION</a:t>
            </a:r>
          </a:p>
        </p:txBody>
      </p:sp>
      <p:sp>
        <p:nvSpPr>
          <p:cNvPr id="4099" name="Rectangle 3"/>
          <p:cNvSpPr>
            <a:spLocks noGrp="1" noChangeArrowheads="1"/>
          </p:cNvSpPr>
          <p:nvPr>
            <p:ph type="body" idx="1"/>
          </p:nvPr>
        </p:nvSpPr>
        <p:spPr>
          <a:xfrm>
            <a:off x="609600" y="1905001"/>
            <a:ext cx="10972800" cy="4525963"/>
          </a:xfrm>
        </p:spPr>
        <p:txBody>
          <a:bodyPr/>
          <a:lstStyle/>
          <a:p>
            <a:pPr eaLnBrk="1" hangingPunct="1">
              <a:lnSpc>
                <a:spcPct val="80000"/>
              </a:lnSpc>
            </a:pPr>
            <a:r>
              <a:rPr lang="en-US" altLang="en-US" sz="2800" dirty="0" smtClean="0"/>
              <a:t>Invites us to “unravel” the constructs around us and to re-examine appearance and reality</a:t>
            </a:r>
          </a:p>
          <a:p>
            <a:pPr eaLnBrk="1" hangingPunct="1">
              <a:lnSpc>
                <a:spcPct val="80000"/>
              </a:lnSpc>
              <a:buNone/>
            </a:pPr>
            <a:endParaRPr lang="en-US" altLang="en-US" sz="2800" dirty="0" smtClean="0"/>
          </a:p>
          <a:p>
            <a:pPr eaLnBrk="1" hangingPunct="1">
              <a:lnSpc>
                <a:spcPct val="80000"/>
              </a:lnSpc>
            </a:pPr>
            <a:r>
              <a:rPr lang="en-US" altLang="en-US" sz="2800" dirty="0" smtClean="0"/>
              <a:t>Seeks to show that a literary work is self-contradictory</a:t>
            </a:r>
          </a:p>
          <a:p>
            <a:pPr eaLnBrk="1" hangingPunct="1">
              <a:lnSpc>
                <a:spcPct val="80000"/>
              </a:lnSpc>
              <a:buNone/>
            </a:pPr>
            <a:endParaRPr lang="en-US" altLang="en-US" sz="2800" dirty="0" smtClean="0"/>
          </a:p>
          <a:p>
            <a:pPr eaLnBrk="1" hangingPunct="1">
              <a:lnSpc>
                <a:spcPct val="80000"/>
              </a:lnSpc>
            </a:pPr>
            <a:r>
              <a:rPr lang="en-US" altLang="en-US" sz="2800" dirty="0" smtClean="0"/>
              <a:t>In high school we teach that meanings are “fixed” there is an “answer” or meaning behind works of art. So how does this explain that people have different interpretations of what art is?</a:t>
            </a:r>
          </a:p>
          <a:p>
            <a:pPr eaLnBrk="1" hangingPunct="1">
              <a:lnSpc>
                <a:spcPct val="80000"/>
              </a:lnSpc>
              <a:buNone/>
            </a:pPr>
            <a:endParaRPr lang="en-US" altLang="en-US" sz="2800" dirty="0" smtClean="0"/>
          </a:p>
          <a:p>
            <a:pPr eaLnBrk="1" hangingPunct="1">
              <a:lnSpc>
                <a:spcPct val="80000"/>
              </a:lnSpc>
            </a:pPr>
            <a:r>
              <a:rPr lang="en-US" altLang="en-US" sz="2800" dirty="0" smtClean="0"/>
              <a:t>Most high school teachers would never teach this form of analysis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609600" y="1752601"/>
            <a:ext cx="10972800" cy="2590800"/>
          </a:xfrm>
        </p:spPr>
        <p:txBody>
          <a:bodyPr/>
          <a:lstStyle/>
          <a:p>
            <a:pPr eaLnBrk="1" hangingPunct="1">
              <a:buFontTx/>
              <a:buNone/>
            </a:pPr>
            <a:r>
              <a:rPr lang="en-US" altLang="en-US" dirty="0" smtClean="0"/>
              <a:t>Example: </a:t>
            </a:r>
          </a:p>
          <a:p>
            <a:pPr eaLnBrk="1" hangingPunct="1">
              <a:buFontTx/>
              <a:buNone/>
            </a:pPr>
            <a:r>
              <a:rPr lang="en-US" altLang="en-US" dirty="0" smtClean="0"/>
              <a:t>If you have ever listened to someone explain a book, a movie or any work</a:t>
            </a:r>
          </a:p>
          <a:p>
            <a:pPr eaLnBrk="1" hangingPunct="1">
              <a:buFontTx/>
              <a:buNone/>
            </a:pPr>
            <a:r>
              <a:rPr lang="en-US" altLang="en-US" dirty="0" smtClean="0"/>
              <a:t>of art (poetry, painting – even a magazine article) and you wanted to</a:t>
            </a:r>
          </a:p>
          <a:p>
            <a:pPr eaLnBrk="1" hangingPunct="1">
              <a:buFontTx/>
              <a:buNone/>
            </a:pPr>
            <a:r>
              <a:rPr lang="en-US" altLang="en-US" dirty="0" smtClean="0"/>
              <a:t>interrupt and say, “But I saw something that </a:t>
            </a:r>
            <a:r>
              <a:rPr lang="en-US" altLang="en-US" u="sng" dirty="0" smtClean="0"/>
              <a:t>contradicts</a:t>
            </a:r>
            <a:r>
              <a:rPr lang="en-US" altLang="en-US" dirty="0" smtClean="0"/>
              <a:t> what you are</a:t>
            </a:r>
          </a:p>
          <a:p>
            <a:pPr eaLnBrk="1" hangingPunct="1">
              <a:buFontTx/>
              <a:buNone/>
            </a:pPr>
            <a:r>
              <a:rPr lang="en-US" altLang="en-US" dirty="0" smtClean="0"/>
              <a:t>saying.” then you have practiced deconstruction.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743200" y="869950"/>
            <a:ext cx="7772400" cy="440690"/>
          </a:xfrm>
        </p:spPr>
        <p:txBody>
          <a:bodyPr>
            <a:normAutofit fontScale="90000"/>
          </a:bodyPr>
          <a:lstStyle/>
          <a:p>
            <a:pPr eaLnBrk="1" hangingPunct="1"/>
            <a:r>
              <a:rPr lang="en-US" dirty="0" smtClean="0"/>
              <a:t>What is theory?</a:t>
            </a:r>
          </a:p>
        </p:txBody>
      </p:sp>
      <p:sp>
        <p:nvSpPr>
          <p:cNvPr id="5123" name="Rectangle 3"/>
          <p:cNvSpPr>
            <a:spLocks noGrp="1" noChangeArrowheads="1"/>
          </p:cNvSpPr>
          <p:nvPr>
            <p:ph type="body" idx="1"/>
          </p:nvPr>
        </p:nvSpPr>
        <p:spPr>
          <a:xfrm>
            <a:off x="655320" y="1554480"/>
            <a:ext cx="10698480" cy="4785360"/>
          </a:xfrm>
        </p:spPr>
        <p:txBody>
          <a:bodyPr>
            <a:normAutofit fontScale="92500" lnSpcReduction="10000"/>
          </a:bodyPr>
          <a:lstStyle/>
          <a:p>
            <a:pPr eaLnBrk="1" hangingPunct="1"/>
            <a:r>
              <a:rPr lang="en-US" dirty="0" smtClean="0"/>
              <a:t>Theory is a way to approach a text to gain a better understanding of its meaning.</a:t>
            </a:r>
          </a:p>
          <a:p>
            <a:pPr eaLnBrk="1" hangingPunct="1"/>
            <a:r>
              <a:rPr lang="en-US" dirty="0" smtClean="0"/>
              <a:t>Theory changes with time and new theories are always being added to the traditional. </a:t>
            </a:r>
          </a:p>
          <a:p>
            <a:pPr eaLnBrk="1" hangingPunct="1"/>
            <a:r>
              <a:rPr lang="en-US" dirty="0" smtClean="0"/>
              <a:t>Theory tries to explain why authors and texts exist and what messages they are sending to readers.</a:t>
            </a:r>
          </a:p>
          <a:p>
            <a:pPr eaLnBrk="1" hangingPunct="1"/>
            <a:endParaRPr lang="en-US" dirty="0" smtClean="0"/>
          </a:p>
          <a:p>
            <a:pPr eaLnBrk="1" hangingPunct="1"/>
            <a:r>
              <a:rPr lang="en-US" dirty="0" smtClean="0"/>
              <a:t>Theory is a body of thinking and writing whose limits are exceedingly hard to define. </a:t>
            </a:r>
          </a:p>
          <a:p>
            <a:pPr eaLnBrk="1" hangingPunct="1">
              <a:buNone/>
            </a:pPr>
            <a:endParaRPr lang="en-US" dirty="0" smtClean="0"/>
          </a:p>
          <a:p>
            <a:pPr eaLnBrk="1" hangingPunct="1"/>
            <a:r>
              <a:rPr lang="en-US" dirty="0" smtClean="0"/>
              <a:t>A theory is more than a hypothesis; it cannot be obvious; it involves complex relations of a systematic kind among a number of factors. </a:t>
            </a:r>
          </a:p>
          <a:p>
            <a:pPr eaLnBrk="1" hangingPunct="1"/>
            <a:endParaRPr lang="en-US" dirty="0" smtClean="0"/>
          </a:p>
        </p:txBody>
      </p:sp>
    </p:spTree>
    <p:extLst>
      <p:ext uri="{BB962C8B-B14F-4D97-AF65-F5344CB8AC3E}">
        <p14:creationId xmlns:p14="http://schemas.microsoft.com/office/powerpoint/2010/main" val="6163160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775885" y="333376"/>
            <a:ext cx="3312583" cy="695325"/>
          </a:xfrm>
        </p:spPr>
        <p:txBody>
          <a:bodyPr/>
          <a:lstStyle/>
          <a:p>
            <a:pPr eaLnBrk="1" hangingPunct="1">
              <a:defRPr/>
            </a:pPr>
            <a:r>
              <a:rPr lang="it-IT" sz="4000" dirty="0" smtClean="0"/>
              <a:t>Modernism</a:t>
            </a:r>
          </a:p>
        </p:txBody>
      </p:sp>
      <p:sp>
        <p:nvSpPr>
          <p:cNvPr id="24579" name="Rectangle 3"/>
          <p:cNvSpPr>
            <a:spLocks noGrp="1" noChangeArrowheads="1"/>
          </p:cNvSpPr>
          <p:nvPr>
            <p:ph type="body" idx="1"/>
          </p:nvPr>
        </p:nvSpPr>
        <p:spPr>
          <a:xfrm>
            <a:off x="1102784" y="2017713"/>
            <a:ext cx="10837333" cy="4114800"/>
          </a:xfrm>
        </p:spPr>
        <p:txBody>
          <a:bodyPr/>
          <a:lstStyle/>
          <a:p>
            <a:pPr eaLnBrk="1" hangingPunct="1">
              <a:lnSpc>
                <a:spcPct val="80000"/>
              </a:lnSpc>
              <a:buFont typeface="Wingdings" charset="0"/>
              <a:buNone/>
              <a:defRPr/>
            </a:pPr>
            <a:r>
              <a:rPr lang="en-GB" sz="2800" dirty="0" smtClean="0"/>
              <a:t>     Modernism is a literary and cultural movement which flourished in the first decades of the 20th century. It reflects a </a:t>
            </a:r>
            <a:r>
              <a:rPr lang="en-GB" sz="2800" b="1" dirty="0" smtClean="0"/>
              <a:t>sense of cultural crisis</a:t>
            </a:r>
            <a:r>
              <a:rPr lang="en-GB" sz="2800" dirty="0" smtClean="0"/>
              <a:t> which was both </a:t>
            </a:r>
            <a:r>
              <a:rPr lang="en-GB" sz="2800" b="1" dirty="0" smtClean="0"/>
              <a:t>exciting</a:t>
            </a:r>
            <a:r>
              <a:rPr lang="en-GB" sz="2800" dirty="0" smtClean="0"/>
              <a:t> and </a:t>
            </a:r>
            <a:r>
              <a:rPr lang="en-GB" sz="2800" b="1" dirty="0" smtClean="0"/>
              <a:t>disquieting</a:t>
            </a:r>
            <a:r>
              <a:rPr lang="en-GB" sz="2800" dirty="0" smtClean="0"/>
              <a:t>, in that it opened up a </a:t>
            </a:r>
            <a:r>
              <a:rPr lang="en-GB" sz="2800" b="1" dirty="0" smtClean="0"/>
              <a:t>whole new vista of human possibilities</a:t>
            </a:r>
            <a:r>
              <a:rPr lang="en-GB" sz="2800" dirty="0" smtClean="0"/>
              <a:t> at the same time as putting into question any previously accepted means of grounding and evaluating new ideas. Modernism is marked by </a:t>
            </a:r>
            <a:r>
              <a:rPr lang="en-GB" sz="2800" b="1" dirty="0" smtClean="0"/>
              <a:t>experimentation</a:t>
            </a:r>
            <a:r>
              <a:rPr lang="en-GB" sz="2800" dirty="0" smtClean="0"/>
              <a:t>, particularly </a:t>
            </a:r>
            <a:r>
              <a:rPr lang="en-GB" sz="2800" b="1" dirty="0" smtClean="0"/>
              <a:t>manipulation of form</a:t>
            </a:r>
            <a:r>
              <a:rPr lang="en-GB" sz="2800" dirty="0" smtClean="0"/>
              <a:t>, and by the realization that knowledge is </a:t>
            </a:r>
            <a:r>
              <a:rPr lang="en-GB" sz="2800" b="1" dirty="0" smtClean="0"/>
              <a:t>not absolute</a:t>
            </a:r>
            <a:r>
              <a:rPr lang="en-GB" sz="2800" dirty="0" smtClean="0"/>
              <a:t>.</a:t>
            </a:r>
            <a:r>
              <a:rPr lang="it-IT" sz="2800" dirty="0" smtClean="0"/>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defRPr/>
            </a:pPr>
            <a:r>
              <a:rPr lang="it-IT" smtClean="0"/>
              <a:t>General Features </a:t>
            </a:r>
          </a:p>
        </p:txBody>
      </p:sp>
      <p:sp>
        <p:nvSpPr>
          <p:cNvPr id="89091" name="Rectangle 3"/>
          <p:cNvSpPr>
            <a:spLocks noGrp="1" noChangeArrowheads="1"/>
          </p:cNvSpPr>
          <p:nvPr>
            <p:ph type="body" idx="1"/>
          </p:nvPr>
        </p:nvSpPr>
        <p:spPr>
          <a:xfrm>
            <a:off x="334434" y="2017713"/>
            <a:ext cx="11605684" cy="4506912"/>
          </a:xfrm>
        </p:spPr>
        <p:txBody>
          <a:bodyPr/>
          <a:lstStyle/>
          <a:p>
            <a:pPr eaLnBrk="1" hangingPunct="1">
              <a:lnSpc>
                <a:spcPct val="90000"/>
              </a:lnSpc>
              <a:buFont typeface="Wingdings" charset="0"/>
              <a:buNone/>
              <a:defRPr/>
            </a:pPr>
            <a:r>
              <a:rPr lang="en-GB" sz="2400" dirty="0" smtClean="0"/>
              <a:t>   Modernism was built on a sense of lost community and civilization and was made up of a series of contradictions , embraced multiple features of modern sensibility</a:t>
            </a:r>
          </a:p>
          <a:p>
            <a:pPr eaLnBrk="1" hangingPunct="1">
              <a:lnSpc>
                <a:spcPct val="90000"/>
              </a:lnSpc>
              <a:buFont typeface="Wingdings" charset="0"/>
              <a:buChar char="n"/>
              <a:defRPr/>
            </a:pPr>
            <a:r>
              <a:rPr lang="en-GB" sz="2400" dirty="0" smtClean="0"/>
              <a:t>Revolution and conservatism</a:t>
            </a:r>
          </a:p>
          <a:p>
            <a:pPr eaLnBrk="1" hangingPunct="1">
              <a:lnSpc>
                <a:spcPct val="90000"/>
              </a:lnSpc>
              <a:buFont typeface="Wingdings" charset="0"/>
              <a:buChar char="n"/>
              <a:defRPr/>
            </a:pPr>
            <a:r>
              <a:rPr lang="en-GB" sz="2400" dirty="0" smtClean="0"/>
              <a:t>Loss of a sense of tradition</a:t>
            </a:r>
          </a:p>
          <a:p>
            <a:pPr eaLnBrk="1" hangingPunct="1">
              <a:lnSpc>
                <a:spcPct val="90000"/>
              </a:lnSpc>
              <a:buFont typeface="Wingdings" charset="0"/>
              <a:buChar char="n"/>
              <a:defRPr/>
            </a:pPr>
            <a:r>
              <a:rPr lang="en-GB" sz="2400" dirty="0" smtClean="0"/>
              <a:t>Mourning for the loss of tradition and fragmentation </a:t>
            </a:r>
          </a:p>
          <a:p>
            <a:pPr eaLnBrk="1" hangingPunct="1">
              <a:lnSpc>
                <a:spcPct val="90000"/>
              </a:lnSpc>
              <a:buFont typeface="Wingdings" charset="0"/>
              <a:buChar char="n"/>
              <a:defRPr/>
            </a:pPr>
            <a:r>
              <a:rPr lang="en-GB" sz="2400" dirty="0" smtClean="0"/>
              <a:t>Increasing dominance of technology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488018" y="188914"/>
            <a:ext cx="10390716" cy="1127125"/>
          </a:xfrm>
        </p:spPr>
        <p:txBody>
          <a:bodyPr/>
          <a:lstStyle/>
          <a:p>
            <a:pPr eaLnBrk="1" hangingPunct="1">
              <a:defRPr/>
            </a:pPr>
            <a:r>
              <a:rPr lang="it-IT" dirty="0" err="1" smtClean="0"/>
              <a:t>Thematic</a:t>
            </a:r>
            <a:r>
              <a:rPr lang="it-IT" dirty="0" smtClean="0"/>
              <a:t> </a:t>
            </a:r>
            <a:r>
              <a:rPr lang="it-IT" dirty="0" err="1" smtClean="0"/>
              <a:t>features</a:t>
            </a:r>
            <a:endParaRPr lang="it-IT" dirty="0" smtClean="0"/>
          </a:p>
        </p:txBody>
      </p:sp>
      <p:sp>
        <p:nvSpPr>
          <p:cNvPr id="78851" name="Rectangle 3"/>
          <p:cNvSpPr>
            <a:spLocks noGrp="1" noChangeArrowheads="1"/>
          </p:cNvSpPr>
          <p:nvPr>
            <p:ph type="body" idx="1"/>
          </p:nvPr>
        </p:nvSpPr>
        <p:spPr>
          <a:xfrm>
            <a:off x="527051" y="1412876"/>
            <a:ext cx="12194116" cy="4824413"/>
          </a:xfrm>
        </p:spPr>
        <p:txBody>
          <a:bodyPr/>
          <a:lstStyle/>
          <a:p>
            <a:pPr eaLnBrk="1" hangingPunct="1">
              <a:lnSpc>
                <a:spcPct val="80000"/>
              </a:lnSpc>
              <a:buFont typeface="Wingdings" charset="0"/>
              <a:buChar char="n"/>
              <a:defRPr/>
            </a:pPr>
            <a:r>
              <a:rPr lang="en-GB" sz="2400" dirty="0" smtClean="0"/>
              <a:t>Intentional distortion of shapes</a:t>
            </a:r>
          </a:p>
          <a:p>
            <a:pPr eaLnBrk="1" hangingPunct="1">
              <a:lnSpc>
                <a:spcPct val="80000"/>
              </a:lnSpc>
              <a:buFont typeface="Wingdings" charset="0"/>
              <a:buChar char="n"/>
              <a:defRPr/>
            </a:pPr>
            <a:r>
              <a:rPr lang="en-GB" sz="2400" dirty="0" smtClean="0"/>
              <a:t>Focus on form rather than meaning</a:t>
            </a:r>
          </a:p>
          <a:p>
            <a:pPr eaLnBrk="1" hangingPunct="1">
              <a:lnSpc>
                <a:spcPct val="80000"/>
              </a:lnSpc>
              <a:buFont typeface="Wingdings" charset="0"/>
              <a:buChar char="n"/>
              <a:defRPr/>
            </a:pPr>
            <a:r>
              <a:rPr lang="en-GB" sz="2400" dirty="0" smtClean="0"/>
              <a:t>Breakdown of social norms and cultural values</a:t>
            </a:r>
            <a:endParaRPr lang="it-IT" sz="2400" dirty="0" smtClean="0"/>
          </a:p>
          <a:p>
            <a:pPr eaLnBrk="1" hangingPunct="1">
              <a:lnSpc>
                <a:spcPct val="80000"/>
              </a:lnSpc>
              <a:buFont typeface="Wingdings" charset="0"/>
              <a:buChar char="n"/>
              <a:defRPr/>
            </a:pPr>
            <a:r>
              <a:rPr lang="en-GB" sz="2400" dirty="0" smtClean="0"/>
              <a:t>Dislocation of meaning and sense from its normal context</a:t>
            </a:r>
            <a:endParaRPr lang="it-IT" sz="2400" dirty="0" smtClean="0"/>
          </a:p>
          <a:p>
            <a:pPr eaLnBrk="1" hangingPunct="1">
              <a:lnSpc>
                <a:spcPct val="80000"/>
              </a:lnSpc>
              <a:buFont typeface="Wingdings" charset="0"/>
              <a:buChar char="n"/>
              <a:defRPr/>
            </a:pPr>
            <a:r>
              <a:rPr lang="it-IT" sz="2400" dirty="0" err="1" smtClean="0"/>
              <a:t>Disillusionment</a:t>
            </a:r>
            <a:endParaRPr lang="it-IT" sz="2400" dirty="0" smtClean="0"/>
          </a:p>
          <a:p>
            <a:pPr eaLnBrk="1" hangingPunct="1">
              <a:lnSpc>
                <a:spcPct val="80000"/>
              </a:lnSpc>
              <a:buFont typeface="Wingdings" charset="0"/>
              <a:buChar char="n"/>
              <a:defRPr/>
            </a:pPr>
            <a:r>
              <a:rPr lang="en-GB" sz="2400" dirty="0" smtClean="0"/>
              <a:t>Rejection of history and the substitution of a mythical past</a:t>
            </a:r>
            <a:endParaRPr lang="it-IT" sz="2400" dirty="0" smtClean="0"/>
          </a:p>
          <a:p>
            <a:pPr eaLnBrk="1" hangingPunct="1">
              <a:lnSpc>
                <a:spcPct val="80000"/>
              </a:lnSpc>
              <a:buFont typeface="Wingdings" charset="0"/>
              <a:buChar char="n"/>
              <a:defRPr/>
            </a:pPr>
            <a:r>
              <a:rPr lang="en-GB" sz="2400" dirty="0" smtClean="0"/>
              <a:t>Need to reflect the complexity of modern urban life </a:t>
            </a:r>
          </a:p>
          <a:p>
            <a:pPr eaLnBrk="1" hangingPunct="1">
              <a:lnSpc>
                <a:spcPct val="80000"/>
              </a:lnSpc>
              <a:buFont typeface="Wingdings" charset="0"/>
              <a:buChar char="n"/>
              <a:defRPr/>
            </a:pPr>
            <a:r>
              <a:rPr lang="en-GB" sz="2400" dirty="0" smtClean="0"/>
              <a:t>Importance of the unconscious mind</a:t>
            </a:r>
          </a:p>
          <a:p>
            <a:pPr eaLnBrk="1" hangingPunct="1">
              <a:lnSpc>
                <a:spcPct val="80000"/>
              </a:lnSpc>
              <a:buFont typeface="Wingdings" charset="0"/>
              <a:buChar char="n"/>
              <a:defRPr/>
            </a:pPr>
            <a:r>
              <a:rPr lang="it-IT" sz="2400" dirty="0" err="1" smtClean="0"/>
              <a:t>Interest</a:t>
            </a:r>
            <a:r>
              <a:rPr lang="it-IT" sz="2400" dirty="0" smtClean="0"/>
              <a:t> in the primitive and </a:t>
            </a:r>
            <a:r>
              <a:rPr lang="en-US" sz="2400" dirty="0" smtClean="0"/>
              <a:t>non-western cultures</a:t>
            </a:r>
          </a:p>
          <a:p>
            <a:pPr eaLnBrk="1" hangingPunct="1">
              <a:lnSpc>
                <a:spcPct val="80000"/>
              </a:lnSpc>
              <a:buFont typeface="Wingdings" charset="0"/>
              <a:buChar char="n"/>
              <a:defRPr/>
            </a:pPr>
            <a:r>
              <a:rPr lang="en-US" sz="2400" dirty="0" smtClean="0"/>
              <a:t>Impossibility  of an absolute interpretation of reality</a:t>
            </a:r>
          </a:p>
          <a:p>
            <a:pPr eaLnBrk="1" hangingPunct="1">
              <a:lnSpc>
                <a:spcPct val="80000"/>
              </a:lnSpc>
              <a:buFont typeface="Wingdings" charset="0"/>
              <a:buChar char="n"/>
              <a:defRPr/>
            </a:pPr>
            <a:r>
              <a:rPr lang="en-GB" sz="2400" dirty="0" smtClean="0"/>
              <a:t>Overwhelming technological changes</a:t>
            </a:r>
            <a:endParaRPr lang="it-IT" sz="24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3200" smtClean="0"/>
              <a:t>What is Postmodernism? </a:t>
            </a:r>
          </a:p>
        </p:txBody>
      </p:sp>
      <p:sp>
        <p:nvSpPr>
          <p:cNvPr id="26627" name="Rectangle 3"/>
          <p:cNvSpPr>
            <a:spLocks noGrp="1" noChangeArrowheads="1"/>
          </p:cNvSpPr>
          <p:nvPr>
            <p:ph type="body" idx="1"/>
          </p:nvPr>
        </p:nvSpPr>
        <p:spPr>
          <a:xfrm>
            <a:off x="3454400" y="1752600"/>
            <a:ext cx="8331200" cy="3429000"/>
          </a:xfrm>
        </p:spPr>
        <p:txBody>
          <a:bodyPr>
            <a:normAutofit lnSpcReduction="10000"/>
          </a:bodyPr>
          <a:lstStyle/>
          <a:p>
            <a:pPr marL="234950" indent="-234950">
              <a:spcBef>
                <a:spcPct val="75000"/>
              </a:spcBef>
            </a:pPr>
            <a:r>
              <a:rPr lang="en-US" smtClean="0"/>
              <a:t>Continuation of modernist view</a:t>
            </a:r>
          </a:p>
          <a:p>
            <a:pPr marL="234950" indent="-234950">
              <a:spcBef>
                <a:spcPct val="75000"/>
              </a:spcBef>
            </a:pPr>
            <a:r>
              <a:rPr lang="en-US" smtClean="0"/>
              <a:t>Does not mourn loss of history, self, religion, center</a:t>
            </a:r>
          </a:p>
          <a:p>
            <a:pPr marL="234950" indent="-234950">
              <a:spcBef>
                <a:spcPct val="75000"/>
              </a:spcBef>
            </a:pPr>
            <a:r>
              <a:rPr lang="en-US" smtClean="0"/>
              <a:t>A term applied to all human sciences —anthropology, psychology, architecture, history, etc.</a:t>
            </a:r>
          </a:p>
          <a:p>
            <a:pPr marL="234950" indent="-234950">
              <a:spcBef>
                <a:spcPct val="75000"/>
              </a:spcBef>
            </a:pPr>
            <a:r>
              <a:rPr lang="en-US" smtClean="0"/>
              <a:t>Reaction to modernism; systematic skepticism</a:t>
            </a:r>
          </a:p>
          <a:p>
            <a:pPr marL="234950" indent="-234950">
              <a:spcBef>
                <a:spcPct val="75000"/>
              </a:spcBef>
            </a:pPr>
            <a:r>
              <a:rPr lang="en-US" smtClean="0"/>
              <a:t>Anti-foundational</a:t>
            </a:r>
          </a:p>
          <a:p>
            <a:pPr marL="234950" indent="-234950">
              <a:spcBef>
                <a:spcPct val="75000"/>
              </a:spcBef>
            </a:pPr>
            <a:endParaRPr lang="en-US" smtClean="0"/>
          </a:p>
          <a:p>
            <a:pPr marL="234950" indent="-234950"/>
            <a:endParaRPr lang="en-US" smtClean="0"/>
          </a:p>
          <a:p>
            <a:pPr marL="234950" indent="-234950"/>
            <a:endParaRPr lang="en-US" smtClean="0"/>
          </a:p>
        </p:txBody>
      </p:sp>
      <p:pic>
        <p:nvPicPr>
          <p:cNvPr id="26630" name="Picture 8"/>
          <p:cNvPicPr>
            <a:picLocks noChangeAspect="1" noChangeArrowheads="1"/>
          </p:cNvPicPr>
          <p:nvPr/>
        </p:nvPicPr>
        <p:blipFill>
          <a:blip r:embed="rId3">
            <a:lum bright="-6000" contrast="6000"/>
          </a:blip>
          <a:srcRect/>
          <a:stretch>
            <a:fillRect/>
          </a:stretch>
        </p:blipFill>
        <p:spPr bwMode="auto">
          <a:xfrm>
            <a:off x="812800" y="1828800"/>
            <a:ext cx="2336800" cy="2705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z="3200" smtClean="0"/>
              <a:t>Postmodernism: Basic Concepts</a:t>
            </a:r>
          </a:p>
        </p:txBody>
      </p:sp>
      <p:sp>
        <p:nvSpPr>
          <p:cNvPr id="28675" name="Rectangle 3"/>
          <p:cNvSpPr>
            <a:spLocks noGrp="1" noChangeArrowheads="1"/>
          </p:cNvSpPr>
          <p:nvPr>
            <p:ph type="body" idx="1"/>
          </p:nvPr>
        </p:nvSpPr>
        <p:spPr>
          <a:xfrm>
            <a:off x="3759200" y="1752600"/>
            <a:ext cx="8026400" cy="3429000"/>
          </a:xfrm>
        </p:spPr>
        <p:txBody>
          <a:bodyPr>
            <a:normAutofit fontScale="92500" lnSpcReduction="20000"/>
          </a:bodyPr>
          <a:lstStyle/>
          <a:p>
            <a:pPr marL="234950" indent="-234950">
              <a:spcBef>
                <a:spcPct val="75000"/>
              </a:spcBef>
            </a:pPr>
            <a:r>
              <a:rPr lang="en-US" dirty="0" smtClean="0"/>
              <a:t>Rejection of all master narratives</a:t>
            </a:r>
          </a:p>
          <a:p>
            <a:pPr marL="234950" indent="-234950">
              <a:spcBef>
                <a:spcPct val="75000"/>
              </a:spcBef>
            </a:pPr>
            <a:r>
              <a:rPr lang="en-US" dirty="0" smtClean="0"/>
              <a:t>All “truths” are contingent cultural constructs</a:t>
            </a:r>
          </a:p>
          <a:p>
            <a:pPr marL="234950" indent="-234950">
              <a:spcBef>
                <a:spcPct val="75000"/>
              </a:spcBef>
            </a:pPr>
            <a:r>
              <a:rPr lang="en-US" dirty="0" smtClean="0"/>
              <a:t>Skepticism of progress; anti-technology bias</a:t>
            </a:r>
          </a:p>
          <a:p>
            <a:pPr marL="234950" indent="-234950">
              <a:spcBef>
                <a:spcPct val="75000"/>
              </a:spcBef>
            </a:pPr>
            <a:r>
              <a:rPr lang="en-US" dirty="0" smtClean="0"/>
              <a:t>Sense of fragmentation and </a:t>
            </a:r>
            <a:r>
              <a:rPr lang="en-US" dirty="0" err="1" smtClean="0"/>
              <a:t>decentered</a:t>
            </a:r>
            <a:r>
              <a:rPr lang="en-US" dirty="0" smtClean="0"/>
              <a:t> self</a:t>
            </a:r>
          </a:p>
          <a:p>
            <a:pPr marL="234950" indent="-234950">
              <a:spcBef>
                <a:spcPct val="75000"/>
              </a:spcBef>
            </a:pPr>
            <a:r>
              <a:rPr lang="en-US" dirty="0" smtClean="0"/>
              <a:t>Multiple conflicting identities</a:t>
            </a:r>
          </a:p>
          <a:p>
            <a:pPr marL="234950" indent="-234950">
              <a:spcBef>
                <a:spcPct val="75000"/>
              </a:spcBef>
            </a:pPr>
            <a:r>
              <a:rPr lang="en-US" dirty="0" smtClean="0"/>
              <a:t>Mass-mediated reality</a:t>
            </a:r>
          </a:p>
          <a:p>
            <a:pPr marL="234950" indent="-234950">
              <a:spcBef>
                <a:spcPct val="75000"/>
              </a:spcBef>
            </a:pPr>
            <a:endParaRPr lang="en-US" dirty="0" smtClean="0"/>
          </a:p>
          <a:p>
            <a:pPr marL="234950" indent="-234950"/>
            <a:endParaRPr lang="en-US" dirty="0" smtClean="0"/>
          </a:p>
          <a:p>
            <a:pPr marL="234950" indent="-234950"/>
            <a:endParaRPr lang="en-US" dirty="0" smtClean="0"/>
          </a:p>
        </p:txBody>
      </p:sp>
      <p:pic>
        <p:nvPicPr>
          <p:cNvPr id="28678" name="Picture 7"/>
          <p:cNvPicPr>
            <a:picLocks noChangeAspect="1" noChangeArrowheads="1"/>
          </p:cNvPicPr>
          <p:nvPr/>
        </p:nvPicPr>
        <p:blipFill>
          <a:blip r:embed="rId3"/>
          <a:srcRect/>
          <a:stretch>
            <a:fillRect/>
          </a:stretch>
        </p:blipFill>
        <p:spPr bwMode="auto">
          <a:xfrm>
            <a:off x="914401" y="1828800"/>
            <a:ext cx="2484967" cy="2819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z="3200" smtClean="0"/>
              <a:t>Postmodernism: Basic Concepts</a:t>
            </a:r>
          </a:p>
        </p:txBody>
      </p:sp>
      <p:sp>
        <p:nvSpPr>
          <p:cNvPr id="32771" name="Rectangle 3"/>
          <p:cNvSpPr>
            <a:spLocks noGrp="1" noChangeArrowheads="1"/>
          </p:cNvSpPr>
          <p:nvPr>
            <p:ph type="body" idx="1"/>
          </p:nvPr>
        </p:nvSpPr>
        <p:spPr>
          <a:xfrm>
            <a:off x="3962400" y="1752600"/>
            <a:ext cx="7823200" cy="3429000"/>
          </a:xfrm>
        </p:spPr>
        <p:txBody>
          <a:bodyPr>
            <a:normAutofit fontScale="85000" lnSpcReduction="20000"/>
          </a:bodyPr>
          <a:lstStyle/>
          <a:p>
            <a:pPr marL="234950" indent="-234950">
              <a:spcBef>
                <a:spcPct val="75000"/>
              </a:spcBef>
            </a:pPr>
            <a:r>
              <a:rPr lang="en-US" smtClean="0"/>
              <a:t>Language is a social construct that “speaks” &amp; identifies the subject</a:t>
            </a:r>
          </a:p>
          <a:p>
            <a:pPr marL="234950" indent="-234950">
              <a:spcBef>
                <a:spcPct val="75000"/>
              </a:spcBef>
            </a:pPr>
            <a:r>
              <a:rPr lang="en-US" smtClean="0"/>
              <a:t>Knowledge is contingent, contextual and linked to POWER</a:t>
            </a:r>
          </a:p>
          <a:p>
            <a:pPr marL="234950" indent="-234950">
              <a:spcBef>
                <a:spcPct val="75000"/>
              </a:spcBef>
            </a:pPr>
            <a:r>
              <a:rPr lang="en-US" smtClean="0"/>
              <a:t>Truth is pluralistic, dependent upon the frame of reference of the observer</a:t>
            </a:r>
          </a:p>
          <a:p>
            <a:pPr marL="234950" indent="-234950">
              <a:spcBef>
                <a:spcPct val="75000"/>
              </a:spcBef>
            </a:pPr>
            <a:r>
              <a:rPr lang="en-US" smtClean="0"/>
              <a:t>Values are derived from ordinary social practices, which differ from culture to culture and change with time.</a:t>
            </a:r>
          </a:p>
          <a:p>
            <a:pPr marL="234950" indent="-234950">
              <a:spcBef>
                <a:spcPct val="75000"/>
              </a:spcBef>
            </a:pPr>
            <a:r>
              <a:rPr lang="en-US" smtClean="0"/>
              <a:t>Values are determined by manipulation and domination</a:t>
            </a:r>
          </a:p>
          <a:p>
            <a:pPr marL="234950" indent="-234950">
              <a:spcBef>
                <a:spcPct val="75000"/>
              </a:spcBef>
            </a:pPr>
            <a:endParaRPr lang="en-US" smtClean="0"/>
          </a:p>
        </p:txBody>
      </p:sp>
      <p:pic>
        <p:nvPicPr>
          <p:cNvPr id="32774" name="Picture 7"/>
          <p:cNvPicPr>
            <a:picLocks noChangeAspect="1" noChangeArrowheads="1"/>
          </p:cNvPicPr>
          <p:nvPr/>
        </p:nvPicPr>
        <p:blipFill>
          <a:blip r:embed="rId3"/>
          <a:srcRect/>
          <a:stretch>
            <a:fillRect/>
          </a:stretch>
        </p:blipFill>
        <p:spPr bwMode="auto">
          <a:xfrm>
            <a:off x="914400" y="1828801"/>
            <a:ext cx="2463800" cy="2752725"/>
          </a:xfrm>
          <a:prstGeom prst="rect">
            <a:avLst/>
          </a:prstGeom>
          <a:noFill/>
          <a:ln w="9525">
            <a:noFill/>
            <a:miter lim="800000"/>
            <a:headEnd/>
            <a:tailEnd/>
          </a:ln>
          <a:effectLst/>
        </p:spPr>
      </p:pic>
      <p:pic>
        <p:nvPicPr>
          <p:cNvPr id="32775" name="Picture 8"/>
          <p:cNvPicPr>
            <a:picLocks noChangeAspect="1" noChangeArrowheads="1"/>
          </p:cNvPicPr>
          <p:nvPr/>
        </p:nvPicPr>
        <p:blipFill>
          <a:blip r:embed="rId4"/>
          <a:srcRect/>
          <a:stretch>
            <a:fillRect/>
          </a:stretch>
        </p:blipFill>
        <p:spPr bwMode="auto">
          <a:xfrm>
            <a:off x="1625601" y="3048000"/>
            <a:ext cx="2078567" cy="274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38200" y="365125"/>
            <a:ext cx="10515600" cy="777875"/>
          </a:xfrm>
        </p:spPr>
        <p:txBody>
          <a:bodyPr>
            <a:normAutofit fontScale="90000"/>
          </a:bodyPr>
          <a:lstStyle/>
          <a:p>
            <a:pPr algn="ctr" eaLnBrk="1" hangingPunct="1"/>
            <a:r>
              <a:rPr lang="en-US" u="sng" dirty="0" smtClean="0"/>
              <a:t>Psychoanalytic Criticism</a:t>
            </a:r>
            <a:br>
              <a:rPr lang="en-US" u="sng" dirty="0" smtClean="0"/>
            </a:br>
            <a:endParaRPr lang="en-US" u="sng" dirty="0" smtClean="0"/>
          </a:p>
        </p:txBody>
      </p:sp>
      <p:sp>
        <p:nvSpPr>
          <p:cNvPr id="23555" name="Rectangle 3"/>
          <p:cNvSpPr>
            <a:spLocks noGrp="1" noChangeArrowheads="1"/>
          </p:cNvSpPr>
          <p:nvPr>
            <p:ph type="body" sz="half" idx="1"/>
          </p:nvPr>
        </p:nvSpPr>
        <p:spPr>
          <a:xfrm>
            <a:off x="1625600" y="1447800"/>
            <a:ext cx="9392920" cy="4953000"/>
          </a:xfrm>
        </p:spPr>
        <p:txBody>
          <a:bodyPr/>
          <a:lstStyle/>
          <a:p>
            <a:pPr eaLnBrk="1" hangingPunct="1"/>
            <a:r>
              <a:rPr lang="en-US" sz="2400" dirty="0" smtClean="0"/>
              <a:t>Applying the principles of psychologists like Sigmund Freud and Jung to a literary work</a:t>
            </a:r>
          </a:p>
          <a:p>
            <a:pPr eaLnBrk="1" hangingPunct="1">
              <a:buNone/>
            </a:pPr>
            <a:endParaRPr lang="en-US" sz="2400" dirty="0" smtClean="0"/>
          </a:p>
          <a:p>
            <a:pPr eaLnBrk="1" hangingPunct="1"/>
            <a:r>
              <a:rPr lang="en-US" sz="2400" dirty="0" smtClean="0"/>
              <a:t>Analyzing characters within the work</a:t>
            </a:r>
          </a:p>
          <a:p>
            <a:pPr eaLnBrk="1" hangingPunct="1">
              <a:buNone/>
            </a:pPr>
            <a:endParaRPr lang="en-US" sz="2400" dirty="0" smtClean="0"/>
          </a:p>
          <a:p>
            <a:pPr eaLnBrk="1" hangingPunct="1"/>
            <a:r>
              <a:rPr lang="en-US" sz="2400" dirty="0" smtClean="0"/>
              <a:t>Analyze writer’s psyche, writing process, or the influence of the writer’s thoughts on the novel</a:t>
            </a:r>
          </a:p>
          <a:p>
            <a:pPr eaLnBrk="1" hangingPunct="1">
              <a:buNone/>
            </a:pPr>
            <a:endParaRPr lang="en-US" sz="2400" dirty="0" smtClean="0"/>
          </a:p>
          <a:p>
            <a:pPr eaLnBrk="1" hangingPunct="1"/>
            <a:r>
              <a:rPr lang="en-US" sz="2400" dirty="0" smtClean="0"/>
              <a:t>Effects of literature on readers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Key Terms:</a:t>
            </a:r>
          </a:p>
        </p:txBody>
      </p:sp>
      <p:sp>
        <p:nvSpPr>
          <p:cNvPr id="24579" name="Rectangle 3"/>
          <p:cNvSpPr>
            <a:spLocks noGrp="1" noChangeArrowheads="1"/>
          </p:cNvSpPr>
          <p:nvPr>
            <p:ph type="body" sz="half" idx="1"/>
          </p:nvPr>
        </p:nvSpPr>
        <p:spPr>
          <a:xfrm>
            <a:off x="1625600" y="1295400"/>
            <a:ext cx="5080000" cy="5257800"/>
          </a:xfrm>
        </p:spPr>
        <p:txBody>
          <a:bodyPr/>
          <a:lstStyle/>
          <a:p>
            <a:pPr eaLnBrk="1" hangingPunct="1">
              <a:lnSpc>
                <a:spcPct val="90000"/>
              </a:lnSpc>
            </a:pPr>
            <a:r>
              <a:rPr lang="en-US" sz="2400" b="1" u="sng" smtClean="0">
                <a:latin typeface="Georgia" pitchFamily="18" charset="0"/>
                <a:cs typeface="Times New Roman" pitchFamily="18" charset="0"/>
              </a:rPr>
              <a:t>Freud's model of the psyche:</a:t>
            </a:r>
            <a:endParaRPr lang="en-US" sz="2400" u="sng" smtClean="0">
              <a:cs typeface="Times New Roman" pitchFamily="18" charset="0"/>
            </a:endParaRPr>
          </a:p>
          <a:p>
            <a:pPr eaLnBrk="1" hangingPunct="1">
              <a:lnSpc>
                <a:spcPct val="90000"/>
              </a:lnSpc>
              <a:buFont typeface="Symbol" pitchFamily="18" charset="2"/>
              <a:buNone/>
            </a:pPr>
            <a:r>
              <a:rPr lang="en-US" sz="2400" smtClean="0">
                <a:latin typeface="Symbol" pitchFamily="18" charset="2"/>
                <a:cs typeface="Times New Roman" pitchFamily="18" charset="0"/>
              </a:rPr>
              <a:t>·</a:t>
            </a:r>
            <a:r>
              <a:rPr lang="en-US" sz="2400" smtClean="0">
                <a:cs typeface="Times New Roman" pitchFamily="18" charset="0"/>
              </a:rPr>
              <a:t>  </a:t>
            </a:r>
            <a:r>
              <a:rPr lang="en-US" sz="1800" b="1" smtClean="0">
                <a:latin typeface="Georgia" pitchFamily="18" charset="0"/>
                <a:cs typeface="Times New Roman" pitchFamily="18" charset="0"/>
              </a:rPr>
              <a:t>Id</a:t>
            </a:r>
            <a:r>
              <a:rPr lang="en-US" sz="1800" smtClean="0">
                <a:latin typeface="Georgia" pitchFamily="18" charset="0"/>
                <a:cs typeface="Times New Roman" pitchFamily="18" charset="0"/>
              </a:rPr>
              <a:t> - completely unconscious part of the psyche that serves as a storehouse of our desires, wishes, and fears. The id houses the libido, the source of psychosexual energy. </a:t>
            </a:r>
          </a:p>
          <a:p>
            <a:pPr eaLnBrk="1" hangingPunct="1">
              <a:lnSpc>
                <a:spcPct val="90000"/>
              </a:lnSpc>
              <a:buFont typeface="Symbol" pitchFamily="18" charset="2"/>
              <a:buNone/>
            </a:pPr>
            <a:r>
              <a:rPr lang="en-US" sz="1800" smtClean="0">
                <a:cs typeface="Times New Roman" pitchFamily="18" charset="0"/>
              </a:rPr>
              <a:t>      </a:t>
            </a:r>
            <a:r>
              <a:rPr lang="en-US" sz="1800" b="1" smtClean="0">
                <a:latin typeface="Georgia" pitchFamily="18" charset="0"/>
                <a:cs typeface="Times New Roman" pitchFamily="18" charset="0"/>
              </a:rPr>
              <a:t>Ego</a:t>
            </a:r>
            <a:r>
              <a:rPr lang="en-US" sz="1800" smtClean="0">
                <a:latin typeface="Georgia" pitchFamily="18" charset="0"/>
                <a:cs typeface="Times New Roman" pitchFamily="18" charset="0"/>
              </a:rPr>
              <a:t> - mostly to partially conscious part of the psyche that processes experiences and operates as a mediator between the id and superego.</a:t>
            </a:r>
            <a:r>
              <a:rPr lang="en-US" sz="1800" smtClean="0">
                <a:cs typeface="Times New Roman" pitchFamily="18" charset="0"/>
              </a:rPr>
              <a:t> </a:t>
            </a:r>
          </a:p>
          <a:p>
            <a:pPr eaLnBrk="1" hangingPunct="1">
              <a:lnSpc>
                <a:spcPct val="90000"/>
              </a:lnSpc>
              <a:buFont typeface="Symbol" pitchFamily="18" charset="2"/>
              <a:buNone/>
            </a:pPr>
            <a:r>
              <a:rPr lang="en-US" sz="1800" b="1" smtClean="0">
                <a:latin typeface="Georgia" pitchFamily="18" charset="0"/>
                <a:cs typeface="Times New Roman" pitchFamily="18" charset="0"/>
              </a:rPr>
              <a:t>     Superego</a:t>
            </a:r>
            <a:r>
              <a:rPr lang="en-US" sz="1800" smtClean="0">
                <a:latin typeface="Georgia" pitchFamily="18" charset="0"/>
                <a:cs typeface="Times New Roman" pitchFamily="18" charset="0"/>
              </a:rPr>
              <a:t> - often thought of as one's "conscience"; the superego operates "like an internal censor [encouraging] moral judgments in light of social pressures" (Bressler)</a:t>
            </a:r>
            <a:endParaRPr lang="en-US" sz="1800" smtClean="0"/>
          </a:p>
        </p:txBody>
      </p:sp>
      <p:sp>
        <p:nvSpPr>
          <p:cNvPr id="24580" name="Rectangle 4"/>
          <p:cNvSpPr>
            <a:spLocks noGrp="1" noChangeArrowheads="1"/>
          </p:cNvSpPr>
          <p:nvPr>
            <p:ph type="body" sz="half" idx="2"/>
          </p:nvPr>
        </p:nvSpPr>
        <p:spPr>
          <a:xfrm>
            <a:off x="6908800" y="304800"/>
            <a:ext cx="5080000" cy="6553200"/>
          </a:xfrm>
        </p:spPr>
        <p:txBody>
          <a:bodyPr/>
          <a:lstStyle/>
          <a:p>
            <a:pPr eaLnBrk="1" hangingPunct="1">
              <a:buFont typeface="Symbol" pitchFamily="18" charset="2"/>
              <a:buNone/>
            </a:pPr>
            <a:endParaRPr lang="en-US" sz="1800" smtClean="0">
              <a:cs typeface="Times New Roman" pitchFamily="18" charset="0"/>
            </a:endParaRPr>
          </a:p>
          <a:p>
            <a:pPr eaLnBrk="1" hangingPunct="1"/>
            <a:endParaRPr lang="en-US" sz="2400" smtClean="0"/>
          </a:p>
        </p:txBody>
      </p:sp>
      <p:sp>
        <p:nvSpPr>
          <p:cNvPr id="24581" name="Text Box 8"/>
          <p:cNvSpPr txBox="1">
            <a:spLocks noChangeArrowheads="1"/>
          </p:cNvSpPr>
          <p:nvPr/>
        </p:nvSpPr>
        <p:spPr bwMode="auto">
          <a:xfrm>
            <a:off x="7112000" y="320040"/>
            <a:ext cx="4572000" cy="6247864"/>
          </a:xfrm>
          <a:prstGeom prst="rect">
            <a:avLst/>
          </a:prstGeom>
          <a:noFill/>
          <a:ln w="12700" cap="sq">
            <a:noFill/>
            <a:miter lim="800000"/>
            <a:headEnd type="none" w="sm" len="sm"/>
            <a:tailEnd type="none" w="sm" len="sm"/>
          </a:ln>
          <a:effectLst/>
        </p:spPr>
        <p:txBody>
          <a:bodyPr wrap="square">
            <a:spAutoFit/>
          </a:bodyPr>
          <a:lstStyle/>
          <a:p>
            <a:pPr eaLnBrk="1" hangingPunct="1">
              <a:spcBef>
                <a:spcPct val="50000"/>
              </a:spcBef>
              <a:buFontTx/>
              <a:buChar char="•"/>
            </a:pPr>
            <a:r>
              <a:rPr lang="en-US" sz="2800" u="sng" dirty="0"/>
              <a:t>Jungian Approach:</a:t>
            </a:r>
          </a:p>
          <a:p>
            <a:pPr eaLnBrk="1" hangingPunct="1">
              <a:spcBef>
                <a:spcPct val="50000"/>
              </a:spcBef>
              <a:buFontTx/>
              <a:buChar char="•"/>
            </a:pPr>
            <a:r>
              <a:rPr lang="en-US" sz="2800" dirty="0"/>
              <a:t>Three parts of self</a:t>
            </a:r>
          </a:p>
          <a:p>
            <a:pPr eaLnBrk="1" hangingPunct="1">
              <a:spcBef>
                <a:spcPct val="50000"/>
              </a:spcBef>
            </a:pPr>
            <a:r>
              <a:rPr lang="en-US" sz="2000" dirty="0"/>
              <a:t>-</a:t>
            </a:r>
            <a:r>
              <a:rPr lang="en-US" sz="2000" b="1" dirty="0"/>
              <a:t>Shadow</a:t>
            </a:r>
            <a:r>
              <a:rPr lang="en-US" sz="2000" dirty="0"/>
              <a:t> (dark part of self)</a:t>
            </a:r>
          </a:p>
          <a:p>
            <a:pPr eaLnBrk="1" hangingPunct="1">
              <a:spcBef>
                <a:spcPct val="50000"/>
              </a:spcBef>
            </a:pPr>
            <a:r>
              <a:rPr lang="en-US" sz="2000" dirty="0"/>
              <a:t>-</a:t>
            </a:r>
            <a:r>
              <a:rPr lang="en-US" sz="2000" b="1" dirty="0"/>
              <a:t>Persona </a:t>
            </a:r>
            <a:r>
              <a:rPr lang="en-US" sz="2000" dirty="0"/>
              <a:t>(social part of personality)</a:t>
            </a:r>
          </a:p>
          <a:p>
            <a:pPr eaLnBrk="1" hangingPunct="1">
              <a:spcBef>
                <a:spcPct val="50000"/>
              </a:spcBef>
            </a:pPr>
            <a:r>
              <a:rPr lang="en-US" sz="2000" dirty="0"/>
              <a:t>-</a:t>
            </a:r>
            <a:r>
              <a:rPr lang="en-US" sz="2000" b="1" dirty="0"/>
              <a:t>Anima</a:t>
            </a:r>
            <a:r>
              <a:rPr lang="en-US" sz="2000" dirty="0"/>
              <a:t> (man’s “soul image”)</a:t>
            </a:r>
          </a:p>
          <a:p>
            <a:pPr eaLnBrk="1" hangingPunct="1">
              <a:spcBef>
                <a:spcPct val="50000"/>
              </a:spcBef>
            </a:pPr>
            <a:r>
              <a:rPr lang="en-US" sz="2000" b="1" dirty="0"/>
              <a:t>Neurosis</a:t>
            </a:r>
            <a:r>
              <a:rPr lang="en-US" sz="2000" dirty="0"/>
              <a:t> occurs when someone fails to assimilate one of these levels of unconsciousness into his or her conscious and projects it onto someone else</a:t>
            </a:r>
            <a:r>
              <a:rPr lang="en-US" sz="2000" dirty="0" smtClean="0"/>
              <a:t>.</a:t>
            </a:r>
          </a:p>
          <a:p>
            <a:pPr>
              <a:spcBef>
                <a:spcPct val="50000"/>
              </a:spcBef>
            </a:pPr>
            <a:r>
              <a:rPr lang="en-US" sz="2000" b="1" dirty="0" smtClean="0">
                <a:latin typeface="Georgia" pitchFamily="18" charset="0"/>
                <a:cs typeface="Times New Roman" pitchFamily="18" charset="0"/>
              </a:rPr>
              <a:t>Unconscious</a:t>
            </a:r>
            <a:r>
              <a:rPr lang="en-US" sz="2000" dirty="0" smtClean="0">
                <a:latin typeface="Georgia" pitchFamily="18" charset="0"/>
                <a:cs typeface="Times New Roman" pitchFamily="18" charset="0"/>
              </a:rPr>
              <a:t> - the irrational part of the psyche unavailable to a person's consciousness except through dissociated acts or dreams.</a:t>
            </a:r>
            <a:r>
              <a:rPr lang="en-US" sz="2000" dirty="0" smtClean="0"/>
              <a:t> </a:t>
            </a:r>
          </a:p>
          <a:p>
            <a:pPr eaLnBrk="1" hangingPunct="1">
              <a:spcBef>
                <a:spcPct val="50000"/>
              </a:spcBef>
            </a:pPr>
            <a:endParaRPr lang="en-US" sz="2000" dirty="0"/>
          </a:p>
          <a:p>
            <a:pPr eaLnBrk="1" hangingPunct="1">
              <a:spcBef>
                <a:spcPct val="50000"/>
              </a:spcBef>
            </a:pPr>
            <a:endParaRPr lang="en-US"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Advantages and Disadvantages</a:t>
            </a:r>
          </a:p>
        </p:txBody>
      </p:sp>
      <p:sp>
        <p:nvSpPr>
          <p:cNvPr id="26627" name="Rectangle 3"/>
          <p:cNvSpPr>
            <a:spLocks noGrp="1" noChangeArrowheads="1"/>
          </p:cNvSpPr>
          <p:nvPr>
            <p:ph type="body" sz="half" idx="1"/>
          </p:nvPr>
        </p:nvSpPr>
        <p:spPr/>
        <p:txBody>
          <a:bodyPr/>
          <a:lstStyle/>
          <a:p>
            <a:pPr eaLnBrk="1" hangingPunct="1"/>
            <a:r>
              <a:rPr lang="en-US" sz="2800" u="sng" smtClean="0"/>
              <a:t>Advantages</a:t>
            </a:r>
          </a:p>
          <a:p>
            <a:pPr eaLnBrk="1" hangingPunct="1"/>
            <a:r>
              <a:rPr lang="en-US" sz="2800" smtClean="0"/>
              <a:t>Can help understand works with characters who have obvious psychological issues</a:t>
            </a:r>
          </a:p>
          <a:p>
            <a:pPr eaLnBrk="1" hangingPunct="1"/>
            <a:r>
              <a:rPr lang="en-US" sz="2800" smtClean="0"/>
              <a:t>Helps us understand the writer’s mind and therefore his work</a:t>
            </a:r>
          </a:p>
        </p:txBody>
      </p:sp>
      <p:sp>
        <p:nvSpPr>
          <p:cNvPr id="26628" name="Rectangle 4"/>
          <p:cNvSpPr>
            <a:spLocks noGrp="1" noChangeArrowheads="1"/>
          </p:cNvSpPr>
          <p:nvPr>
            <p:ph type="body" sz="half" idx="2"/>
          </p:nvPr>
        </p:nvSpPr>
        <p:spPr/>
        <p:txBody>
          <a:bodyPr/>
          <a:lstStyle/>
          <a:p>
            <a:pPr eaLnBrk="1" hangingPunct="1"/>
            <a:r>
              <a:rPr lang="en-US" sz="2800" u="sng" smtClean="0"/>
              <a:t>Disadvantages</a:t>
            </a:r>
          </a:p>
          <a:p>
            <a:pPr eaLnBrk="1" hangingPunct="1"/>
            <a:r>
              <a:rPr lang="en-US" sz="2800" smtClean="0"/>
              <a:t>Makes literature a scientific case study</a:t>
            </a:r>
          </a:p>
          <a:p>
            <a:pPr eaLnBrk="1" hangingPunct="1"/>
            <a:r>
              <a:rPr lang="en-US" sz="2800" smtClean="0"/>
              <a:t>Can we psychologically analyze dead writers?</a:t>
            </a:r>
          </a:p>
          <a:p>
            <a:pPr eaLnBrk="1" hangingPunct="1"/>
            <a:r>
              <a:rPr lang="en-US" sz="2800" smtClean="0"/>
              <a:t>Not all works allow for this approach</a:t>
            </a:r>
          </a:p>
          <a:p>
            <a:pPr eaLnBrk="1" hangingPunct="1"/>
            <a:r>
              <a:rPr lang="en-US" sz="2800" smtClean="0"/>
              <a:t>Sex is overdone</a:t>
            </a:r>
          </a:p>
          <a:p>
            <a:pPr eaLnBrk="1" hangingPunct="1"/>
            <a:endParaRPr lang="en-US" sz="2800" u="sng"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smtClean="0"/>
              <a:t>Feminist Criticism</a:t>
            </a:r>
          </a:p>
        </p:txBody>
      </p:sp>
      <p:sp>
        <p:nvSpPr>
          <p:cNvPr id="13315" name="Rectangle 3"/>
          <p:cNvSpPr>
            <a:spLocks noGrp="1" noChangeArrowheads="1"/>
          </p:cNvSpPr>
          <p:nvPr>
            <p:ph type="body" sz="half" idx="1"/>
          </p:nvPr>
        </p:nvSpPr>
        <p:spPr>
          <a:xfrm>
            <a:off x="607485" y="1598613"/>
            <a:ext cx="9958916" cy="4497387"/>
          </a:xfrm>
        </p:spPr>
        <p:txBody>
          <a:bodyPr/>
          <a:lstStyle/>
          <a:p>
            <a:pPr eaLnBrk="1" hangingPunct="1">
              <a:defRPr/>
            </a:pPr>
            <a:r>
              <a:rPr lang="en-US" sz="2800" smtClean="0"/>
              <a:t>A type of literary criticism that critiques how females are commonly represented in texts, and how insufficient these representations are as a categorizing device. They focus on how femininity is represented as being passive and emotional – the “caregiver,” and the male is associated with reason and action – the “doer.”</a:t>
            </a:r>
          </a:p>
          <a:p>
            <a:pPr eaLnBrk="1" hangingPunct="1">
              <a:buFont typeface="Wingdings" pitchFamily="2" charset="2"/>
              <a:buNone/>
              <a:defRPr/>
            </a:pPr>
            <a:r>
              <a:rPr lang="en-US" sz="2800" smtClean="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9795"/>
          </a:xfrm>
        </p:spPr>
        <p:txBody>
          <a:bodyPr/>
          <a:lstStyle/>
          <a:p>
            <a:r>
              <a:rPr lang="en-US" dirty="0" smtClean="0"/>
              <a:t>What is literary theory? </a:t>
            </a:r>
            <a:endParaRPr lang="en-US" dirty="0"/>
          </a:p>
        </p:txBody>
      </p:sp>
      <p:sp>
        <p:nvSpPr>
          <p:cNvPr id="3" name="Content Placeholder 2"/>
          <p:cNvSpPr>
            <a:spLocks noGrp="1"/>
          </p:cNvSpPr>
          <p:nvPr>
            <p:ph idx="1"/>
          </p:nvPr>
        </p:nvSpPr>
        <p:spPr/>
        <p:txBody>
          <a:bodyPr/>
          <a:lstStyle/>
          <a:p>
            <a:r>
              <a:rPr lang="en-US" dirty="0" smtClean="0"/>
              <a:t>"Literary theory" is the body of ideas and methods we use in the practical reading of literature.</a:t>
            </a:r>
          </a:p>
          <a:p>
            <a:pPr>
              <a:buNone/>
            </a:pPr>
            <a:endParaRPr lang="en-US" dirty="0" smtClean="0"/>
          </a:p>
          <a:p>
            <a:r>
              <a:rPr lang="en-US" dirty="0" smtClean="0"/>
              <a:t>Literary theory is a description of the underlying principles, one might say the tools, by which we attempt to understand literature.</a:t>
            </a:r>
          </a:p>
          <a:p>
            <a:pPr>
              <a:buNone/>
            </a:pPr>
            <a:endParaRPr lang="en-US" dirty="0" smtClean="0"/>
          </a:p>
          <a:p>
            <a:r>
              <a:rPr lang="en-US" dirty="0" smtClean="0"/>
              <a:t>Literary theory refers to any principles derived from internal analysis of literary texts or from knowledge external to the text that can be applied in multiple interpretive situations.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sz="half" idx="1"/>
          </p:nvPr>
        </p:nvSpPr>
        <p:spPr>
          <a:xfrm>
            <a:off x="1320800" y="1600200"/>
            <a:ext cx="10033000" cy="4800600"/>
          </a:xfrm>
        </p:spPr>
        <p:txBody>
          <a:bodyPr/>
          <a:lstStyle/>
          <a:p>
            <a:pPr eaLnBrk="1" hangingPunct="1">
              <a:lnSpc>
                <a:spcPct val="90000"/>
              </a:lnSpc>
            </a:pPr>
            <a:r>
              <a:rPr lang="en-US" sz="2800" dirty="0" smtClean="0"/>
              <a:t>Concerned with impact of gender on writing and reading</a:t>
            </a:r>
          </a:p>
          <a:p>
            <a:pPr eaLnBrk="1" hangingPunct="1">
              <a:lnSpc>
                <a:spcPct val="90000"/>
              </a:lnSpc>
              <a:buNone/>
            </a:pPr>
            <a:endParaRPr lang="en-US" sz="2800" dirty="0" smtClean="0"/>
          </a:p>
          <a:p>
            <a:pPr eaLnBrk="1" hangingPunct="1">
              <a:lnSpc>
                <a:spcPct val="90000"/>
              </a:lnSpc>
            </a:pPr>
            <a:r>
              <a:rPr lang="en-US" sz="2800" dirty="0" smtClean="0"/>
              <a:t>Desire for a new literary canon (not men</a:t>
            </a:r>
          </a:p>
          <a:p>
            <a:pPr eaLnBrk="1" hangingPunct="1">
              <a:lnSpc>
                <a:spcPct val="90000"/>
              </a:lnSpc>
              <a:buNone/>
            </a:pPr>
            <a:endParaRPr lang="en-US" sz="2800" dirty="0" smtClean="0"/>
          </a:p>
          <a:p>
            <a:pPr eaLnBrk="1" hangingPunct="1">
              <a:lnSpc>
                <a:spcPct val="90000"/>
              </a:lnSpc>
            </a:pPr>
            <a:r>
              <a:rPr lang="en-US" sz="2800" dirty="0" smtClean="0"/>
              <a:t>Deals with conflicts between often dominate male and inferior female in traditional literature</a:t>
            </a:r>
          </a:p>
          <a:p>
            <a:pPr eaLnBrk="1" hangingPunct="1">
              <a:lnSpc>
                <a:spcPct val="90000"/>
              </a:lnSpc>
              <a:buNone/>
            </a:pPr>
            <a:endParaRPr lang="en-US" sz="2800" dirty="0" smtClean="0"/>
          </a:p>
          <a:p>
            <a:pPr eaLnBrk="1" hangingPunct="1">
              <a:lnSpc>
                <a:spcPct val="90000"/>
              </a:lnSpc>
            </a:pPr>
            <a:r>
              <a:rPr lang="en-US" sz="2800" dirty="0" smtClean="0"/>
              <a:t>Deals with female issues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p:txBody>
          <a:bodyPr/>
          <a:lstStyle/>
          <a:p>
            <a:pPr marL="533400" indent="-533400" eaLnBrk="1" hangingPunct="1">
              <a:buFont typeface="Wingdings" pitchFamily="2" charset="2"/>
              <a:buNone/>
              <a:defRPr/>
            </a:pPr>
            <a:r>
              <a:rPr lang="en-US" dirty="0" smtClean="0"/>
              <a:t>Specifically, the feminist view attempts to:</a:t>
            </a:r>
          </a:p>
          <a:p>
            <a:pPr marL="533400" indent="-533400" eaLnBrk="1" hangingPunct="1">
              <a:buFont typeface="Wingdings" pitchFamily="2" charset="2"/>
              <a:buAutoNum type="arabicPeriod"/>
              <a:defRPr/>
            </a:pPr>
            <a:r>
              <a:rPr lang="en-US" dirty="0" smtClean="0"/>
              <a:t>Show that writers of traditional literature have ignored women and have presented misguided and prejudiced views of them</a:t>
            </a:r>
          </a:p>
          <a:p>
            <a:pPr marL="533400" indent="-533400" eaLnBrk="1" hangingPunct="1">
              <a:buNone/>
              <a:defRPr/>
            </a:pPr>
            <a:endParaRPr lang="en-US" dirty="0" smtClean="0"/>
          </a:p>
          <a:p>
            <a:pPr marL="533400" indent="-533400" eaLnBrk="1" hangingPunct="1">
              <a:buNone/>
              <a:defRPr/>
            </a:pPr>
            <a:r>
              <a:rPr lang="en-US" dirty="0" smtClean="0"/>
              <a:t>2. Create a critical landscape that reflects a balanced view of the nature and value of women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Gay and Lesbian    CriticismAn approach to literature thatfocuses on how homosexuals arerepresented in literature, how the..."/>
          <p:cNvPicPr>
            <a:picLocks noChangeAspect="1" noChangeArrowheads="1"/>
          </p:cNvPicPr>
          <p:nvPr/>
        </p:nvPicPr>
        <p:blipFill>
          <a:blip r:embed="rId2"/>
          <a:srcRect/>
          <a:stretch>
            <a:fillRect/>
          </a:stretch>
        </p:blipFill>
        <p:spPr bwMode="auto">
          <a:xfrm>
            <a:off x="1021080" y="304800"/>
            <a:ext cx="10789920" cy="6094572"/>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descr="Are you queer?&#10;â¢ Queer is by definition&#10;whatever is at odds&#10;with the normal, the&#10;legitimate, the&#10;dominant. There is&#10;nothin..."/>
          <p:cNvPicPr>
            <a:picLocks noChangeAspect="1" noChangeArrowheads="1"/>
          </p:cNvPicPr>
          <p:nvPr/>
        </p:nvPicPr>
        <p:blipFill>
          <a:blip r:embed="rId2"/>
          <a:srcRect/>
          <a:stretch>
            <a:fillRect/>
          </a:stretch>
        </p:blipFill>
        <p:spPr bwMode="auto">
          <a:xfrm>
            <a:off x="1249680" y="640080"/>
            <a:ext cx="9784080" cy="560832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Queer Theory&#10;â¢ Queer Theory rejects conventional or&#10;mainstream behaviour, including sexual&#10;identity, but also a range of i..."/>
          <p:cNvPicPr>
            <a:picLocks noChangeAspect="1" noChangeArrowheads="1"/>
          </p:cNvPicPr>
          <p:nvPr/>
        </p:nvPicPr>
        <p:blipFill>
          <a:blip r:embed="rId2"/>
          <a:srcRect/>
          <a:stretch>
            <a:fillRect/>
          </a:stretch>
        </p:blipFill>
        <p:spPr bwMode="auto">
          <a:xfrm>
            <a:off x="1371600" y="609600"/>
            <a:ext cx="9814560" cy="588264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ï§ It explores and challenges the way in which&#10;heterosexuality is constructed as normal...&#10;ï§ And the way in which the media..."/>
          <p:cNvPicPr>
            <a:picLocks noChangeAspect="1" noChangeArrowheads="1"/>
          </p:cNvPicPr>
          <p:nvPr/>
        </p:nvPicPr>
        <p:blipFill>
          <a:blip r:embed="rId2"/>
          <a:srcRect/>
          <a:stretch>
            <a:fillRect/>
          </a:stretch>
        </p:blipFill>
        <p:spPr bwMode="auto">
          <a:xfrm>
            <a:off x="1386840" y="518161"/>
            <a:ext cx="9646920" cy="5924946"/>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eaLnBrk="1" hangingPunct="1"/>
            <a:r>
              <a:rPr lang="en-US" u="sng" smtClean="0"/>
              <a:t>Reader-Response Theory</a:t>
            </a:r>
          </a:p>
        </p:txBody>
      </p:sp>
      <p:sp>
        <p:nvSpPr>
          <p:cNvPr id="14339" name="Rectangle 3"/>
          <p:cNvSpPr>
            <a:spLocks noGrp="1" noChangeArrowheads="1"/>
          </p:cNvSpPr>
          <p:nvPr>
            <p:ph type="body" sz="half" idx="1"/>
          </p:nvPr>
        </p:nvSpPr>
        <p:spPr>
          <a:xfrm>
            <a:off x="777922" y="2620371"/>
            <a:ext cx="9785445" cy="3384644"/>
          </a:xfrm>
        </p:spPr>
        <p:txBody>
          <a:bodyPr>
            <a:normAutofit lnSpcReduction="10000"/>
          </a:bodyPr>
          <a:lstStyle/>
          <a:p>
            <a:pPr eaLnBrk="1" hangingPunct="1"/>
            <a:r>
              <a:rPr lang="en-US" sz="2800" dirty="0" smtClean="0"/>
              <a:t>Analyzes reader’s role in production of meaning</a:t>
            </a:r>
          </a:p>
          <a:p>
            <a:pPr eaLnBrk="1" hangingPunct="1">
              <a:buNone/>
            </a:pPr>
            <a:endParaRPr lang="en-US" sz="2800" dirty="0" smtClean="0"/>
          </a:p>
          <a:p>
            <a:pPr eaLnBrk="1" hangingPunct="1"/>
            <a:r>
              <a:rPr lang="en-US" sz="2800" dirty="0" smtClean="0"/>
              <a:t>Text itself means nothing until someone reads it</a:t>
            </a:r>
          </a:p>
          <a:p>
            <a:pPr eaLnBrk="1" hangingPunct="1">
              <a:buNone/>
            </a:pPr>
            <a:endParaRPr lang="en-US" sz="2800" dirty="0" smtClean="0"/>
          </a:p>
          <a:p>
            <a:pPr eaLnBrk="1" hangingPunct="1"/>
            <a:r>
              <a:rPr lang="en-US" sz="2800" dirty="0" smtClean="0"/>
              <a:t>Reading is a function of personal identity</a:t>
            </a:r>
          </a:p>
          <a:p>
            <a:pPr eaLnBrk="1" hangingPunct="1">
              <a:buNone/>
            </a:pPr>
            <a:endParaRPr lang="en-US" sz="2800" dirty="0" smtClean="0"/>
          </a:p>
          <a:p>
            <a:pPr eaLnBrk="1" hangingPunct="1"/>
            <a:r>
              <a:rPr lang="en-US" sz="2800" dirty="0" smtClean="0"/>
              <a:t>Authors use strategies to elicit responses from readers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Key Terms:</a:t>
            </a:r>
          </a:p>
        </p:txBody>
      </p:sp>
      <p:sp>
        <p:nvSpPr>
          <p:cNvPr id="15363" name="Rectangle 3"/>
          <p:cNvSpPr>
            <a:spLocks noGrp="1" noChangeArrowheads="1"/>
          </p:cNvSpPr>
          <p:nvPr>
            <p:ph type="body" sz="half" idx="1"/>
          </p:nvPr>
        </p:nvSpPr>
        <p:spPr>
          <a:xfrm>
            <a:off x="436728" y="1825625"/>
            <a:ext cx="5583072" cy="4351338"/>
          </a:xfrm>
        </p:spPr>
        <p:txBody>
          <a:bodyPr/>
          <a:lstStyle/>
          <a:p>
            <a:pPr eaLnBrk="1" hangingPunct="1"/>
            <a:r>
              <a:rPr lang="en-US" sz="2000" b="1" dirty="0" smtClean="0">
                <a:latin typeface="Georgia" pitchFamily="18" charset="0"/>
                <a:cs typeface="Times New Roman" pitchFamily="18" charset="0"/>
              </a:rPr>
              <a:t>Horizons of expectations</a:t>
            </a:r>
            <a:r>
              <a:rPr lang="en-US" sz="2000" dirty="0" smtClean="0">
                <a:latin typeface="Georgia" pitchFamily="18" charset="0"/>
                <a:cs typeface="Times New Roman" pitchFamily="18" charset="0"/>
              </a:rPr>
              <a:t> - a reader's "expectations" or frame of reference is based on the reader's past experience of literature and what preconceived notions about literature the reader possesses</a:t>
            </a:r>
          </a:p>
          <a:p>
            <a:pPr eaLnBrk="1" hangingPunct="1">
              <a:buNone/>
            </a:pPr>
            <a:endParaRPr lang="en-US" sz="2000" dirty="0" smtClean="0">
              <a:latin typeface="Georgia" pitchFamily="18" charset="0"/>
              <a:cs typeface="Times New Roman" pitchFamily="18" charset="0"/>
            </a:endParaRPr>
          </a:p>
          <a:p>
            <a:pPr eaLnBrk="1" hangingPunct="1"/>
            <a:r>
              <a:rPr lang="en-US" sz="2000" b="1" dirty="0" smtClean="0">
                <a:latin typeface="Georgia" pitchFamily="18" charset="0"/>
                <a:cs typeface="Times New Roman" pitchFamily="18" charset="0"/>
              </a:rPr>
              <a:t>Implied reader</a:t>
            </a:r>
            <a:r>
              <a:rPr lang="en-US" sz="2000" dirty="0" smtClean="0">
                <a:latin typeface="Georgia" pitchFamily="18" charset="0"/>
                <a:cs typeface="Times New Roman" pitchFamily="18" charset="0"/>
              </a:rPr>
              <a:t> - the implied reader is "a hypothetical reader of a text”, a construct that is unrelated to the “real” reader</a:t>
            </a:r>
          </a:p>
          <a:p>
            <a:pPr eaLnBrk="1" hangingPunct="1">
              <a:buFont typeface="Symbol" pitchFamily="18" charset="2"/>
              <a:buNone/>
            </a:pPr>
            <a:r>
              <a:rPr lang="en-US" sz="2000" dirty="0" smtClean="0">
                <a:latin typeface="Georgia" pitchFamily="18" charset="0"/>
                <a:cs typeface="Times New Roman" pitchFamily="18" charset="0"/>
              </a:rPr>
              <a:t>	-Developed by Wolfgang </a:t>
            </a:r>
            <a:r>
              <a:rPr lang="en-US" sz="2000" dirty="0" err="1" smtClean="0">
                <a:latin typeface="Georgia" pitchFamily="18" charset="0"/>
                <a:cs typeface="Times New Roman" pitchFamily="18" charset="0"/>
              </a:rPr>
              <a:t>Iser</a:t>
            </a:r>
            <a:endParaRPr lang="en-US" sz="2000" dirty="0" smtClean="0">
              <a:latin typeface="Georgia" pitchFamily="18" charset="0"/>
              <a:cs typeface="Times New Roman" pitchFamily="18" charset="0"/>
            </a:endParaRPr>
          </a:p>
          <a:p>
            <a:pPr eaLnBrk="1" hangingPunct="1">
              <a:buFont typeface="Symbol" pitchFamily="18" charset="2"/>
              <a:buNone/>
            </a:pPr>
            <a:endParaRPr lang="en-US" sz="2000" dirty="0" smtClean="0">
              <a:latin typeface="Georgia" pitchFamily="18" charset="0"/>
              <a:cs typeface="Times New Roman" pitchFamily="18" charset="0"/>
            </a:endParaRPr>
          </a:p>
        </p:txBody>
      </p:sp>
      <p:sp>
        <p:nvSpPr>
          <p:cNvPr id="15364" name="Rectangle 4"/>
          <p:cNvSpPr>
            <a:spLocks noGrp="1" noChangeArrowheads="1"/>
          </p:cNvSpPr>
          <p:nvPr>
            <p:ph type="body" sz="half" idx="2"/>
          </p:nvPr>
        </p:nvSpPr>
        <p:spPr>
          <a:xfrm>
            <a:off x="6250675" y="1371599"/>
            <a:ext cx="5049671" cy="4947313"/>
          </a:xfrm>
        </p:spPr>
        <p:txBody>
          <a:bodyPr/>
          <a:lstStyle/>
          <a:p>
            <a:pPr eaLnBrk="1" hangingPunct="1">
              <a:lnSpc>
                <a:spcPct val="90000"/>
              </a:lnSpc>
            </a:pPr>
            <a:r>
              <a:rPr lang="en-US" sz="2000" b="1" dirty="0" smtClean="0">
                <a:latin typeface="Georgia" pitchFamily="18" charset="0"/>
                <a:cs typeface="Times New Roman" pitchFamily="18" charset="0"/>
              </a:rPr>
              <a:t>Interpretive communities</a:t>
            </a:r>
            <a:r>
              <a:rPr lang="en-US" sz="2000" dirty="0" smtClean="0">
                <a:latin typeface="Georgia" pitchFamily="18" charset="0"/>
                <a:cs typeface="Times New Roman" pitchFamily="18" charset="0"/>
              </a:rPr>
              <a:t> - a concept, articulated by Stanley Fish, that readers within an "interpretive community" share reading strategies, values and interpretive assumptions</a:t>
            </a:r>
          </a:p>
          <a:p>
            <a:pPr eaLnBrk="1" hangingPunct="1">
              <a:lnSpc>
                <a:spcPct val="90000"/>
              </a:lnSpc>
              <a:buNone/>
            </a:pPr>
            <a:endParaRPr lang="en-US" sz="2000" dirty="0" smtClean="0">
              <a:latin typeface="Georgia" pitchFamily="18" charset="0"/>
              <a:cs typeface="Times New Roman" pitchFamily="18" charset="0"/>
            </a:endParaRPr>
          </a:p>
          <a:p>
            <a:pPr eaLnBrk="1" hangingPunct="1">
              <a:lnSpc>
                <a:spcPct val="90000"/>
              </a:lnSpc>
            </a:pPr>
            <a:r>
              <a:rPr lang="en-US" sz="2000" b="1" dirty="0" smtClean="0">
                <a:latin typeface="Georgia" pitchFamily="18" charset="0"/>
                <a:cs typeface="Times New Roman" pitchFamily="18" charset="0"/>
              </a:rPr>
              <a:t>Transactional analysis</a:t>
            </a:r>
            <a:r>
              <a:rPr lang="en-US" sz="2000" dirty="0" smtClean="0">
                <a:latin typeface="Georgia" pitchFamily="18" charset="0"/>
                <a:cs typeface="Times New Roman" pitchFamily="18" charset="0"/>
              </a:rPr>
              <a:t> - a concept developed by Louise Rosenblatt asserting that meaning is produced in a transaction of a reader with a text. As an approach, then, the critic would consider "how the reader interprets the text as well as how the text produces a response in her</a:t>
            </a:r>
            <a:r>
              <a:rPr lang="en-US" sz="1800" dirty="0" smtClean="0">
                <a:latin typeface="Georgia" pitchFamily="18" charset="0"/>
                <a:cs typeface="Times New Roman" pitchFamily="18" charset="0"/>
              </a:rPr>
              <a:t>"</a:t>
            </a:r>
            <a:endParaRPr lang="en-US" sz="18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Advantages and Disadvantages</a:t>
            </a:r>
          </a:p>
        </p:txBody>
      </p:sp>
      <p:sp>
        <p:nvSpPr>
          <p:cNvPr id="16387" name="Rectangle 3"/>
          <p:cNvSpPr>
            <a:spLocks noGrp="1" noChangeArrowheads="1"/>
          </p:cNvSpPr>
          <p:nvPr>
            <p:ph type="body" sz="half" idx="1"/>
          </p:nvPr>
        </p:nvSpPr>
        <p:spPr/>
        <p:txBody>
          <a:bodyPr/>
          <a:lstStyle/>
          <a:p>
            <a:pPr eaLnBrk="1" hangingPunct="1"/>
            <a:r>
              <a:rPr lang="en-US" sz="2800" u="sng" smtClean="0"/>
              <a:t>Advantages</a:t>
            </a:r>
          </a:p>
          <a:p>
            <a:pPr eaLnBrk="1" hangingPunct="1"/>
            <a:r>
              <a:rPr lang="en-US" sz="2800" smtClean="0"/>
              <a:t>No one interpretation</a:t>
            </a:r>
          </a:p>
          <a:p>
            <a:pPr eaLnBrk="1" hangingPunct="1"/>
            <a:r>
              <a:rPr lang="en-US" sz="2800" smtClean="0"/>
              <a:t>Interpretations change over time</a:t>
            </a:r>
          </a:p>
        </p:txBody>
      </p:sp>
      <p:sp>
        <p:nvSpPr>
          <p:cNvPr id="16388" name="Rectangle 4"/>
          <p:cNvSpPr>
            <a:spLocks noGrp="1" noChangeArrowheads="1"/>
          </p:cNvSpPr>
          <p:nvPr>
            <p:ph type="body" sz="half" idx="2"/>
          </p:nvPr>
        </p:nvSpPr>
        <p:spPr/>
        <p:txBody>
          <a:bodyPr/>
          <a:lstStyle/>
          <a:p>
            <a:pPr eaLnBrk="1" hangingPunct="1"/>
            <a:r>
              <a:rPr lang="en-US" sz="2800" u="sng" smtClean="0"/>
              <a:t>Disadvantages</a:t>
            </a:r>
          </a:p>
          <a:p>
            <a:pPr eaLnBrk="1" hangingPunct="1"/>
            <a:r>
              <a:rPr lang="en-US" sz="2800" smtClean="0"/>
              <a:t>Can be too subjective</a:t>
            </a:r>
          </a:p>
          <a:p>
            <a:pPr eaLnBrk="1" hangingPunct="1"/>
            <a:r>
              <a:rPr lang="en-US" sz="2800" smtClean="0"/>
              <a:t>No clear criteria to account for differences from one reader to the next</a:t>
            </a:r>
          </a:p>
          <a:p>
            <a:pPr eaLnBrk="1" hangingPunct="1"/>
            <a:r>
              <a:rPr lang="en-US" sz="2800" smtClean="0"/>
              <a:t>Highly personal at times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en-US" u="sng" smtClean="0"/>
              <a:t>Marxism</a:t>
            </a:r>
          </a:p>
        </p:txBody>
      </p:sp>
      <p:sp>
        <p:nvSpPr>
          <p:cNvPr id="10243" name="Rectangle 3"/>
          <p:cNvSpPr>
            <a:spLocks noGrp="1" noChangeArrowheads="1"/>
          </p:cNvSpPr>
          <p:nvPr>
            <p:ph type="body" sz="half" idx="1"/>
          </p:nvPr>
        </p:nvSpPr>
        <p:spPr>
          <a:xfrm>
            <a:off x="1625600" y="1600200"/>
            <a:ext cx="8883176" cy="4636827"/>
          </a:xfrm>
        </p:spPr>
        <p:txBody>
          <a:bodyPr/>
          <a:lstStyle/>
          <a:p>
            <a:pPr eaLnBrk="1" hangingPunct="1"/>
            <a:r>
              <a:rPr lang="en-US" sz="2800" dirty="0" smtClean="0"/>
              <a:t>Sees art and literature as forced by the conditions that existed in history</a:t>
            </a:r>
          </a:p>
          <a:p>
            <a:pPr eaLnBrk="1" hangingPunct="1">
              <a:buNone/>
            </a:pPr>
            <a:endParaRPr lang="en-US" sz="2800" dirty="0" smtClean="0"/>
          </a:p>
          <a:p>
            <a:pPr eaLnBrk="1" hangingPunct="1"/>
            <a:r>
              <a:rPr lang="en-US" sz="2800" dirty="0" smtClean="0"/>
              <a:t>Deals with clash between classes</a:t>
            </a:r>
          </a:p>
          <a:p>
            <a:pPr eaLnBrk="1" hangingPunct="1">
              <a:buNone/>
            </a:pPr>
            <a:endParaRPr lang="en-US" sz="2800" dirty="0" smtClean="0"/>
          </a:p>
          <a:p>
            <a:pPr eaLnBrk="1" hangingPunct="1"/>
            <a:r>
              <a:rPr lang="en-US" sz="2800" dirty="0" smtClean="0"/>
              <a:t>Articulation of dominant class</a:t>
            </a:r>
          </a:p>
          <a:p>
            <a:pPr eaLnBrk="1" hangingPunct="1">
              <a:buNone/>
            </a:pPr>
            <a:endParaRPr lang="en-US" sz="2800" dirty="0" smtClean="0"/>
          </a:p>
          <a:p>
            <a:pPr eaLnBrk="1" hangingPunct="1"/>
            <a:r>
              <a:rPr lang="en-US" sz="2800" dirty="0" smtClean="0"/>
              <a:t>Art reflects age in which it was created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55955"/>
          </a:xfrm>
        </p:spPr>
        <p:txBody>
          <a:bodyPr>
            <a:normAutofit/>
          </a:bodyPr>
          <a:lstStyle/>
          <a:p>
            <a:pPr algn="ctr"/>
            <a:r>
              <a:rPr lang="en-US" sz="3200" dirty="0" smtClean="0"/>
              <a:t>Beginning of literary theory: </a:t>
            </a:r>
            <a:endParaRPr lang="en-US" sz="3200" dirty="0"/>
          </a:p>
        </p:txBody>
      </p:sp>
      <p:sp>
        <p:nvSpPr>
          <p:cNvPr id="3" name="Content Placeholder 2"/>
          <p:cNvSpPr>
            <a:spLocks noGrp="1"/>
          </p:cNvSpPr>
          <p:nvPr>
            <p:ph idx="1"/>
          </p:nvPr>
        </p:nvSpPr>
        <p:spPr>
          <a:xfrm>
            <a:off x="838200" y="1295401"/>
            <a:ext cx="10515600" cy="3810000"/>
          </a:xfrm>
        </p:spPr>
        <p:txBody>
          <a:bodyPr/>
          <a:lstStyle/>
          <a:p>
            <a:r>
              <a:rPr lang="en-US" dirty="0" smtClean="0"/>
              <a:t>In one of the earliest developments of literary theory, German "higher criticism" subjected biblical texts to a radical historicizing that broke with traditional scriptural interpretation</a:t>
            </a:r>
          </a:p>
          <a:p>
            <a:pPr>
              <a:buNone/>
            </a:pPr>
            <a:endParaRPr lang="en-US" dirty="0" smtClean="0"/>
          </a:p>
          <a:p>
            <a:r>
              <a:rPr lang="en-US" dirty="0" smtClean="0"/>
              <a:t>"Higher," or "source criticism," analyzed biblical tales in light of comparable narratives from other cultures,.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Key Terms:</a:t>
            </a:r>
          </a:p>
        </p:txBody>
      </p:sp>
      <p:sp>
        <p:nvSpPr>
          <p:cNvPr id="11267" name="Rectangle 3"/>
          <p:cNvSpPr>
            <a:spLocks noGrp="1" noChangeArrowheads="1"/>
          </p:cNvSpPr>
          <p:nvPr>
            <p:ph type="body" sz="half" idx="1"/>
          </p:nvPr>
        </p:nvSpPr>
        <p:spPr/>
        <p:txBody>
          <a:bodyPr/>
          <a:lstStyle/>
          <a:p>
            <a:pPr eaLnBrk="1" hangingPunct="1">
              <a:lnSpc>
                <a:spcPct val="90000"/>
              </a:lnSpc>
            </a:pPr>
            <a:r>
              <a:rPr lang="en-US" sz="2400" b="1" smtClean="0">
                <a:latin typeface="Georgia" pitchFamily="18" charset="0"/>
                <a:cs typeface="Times New Roman" pitchFamily="18" charset="0"/>
              </a:rPr>
              <a:t>Commodification</a:t>
            </a:r>
            <a:r>
              <a:rPr lang="en-US" sz="2400" smtClean="0">
                <a:latin typeface="Georgia" pitchFamily="18" charset="0"/>
                <a:cs typeface="Times New Roman" pitchFamily="18" charset="0"/>
              </a:rPr>
              <a:t> – Wanting thing not for their use but their ability to impress others or to sell</a:t>
            </a:r>
          </a:p>
          <a:p>
            <a:pPr eaLnBrk="1" hangingPunct="1">
              <a:lnSpc>
                <a:spcPct val="90000"/>
              </a:lnSpc>
            </a:pPr>
            <a:r>
              <a:rPr lang="en-US" sz="2400" b="1" smtClean="0">
                <a:latin typeface="Georgia" pitchFamily="18" charset="0"/>
                <a:cs typeface="Times New Roman" pitchFamily="18" charset="0"/>
              </a:rPr>
              <a:t>Conspicuous consumption –</a:t>
            </a:r>
            <a:r>
              <a:rPr lang="en-US" sz="2400" smtClean="0">
                <a:latin typeface="Georgia" pitchFamily="18" charset="0"/>
                <a:cs typeface="Times New Roman" pitchFamily="18" charset="0"/>
              </a:rPr>
              <a:t> Getting things merely for selling or trading</a:t>
            </a:r>
          </a:p>
          <a:p>
            <a:pPr eaLnBrk="1" hangingPunct="1">
              <a:lnSpc>
                <a:spcPct val="90000"/>
              </a:lnSpc>
            </a:pPr>
            <a:r>
              <a:rPr lang="en-US" sz="2400" b="1" smtClean="0">
                <a:latin typeface="Georgia" pitchFamily="18" charset="0"/>
                <a:cs typeface="Times New Roman" pitchFamily="18" charset="0"/>
              </a:rPr>
              <a:t>Dialectical materialism</a:t>
            </a:r>
            <a:r>
              <a:rPr lang="en-US" sz="2400" smtClean="0">
                <a:latin typeface="Georgia" pitchFamily="18" charset="0"/>
                <a:cs typeface="Times New Roman" pitchFamily="18" charset="0"/>
              </a:rPr>
              <a:t> – the eternal struggle to find a solution among conflicting ideologies to bring about change</a:t>
            </a:r>
            <a:endParaRPr lang="en-US" sz="2400" smtClean="0"/>
          </a:p>
        </p:txBody>
      </p:sp>
      <p:sp>
        <p:nvSpPr>
          <p:cNvPr id="11268" name="Rectangle 4"/>
          <p:cNvSpPr>
            <a:spLocks noGrp="1" noChangeArrowheads="1"/>
          </p:cNvSpPr>
          <p:nvPr>
            <p:ph type="body" sz="half" idx="2"/>
          </p:nvPr>
        </p:nvSpPr>
        <p:spPr>
          <a:xfrm>
            <a:off x="6073253" y="1897039"/>
            <a:ext cx="5521278" cy="4189862"/>
          </a:xfrm>
        </p:spPr>
        <p:txBody>
          <a:bodyPr/>
          <a:lstStyle/>
          <a:p>
            <a:pPr eaLnBrk="1" hangingPunct="1">
              <a:lnSpc>
                <a:spcPct val="90000"/>
              </a:lnSpc>
            </a:pPr>
            <a:r>
              <a:rPr lang="en-US" sz="2400" b="1" dirty="0" smtClean="0">
                <a:latin typeface="Georgia" pitchFamily="18" charset="0"/>
                <a:cs typeface="Times New Roman" pitchFamily="18" charset="0"/>
              </a:rPr>
              <a:t>Material circumstances</a:t>
            </a:r>
            <a:r>
              <a:rPr lang="en-US" sz="2400" dirty="0" smtClean="0">
                <a:latin typeface="Georgia" pitchFamily="18" charset="0"/>
                <a:cs typeface="Times New Roman" pitchFamily="18" charset="0"/>
              </a:rPr>
              <a:t> - the economic conditions underlying a society </a:t>
            </a:r>
          </a:p>
          <a:p>
            <a:pPr eaLnBrk="1" hangingPunct="1">
              <a:lnSpc>
                <a:spcPct val="90000"/>
              </a:lnSpc>
            </a:pPr>
            <a:r>
              <a:rPr lang="en-US" sz="2400" b="1" dirty="0" err="1" smtClean="0">
                <a:latin typeface="Georgia" pitchFamily="18" charset="0"/>
                <a:cs typeface="Times New Roman" pitchFamily="18" charset="0"/>
              </a:rPr>
              <a:t>Reflectionism</a:t>
            </a:r>
            <a:r>
              <a:rPr lang="en-US" sz="2400" dirty="0" smtClean="0">
                <a:latin typeface="Georgia" pitchFamily="18" charset="0"/>
                <a:cs typeface="Times New Roman" pitchFamily="18" charset="0"/>
              </a:rPr>
              <a:t> - the superstructure of a society mirrors its economic base and, by extension, that a text reflects the society that produced it</a:t>
            </a:r>
          </a:p>
          <a:p>
            <a:pPr eaLnBrk="1" hangingPunct="1">
              <a:lnSpc>
                <a:spcPct val="90000"/>
              </a:lnSpc>
            </a:pPr>
            <a:r>
              <a:rPr lang="en-US" sz="2400" b="1" dirty="0" smtClean="0">
                <a:latin typeface="Georgia" pitchFamily="18" charset="0"/>
                <a:cs typeface="Times New Roman" pitchFamily="18" charset="0"/>
              </a:rPr>
              <a:t>Superstructure</a:t>
            </a:r>
            <a:r>
              <a:rPr lang="en-US" sz="2400" dirty="0" smtClean="0">
                <a:latin typeface="Georgia" pitchFamily="18" charset="0"/>
                <a:cs typeface="Times New Roman" pitchFamily="18" charset="0"/>
              </a:rPr>
              <a:t> - The social, political, and ideological systems and institutions that are generated by the people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Advantages and Disadvantages</a:t>
            </a:r>
          </a:p>
        </p:txBody>
      </p:sp>
      <p:sp>
        <p:nvSpPr>
          <p:cNvPr id="12291" name="Rectangle 3"/>
          <p:cNvSpPr>
            <a:spLocks noGrp="1" noChangeArrowheads="1"/>
          </p:cNvSpPr>
          <p:nvPr>
            <p:ph type="body" sz="half" idx="1"/>
          </p:nvPr>
        </p:nvSpPr>
        <p:spPr>
          <a:xfrm>
            <a:off x="1625600" y="1600200"/>
            <a:ext cx="5080000" cy="4841543"/>
          </a:xfrm>
        </p:spPr>
        <p:txBody>
          <a:bodyPr/>
          <a:lstStyle/>
          <a:p>
            <a:pPr eaLnBrk="1" hangingPunct="1">
              <a:lnSpc>
                <a:spcPct val="90000"/>
              </a:lnSpc>
              <a:buNone/>
            </a:pPr>
            <a:r>
              <a:rPr lang="en-US" sz="2800" u="sng" dirty="0" smtClean="0"/>
              <a:t>Advantages</a:t>
            </a:r>
          </a:p>
          <a:p>
            <a:pPr eaLnBrk="1" hangingPunct="1">
              <a:lnSpc>
                <a:spcPct val="90000"/>
              </a:lnSpc>
            </a:pPr>
            <a:r>
              <a:rPr lang="en-US" sz="2800" dirty="0" smtClean="0"/>
              <a:t>Look at the work in the context it was written</a:t>
            </a:r>
          </a:p>
          <a:p>
            <a:pPr eaLnBrk="1" hangingPunct="1">
              <a:lnSpc>
                <a:spcPct val="90000"/>
              </a:lnSpc>
            </a:pPr>
            <a:r>
              <a:rPr lang="en-US" sz="2800" dirty="0" smtClean="0"/>
              <a:t>Allows you to research and understand the culture more</a:t>
            </a:r>
          </a:p>
          <a:p>
            <a:pPr eaLnBrk="1" hangingPunct="1">
              <a:lnSpc>
                <a:spcPct val="90000"/>
              </a:lnSpc>
            </a:pPr>
            <a:r>
              <a:rPr lang="en-US" sz="2800" dirty="0" smtClean="0"/>
              <a:t>Can see multiple perspectives from dominant and dependent classes</a:t>
            </a:r>
          </a:p>
          <a:p>
            <a:pPr eaLnBrk="1" hangingPunct="1">
              <a:lnSpc>
                <a:spcPct val="90000"/>
              </a:lnSpc>
              <a:buFont typeface="Symbol" pitchFamily="18" charset="2"/>
              <a:buNone/>
            </a:pPr>
            <a:endParaRPr lang="en-US" sz="2800" dirty="0" smtClean="0"/>
          </a:p>
        </p:txBody>
      </p:sp>
      <p:sp>
        <p:nvSpPr>
          <p:cNvPr id="12292" name="Rectangle 4"/>
          <p:cNvSpPr>
            <a:spLocks noGrp="1" noChangeArrowheads="1"/>
          </p:cNvSpPr>
          <p:nvPr>
            <p:ph type="body" sz="half" idx="2"/>
          </p:nvPr>
        </p:nvSpPr>
        <p:spPr>
          <a:xfrm>
            <a:off x="6908800" y="1600200"/>
            <a:ext cx="4910161" cy="4650475"/>
          </a:xfrm>
        </p:spPr>
        <p:txBody>
          <a:bodyPr/>
          <a:lstStyle/>
          <a:p>
            <a:pPr eaLnBrk="1" hangingPunct="1">
              <a:lnSpc>
                <a:spcPct val="90000"/>
              </a:lnSpc>
              <a:buNone/>
            </a:pPr>
            <a:r>
              <a:rPr lang="en-US" sz="2800" u="sng" dirty="0" smtClean="0"/>
              <a:t>Disadvantages</a:t>
            </a:r>
          </a:p>
          <a:p>
            <a:pPr eaLnBrk="1" hangingPunct="1">
              <a:lnSpc>
                <a:spcPct val="90000"/>
              </a:lnSpc>
            </a:pPr>
            <a:r>
              <a:rPr lang="en-US" sz="2800" dirty="0" smtClean="0"/>
              <a:t>Have to be aware of the culture and economic system in place when written</a:t>
            </a:r>
          </a:p>
          <a:p>
            <a:pPr eaLnBrk="1" hangingPunct="1">
              <a:lnSpc>
                <a:spcPct val="90000"/>
              </a:lnSpc>
            </a:pPr>
            <a:r>
              <a:rPr lang="en-US" sz="2800" dirty="0" smtClean="0"/>
              <a:t>Have to assume “the man” was out to get the people</a:t>
            </a:r>
          </a:p>
          <a:p>
            <a:pPr eaLnBrk="1" hangingPunct="1">
              <a:lnSpc>
                <a:spcPct val="90000"/>
              </a:lnSpc>
            </a:pPr>
            <a:r>
              <a:rPr lang="en-US" sz="2800" dirty="0" smtClean="0"/>
              <a:t>Has to be a class conflict, not race or gender (class matters most)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264857" cy="576571"/>
          </a:xfrm>
        </p:spPr>
        <p:txBody>
          <a:bodyPr>
            <a:noAutofit/>
          </a:bodyPr>
          <a:lstStyle/>
          <a:p>
            <a:pPr algn="ctr"/>
            <a:r>
              <a:rPr lang="en-US" sz="2800" dirty="0" smtClean="0"/>
              <a:t>New Historicism</a:t>
            </a:r>
            <a:endParaRPr lang="en-US" sz="2800" dirty="0"/>
          </a:p>
        </p:txBody>
      </p:sp>
      <p:pic>
        <p:nvPicPr>
          <p:cNvPr id="59396" name="Picture 4" descr="&lt;ul&gt;&lt;li&gt;New Historicism (or the âhistorical methodâ) argues  that texts are not transcendent, i.e. detached from certain c..."/>
          <p:cNvPicPr>
            <a:picLocks noChangeAspect="1" noChangeArrowheads="1"/>
          </p:cNvPicPr>
          <p:nvPr/>
        </p:nvPicPr>
        <p:blipFill>
          <a:blip r:embed="rId2"/>
          <a:srcRect/>
          <a:stretch>
            <a:fillRect/>
          </a:stretch>
        </p:blipFill>
        <p:spPr bwMode="auto">
          <a:xfrm>
            <a:off x="1214651" y="1132765"/>
            <a:ext cx="9703558" cy="5240739"/>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9" y="504967"/>
            <a:ext cx="10080009" cy="1132764"/>
          </a:xfrm>
        </p:spPr>
        <p:txBody>
          <a:bodyPr>
            <a:normAutofit lnSpcReduction="10000"/>
          </a:bodyPr>
          <a:lstStyle/>
          <a:p>
            <a:r>
              <a:rPr lang="en-US" dirty="0" smtClean="0"/>
              <a:t>New Historicists approach to literature as just one more discourse that exists with interaction with other discourses at a given moment in history. </a:t>
            </a:r>
          </a:p>
          <a:p>
            <a:pPr>
              <a:buNone/>
            </a:pPr>
            <a:endParaRPr lang="en-US" dirty="0" smtClean="0"/>
          </a:p>
        </p:txBody>
      </p:sp>
      <p:pic>
        <p:nvPicPr>
          <p:cNvPr id="63490" name="Picture 2" descr="&lt;ul&gt;&lt;li&gt;In this respect, New Historicists are particularly influenced  by critiques of power, discourse and history  of Mi..."/>
          <p:cNvPicPr>
            <a:picLocks noChangeAspect="1" noChangeArrowheads="1"/>
          </p:cNvPicPr>
          <p:nvPr/>
        </p:nvPicPr>
        <p:blipFill>
          <a:blip r:embed="rId2"/>
          <a:srcRect/>
          <a:stretch>
            <a:fillRect/>
          </a:stretch>
        </p:blipFill>
        <p:spPr bwMode="auto">
          <a:xfrm>
            <a:off x="777922" y="1569494"/>
            <a:ext cx="10440538" cy="5070142"/>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3899"/>
            <a:ext cx="10515600" cy="464023"/>
          </a:xfrm>
        </p:spPr>
        <p:txBody>
          <a:bodyPr>
            <a:noAutofit/>
          </a:bodyPr>
          <a:lstStyle/>
          <a:p>
            <a:pPr algn="ctr"/>
            <a:r>
              <a:rPr lang="en-US" sz="2000" b="1" dirty="0" smtClean="0"/>
              <a:t/>
            </a:r>
            <a:br>
              <a:rPr lang="en-US" sz="2000" b="1" dirty="0" smtClean="0"/>
            </a:br>
            <a:r>
              <a:rPr lang="en-US" sz="2000" b="1" dirty="0" smtClean="0"/>
              <a:t>Cultural Materialism</a:t>
            </a:r>
            <a:r>
              <a:rPr lang="en-US" sz="2000" dirty="0" smtClean="0"/>
              <a:t/>
            </a:r>
            <a:br>
              <a:rPr lang="en-US" sz="2000" dirty="0" smtClean="0"/>
            </a:br>
            <a:endParaRPr lang="en-US" sz="2000" dirty="0"/>
          </a:p>
        </p:txBody>
      </p:sp>
      <p:sp>
        <p:nvSpPr>
          <p:cNvPr id="3" name="Content Placeholder 2"/>
          <p:cNvSpPr>
            <a:spLocks noGrp="1"/>
          </p:cNvSpPr>
          <p:nvPr>
            <p:ph sz="half" idx="1"/>
          </p:nvPr>
        </p:nvSpPr>
        <p:spPr>
          <a:xfrm>
            <a:off x="838200" y="1269242"/>
            <a:ext cx="10011770" cy="4907721"/>
          </a:xfrm>
        </p:spPr>
        <p:txBody>
          <a:bodyPr>
            <a:normAutofit fontScale="92500" lnSpcReduction="20000"/>
          </a:bodyPr>
          <a:lstStyle/>
          <a:p>
            <a:r>
              <a:rPr lang="en-US" dirty="0" smtClean="0"/>
              <a:t>Cultural materialism is “a politicized form of historiography.”</a:t>
            </a:r>
          </a:p>
          <a:p>
            <a:pPr>
              <a:buNone/>
            </a:pPr>
            <a:r>
              <a:rPr lang="en-US" dirty="0" smtClean="0"/>
              <a:t>                                                                                         -Graham Holderness</a:t>
            </a:r>
          </a:p>
          <a:p>
            <a:r>
              <a:rPr lang="en-US" dirty="0" smtClean="0"/>
              <a:t>Raymond Williams coined the term Cultural Materialism. Jonathan </a:t>
            </a:r>
            <a:r>
              <a:rPr lang="en-US" dirty="0" err="1" smtClean="0"/>
              <a:t>Dollimore</a:t>
            </a:r>
            <a:r>
              <a:rPr lang="en-US" dirty="0" smtClean="0"/>
              <a:t> and Allen </a:t>
            </a:r>
            <a:r>
              <a:rPr lang="en-US" dirty="0" err="1" smtClean="0"/>
              <a:t>Sinfield</a:t>
            </a:r>
            <a:r>
              <a:rPr lang="en-US" dirty="0" smtClean="0"/>
              <a:t> made current and defined Cultural materialism as “designating a critical method which has four characteristics:</a:t>
            </a:r>
          </a:p>
          <a:p>
            <a:r>
              <a:rPr lang="en-US" b="1" dirty="0" smtClean="0"/>
              <a:t>Historical Context:</a:t>
            </a:r>
            <a:r>
              <a:rPr lang="en-US" dirty="0" smtClean="0"/>
              <a:t> what was happening at the time the text was written.</a:t>
            </a:r>
          </a:p>
          <a:p>
            <a:r>
              <a:rPr lang="en-US" b="1" dirty="0" smtClean="0"/>
              <a:t>Theoretical Method:</a:t>
            </a:r>
            <a:r>
              <a:rPr lang="en-US" dirty="0" smtClean="0"/>
              <a:t> Incorporating older methods of theory—Structuralism, Post-structuralism etc.</a:t>
            </a:r>
          </a:p>
          <a:p>
            <a:r>
              <a:rPr lang="en-US" b="1" dirty="0" smtClean="0"/>
              <a:t>Political Commitment</a:t>
            </a:r>
            <a:r>
              <a:rPr lang="en-US" dirty="0" smtClean="0"/>
              <a:t>: Incorporating non-conservative </a:t>
            </a:r>
            <a:r>
              <a:rPr lang="en-US" dirty="0" err="1" smtClean="0"/>
              <a:t>andnon</a:t>
            </a:r>
            <a:r>
              <a:rPr lang="en-US" dirty="0" smtClean="0"/>
              <a:t>-Christian frameworks—such as Feminist and Marxist theory.</a:t>
            </a:r>
          </a:p>
          <a:p>
            <a:r>
              <a:rPr lang="en-US" b="1" dirty="0" smtClean="0"/>
              <a:t>Textual Analysis:</a:t>
            </a:r>
            <a:r>
              <a:rPr lang="en-US" dirty="0" smtClean="0"/>
              <a:t> building on theoretical analysis of mainly canonical texts that have become “prominent cultural icons.”</a:t>
            </a: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050878"/>
            <a:ext cx="9561394" cy="5126085"/>
          </a:xfrm>
        </p:spPr>
        <p:txBody>
          <a:bodyPr>
            <a:normAutofit fontScale="92500" lnSpcReduction="10000"/>
          </a:bodyPr>
          <a:lstStyle/>
          <a:p>
            <a:r>
              <a:rPr lang="en-US" b="1" dirty="0" smtClean="0"/>
              <a:t>Culture: </a:t>
            </a:r>
            <a:r>
              <a:rPr lang="en-US" dirty="0" smtClean="0"/>
              <a:t>What does this term mean in the context of Cultural Materialism?</a:t>
            </a:r>
          </a:p>
          <a:p>
            <a:pPr>
              <a:buNone/>
            </a:pPr>
            <a:endParaRPr lang="en-US" dirty="0" smtClean="0"/>
          </a:p>
          <a:p>
            <a:r>
              <a:rPr lang="en-US" dirty="0" smtClean="0"/>
              <a:t>Culture in this sense does not limit itself to “high culture” but includes all forms of culture like TV and pop music.</a:t>
            </a:r>
          </a:p>
          <a:p>
            <a:pPr>
              <a:buNone/>
            </a:pPr>
            <a:endParaRPr lang="en-US" dirty="0" smtClean="0"/>
          </a:p>
          <a:p>
            <a:r>
              <a:rPr lang="en-US" b="1" dirty="0" smtClean="0"/>
              <a:t>Materialism: </a:t>
            </a:r>
            <a:r>
              <a:rPr lang="en-US" dirty="0" smtClean="0"/>
              <a:t>What does this term mean in the context of Cultural Materialism?</a:t>
            </a:r>
          </a:p>
          <a:p>
            <a:pPr>
              <a:buNone/>
            </a:pPr>
            <a:endParaRPr lang="en-US" dirty="0" smtClean="0"/>
          </a:p>
          <a:p>
            <a:r>
              <a:rPr lang="en-US" dirty="0" smtClean="0"/>
              <a:t>Materialism is at odds with idealism. Idealists believe in the transcendent ability of ideas while materialist believe that culture cannot transcend its material trappings.</a:t>
            </a:r>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01254" y="846161"/>
            <a:ext cx="10167582" cy="5330802"/>
          </a:xfrm>
        </p:spPr>
        <p:txBody>
          <a:bodyPr>
            <a:normAutofit fontScale="92500"/>
          </a:bodyPr>
          <a:lstStyle/>
          <a:p>
            <a:pPr>
              <a:buNone/>
            </a:pPr>
            <a:r>
              <a:rPr lang="en-US" b="1" dirty="0" smtClean="0"/>
              <a:t>In this way, Cultural Materialism is an offshoot of Marxist criticism.</a:t>
            </a:r>
            <a:endParaRPr lang="en-US" dirty="0" smtClean="0"/>
          </a:p>
          <a:p>
            <a:r>
              <a:rPr lang="en-US" dirty="0" smtClean="0"/>
              <a:t>History, to a cultural materialist, is what has happened </a:t>
            </a:r>
            <a:r>
              <a:rPr lang="en-US" i="1" dirty="0" smtClean="0"/>
              <a:t>and</a:t>
            </a:r>
            <a:r>
              <a:rPr lang="en-US" dirty="0" smtClean="0"/>
              <a:t> what is happening now. In other words, Cultural Materialists not only create criticism of a text by contextualizing it with its own time period, but with successive generations including our own. Cultural Materialism bridges the gap between Marxism and Post-Modernism.</a:t>
            </a:r>
          </a:p>
          <a:p>
            <a:pPr>
              <a:buNone/>
            </a:pPr>
            <a:r>
              <a:rPr lang="en-US" dirty="0" smtClean="0"/>
              <a:t>Some things that Cultural Materialist might look at when analyzing Shakespeare:</a:t>
            </a:r>
          </a:p>
          <a:p>
            <a:r>
              <a:rPr lang="en-US" dirty="0" smtClean="0"/>
              <a:t>Elizabethan Drama during its own time period</a:t>
            </a:r>
          </a:p>
          <a:p>
            <a:r>
              <a:rPr lang="en-US" dirty="0" smtClean="0"/>
              <a:t>The publishing history of Shakespeare through the ages</a:t>
            </a:r>
          </a:p>
          <a:p>
            <a:r>
              <a:rPr lang="en-US" dirty="0" smtClean="0"/>
              <a:t>That weird movie version of Romeo and Juliet with Leonardo D. in it</a:t>
            </a:r>
          </a:p>
          <a:p>
            <a:r>
              <a:rPr lang="en-US" dirty="0" smtClean="0"/>
              <a:t>The tourism and kitsch surrounding Shakespeare today</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ctr" eaLnBrk="1" hangingPunct="1"/>
            <a:r>
              <a:rPr lang="en-US" u="sng" dirty="0" smtClean="0"/>
              <a:t>Post-colonialism (1990s)</a:t>
            </a:r>
            <a:r>
              <a:rPr lang="en-US" dirty="0" smtClean="0"/>
              <a:t>	</a:t>
            </a:r>
          </a:p>
        </p:txBody>
      </p:sp>
      <p:sp>
        <p:nvSpPr>
          <p:cNvPr id="39939" name="Rectangle 3"/>
          <p:cNvSpPr>
            <a:spLocks noGrp="1" noChangeArrowheads="1"/>
          </p:cNvSpPr>
          <p:nvPr>
            <p:ph type="body" sz="half" idx="1"/>
          </p:nvPr>
        </p:nvSpPr>
        <p:spPr>
          <a:xfrm>
            <a:off x="1320799" y="2142699"/>
            <a:ext cx="9379045" cy="4121624"/>
          </a:xfrm>
        </p:spPr>
        <p:txBody>
          <a:bodyPr/>
          <a:lstStyle/>
          <a:p>
            <a:pPr eaLnBrk="1" hangingPunct="1">
              <a:lnSpc>
                <a:spcPct val="90000"/>
              </a:lnSpc>
            </a:pPr>
            <a:r>
              <a:rPr lang="en-US" sz="2800" dirty="0" smtClean="0"/>
              <a:t>School of thought that existed in the post-European empire period, the body of theoretical literature that existed in that time</a:t>
            </a:r>
          </a:p>
          <a:p>
            <a:pPr eaLnBrk="1" hangingPunct="1">
              <a:lnSpc>
                <a:spcPct val="90000"/>
              </a:lnSpc>
            </a:pPr>
            <a:endParaRPr lang="en-US" sz="2800" dirty="0" smtClean="0"/>
          </a:p>
          <a:p>
            <a:pPr eaLnBrk="1" hangingPunct="1">
              <a:lnSpc>
                <a:spcPct val="90000"/>
              </a:lnSpc>
            </a:pPr>
            <a:r>
              <a:rPr lang="en-US" sz="2800" dirty="0" smtClean="0"/>
              <a:t>Takes us back to time and place to examine works (resurrect culture)</a:t>
            </a:r>
          </a:p>
          <a:p>
            <a:pPr eaLnBrk="1" hangingPunct="1">
              <a:lnSpc>
                <a:spcPct val="90000"/>
              </a:lnSpc>
            </a:pPr>
            <a:endParaRPr lang="en-US" sz="2800" dirty="0" smtClean="0"/>
          </a:p>
          <a:p>
            <a:pPr eaLnBrk="1" hangingPunct="1">
              <a:lnSpc>
                <a:spcPct val="90000"/>
              </a:lnSpc>
            </a:pPr>
            <a:r>
              <a:rPr lang="en-US" sz="2800" dirty="0" smtClean="0"/>
              <a:t>Free from modern constructs of history</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r>
              <a:rPr lang="en-US" sz="4000"/>
              <a:t>Postcolonialism</a:t>
            </a:r>
            <a:br>
              <a:rPr lang="en-US" sz="4000"/>
            </a:br>
            <a:endParaRPr lang="en-US" sz="4000"/>
          </a:p>
        </p:txBody>
      </p:sp>
      <p:sp>
        <p:nvSpPr>
          <p:cNvPr id="17411" name="Rectangle 3"/>
          <p:cNvSpPr>
            <a:spLocks noGrp="1" noRot="1" noChangeArrowheads="1"/>
          </p:cNvSpPr>
          <p:nvPr>
            <p:ph type="body" idx="1"/>
          </p:nvPr>
        </p:nvSpPr>
        <p:spPr/>
        <p:txBody>
          <a:bodyPr/>
          <a:lstStyle/>
          <a:p>
            <a:pPr>
              <a:lnSpc>
                <a:spcPct val="90000"/>
              </a:lnSpc>
            </a:pPr>
            <a:r>
              <a:rPr lang="en-US" sz="2800" dirty="0" smtClean="0"/>
              <a:t>Undermines </a:t>
            </a:r>
            <a:r>
              <a:rPr lang="en-US" sz="2800" dirty="0"/>
              <a:t>universalist claims  </a:t>
            </a:r>
          </a:p>
          <a:p>
            <a:pPr>
              <a:lnSpc>
                <a:spcPct val="90000"/>
              </a:lnSpc>
            </a:pPr>
            <a:r>
              <a:rPr lang="en-US" sz="2800" dirty="0"/>
              <a:t>Universal claims disregard difference</a:t>
            </a:r>
          </a:p>
          <a:p>
            <a:pPr>
              <a:lnSpc>
                <a:spcPct val="90000"/>
              </a:lnSpc>
              <a:buFont typeface="Arial" pitchFamily="34" charset="0"/>
              <a:buNone/>
            </a:pPr>
            <a:r>
              <a:rPr lang="en-US" sz="2800" dirty="0"/>
              <a:t>			Regional</a:t>
            </a:r>
          </a:p>
          <a:p>
            <a:pPr>
              <a:lnSpc>
                <a:spcPct val="90000"/>
              </a:lnSpc>
              <a:buFont typeface="Arial" pitchFamily="34" charset="0"/>
              <a:buNone/>
            </a:pPr>
            <a:r>
              <a:rPr lang="en-US" sz="2800" dirty="0"/>
              <a:t>			National</a:t>
            </a:r>
          </a:p>
          <a:p>
            <a:pPr>
              <a:lnSpc>
                <a:spcPct val="90000"/>
              </a:lnSpc>
              <a:buFont typeface="Arial" pitchFamily="34" charset="0"/>
              <a:buNone/>
            </a:pPr>
            <a:r>
              <a:rPr lang="en-US" sz="2800" dirty="0"/>
              <a:t>			Cultural</a:t>
            </a:r>
          </a:p>
          <a:p>
            <a:pPr>
              <a:lnSpc>
                <a:spcPct val="90000"/>
              </a:lnSpc>
              <a:buFont typeface="Arial" pitchFamily="34" charset="0"/>
              <a:buNone/>
            </a:pPr>
            <a:r>
              <a:rPr lang="en-US" sz="2800" dirty="0"/>
              <a:t>			Social</a:t>
            </a:r>
          </a:p>
          <a:p>
            <a:pPr>
              <a:lnSpc>
                <a:spcPct val="90000"/>
              </a:lnSpc>
            </a:pPr>
            <a:r>
              <a:rPr lang="en-US" sz="2800" dirty="0"/>
              <a:t>White Eurocentric norms should not be privileged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r>
              <a:rPr lang="en-US" sz="4000"/>
              <a:t>To Achieve Postcolonial Perspective</a:t>
            </a:r>
          </a:p>
        </p:txBody>
      </p:sp>
      <p:sp>
        <p:nvSpPr>
          <p:cNvPr id="18435" name="Rectangle 3"/>
          <p:cNvSpPr>
            <a:spLocks noGrp="1" noRot="1" noChangeArrowheads="1"/>
          </p:cNvSpPr>
          <p:nvPr>
            <p:ph type="body" idx="1"/>
          </p:nvPr>
        </p:nvSpPr>
        <p:spPr/>
        <p:txBody>
          <a:bodyPr/>
          <a:lstStyle/>
          <a:p>
            <a:r>
              <a:rPr lang="en-US"/>
              <a:t>First step for the “colonized” is to reclaim their own past</a:t>
            </a:r>
          </a:p>
          <a:p>
            <a:r>
              <a:rPr lang="en-US"/>
              <a:t>i.e.. History did not begin with the Europeans</a:t>
            </a:r>
          </a:p>
          <a:p>
            <a:r>
              <a:rPr lang="en-US"/>
              <a:t>Second step is to erode colonialist ideology that devalued their past</a:t>
            </a:r>
          </a:p>
          <a:p>
            <a:pPr>
              <a:buFont typeface="Arial" pitchFamily="34" charset="0"/>
              <a:buNone/>
            </a:pPr>
            <a:r>
              <a:rPr lang="en-US"/>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759854" y="592428"/>
            <a:ext cx="4345546" cy="6036972"/>
          </a:xfrm>
        </p:spPr>
        <p:txBody>
          <a:bodyPr>
            <a:normAutofit/>
          </a:bodyPr>
          <a:lstStyle/>
          <a:p>
            <a:pPr eaLnBrk="1" hangingPunct="1">
              <a:buFont typeface="Wingdings" panose="05000000000000000000" pitchFamily="2" charset="2"/>
              <a:buChar char="v"/>
            </a:pPr>
            <a:r>
              <a:rPr lang="en-US" dirty="0" smtClean="0"/>
              <a:t> Liberal Humanism </a:t>
            </a:r>
          </a:p>
          <a:p>
            <a:pPr eaLnBrk="1" hangingPunct="1">
              <a:buFont typeface="Wingdings" panose="05000000000000000000" pitchFamily="2" charset="2"/>
              <a:buChar char="v"/>
            </a:pPr>
            <a:r>
              <a:rPr lang="en-US" dirty="0" smtClean="0"/>
              <a:t>Formalism</a:t>
            </a:r>
          </a:p>
          <a:p>
            <a:pPr eaLnBrk="1" hangingPunct="1">
              <a:buFont typeface="Wingdings" panose="05000000000000000000" pitchFamily="2" charset="2"/>
              <a:buChar char="v"/>
            </a:pPr>
            <a:r>
              <a:rPr lang="en-US" dirty="0" smtClean="0"/>
              <a:t>New Criticism </a:t>
            </a:r>
          </a:p>
          <a:p>
            <a:pPr eaLnBrk="1" hangingPunct="1">
              <a:buFont typeface="Wingdings" panose="05000000000000000000" pitchFamily="2" charset="2"/>
              <a:buChar char="v"/>
            </a:pPr>
            <a:r>
              <a:rPr lang="en-US" dirty="0" smtClean="0"/>
              <a:t>Structuralism </a:t>
            </a:r>
          </a:p>
          <a:p>
            <a:pPr eaLnBrk="1" hangingPunct="1">
              <a:buFont typeface="Wingdings" panose="05000000000000000000" pitchFamily="2" charset="2"/>
              <a:buChar char="v"/>
            </a:pPr>
            <a:r>
              <a:rPr lang="en-US" dirty="0" smtClean="0"/>
              <a:t>Post-Structuralism </a:t>
            </a:r>
          </a:p>
          <a:p>
            <a:pPr eaLnBrk="1" hangingPunct="1">
              <a:buFont typeface="Wingdings" panose="05000000000000000000" pitchFamily="2" charset="2"/>
              <a:buChar char="v"/>
            </a:pPr>
            <a:r>
              <a:rPr lang="en-US" dirty="0" smtClean="0"/>
              <a:t>Deconstruction</a:t>
            </a:r>
          </a:p>
          <a:p>
            <a:pPr eaLnBrk="1" hangingPunct="1">
              <a:buFont typeface="Wingdings" panose="05000000000000000000" pitchFamily="2" charset="2"/>
              <a:buChar char="v"/>
            </a:pPr>
            <a:r>
              <a:rPr lang="en-US" dirty="0" smtClean="0"/>
              <a:t>Modernism </a:t>
            </a:r>
          </a:p>
          <a:p>
            <a:pPr eaLnBrk="1" hangingPunct="1">
              <a:buFont typeface="Wingdings" panose="05000000000000000000" pitchFamily="2" charset="2"/>
              <a:buChar char="v"/>
            </a:pPr>
            <a:r>
              <a:rPr lang="en-US" dirty="0" smtClean="0"/>
              <a:t>Post-Modernism </a:t>
            </a:r>
          </a:p>
          <a:p>
            <a:pPr eaLnBrk="1" hangingPunct="1">
              <a:buFont typeface="Wingdings" panose="05000000000000000000" pitchFamily="2" charset="2"/>
              <a:buChar char="v"/>
            </a:pPr>
            <a:r>
              <a:rPr lang="en-US" dirty="0" smtClean="0"/>
              <a:t>Psychoanalytic Criticism </a:t>
            </a:r>
          </a:p>
          <a:p>
            <a:pPr eaLnBrk="1" hangingPunct="1">
              <a:buFont typeface="Wingdings" panose="05000000000000000000" pitchFamily="2" charset="2"/>
              <a:buChar char="v"/>
            </a:pPr>
            <a:r>
              <a:rPr lang="en-US" dirty="0" smtClean="0"/>
              <a:t>Feminist Criticism </a:t>
            </a:r>
          </a:p>
          <a:p>
            <a:pPr marL="0" indent="0" eaLnBrk="1" hangingPunct="1">
              <a:buNone/>
            </a:pPr>
            <a:endParaRPr lang="en-US" dirty="0" smtClean="0"/>
          </a:p>
          <a:p>
            <a:pPr eaLnBrk="1" hangingPunct="1">
              <a:buFont typeface="Wingdings" panose="05000000000000000000" pitchFamily="2" charset="2"/>
              <a:buChar char="v"/>
            </a:pPr>
            <a:endParaRPr lang="en-US" dirty="0" smtClean="0"/>
          </a:p>
        </p:txBody>
      </p:sp>
      <p:graphicFrame>
        <p:nvGraphicFramePr>
          <p:cNvPr id="3" name="Table 2"/>
          <p:cNvGraphicFramePr>
            <a:graphicFrameLocks noGrp="1"/>
          </p:cNvGraphicFramePr>
          <p:nvPr/>
        </p:nvGraphicFramePr>
        <p:xfrm>
          <a:off x="6035040" y="640080"/>
          <a:ext cx="5090160" cy="5394960"/>
        </p:xfrm>
        <a:graphic>
          <a:graphicData uri="http://schemas.openxmlformats.org/drawingml/2006/table">
            <a:tbl>
              <a:tblPr/>
              <a:tblGrid>
                <a:gridCol w="5090160"/>
              </a:tblGrid>
              <a:tr h="5394960">
                <a:tc>
                  <a:txBody>
                    <a:bodyPr/>
                    <a:lstStyle/>
                    <a:p>
                      <a:pPr eaLnBrk="1" hangingPunct="1">
                        <a:lnSpc>
                          <a:spcPct val="150000"/>
                        </a:lnSpc>
                        <a:buFont typeface="Wingdings" panose="05000000000000000000" pitchFamily="2" charset="2"/>
                        <a:buChar char="v"/>
                      </a:pPr>
                      <a:r>
                        <a:rPr lang="en-US" sz="2800" dirty="0" smtClean="0"/>
                        <a:t>Lesbian/ Gay Criticism (Queer Theory) </a:t>
                      </a:r>
                    </a:p>
                    <a:p>
                      <a:pPr eaLnBrk="1" hangingPunct="1">
                        <a:lnSpc>
                          <a:spcPct val="150000"/>
                        </a:lnSpc>
                        <a:buFont typeface="Wingdings" panose="05000000000000000000" pitchFamily="2" charset="2"/>
                        <a:buChar char="v"/>
                      </a:pPr>
                      <a:r>
                        <a:rPr lang="en-US" sz="2800" dirty="0" smtClean="0"/>
                        <a:t>Reader-Response Theory</a:t>
                      </a:r>
                      <a:r>
                        <a:rPr lang="en-US" sz="2800" baseline="0" dirty="0" smtClean="0"/>
                        <a:t> </a:t>
                      </a:r>
                      <a:endParaRPr lang="en-US" sz="2800" dirty="0" smtClean="0"/>
                    </a:p>
                    <a:p>
                      <a:pPr eaLnBrk="1" hangingPunct="1">
                        <a:lnSpc>
                          <a:spcPct val="150000"/>
                        </a:lnSpc>
                        <a:buFont typeface="Wingdings" panose="05000000000000000000" pitchFamily="2" charset="2"/>
                        <a:buChar char="v"/>
                      </a:pPr>
                      <a:r>
                        <a:rPr lang="en-US" sz="2800" dirty="0" smtClean="0"/>
                        <a:t>Marxist Criticism </a:t>
                      </a:r>
                    </a:p>
                    <a:p>
                      <a:pPr eaLnBrk="1" hangingPunct="1">
                        <a:lnSpc>
                          <a:spcPct val="150000"/>
                        </a:lnSpc>
                        <a:buFont typeface="Wingdings" panose="05000000000000000000" pitchFamily="2" charset="2"/>
                        <a:buChar char="v"/>
                      </a:pPr>
                      <a:r>
                        <a:rPr lang="en-US" sz="2800" dirty="0" smtClean="0"/>
                        <a:t>New Historicism </a:t>
                      </a:r>
                    </a:p>
                    <a:p>
                      <a:pPr eaLnBrk="1" hangingPunct="1">
                        <a:lnSpc>
                          <a:spcPct val="150000"/>
                        </a:lnSpc>
                        <a:buFont typeface="Wingdings" panose="05000000000000000000" pitchFamily="2" charset="2"/>
                        <a:buChar char="v"/>
                      </a:pPr>
                      <a:r>
                        <a:rPr lang="en-US" sz="2800" dirty="0" smtClean="0"/>
                        <a:t>Cultural Materialism</a:t>
                      </a:r>
                    </a:p>
                    <a:p>
                      <a:pPr eaLnBrk="1" hangingPunct="1">
                        <a:lnSpc>
                          <a:spcPct val="150000"/>
                        </a:lnSpc>
                        <a:buFont typeface="Wingdings" panose="05000000000000000000" pitchFamily="2" charset="2"/>
                        <a:buChar char="v"/>
                      </a:pPr>
                      <a:r>
                        <a:rPr lang="en-US" sz="2800" dirty="0" smtClean="0"/>
                        <a:t>Postcolonial Criticism </a:t>
                      </a:r>
                    </a:p>
                    <a:p>
                      <a:pPr eaLnBrk="1" hangingPunct="1">
                        <a:lnSpc>
                          <a:spcPct val="150000"/>
                        </a:lnSpc>
                        <a:buFont typeface="Wingdings" panose="05000000000000000000" pitchFamily="2" charset="2"/>
                        <a:buChar char="v"/>
                      </a:pPr>
                      <a:r>
                        <a:rPr lang="en-US" sz="2800" dirty="0" smtClean="0"/>
                        <a:t> Ecocriticism </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5" name="Table 4"/>
          <p:cNvGraphicFramePr>
            <a:graphicFrameLocks noGrp="1"/>
          </p:cNvGraphicFramePr>
          <p:nvPr/>
        </p:nvGraphicFramePr>
        <p:xfrm>
          <a:off x="487680" y="502920"/>
          <a:ext cx="4754880" cy="5516880"/>
        </p:xfrm>
        <a:graphic>
          <a:graphicData uri="http://schemas.openxmlformats.org/drawingml/2006/table">
            <a:tbl>
              <a:tblPr/>
              <a:tblGrid>
                <a:gridCol w="4754880"/>
              </a:tblGrid>
              <a:tr h="5516880">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40342139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txBody>
          <a:bodyPr>
            <a:normAutofit fontScale="90000"/>
          </a:bodyPr>
          <a:lstStyle/>
          <a:p>
            <a:r>
              <a:rPr lang="en-US" sz="4000"/>
              <a:t>Characteristics of </a:t>
            </a:r>
            <a:br>
              <a:rPr lang="en-US" sz="4000"/>
            </a:br>
            <a:r>
              <a:rPr lang="en-US" sz="4000"/>
              <a:t>Postcolonial Criticism</a:t>
            </a:r>
            <a:br>
              <a:rPr lang="en-US" sz="4000"/>
            </a:br>
            <a:endParaRPr lang="en-US" sz="4000"/>
          </a:p>
        </p:txBody>
      </p:sp>
      <p:sp>
        <p:nvSpPr>
          <p:cNvPr id="21507" name="Rectangle 3"/>
          <p:cNvSpPr>
            <a:spLocks noGrp="1" noRot="1" noChangeArrowheads="1"/>
          </p:cNvSpPr>
          <p:nvPr>
            <p:ph type="body" idx="1"/>
          </p:nvPr>
        </p:nvSpPr>
        <p:spPr/>
        <p:txBody>
          <a:bodyPr/>
          <a:lstStyle/>
          <a:p>
            <a:pPr>
              <a:buFont typeface="Arial" pitchFamily="34" charset="0"/>
              <a:buNone/>
            </a:pPr>
            <a:r>
              <a:rPr lang="en-US" dirty="0"/>
              <a:t>1.  An awareness of representation of non-Europeans as exotic or ‘Other’</a:t>
            </a:r>
          </a:p>
          <a:p>
            <a:pPr>
              <a:buFont typeface="Arial" pitchFamily="34" charset="0"/>
              <a:buNone/>
            </a:pPr>
            <a:r>
              <a:rPr lang="en-US" dirty="0"/>
              <a:t>2. Concern with language</a:t>
            </a:r>
          </a:p>
          <a:p>
            <a:pPr>
              <a:buFont typeface="Arial" pitchFamily="34" charset="0"/>
              <a:buNone/>
            </a:pPr>
            <a:r>
              <a:rPr lang="en-US" dirty="0"/>
              <a:t>	Some conclude the colonizer's language is permanently tainted, to write in it involves acquiescence in colonial </a:t>
            </a:r>
            <a:r>
              <a:rPr lang="en-US" dirty="0" smtClean="0"/>
              <a:t>structures</a:t>
            </a:r>
          </a:p>
          <a:p>
            <a:pPr marL="609600" indent="-609600">
              <a:buNone/>
            </a:pPr>
            <a:r>
              <a:rPr lang="en-US" dirty="0" smtClean="0"/>
              <a:t>3. Emphasis on identity as doubled or unstable (identify with colonizer and colonized)</a:t>
            </a:r>
          </a:p>
          <a:p>
            <a:pPr marL="609600" indent="-609600">
              <a:buFont typeface="Wingdings" pitchFamily="2" charset="2"/>
              <a:buNone/>
            </a:pPr>
            <a:r>
              <a:rPr lang="en-US" dirty="0" smtClean="0"/>
              <a:t>4.  Stress on cross cultural interactions</a:t>
            </a:r>
          </a:p>
          <a:p>
            <a:pPr>
              <a:buFont typeface="Arial" pitchFamily="34" charset="0"/>
              <a:buNone/>
            </a:pPr>
            <a:endParaRPr lang="en-US" dirty="0"/>
          </a:p>
          <a:p>
            <a:pPr>
              <a:buFont typeface="Arial" pitchFamily="34" charset="0"/>
              <a:buNone/>
            </a:pP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r>
              <a:rPr lang="en-US"/>
              <a:t>Stages of Postcolonial Criticism</a:t>
            </a:r>
          </a:p>
        </p:txBody>
      </p:sp>
      <p:sp>
        <p:nvSpPr>
          <p:cNvPr id="25603" name="Rectangle 3"/>
          <p:cNvSpPr>
            <a:spLocks noGrp="1" noRot="1" noChangeArrowheads="1"/>
          </p:cNvSpPr>
          <p:nvPr>
            <p:ph type="body" idx="1"/>
          </p:nvPr>
        </p:nvSpPr>
        <p:spPr/>
        <p:txBody>
          <a:bodyPr/>
          <a:lstStyle/>
          <a:p>
            <a:r>
              <a:rPr lang="en-US"/>
              <a:t>Phase 1: Analyze white representation of colonial countries…uncover bias</a:t>
            </a:r>
          </a:p>
          <a:p>
            <a:pPr>
              <a:buFont typeface="Arial" pitchFamily="34" charset="0"/>
              <a:buNone/>
            </a:pPr>
            <a:endParaRPr lang="en-US"/>
          </a:p>
          <a:p>
            <a:r>
              <a:rPr lang="en-US"/>
              <a:t>Phase 2:  Postcolonial writers  explore selves and society </a:t>
            </a:r>
          </a:p>
          <a:p>
            <a:pPr>
              <a:buFont typeface="Arial" pitchFamily="34" charset="0"/>
              <a:buNone/>
            </a:pPr>
            <a:r>
              <a:rPr lang="en-US"/>
              <a:t>   (The empire writes back)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p:txBody>
          <a:bodyPr/>
          <a:lstStyle/>
          <a:p>
            <a:r>
              <a:rPr lang="en-US"/>
              <a:t>What Postcolonial Critics Do</a:t>
            </a:r>
          </a:p>
        </p:txBody>
      </p:sp>
      <p:sp>
        <p:nvSpPr>
          <p:cNvPr id="23555" name="Rectangle 3"/>
          <p:cNvSpPr>
            <a:spLocks noGrp="1" noRot="1" noChangeArrowheads="1"/>
          </p:cNvSpPr>
          <p:nvPr>
            <p:ph type="body" idx="1"/>
          </p:nvPr>
        </p:nvSpPr>
        <p:spPr/>
        <p:txBody>
          <a:bodyPr/>
          <a:lstStyle/>
          <a:p>
            <a:pPr>
              <a:lnSpc>
                <a:spcPct val="90000"/>
              </a:lnSpc>
            </a:pPr>
            <a:r>
              <a:rPr lang="en-US" sz="2800"/>
              <a:t>Reject claims of universalism</a:t>
            </a:r>
          </a:p>
          <a:p>
            <a:pPr>
              <a:lnSpc>
                <a:spcPct val="90000"/>
              </a:lnSpc>
            </a:pPr>
            <a:r>
              <a:rPr lang="en-US" sz="2800"/>
              <a:t>Examine representation of other cultures</a:t>
            </a:r>
          </a:p>
          <a:p>
            <a:pPr>
              <a:lnSpc>
                <a:spcPct val="90000"/>
              </a:lnSpc>
            </a:pPr>
            <a:r>
              <a:rPr lang="en-US" sz="2800"/>
              <a:t>Show how literature is silent on matters of imperialism and colonialism</a:t>
            </a:r>
          </a:p>
          <a:p>
            <a:pPr>
              <a:lnSpc>
                <a:spcPct val="90000"/>
              </a:lnSpc>
            </a:pPr>
            <a:r>
              <a:rPr lang="en-US" sz="2800"/>
              <a:t>Foreground questions of diversity and cultural difference</a:t>
            </a:r>
          </a:p>
          <a:p>
            <a:pPr>
              <a:lnSpc>
                <a:spcPct val="90000"/>
              </a:lnSpc>
            </a:pPr>
            <a:r>
              <a:rPr lang="en-US" sz="2800"/>
              <a:t>Celebrate ‘cultural polyvancy’ (belonging to more than one culture)</a:t>
            </a:r>
          </a:p>
          <a:p>
            <a:pPr>
              <a:lnSpc>
                <a:spcPct val="90000"/>
              </a:lnSpc>
            </a:pPr>
            <a:r>
              <a:rPr lang="en-US" sz="2800"/>
              <a:t>Assert  that marginality, plurality and ‘Otherness’ are sources of energy and potential change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81036"/>
          </a:xfrm>
        </p:spPr>
        <p:txBody>
          <a:bodyPr>
            <a:noAutofit/>
          </a:bodyPr>
          <a:lstStyle/>
          <a:p>
            <a:pPr algn="ctr"/>
            <a:r>
              <a:rPr lang="en-US" sz="2800" dirty="0" smtClean="0"/>
              <a:t>Ecocriticism</a:t>
            </a:r>
            <a:endParaRPr lang="en-US" sz="2800" dirty="0"/>
          </a:p>
        </p:txBody>
      </p:sp>
      <p:sp>
        <p:nvSpPr>
          <p:cNvPr id="3" name="Content Placeholder 2"/>
          <p:cNvSpPr>
            <a:spLocks noGrp="1"/>
          </p:cNvSpPr>
          <p:nvPr>
            <p:ph idx="1"/>
          </p:nvPr>
        </p:nvSpPr>
        <p:spPr>
          <a:xfrm>
            <a:off x="1719618" y="2210937"/>
            <a:ext cx="8652681" cy="2770496"/>
          </a:xfrm>
        </p:spPr>
        <p:txBody>
          <a:bodyPr/>
          <a:lstStyle/>
          <a:p>
            <a:pPr algn="just"/>
            <a:r>
              <a:rPr lang="en-US" b="1" dirty="0" smtClean="0"/>
              <a:t>Ecocriticism</a:t>
            </a:r>
            <a:r>
              <a:rPr lang="en-US" dirty="0" smtClean="0"/>
              <a:t> is the study of literature and the environment from an interdisciplinary point of view, where literature scholars analyze texts that illustrate environmental concerns and examine the various ways literature treats the subject of nature.</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Ecocriticism</a:t>
            </a:r>
            <a:r>
              <a:rPr lang="en-US" dirty="0" smtClean="0"/>
              <a:t> is . . .</a:t>
            </a:r>
            <a:endParaRPr lang="en-US" dirty="0"/>
          </a:p>
        </p:txBody>
      </p:sp>
      <p:sp>
        <p:nvSpPr>
          <p:cNvPr id="3" name="Content Placeholder 2"/>
          <p:cNvSpPr>
            <a:spLocks noGrp="1"/>
          </p:cNvSpPr>
          <p:nvPr>
            <p:ph idx="1"/>
          </p:nvPr>
        </p:nvSpPr>
        <p:spPr>
          <a:xfrm>
            <a:off x="838200" y="1825625"/>
            <a:ext cx="10039066" cy="4351338"/>
          </a:xfrm>
        </p:spPr>
        <p:txBody>
          <a:bodyPr/>
          <a:lstStyle/>
          <a:p>
            <a:r>
              <a:rPr lang="en-US" dirty="0" smtClean="0"/>
              <a:t>“. . . the study of the relationship between literature and the physical environment.  Just as feminist criticism examines language and literature from a gender-conscious perspective, and Marxist criticism brings an awareness of modes of production and economic class to its reading of texts, </a:t>
            </a:r>
            <a:r>
              <a:rPr lang="en-US" dirty="0" err="1" smtClean="0"/>
              <a:t>ecocriticism</a:t>
            </a:r>
            <a:r>
              <a:rPr lang="en-US" dirty="0" smtClean="0"/>
              <a:t> takes </a:t>
            </a:r>
            <a:r>
              <a:rPr lang="en-US" b="1" dirty="0" smtClean="0"/>
              <a:t>an earth-centered approach to literary studies</a:t>
            </a:r>
            <a:r>
              <a:rPr lang="en-US" dirty="0" smtClean="0"/>
              <a:t>”</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Ecocritics</a:t>
            </a:r>
            <a:r>
              <a:rPr lang="en-US" dirty="0" smtClean="0"/>
              <a:t> ask questions like:</a:t>
            </a:r>
            <a:endParaRPr lang="en-US" dirty="0"/>
          </a:p>
        </p:txBody>
      </p:sp>
      <p:sp>
        <p:nvSpPr>
          <p:cNvPr id="3" name="Content Placeholder 2"/>
          <p:cNvSpPr>
            <a:spLocks noGrp="1"/>
          </p:cNvSpPr>
          <p:nvPr>
            <p:ph idx="1"/>
          </p:nvPr>
        </p:nvSpPr>
        <p:spPr/>
        <p:txBody>
          <a:bodyPr>
            <a:normAutofit fontScale="92500"/>
          </a:bodyPr>
          <a:lstStyle/>
          <a:p>
            <a:r>
              <a:rPr lang="en-US" dirty="0" smtClean="0"/>
              <a:t>“How is nature represented in this sonnet?</a:t>
            </a:r>
          </a:p>
          <a:p>
            <a:pPr>
              <a:buNone/>
            </a:pPr>
            <a:endParaRPr lang="en-US" dirty="0" smtClean="0"/>
          </a:p>
          <a:p>
            <a:r>
              <a:rPr lang="en-US" dirty="0" smtClean="0"/>
              <a:t>What role does the physical setting play in the plot of this novel?</a:t>
            </a:r>
          </a:p>
          <a:p>
            <a:pPr>
              <a:buNone/>
            </a:pPr>
            <a:endParaRPr lang="en-US" dirty="0" smtClean="0"/>
          </a:p>
          <a:p>
            <a:r>
              <a:rPr lang="en-US" dirty="0" smtClean="0"/>
              <a:t>Are the values expressed in this play consistent with ecological wisdom?</a:t>
            </a:r>
          </a:p>
          <a:p>
            <a:pPr>
              <a:buNone/>
            </a:pPr>
            <a:endParaRPr lang="en-US" dirty="0" smtClean="0"/>
          </a:p>
          <a:p>
            <a:r>
              <a:rPr lang="en-US" dirty="0" smtClean="0"/>
              <a:t>How do our metaphors of the land influence the way we treat it?</a:t>
            </a:r>
          </a:p>
          <a:p>
            <a:pPr>
              <a:buNone/>
            </a:pPr>
            <a:endParaRPr lang="en-US" dirty="0" smtClean="0"/>
          </a:p>
          <a:p>
            <a:r>
              <a:rPr lang="en-US" dirty="0" smtClean="0"/>
              <a:t>How can we characterize nature writing as a genre?”</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Interconnections</a:t>
            </a:r>
            <a:endParaRPr lang="en-US" dirty="0"/>
          </a:p>
        </p:txBody>
      </p:sp>
      <p:sp>
        <p:nvSpPr>
          <p:cNvPr id="3" name="Content Placeholder 2"/>
          <p:cNvSpPr>
            <a:spLocks noGrp="1"/>
          </p:cNvSpPr>
          <p:nvPr>
            <p:ph idx="1"/>
          </p:nvPr>
        </p:nvSpPr>
        <p:spPr>
          <a:xfrm>
            <a:off x="838200" y="1825625"/>
            <a:ext cx="10515600" cy="3578888"/>
          </a:xfrm>
        </p:spPr>
        <p:txBody>
          <a:bodyPr>
            <a:normAutofit/>
          </a:bodyPr>
          <a:lstStyle/>
          <a:p>
            <a:endParaRPr lang="en-US" dirty="0" smtClean="0"/>
          </a:p>
          <a:p>
            <a:r>
              <a:rPr lang="en-US" dirty="0" smtClean="0"/>
              <a:t>“</a:t>
            </a:r>
            <a:r>
              <a:rPr lang="en-US" dirty="0" err="1"/>
              <a:t>Ecocriticism</a:t>
            </a:r>
            <a:r>
              <a:rPr lang="en-US" dirty="0"/>
              <a:t> takes as its subject the interconnections between </a:t>
            </a:r>
            <a:r>
              <a:rPr lang="en-US" b="1" dirty="0"/>
              <a:t>nature and culture</a:t>
            </a:r>
            <a:r>
              <a:rPr lang="en-US" dirty="0"/>
              <a:t>, specifically the cultural artifacts of language and literature.  As a critical stance, it has one foot in literature and the other on land; as a theoretical discourse, it negotiates between the human and the nonhuman</a:t>
            </a:r>
            <a:r>
              <a:rPr lang="en-US" dirty="0" smtClean="0"/>
              <a:t>”.  </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05435"/>
          </a:xfrm>
        </p:spPr>
        <p:txBody>
          <a:bodyPr>
            <a:noAutofit/>
          </a:bodyPr>
          <a:lstStyle/>
          <a:p>
            <a:pPr algn="ctr"/>
            <a:r>
              <a:rPr lang="en-US" sz="2800" dirty="0" smtClean="0"/>
              <a:t>Liberal Humanism</a:t>
            </a:r>
            <a:endParaRPr lang="en-US" sz="2800" dirty="0"/>
          </a:p>
        </p:txBody>
      </p:sp>
      <p:sp>
        <p:nvSpPr>
          <p:cNvPr id="3" name="Content Placeholder 2"/>
          <p:cNvSpPr>
            <a:spLocks noGrp="1"/>
          </p:cNvSpPr>
          <p:nvPr>
            <p:ph idx="1"/>
          </p:nvPr>
        </p:nvSpPr>
        <p:spPr>
          <a:xfrm>
            <a:off x="838200" y="1112520"/>
            <a:ext cx="10515600" cy="5151119"/>
          </a:xfrm>
        </p:spPr>
        <p:txBody>
          <a:bodyPr/>
          <a:lstStyle/>
          <a:p>
            <a:endParaRPr lang="en-US" dirty="0" smtClean="0"/>
          </a:p>
          <a:p>
            <a:r>
              <a:rPr lang="en-US" b="1" dirty="0" smtClean="0"/>
              <a:t>Liberal humanism</a:t>
            </a:r>
            <a:r>
              <a:rPr lang="en-US" dirty="0" smtClean="0"/>
              <a:t> understands literature/poetry to be timeless. It must reveal a constant or universal truth about humanity. Also, it contains meaning without regard to other works.</a:t>
            </a:r>
          </a:p>
          <a:p>
            <a:pPr>
              <a:buNone/>
            </a:pPr>
            <a:endParaRPr lang="en-US" dirty="0" smtClean="0"/>
          </a:p>
          <a:p>
            <a:r>
              <a:rPr lang="en-US" dirty="0" smtClean="0"/>
              <a:t>The term 'liberal humanism' denotes the ruling assumptions, values and meanings of the modern epoch. </a:t>
            </a:r>
          </a:p>
          <a:p>
            <a:pPr>
              <a:buNone/>
            </a:pPr>
            <a:endParaRPr lang="en-US" dirty="0" smtClean="0"/>
          </a:p>
          <a:p>
            <a:r>
              <a:rPr lang="en-US" dirty="0" smtClean="0"/>
              <a:t>Liberal humanism, laying claim to be both natural and universal, was produced in the interests of the bourgeois class which came to power in the second half of the seventeenth century.</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z="3200" smtClean="0"/>
              <a:t>Liberal Humanism: View of Literature </a:t>
            </a:r>
          </a:p>
        </p:txBody>
      </p:sp>
      <p:sp>
        <p:nvSpPr>
          <p:cNvPr id="14339" name="Rectangle 3"/>
          <p:cNvSpPr>
            <a:spLocks noGrp="1" noChangeArrowheads="1"/>
          </p:cNvSpPr>
          <p:nvPr>
            <p:ph type="body" idx="1"/>
          </p:nvPr>
        </p:nvSpPr>
        <p:spPr>
          <a:xfrm>
            <a:off x="3556000" y="1752600"/>
            <a:ext cx="8229600" cy="3886200"/>
          </a:xfrm>
        </p:spPr>
        <p:txBody>
          <a:bodyPr>
            <a:normAutofit fontScale="92500"/>
          </a:bodyPr>
          <a:lstStyle/>
          <a:p>
            <a:pPr marL="234950" indent="-234950">
              <a:spcBef>
                <a:spcPct val="75000"/>
              </a:spcBef>
            </a:pPr>
            <a:r>
              <a:rPr lang="en-US" smtClean="0"/>
              <a:t>Good literature is of timeless significance. </a:t>
            </a:r>
          </a:p>
          <a:p>
            <a:pPr marL="234950" indent="-234950">
              <a:spcBef>
                <a:spcPct val="75000"/>
              </a:spcBef>
            </a:pPr>
            <a:r>
              <a:rPr lang="en-US" smtClean="0"/>
              <a:t>The literary text contains its own meaning within itself. </a:t>
            </a:r>
          </a:p>
          <a:p>
            <a:pPr marL="234950" indent="-234950">
              <a:spcBef>
                <a:spcPct val="75000"/>
              </a:spcBef>
            </a:pPr>
            <a:r>
              <a:rPr lang="en-US" smtClean="0"/>
              <a:t>The best way to study the text is to study the words on the page, without any predefined agenda for what one wants to find there.</a:t>
            </a:r>
          </a:p>
          <a:p>
            <a:pPr marL="234950" indent="-234950">
              <a:spcBef>
                <a:spcPct val="75000"/>
              </a:spcBef>
            </a:pPr>
            <a:r>
              <a:rPr lang="en-US" smtClean="0"/>
              <a:t>The text will reveal constants, universal truths, about human nature, because human nature itself is constant and unchanging. </a:t>
            </a:r>
          </a:p>
        </p:txBody>
      </p:sp>
      <p:pic>
        <p:nvPicPr>
          <p:cNvPr id="14342" name="Picture 8"/>
          <p:cNvPicPr>
            <a:picLocks noChangeAspect="1" noChangeArrowheads="1"/>
          </p:cNvPicPr>
          <p:nvPr/>
        </p:nvPicPr>
        <p:blipFill>
          <a:blip r:embed="rId3"/>
          <a:srcRect/>
          <a:stretch>
            <a:fillRect/>
          </a:stretch>
        </p:blipFill>
        <p:spPr bwMode="auto">
          <a:xfrm>
            <a:off x="914400" y="1905000"/>
            <a:ext cx="2186517" cy="274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b="1">
                <a:solidFill>
                  <a:srgbClr val="000000"/>
                </a:solidFill>
                <a:latin typeface="Arial" panose="020B0604020202020204" pitchFamily="34" charset="0"/>
              </a:rPr>
              <a:t>Beliefs of Liberal Humanism</a:t>
            </a:r>
            <a:endParaRPr lang="en-US">
              <a:solidFill>
                <a:srgbClr val="000000"/>
              </a:solidFill>
              <a:latin typeface="Arial" panose="020B0604020202020204" pitchFamily="34" charset="0"/>
            </a:endParaRPr>
          </a:p>
        </p:txBody>
      </p:sp>
      <p:sp>
        <p:nvSpPr>
          <p:cNvPr id="93187" name="Rectangle 3"/>
          <p:cNvSpPr>
            <a:spLocks noGrp="1" noChangeArrowheads="1"/>
          </p:cNvSpPr>
          <p:nvPr>
            <p:ph type="body" idx="1"/>
          </p:nvPr>
        </p:nvSpPr>
        <p:spPr/>
        <p:txBody>
          <a:bodyPr>
            <a:normAutofit lnSpcReduction="10000"/>
          </a:bodyPr>
          <a:lstStyle/>
          <a:p>
            <a:pPr lvl="2"/>
            <a:r>
              <a:rPr lang="en-US" sz="2800" dirty="0">
                <a:solidFill>
                  <a:srgbClr val="000000"/>
                </a:solidFill>
              </a:rPr>
              <a:t>General</a:t>
            </a:r>
          </a:p>
          <a:p>
            <a:pPr lvl="3"/>
            <a:r>
              <a:rPr lang="en-US" sz="2400" dirty="0">
                <a:solidFill>
                  <a:srgbClr val="000000"/>
                </a:solidFill>
              </a:rPr>
              <a:t>Absolute Truth</a:t>
            </a:r>
          </a:p>
          <a:p>
            <a:pPr lvl="3"/>
            <a:r>
              <a:rPr lang="en-US" sz="2400" dirty="0">
                <a:solidFill>
                  <a:srgbClr val="000000"/>
                </a:solidFill>
              </a:rPr>
              <a:t>The world can be controlled and ordered</a:t>
            </a:r>
          </a:p>
          <a:p>
            <a:pPr lvl="3"/>
            <a:r>
              <a:rPr lang="en-US" sz="2400" dirty="0">
                <a:solidFill>
                  <a:srgbClr val="000000"/>
                </a:solidFill>
              </a:rPr>
              <a:t>We can picture and represent the world</a:t>
            </a:r>
          </a:p>
          <a:p>
            <a:pPr lvl="3"/>
            <a:r>
              <a:rPr lang="en-US" sz="2400" dirty="0">
                <a:solidFill>
                  <a:srgbClr val="000000"/>
                </a:solidFill>
              </a:rPr>
              <a:t>Belief in linear progress</a:t>
            </a:r>
            <a:endParaRPr lang="en-US" b="0" dirty="0">
              <a:solidFill>
                <a:srgbClr val="000000"/>
              </a:solidFill>
            </a:endParaRPr>
          </a:p>
          <a:p>
            <a:pPr lvl="2"/>
            <a:r>
              <a:rPr lang="en-US" sz="2800" dirty="0"/>
              <a:t>Universal</a:t>
            </a:r>
          </a:p>
          <a:p>
            <a:pPr lvl="3"/>
            <a:r>
              <a:rPr lang="en-US" sz="2400" dirty="0">
                <a:solidFill>
                  <a:srgbClr val="000000"/>
                </a:solidFill>
              </a:rPr>
              <a:t>Universality means text must be studied in </a:t>
            </a:r>
            <a:br>
              <a:rPr lang="en-US" sz="2400" dirty="0">
                <a:solidFill>
                  <a:srgbClr val="000000"/>
                </a:solidFill>
              </a:rPr>
            </a:br>
            <a:r>
              <a:rPr lang="en-US" sz="2400" dirty="0">
                <a:solidFill>
                  <a:srgbClr val="000000"/>
                </a:solidFill>
              </a:rPr>
              <a:t>isolation (context, personal ideologies)</a:t>
            </a:r>
          </a:p>
          <a:p>
            <a:pPr lvl="3"/>
            <a:r>
              <a:rPr lang="en-US" sz="2400" dirty="0">
                <a:solidFill>
                  <a:srgbClr val="000000"/>
                </a:solidFill>
              </a:rPr>
              <a:t>Human nature is unchanging</a:t>
            </a:r>
          </a:p>
          <a:p>
            <a:pPr lvl="3"/>
            <a:r>
              <a:rPr lang="en-US" sz="2400" dirty="0">
                <a:solidFill>
                  <a:srgbClr val="000000"/>
                </a:solidFill>
              </a:rPr>
              <a:t>People's individuality (personality) is transcendent</a:t>
            </a:r>
          </a:p>
          <a:p>
            <a:pPr lvl="3"/>
            <a:r>
              <a:rPr lang="en-US" sz="2400" dirty="0">
                <a:solidFill>
                  <a:srgbClr val="000000"/>
                </a:solidFill>
              </a:rPr>
              <a:t>Purpose = humanist enhancement of life</a:t>
            </a:r>
          </a:p>
          <a:p>
            <a:pPr lvl="2"/>
            <a:endParaRPr lang="en-US" dirty="0"/>
          </a:p>
        </p:txBody>
      </p:sp>
    </p:spTree>
    <p:extLst>
      <p:ext uri="{BB962C8B-B14F-4D97-AF65-F5344CB8AC3E}">
        <p14:creationId xmlns:p14="http://schemas.microsoft.com/office/powerpoint/2010/main" val="2771867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4995"/>
          </a:xfrm>
        </p:spPr>
        <p:txBody>
          <a:bodyPr>
            <a:normAutofit/>
          </a:bodyPr>
          <a:lstStyle/>
          <a:p>
            <a:pPr algn="ctr"/>
            <a:r>
              <a:rPr lang="en-US" sz="2800" dirty="0" smtClean="0"/>
              <a:t>Formalism or Russian Formalism</a:t>
            </a:r>
            <a:endParaRPr lang="en-US" sz="2800" dirty="0"/>
          </a:p>
        </p:txBody>
      </p:sp>
      <p:sp>
        <p:nvSpPr>
          <p:cNvPr id="3" name="Content Placeholder 2"/>
          <p:cNvSpPr>
            <a:spLocks noGrp="1"/>
          </p:cNvSpPr>
          <p:nvPr>
            <p:ph idx="1"/>
          </p:nvPr>
        </p:nvSpPr>
        <p:spPr>
          <a:xfrm>
            <a:off x="838200" y="1295400"/>
            <a:ext cx="10515600" cy="4881563"/>
          </a:xfrm>
        </p:spPr>
        <p:txBody>
          <a:bodyPr>
            <a:normAutofit lnSpcReduction="10000"/>
          </a:bodyPr>
          <a:lstStyle/>
          <a:p>
            <a:r>
              <a:rPr lang="en-US" dirty="0" smtClean="0"/>
              <a:t>"Formalism" is, as the name implies, an interpretive approach that emphasizes literary form and the study of literary devices within the text.</a:t>
            </a:r>
          </a:p>
          <a:p>
            <a:r>
              <a:rPr lang="en-US" dirty="0" smtClean="0"/>
              <a:t>"Formalism," sought to place the study of literature on a scientific basis through objective analysis of the motifs, devices, techniques, and other "functions" that comprise the literary work. </a:t>
            </a:r>
          </a:p>
          <a:p>
            <a:endParaRPr lang="en-US" dirty="0" smtClean="0"/>
          </a:p>
          <a:p>
            <a:r>
              <a:rPr lang="en-US" dirty="0" smtClean="0"/>
              <a:t>Neither author nor context was essential for the Formalists; it was the narrative that spoke. </a:t>
            </a:r>
          </a:p>
          <a:p>
            <a:pPr>
              <a:buNone/>
            </a:pPr>
            <a:endParaRPr lang="en-US" dirty="0" smtClean="0"/>
          </a:p>
          <a:p>
            <a:r>
              <a:rPr lang="en-US" dirty="0" smtClean="0"/>
              <a:t>Formalists focus on the study of poetic language.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TotalTime>
  <Words>2995</Words>
  <Application>Microsoft Office PowerPoint</Application>
  <PresentationFormat>Widescreen</PresentationFormat>
  <Paragraphs>388</Paragraphs>
  <Slides>56</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新細明體</vt:lpstr>
      <vt:lpstr>Arial</vt:lpstr>
      <vt:lpstr>Calibri</vt:lpstr>
      <vt:lpstr>Calibri Light</vt:lpstr>
      <vt:lpstr>Georgia</vt:lpstr>
      <vt:lpstr>Symbol</vt:lpstr>
      <vt:lpstr>Times New Roman</vt:lpstr>
      <vt:lpstr>Wingdings</vt:lpstr>
      <vt:lpstr>Office Theme</vt:lpstr>
      <vt:lpstr>Introduction to Modern Literary Theory</vt:lpstr>
      <vt:lpstr>What is theory?</vt:lpstr>
      <vt:lpstr>What is literary theory? </vt:lpstr>
      <vt:lpstr>Beginning of literary theory: </vt:lpstr>
      <vt:lpstr>PowerPoint Presentation</vt:lpstr>
      <vt:lpstr>Liberal Humanism</vt:lpstr>
      <vt:lpstr>Liberal Humanism: View of Literature </vt:lpstr>
      <vt:lpstr>Beliefs of Liberal Humanism</vt:lpstr>
      <vt:lpstr>Formalism or Russian Formalism</vt:lpstr>
      <vt:lpstr>New  Criticism</vt:lpstr>
      <vt:lpstr>PowerPoint Presentation</vt:lpstr>
      <vt:lpstr>KEY TERMS: </vt:lpstr>
      <vt:lpstr>Advantages and Disadvantages </vt:lpstr>
      <vt:lpstr>Structuralism (1950s)</vt:lpstr>
      <vt:lpstr>Post-structuralism (1960s)</vt:lpstr>
      <vt:lpstr>PowerPoint Presentation</vt:lpstr>
      <vt:lpstr>Deconstruction:</vt:lpstr>
      <vt:lpstr>DECONSTRUCTION</vt:lpstr>
      <vt:lpstr>PowerPoint Presentation</vt:lpstr>
      <vt:lpstr>Modernism</vt:lpstr>
      <vt:lpstr>General Features </vt:lpstr>
      <vt:lpstr>Thematic features</vt:lpstr>
      <vt:lpstr>What is Postmodernism? </vt:lpstr>
      <vt:lpstr>Postmodernism: Basic Concepts</vt:lpstr>
      <vt:lpstr>Postmodernism: Basic Concepts</vt:lpstr>
      <vt:lpstr>Psychoanalytic Criticism </vt:lpstr>
      <vt:lpstr>Key Terms:</vt:lpstr>
      <vt:lpstr>Advantages and Disadvantages</vt:lpstr>
      <vt:lpstr>Feminist Criticism</vt:lpstr>
      <vt:lpstr>PowerPoint Presentation</vt:lpstr>
      <vt:lpstr>PowerPoint Presentation</vt:lpstr>
      <vt:lpstr>PowerPoint Presentation</vt:lpstr>
      <vt:lpstr>PowerPoint Presentation</vt:lpstr>
      <vt:lpstr>PowerPoint Presentation</vt:lpstr>
      <vt:lpstr>PowerPoint Presentation</vt:lpstr>
      <vt:lpstr>Reader-Response Theory</vt:lpstr>
      <vt:lpstr>Key Terms:</vt:lpstr>
      <vt:lpstr>Advantages and Disadvantages</vt:lpstr>
      <vt:lpstr>Marxism</vt:lpstr>
      <vt:lpstr>Key Terms:</vt:lpstr>
      <vt:lpstr>Advantages and Disadvantages</vt:lpstr>
      <vt:lpstr>New Historicism</vt:lpstr>
      <vt:lpstr>PowerPoint Presentation</vt:lpstr>
      <vt:lpstr> Cultural Materialism </vt:lpstr>
      <vt:lpstr>PowerPoint Presentation</vt:lpstr>
      <vt:lpstr>PowerPoint Presentation</vt:lpstr>
      <vt:lpstr>Post-colonialism (1990s) </vt:lpstr>
      <vt:lpstr>Postcolonialism </vt:lpstr>
      <vt:lpstr>To Achieve Postcolonial Perspective</vt:lpstr>
      <vt:lpstr>Characteristics of  Postcolonial Criticism </vt:lpstr>
      <vt:lpstr>Stages of Postcolonial Criticism</vt:lpstr>
      <vt:lpstr>What Postcolonial Critics Do</vt:lpstr>
      <vt:lpstr>Ecocriticism</vt:lpstr>
      <vt:lpstr>Ecocriticism is . . .</vt:lpstr>
      <vt:lpstr>Ecocritics ask questions like:</vt:lpstr>
      <vt:lpstr>Interconnections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Modern Literary Theory</dc:title>
  <dc:creator>Subrata</dc:creator>
  <cp:lastModifiedBy>Subrata</cp:lastModifiedBy>
  <cp:revision>31</cp:revision>
  <dcterms:created xsi:type="dcterms:W3CDTF">2018-05-17T08:01:07Z</dcterms:created>
  <dcterms:modified xsi:type="dcterms:W3CDTF">2019-05-13T04:03:39Z</dcterms:modified>
</cp:coreProperties>
</file>