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0" d="100"/>
          <a:sy n="70" d="100"/>
        </p:scale>
        <p:origin x="512" y="-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F2A22FD-A03A-4028-8C07-FED8270DD5C9}" type="datetimeFigureOut">
              <a:rPr lang="en-US" smtClean="0"/>
              <a:t>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AAC6D-8422-4261-9BEE-F67F3BCB5DFF}" type="slidenum">
              <a:rPr lang="en-US" smtClean="0"/>
              <a:t>‹#›</a:t>
            </a:fld>
            <a:endParaRPr lang="en-US"/>
          </a:p>
        </p:txBody>
      </p:sp>
    </p:spTree>
    <p:extLst>
      <p:ext uri="{BB962C8B-B14F-4D97-AF65-F5344CB8AC3E}">
        <p14:creationId xmlns:p14="http://schemas.microsoft.com/office/powerpoint/2010/main" val="437406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2A22FD-A03A-4028-8C07-FED8270DD5C9}" type="datetimeFigureOut">
              <a:rPr lang="en-US" smtClean="0"/>
              <a:t>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AAC6D-8422-4261-9BEE-F67F3BCB5DFF}" type="slidenum">
              <a:rPr lang="en-US" smtClean="0"/>
              <a:t>‹#›</a:t>
            </a:fld>
            <a:endParaRPr lang="en-US"/>
          </a:p>
        </p:txBody>
      </p:sp>
    </p:spTree>
    <p:extLst>
      <p:ext uri="{BB962C8B-B14F-4D97-AF65-F5344CB8AC3E}">
        <p14:creationId xmlns:p14="http://schemas.microsoft.com/office/powerpoint/2010/main" val="2307932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3F2A22FD-A03A-4028-8C07-FED8270DD5C9}" type="datetimeFigureOut">
              <a:rPr lang="en-US" smtClean="0"/>
              <a:t>2/19/2021</a:t>
            </a:fld>
            <a:endParaRPr lang="en-US"/>
          </a:p>
        </p:txBody>
      </p:sp>
      <p:sp>
        <p:nvSpPr>
          <p:cNvPr id="5" name="Footer Placeholder 4"/>
          <p:cNvSpPr>
            <a:spLocks noGrp="1"/>
          </p:cNvSpPr>
          <p:nvPr>
            <p:ph type="ftr" sz="quarter" idx="11"/>
          </p:nvPr>
        </p:nvSpPr>
        <p:spPr>
          <a:xfrm>
            <a:off x="3776135" y="6422854"/>
            <a:ext cx="4279669" cy="365125"/>
          </a:xfrm>
        </p:spPr>
        <p:txBody>
          <a:bodyPr/>
          <a:lstStyle/>
          <a:p>
            <a:endParaRPr lang="en-US"/>
          </a:p>
        </p:txBody>
      </p:sp>
      <p:sp>
        <p:nvSpPr>
          <p:cNvPr id="6" name="Slide Number Placeholder 5"/>
          <p:cNvSpPr>
            <a:spLocks noGrp="1"/>
          </p:cNvSpPr>
          <p:nvPr>
            <p:ph type="sldNum" sz="quarter" idx="12"/>
          </p:nvPr>
        </p:nvSpPr>
        <p:spPr>
          <a:xfrm>
            <a:off x="8073048" y="6422854"/>
            <a:ext cx="879759" cy="365125"/>
          </a:xfrm>
        </p:spPr>
        <p:txBody>
          <a:bodyPr/>
          <a:lstStyle/>
          <a:p>
            <a:fld id="{458AAC6D-8422-4261-9BEE-F67F3BCB5DFF}" type="slidenum">
              <a:rPr lang="en-US" smtClean="0"/>
              <a:t>‹#›</a:t>
            </a:fld>
            <a:endParaRPr lang="en-US"/>
          </a:p>
        </p:txBody>
      </p:sp>
    </p:spTree>
    <p:extLst>
      <p:ext uri="{BB962C8B-B14F-4D97-AF65-F5344CB8AC3E}">
        <p14:creationId xmlns:p14="http://schemas.microsoft.com/office/powerpoint/2010/main" val="2471608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2A22FD-A03A-4028-8C07-FED8270DD5C9}" type="datetimeFigureOut">
              <a:rPr lang="en-US" smtClean="0"/>
              <a:t>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AAC6D-8422-4261-9BEE-F67F3BCB5DFF}" type="slidenum">
              <a:rPr lang="en-US" smtClean="0"/>
              <a:t>‹#›</a:t>
            </a:fld>
            <a:endParaRPr lang="en-US"/>
          </a:p>
        </p:txBody>
      </p:sp>
    </p:spTree>
    <p:extLst>
      <p:ext uri="{BB962C8B-B14F-4D97-AF65-F5344CB8AC3E}">
        <p14:creationId xmlns:p14="http://schemas.microsoft.com/office/powerpoint/2010/main" val="1596887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3F2A22FD-A03A-4028-8C07-FED8270DD5C9}" type="datetimeFigureOut">
              <a:rPr lang="en-US" smtClean="0"/>
              <a:t>2/19/2021</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58AAC6D-8422-4261-9BEE-F67F3BCB5DFF}" type="slidenum">
              <a:rPr lang="en-US" smtClean="0"/>
              <a:t>‹#›</a:t>
            </a:fld>
            <a:endParaRPr lang="en-US"/>
          </a:p>
        </p:txBody>
      </p:sp>
    </p:spTree>
    <p:extLst>
      <p:ext uri="{BB962C8B-B14F-4D97-AF65-F5344CB8AC3E}">
        <p14:creationId xmlns:p14="http://schemas.microsoft.com/office/powerpoint/2010/main" val="263125216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F2A22FD-A03A-4028-8C07-FED8270DD5C9}" type="datetimeFigureOut">
              <a:rPr lang="en-US" smtClean="0"/>
              <a:t>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8AAC6D-8422-4261-9BEE-F67F3BCB5DFF}" type="slidenum">
              <a:rPr lang="en-US" smtClean="0"/>
              <a:t>‹#›</a:t>
            </a:fld>
            <a:endParaRPr lang="en-US"/>
          </a:p>
        </p:txBody>
      </p:sp>
    </p:spTree>
    <p:extLst>
      <p:ext uri="{BB962C8B-B14F-4D97-AF65-F5344CB8AC3E}">
        <p14:creationId xmlns:p14="http://schemas.microsoft.com/office/powerpoint/2010/main" val="889707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2A22FD-A03A-4028-8C07-FED8270DD5C9}" type="datetimeFigureOut">
              <a:rPr lang="en-US" smtClean="0"/>
              <a:t>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8AAC6D-8422-4261-9BEE-F67F3BCB5DFF}" type="slidenum">
              <a:rPr lang="en-US" smtClean="0"/>
              <a:t>‹#›</a:t>
            </a:fld>
            <a:endParaRPr lang="en-US"/>
          </a:p>
        </p:txBody>
      </p:sp>
    </p:spTree>
    <p:extLst>
      <p:ext uri="{BB962C8B-B14F-4D97-AF65-F5344CB8AC3E}">
        <p14:creationId xmlns:p14="http://schemas.microsoft.com/office/powerpoint/2010/main" val="4062709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F2A22FD-A03A-4028-8C07-FED8270DD5C9}" type="datetimeFigureOut">
              <a:rPr lang="en-US" smtClean="0"/>
              <a:t>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8AAC6D-8422-4261-9BEE-F67F3BCB5DFF}" type="slidenum">
              <a:rPr lang="en-US" smtClean="0"/>
              <a:t>‹#›</a:t>
            </a:fld>
            <a:endParaRPr lang="en-US"/>
          </a:p>
        </p:txBody>
      </p:sp>
    </p:spTree>
    <p:extLst>
      <p:ext uri="{BB962C8B-B14F-4D97-AF65-F5344CB8AC3E}">
        <p14:creationId xmlns:p14="http://schemas.microsoft.com/office/powerpoint/2010/main" val="3035316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2A22FD-A03A-4028-8C07-FED8270DD5C9}" type="datetimeFigureOut">
              <a:rPr lang="en-US" smtClean="0"/>
              <a:t>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8AAC6D-8422-4261-9BEE-F67F3BCB5DFF}" type="slidenum">
              <a:rPr lang="en-US" smtClean="0"/>
              <a:t>‹#›</a:t>
            </a:fld>
            <a:endParaRPr lang="en-US"/>
          </a:p>
        </p:txBody>
      </p:sp>
    </p:spTree>
    <p:extLst>
      <p:ext uri="{BB962C8B-B14F-4D97-AF65-F5344CB8AC3E}">
        <p14:creationId xmlns:p14="http://schemas.microsoft.com/office/powerpoint/2010/main" val="3112189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F2A22FD-A03A-4028-8C07-FED8270DD5C9}" type="datetimeFigureOut">
              <a:rPr lang="en-US" smtClean="0"/>
              <a:t>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8AAC6D-8422-4261-9BEE-F67F3BCB5DFF}" type="slidenum">
              <a:rPr lang="en-US" smtClean="0"/>
              <a:t>‹#›</a:t>
            </a:fld>
            <a:endParaRPr lang="en-US"/>
          </a:p>
        </p:txBody>
      </p:sp>
    </p:spTree>
    <p:extLst>
      <p:ext uri="{BB962C8B-B14F-4D97-AF65-F5344CB8AC3E}">
        <p14:creationId xmlns:p14="http://schemas.microsoft.com/office/powerpoint/2010/main" val="2162922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F2A22FD-A03A-4028-8C07-FED8270DD5C9}" type="datetimeFigureOut">
              <a:rPr lang="en-US" smtClean="0"/>
              <a:t>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8AAC6D-8422-4261-9BEE-F67F3BCB5DFF}" type="slidenum">
              <a:rPr lang="en-US" smtClean="0"/>
              <a:t>‹#›</a:t>
            </a:fld>
            <a:endParaRPr lang="en-US"/>
          </a:p>
        </p:txBody>
      </p:sp>
    </p:spTree>
    <p:extLst>
      <p:ext uri="{BB962C8B-B14F-4D97-AF65-F5344CB8AC3E}">
        <p14:creationId xmlns:p14="http://schemas.microsoft.com/office/powerpoint/2010/main" val="995625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3F2A22FD-A03A-4028-8C07-FED8270DD5C9}" type="datetimeFigureOut">
              <a:rPr lang="en-US" smtClean="0"/>
              <a:t>2/19/2021</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58AAC6D-8422-4261-9BEE-F67F3BCB5DFF}" type="slidenum">
              <a:rPr lang="en-US" smtClean="0"/>
              <a:t>‹#›</a:t>
            </a:fld>
            <a:endParaRPr lang="en-US"/>
          </a:p>
        </p:txBody>
      </p:sp>
    </p:spTree>
    <p:extLst>
      <p:ext uri="{BB962C8B-B14F-4D97-AF65-F5344CB8AC3E}">
        <p14:creationId xmlns:p14="http://schemas.microsoft.com/office/powerpoint/2010/main" val="4028202965"/>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BEB6D-4E41-4A06-ABA9-B8E9E822CEBF}"/>
              </a:ext>
            </a:extLst>
          </p:cNvPr>
          <p:cNvSpPr>
            <a:spLocks noGrp="1"/>
          </p:cNvSpPr>
          <p:nvPr>
            <p:ph type="ctrTitle"/>
          </p:nvPr>
        </p:nvSpPr>
        <p:spPr/>
        <p:txBody>
          <a:bodyPr>
            <a:normAutofit/>
          </a:bodyPr>
          <a:lstStyle/>
          <a:p>
            <a:r>
              <a:rPr lang="en-US" sz="8000" b="1" dirty="0"/>
              <a:t>Terminologies </a:t>
            </a:r>
          </a:p>
        </p:txBody>
      </p:sp>
      <p:sp>
        <p:nvSpPr>
          <p:cNvPr id="3" name="Subtitle 2">
            <a:extLst>
              <a:ext uri="{FF2B5EF4-FFF2-40B4-BE49-F238E27FC236}">
                <a16:creationId xmlns:a16="http://schemas.microsoft.com/office/drawing/2014/main" id="{F460DD5E-BF30-4BE3-888C-3D8CDDE844AC}"/>
              </a:ext>
            </a:extLst>
          </p:cNvPr>
          <p:cNvSpPr>
            <a:spLocks noGrp="1"/>
          </p:cNvSpPr>
          <p:nvPr>
            <p:ph type="subTitle" idx="1"/>
          </p:nvPr>
        </p:nvSpPr>
        <p:spPr/>
        <p:txBody>
          <a:bodyPr>
            <a:normAutofit/>
          </a:bodyPr>
          <a:lstStyle/>
          <a:p>
            <a:r>
              <a:rPr lang="en-US" sz="4000" b="1" dirty="0" err="1"/>
              <a:t>Bakibillah</a:t>
            </a:r>
            <a:r>
              <a:rPr lang="en-US" sz="4000" b="1" dirty="0"/>
              <a:t> </a:t>
            </a:r>
          </a:p>
        </p:txBody>
      </p:sp>
    </p:spTree>
    <p:extLst>
      <p:ext uri="{BB962C8B-B14F-4D97-AF65-F5344CB8AC3E}">
        <p14:creationId xmlns:p14="http://schemas.microsoft.com/office/powerpoint/2010/main" val="31259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0924C-E0C0-46A2-8682-E291D8CFE0EF}"/>
              </a:ext>
            </a:extLst>
          </p:cNvPr>
          <p:cNvSpPr>
            <a:spLocks noGrp="1"/>
          </p:cNvSpPr>
          <p:nvPr>
            <p:ph type="title"/>
          </p:nvPr>
        </p:nvSpPr>
        <p:spPr/>
        <p:txBody>
          <a:bodyPr>
            <a:normAutofit/>
          </a:bodyPr>
          <a:lstStyle/>
          <a:p>
            <a:pPr algn="ctr"/>
            <a:r>
              <a:rPr lang="en-US" sz="4400" b="1" dirty="0"/>
              <a:t>Health status</a:t>
            </a:r>
          </a:p>
        </p:txBody>
      </p:sp>
      <p:sp>
        <p:nvSpPr>
          <p:cNvPr id="3" name="Content Placeholder 2">
            <a:extLst>
              <a:ext uri="{FF2B5EF4-FFF2-40B4-BE49-F238E27FC236}">
                <a16:creationId xmlns:a16="http://schemas.microsoft.com/office/drawing/2014/main" id="{94B8E7C5-E23C-45BC-B0F8-1CC6CBC5D326}"/>
              </a:ext>
            </a:extLst>
          </p:cNvPr>
          <p:cNvSpPr>
            <a:spLocks noGrp="1"/>
          </p:cNvSpPr>
          <p:nvPr>
            <p:ph idx="1"/>
          </p:nvPr>
        </p:nvSpPr>
        <p:spPr/>
        <p:txBody>
          <a:bodyPr>
            <a:normAutofit/>
          </a:bodyPr>
          <a:lstStyle/>
          <a:p>
            <a:pPr algn="just"/>
            <a:r>
              <a:rPr lang="en-US" sz="2800" b="1" dirty="0"/>
              <a:t>The current state of a given population using a variety of indices, including morbidity, mortality, and available health resources. </a:t>
            </a:r>
          </a:p>
        </p:txBody>
      </p:sp>
    </p:spTree>
    <p:extLst>
      <p:ext uri="{BB962C8B-B14F-4D97-AF65-F5344CB8AC3E}">
        <p14:creationId xmlns:p14="http://schemas.microsoft.com/office/powerpoint/2010/main" val="2442703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3D9C5-BEAC-4966-84C9-D60BBB6AA021}"/>
              </a:ext>
            </a:extLst>
          </p:cNvPr>
          <p:cNvSpPr>
            <a:spLocks noGrp="1"/>
          </p:cNvSpPr>
          <p:nvPr>
            <p:ph type="title"/>
          </p:nvPr>
        </p:nvSpPr>
        <p:spPr/>
        <p:txBody>
          <a:bodyPr/>
          <a:lstStyle/>
          <a:p>
            <a:r>
              <a:rPr lang="en-US" dirty="0"/>
              <a:t>Health promotion</a:t>
            </a:r>
          </a:p>
        </p:txBody>
      </p:sp>
      <p:sp>
        <p:nvSpPr>
          <p:cNvPr id="3" name="Content Placeholder 2">
            <a:extLst>
              <a:ext uri="{FF2B5EF4-FFF2-40B4-BE49-F238E27FC236}">
                <a16:creationId xmlns:a16="http://schemas.microsoft.com/office/drawing/2014/main" id="{49E75CB1-834F-43F9-A317-A44A4AE75B82}"/>
              </a:ext>
            </a:extLst>
          </p:cNvPr>
          <p:cNvSpPr>
            <a:spLocks noGrp="1"/>
          </p:cNvSpPr>
          <p:nvPr>
            <p:ph idx="1"/>
          </p:nvPr>
        </p:nvSpPr>
        <p:spPr/>
        <p:txBody>
          <a:bodyPr>
            <a:normAutofit/>
          </a:bodyPr>
          <a:lstStyle/>
          <a:p>
            <a:pPr marL="0" indent="0">
              <a:buNone/>
            </a:pPr>
            <a:r>
              <a:rPr lang="en-US" sz="2800" b="1" dirty="0"/>
              <a:t>the process of enabling people to increase control over and to improve their health.  </a:t>
            </a:r>
          </a:p>
        </p:txBody>
      </p:sp>
    </p:spTree>
    <p:extLst>
      <p:ext uri="{BB962C8B-B14F-4D97-AF65-F5344CB8AC3E}">
        <p14:creationId xmlns:p14="http://schemas.microsoft.com/office/powerpoint/2010/main" val="1983778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E2F7D-C9D1-4684-8732-BAC215F28BCF}"/>
              </a:ext>
            </a:extLst>
          </p:cNvPr>
          <p:cNvSpPr>
            <a:spLocks noGrp="1"/>
          </p:cNvSpPr>
          <p:nvPr>
            <p:ph type="title"/>
          </p:nvPr>
        </p:nvSpPr>
        <p:spPr/>
        <p:txBody>
          <a:bodyPr>
            <a:normAutofit/>
          </a:bodyPr>
          <a:lstStyle/>
          <a:p>
            <a:pPr algn="ctr"/>
            <a:r>
              <a:rPr lang="en-US" sz="4400" b="1" dirty="0"/>
              <a:t>HEALTH INDICATOR</a:t>
            </a:r>
          </a:p>
        </p:txBody>
      </p:sp>
      <p:sp>
        <p:nvSpPr>
          <p:cNvPr id="3" name="Content Placeholder 2">
            <a:extLst>
              <a:ext uri="{FF2B5EF4-FFF2-40B4-BE49-F238E27FC236}">
                <a16:creationId xmlns:a16="http://schemas.microsoft.com/office/drawing/2014/main" id="{C1E52973-2035-452E-84D7-A4744C79DB7F}"/>
              </a:ext>
            </a:extLst>
          </p:cNvPr>
          <p:cNvSpPr>
            <a:spLocks noGrp="1"/>
          </p:cNvSpPr>
          <p:nvPr>
            <p:ph idx="1"/>
          </p:nvPr>
        </p:nvSpPr>
        <p:spPr/>
        <p:txBody>
          <a:bodyPr>
            <a:normAutofit/>
          </a:bodyPr>
          <a:lstStyle/>
          <a:p>
            <a:pPr marL="0" indent="0" algn="just">
              <a:buNone/>
            </a:pPr>
            <a:r>
              <a:rPr lang="en-US" sz="2800" b="1" dirty="0"/>
              <a:t> a measure that reflects, or indicates, the state of health in a defined population, such as the infant mortality rate. </a:t>
            </a:r>
          </a:p>
        </p:txBody>
      </p:sp>
    </p:spTree>
    <p:extLst>
      <p:ext uri="{BB962C8B-B14F-4D97-AF65-F5344CB8AC3E}">
        <p14:creationId xmlns:p14="http://schemas.microsoft.com/office/powerpoint/2010/main" val="26757405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1FB47-B4D0-46AB-B8B3-F3D03E7D875E}"/>
              </a:ext>
            </a:extLst>
          </p:cNvPr>
          <p:cNvSpPr>
            <a:spLocks noGrp="1"/>
          </p:cNvSpPr>
          <p:nvPr>
            <p:ph type="title"/>
          </p:nvPr>
        </p:nvSpPr>
        <p:spPr/>
        <p:txBody>
          <a:bodyPr>
            <a:normAutofit/>
          </a:bodyPr>
          <a:lstStyle/>
          <a:p>
            <a:pPr algn="ctr"/>
            <a:r>
              <a:rPr lang="en-US" sz="4800" b="1" dirty="0"/>
              <a:t>Health disparities</a:t>
            </a:r>
          </a:p>
        </p:txBody>
      </p:sp>
      <p:sp>
        <p:nvSpPr>
          <p:cNvPr id="3" name="Content Placeholder 2">
            <a:extLst>
              <a:ext uri="{FF2B5EF4-FFF2-40B4-BE49-F238E27FC236}">
                <a16:creationId xmlns:a16="http://schemas.microsoft.com/office/drawing/2014/main" id="{0F3ED310-DF55-433E-8764-A62E6E9F560F}"/>
              </a:ext>
            </a:extLst>
          </p:cNvPr>
          <p:cNvSpPr>
            <a:spLocks noGrp="1"/>
          </p:cNvSpPr>
          <p:nvPr>
            <p:ph idx="1"/>
          </p:nvPr>
        </p:nvSpPr>
        <p:spPr/>
        <p:txBody>
          <a:bodyPr>
            <a:normAutofit/>
          </a:bodyPr>
          <a:lstStyle/>
          <a:p>
            <a:pPr algn="just"/>
            <a:r>
              <a:rPr lang="en-US" sz="2800" b="1" dirty="0"/>
              <a:t>indicate the difference in the incidence, prevalence, mortality, and burden of diseases and other adverse health conditions that exists among specific population groups. </a:t>
            </a:r>
          </a:p>
        </p:txBody>
      </p:sp>
    </p:spTree>
    <p:extLst>
      <p:ext uri="{BB962C8B-B14F-4D97-AF65-F5344CB8AC3E}">
        <p14:creationId xmlns:p14="http://schemas.microsoft.com/office/powerpoint/2010/main" val="4073226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55F4F-90B1-467B-B617-9DE05505C472}"/>
              </a:ext>
            </a:extLst>
          </p:cNvPr>
          <p:cNvSpPr>
            <a:spLocks noGrp="1"/>
          </p:cNvSpPr>
          <p:nvPr>
            <p:ph type="title"/>
          </p:nvPr>
        </p:nvSpPr>
        <p:spPr/>
        <p:txBody>
          <a:bodyPr>
            <a:normAutofit/>
          </a:bodyPr>
          <a:lstStyle/>
          <a:p>
            <a:pPr algn="ctr"/>
            <a:r>
              <a:rPr lang="en-US" sz="4400" b="1" dirty="0"/>
              <a:t>Immunity </a:t>
            </a:r>
          </a:p>
        </p:txBody>
      </p:sp>
      <p:sp>
        <p:nvSpPr>
          <p:cNvPr id="3" name="Content Placeholder 2">
            <a:extLst>
              <a:ext uri="{FF2B5EF4-FFF2-40B4-BE49-F238E27FC236}">
                <a16:creationId xmlns:a16="http://schemas.microsoft.com/office/drawing/2014/main" id="{6262959E-5497-4A60-9A0E-E6DC9BEA27C5}"/>
              </a:ext>
            </a:extLst>
          </p:cNvPr>
          <p:cNvSpPr>
            <a:spLocks noGrp="1"/>
          </p:cNvSpPr>
          <p:nvPr>
            <p:ph idx="1"/>
          </p:nvPr>
        </p:nvSpPr>
        <p:spPr/>
        <p:txBody>
          <a:bodyPr>
            <a:normAutofit/>
          </a:bodyPr>
          <a:lstStyle/>
          <a:p>
            <a:pPr marL="0" indent="0">
              <a:buNone/>
            </a:pPr>
            <a:r>
              <a:rPr lang="en-US" sz="4000" b="1" dirty="0">
                <a:solidFill>
                  <a:srgbClr val="FFFF00"/>
                </a:solidFill>
              </a:rPr>
              <a:t> The ability of the body to resist a disease. </a:t>
            </a:r>
          </a:p>
        </p:txBody>
      </p:sp>
    </p:spTree>
    <p:extLst>
      <p:ext uri="{BB962C8B-B14F-4D97-AF65-F5344CB8AC3E}">
        <p14:creationId xmlns:p14="http://schemas.microsoft.com/office/powerpoint/2010/main" val="2030067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677DD-5264-4B3E-8A7C-FDDB1EE0F0B8}"/>
              </a:ext>
            </a:extLst>
          </p:cNvPr>
          <p:cNvSpPr>
            <a:spLocks noGrp="1"/>
          </p:cNvSpPr>
          <p:nvPr>
            <p:ph type="title"/>
          </p:nvPr>
        </p:nvSpPr>
        <p:spPr/>
        <p:txBody>
          <a:bodyPr>
            <a:normAutofit/>
          </a:bodyPr>
          <a:lstStyle/>
          <a:p>
            <a:r>
              <a:rPr lang="en-US" sz="4800" b="1" dirty="0"/>
              <a:t>Health Education</a:t>
            </a:r>
          </a:p>
        </p:txBody>
      </p:sp>
      <p:sp>
        <p:nvSpPr>
          <p:cNvPr id="3" name="Content Placeholder 2">
            <a:extLst>
              <a:ext uri="{FF2B5EF4-FFF2-40B4-BE49-F238E27FC236}">
                <a16:creationId xmlns:a16="http://schemas.microsoft.com/office/drawing/2014/main" id="{8962CE4F-4B2B-4F91-BE2A-96F995B55BDB}"/>
              </a:ext>
            </a:extLst>
          </p:cNvPr>
          <p:cNvSpPr>
            <a:spLocks noGrp="1"/>
          </p:cNvSpPr>
          <p:nvPr>
            <p:ph idx="1"/>
          </p:nvPr>
        </p:nvSpPr>
        <p:spPr/>
        <p:txBody>
          <a:bodyPr>
            <a:normAutofit/>
          </a:bodyPr>
          <a:lstStyle/>
          <a:p>
            <a:pPr algn="just"/>
            <a:r>
              <a:rPr lang="en-US" sz="2800" b="1" dirty="0">
                <a:solidFill>
                  <a:srgbClr val="FFFF00"/>
                </a:solidFill>
              </a:rPr>
              <a:t>the process by which individuals and groups of people learn to behave in a manner conducive to the promotion, maintenance or restoration of health. </a:t>
            </a:r>
          </a:p>
        </p:txBody>
      </p:sp>
    </p:spTree>
    <p:extLst>
      <p:ext uri="{BB962C8B-B14F-4D97-AF65-F5344CB8AC3E}">
        <p14:creationId xmlns:p14="http://schemas.microsoft.com/office/powerpoint/2010/main" val="2837803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1BCCA-3E0C-4346-97B9-66C2B9AA510F}"/>
              </a:ext>
            </a:extLst>
          </p:cNvPr>
          <p:cNvSpPr>
            <a:spLocks noGrp="1"/>
          </p:cNvSpPr>
          <p:nvPr>
            <p:ph type="title"/>
          </p:nvPr>
        </p:nvSpPr>
        <p:spPr/>
        <p:txBody>
          <a:bodyPr/>
          <a:lstStyle/>
          <a:p>
            <a:pPr algn="ctr"/>
            <a:r>
              <a:rPr lang="en-US" dirty="0"/>
              <a:t>RISK FACTOR </a:t>
            </a:r>
          </a:p>
        </p:txBody>
      </p:sp>
      <p:sp>
        <p:nvSpPr>
          <p:cNvPr id="3" name="Content Placeholder 2">
            <a:extLst>
              <a:ext uri="{FF2B5EF4-FFF2-40B4-BE49-F238E27FC236}">
                <a16:creationId xmlns:a16="http://schemas.microsoft.com/office/drawing/2014/main" id="{50313A40-276B-42A0-AA54-D41C5C8770BC}"/>
              </a:ext>
            </a:extLst>
          </p:cNvPr>
          <p:cNvSpPr>
            <a:spLocks noGrp="1"/>
          </p:cNvSpPr>
          <p:nvPr>
            <p:ph idx="1"/>
          </p:nvPr>
        </p:nvSpPr>
        <p:spPr/>
        <p:txBody>
          <a:bodyPr>
            <a:normAutofit/>
          </a:bodyPr>
          <a:lstStyle/>
          <a:p>
            <a:pPr algn="just"/>
            <a:r>
              <a:rPr lang="en-US" sz="3600" b="1" dirty="0">
                <a:solidFill>
                  <a:srgbClr val="FFFF00"/>
                </a:solidFill>
              </a:rPr>
              <a:t>Personal qualities or societal conditions that lead to the increased probability of a problem or problems developing.</a:t>
            </a:r>
          </a:p>
        </p:txBody>
      </p:sp>
    </p:spTree>
    <p:extLst>
      <p:ext uri="{BB962C8B-B14F-4D97-AF65-F5344CB8AC3E}">
        <p14:creationId xmlns:p14="http://schemas.microsoft.com/office/powerpoint/2010/main" val="2332886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A22DE-C78B-4969-B03F-A05192B95B6D}"/>
              </a:ext>
            </a:extLst>
          </p:cNvPr>
          <p:cNvSpPr>
            <a:spLocks noGrp="1"/>
          </p:cNvSpPr>
          <p:nvPr>
            <p:ph type="title"/>
          </p:nvPr>
        </p:nvSpPr>
        <p:spPr/>
        <p:txBody>
          <a:bodyPr/>
          <a:lstStyle/>
          <a:p>
            <a:r>
              <a:rPr lang="en-US" dirty="0"/>
              <a:t>Behavioral Risk Factors</a:t>
            </a:r>
          </a:p>
        </p:txBody>
      </p:sp>
      <p:sp>
        <p:nvSpPr>
          <p:cNvPr id="3" name="Content Placeholder 2">
            <a:extLst>
              <a:ext uri="{FF2B5EF4-FFF2-40B4-BE49-F238E27FC236}">
                <a16:creationId xmlns:a16="http://schemas.microsoft.com/office/drawing/2014/main" id="{E1922316-FB00-4636-9B99-19A74052939A}"/>
              </a:ext>
            </a:extLst>
          </p:cNvPr>
          <p:cNvSpPr>
            <a:spLocks noGrp="1"/>
          </p:cNvSpPr>
          <p:nvPr>
            <p:ph idx="1"/>
          </p:nvPr>
        </p:nvSpPr>
        <p:spPr/>
        <p:txBody>
          <a:bodyPr>
            <a:normAutofit/>
          </a:bodyPr>
          <a:lstStyle/>
          <a:p>
            <a:pPr algn="just"/>
            <a:r>
              <a:rPr lang="en-US" sz="2800" b="1" dirty="0">
                <a:solidFill>
                  <a:srgbClr val="FFFF00"/>
                </a:solidFill>
              </a:rPr>
              <a:t>Behavioral risk factors Risk factors in this category include behaviors that are believed to cause, or to be contributing factors to most accidents, injuries, disease, and death during youth and adolescence as well as significant morbidity and mortality in later life.</a:t>
            </a:r>
          </a:p>
        </p:txBody>
      </p:sp>
    </p:spTree>
    <p:extLst>
      <p:ext uri="{BB962C8B-B14F-4D97-AF65-F5344CB8AC3E}">
        <p14:creationId xmlns:p14="http://schemas.microsoft.com/office/powerpoint/2010/main" val="2712771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65CB0-78C0-4885-9771-A962DE3ED968}"/>
              </a:ext>
            </a:extLst>
          </p:cNvPr>
          <p:cNvSpPr>
            <a:spLocks noGrp="1"/>
          </p:cNvSpPr>
          <p:nvPr>
            <p:ph type="title"/>
          </p:nvPr>
        </p:nvSpPr>
        <p:spPr/>
        <p:txBody>
          <a:bodyPr>
            <a:normAutofit/>
          </a:bodyPr>
          <a:lstStyle/>
          <a:p>
            <a:pPr algn="ctr"/>
            <a:r>
              <a:rPr lang="en-US" sz="4800" b="1" dirty="0"/>
              <a:t>Surveillance</a:t>
            </a:r>
          </a:p>
        </p:txBody>
      </p:sp>
      <p:sp>
        <p:nvSpPr>
          <p:cNvPr id="3" name="Content Placeholder 2">
            <a:extLst>
              <a:ext uri="{FF2B5EF4-FFF2-40B4-BE49-F238E27FC236}">
                <a16:creationId xmlns:a16="http://schemas.microsoft.com/office/drawing/2014/main" id="{9918842F-97A0-432F-A1D5-5863B8065A68}"/>
              </a:ext>
            </a:extLst>
          </p:cNvPr>
          <p:cNvSpPr>
            <a:spLocks noGrp="1"/>
          </p:cNvSpPr>
          <p:nvPr>
            <p:ph idx="1"/>
          </p:nvPr>
        </p:nvSpPr>
        <p:spPr/>
        <p:txBody>
          <a:bodyPr>
            <a:normAutofit/>
          </a:bodyPr>
          <a:lstStyle/>
          <a:p>
            <a:pPr algn="just"/>
            <a:r>
              <a:rPr lang="en-US" sz="3600" b="1" dirty="0">
                <a:solidFill>
                  <a:srgbClr val="FFFF00"/>
                </a:solidFill>
              </a:rPr>
              <a:t>Systematic monitoring of the health status of a population.</a:t>
            </a:r>
          </a:p>
        </p:txBody>
      </p:sp>
    </p:spTree>
    <p:extLst>
      <p:ext uri="{BB962C8B-B14F-4D97-AF65-F5344CB8AC3E}">
        <p14:creationId xmlns:p14="http://schemas.microsoft.com/office/powerpoint/2010/main" val="1661334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598F8-9720-42CA-9DD9-CBEB8CF50DEB}"/>
              </a:ext>
            </a:extLst>
          </p:cNvPr>
          <p:cNvSpPr>
            <a:spLocks noGrp="1"/>
          </p:cNvSpPr>
          <p:nvPr>
            <p:ph type="title"/>
          </p:nvPr>
        </p:nvSpPr>
        <p:spPr/>
        <p:txBody>
          <a:bodyPr>
            <a:normAutofit/>
          </a:bodyPr>
          <a:lstStyle/>
          <a:p>
            <a:pPr algn="ctr"/>
            <a:r>
              <a:rPr lang="en-US" sz="5400" b="1" dirty="0"/>
              <a:t>Intervention</a:t>
            </a:r>
          </a:p>
        </p:txBody>
      </p:sp>
      <p:sp>
        <p:nvSpPr>
          <p:cNvPr id="3" name="Content Placeholder 2">
            <a:extLst>
              <a:ext uri="{FF2B5EF4-FFF2-40B4-BE49-F238E27FC236}">
                <a16:creationId xmlns:a16="http://schemas.microsoft.com/office/drawing/2014/main" id="{318AC8E3-1789-40B1-B0E1-EA6B760C51ED}"/>
              </a:ext>
            </a:extLst>
          </p:cNvPr>
          <p:cNvSpPr>
            <a:spLocks noGrp="1"/>
          </p:cNvSpPr>
          <p:nvPr>
            <p:ph idx="1"/>
          </p:nvPr>
        </p:nvSpPr>
        <p:spPr/>
        <p:txBody>
          <a:bodyPr>
            <a:normAutofit/>
          </a:bodyPr>
          <a:lstStyle/>
          <a:p>
            <a:pPr algn="just"/>
            <a:r>
              <a:rPr lang="en-US" sz="2800" b="1" dirty="0">
                <a:solidFill>
                  <a:srgbClr val="FFFF00"/>
                </a:solidFill>
              </a:rPr>
              <a:t>A term used in public health to describe a program or policy designed to have an effect on a health problem. Health interventions include health promotion, specific protection, early case finding and prompt treatment, disability limitation and rehabilitation. </a:t>
            </a:r>
          </a:p>
        </p:txBody>
      </p:sp>
    </p:spTree>
    <p:extLst>
      <p:ext uri="{BB962C8B-B14F-4D97-AF65-F5344CB8AC3E}">
        <p14:creationId xmlns:p14="http://schemas.microsoft.com/office/powerpoint/2010/main" val="2950138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B8736-E5CB-48DD-A442-6EB7ADBC40F7}"/>
              </a:ext>
            </a:extLst>
          </p:cNvPr>
          <p:cNvSpPr>
            <a:spLocks noGrp="1"/>
          </p:cNvSpPr>
          <p:nvPr>
            <p:ph type="title"/>
          </p:nvPr>
        </p:nvSpPr>
        <p:spPr/>
        <p:txBody>
          <a:bodyPr>
            <a:normAutofit/>
          </a:bodyPr>
          <a:lstStyle/>
          <a:p>
            <a:pPr algn="ctr"/>
            <a:r>
              <a:rPr lang="en-US" sz="5400" b="1" dirty="0"/>
              <a:t>Disease</a:t>
            </a:r>
          </a:p>
        </p:txBody>
      </p:sp>
      <p:sp>
        <p:nvSpPr>
          <p:cNvPr id="3" name="Content Placeholder 2">
            <a:extLst>
              <a:ext uri="{FF2B5EF4-FFF2-40B4-BE49-F238E27FC236}">
                <a16:creationId xmlns:a16="http://schemas.microsoft.com/office/drawing/2014/main" id="{1595E893-08E7-46BF-84AF-EB6BF79E862F}"/>
              </a:ext>
            </a:extLst>
          </p:cNvPr>
          <p:cNvSpPr>
            <a:spLocks noGrp="1"/>
          </p:cNvSpPr>
          <p:nvPr>
            <p:ph idx="1"/>
          </p:nvPr>
        </p:nvSpPr>
        <p:spPr/>
        <p:txBody>
          <a:bodyPr>
            <a:normAutofit/>
          </a:bodyPr>
          <a:lstStyle/>
          <a:p>
            <a:pPr algn="just"/>
            <a:r>
              <a:rPr lang="en-US" sz="2400" b="1" dirty="0"/>
              <a:t>Disease—A state of dysfunction of organs or organ systems that can result in diminished quality of life. </a:t>
            </a:r>
          </a:p>
          <a:p>
            <a:pPr algn="just"/>
            <a:r>
              <a:rPr lang="en-US" sz="2400" b="1" dirty="0"/>
              <a:t>Disease is largely socially defined and may be attributed to a multitude of factors. Thus, drug dependence is presently seen by some as a disease, when it previous was considered to be a moral or legal problem.</a:t>
            </a:r>
          </a:p>
        </p:txBody>
      </p:sp>
    </p:spTree>
    <p:extLst>
      <p:ext uri="{BB962C8B-B14F-4D97-AF65-F5344CB8AC3E}">
        <p14:creationId xmlns:p14="http://schemas.microsoft.com/office/powerpoint/2010/main" val="3187381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542D1-14FF-4941-BF38-D71E695CFE98}"/>
              </a:ext>
            </a:extLst>
          </p:cNvPr>
          <p:cNvSpPr>
            <a:spLocks noGrp="1"/>
          </p:cNvSpPr>
          <p:nvPr>
            <p:ph type="title"/>
          </p:nvPr>
        </p:nvSpPr>
        <p:spPr/>
        <p:txBody>
          <a:bodyPr>
            <a:normAutofit/>
          </a:bodyPr>
          <a:lstStyle/>
          <a:p>
            <a:pPr algn="ctr"/>
            <a:r>
              <a:rPr lang="en-US" sz="4800" b="1" dirty="0"/>
              <a:t>Morbidity &amp; Mortality </a:t>
            </a:r>
          </a:p>
        </p:txBody>
      </p:sp>
      <p:sp>
        <p:nvSpPr>
          <p:cNvPr id="3" name="Content Placeholder 2">
            <a:extLst>
              <a:ext uri="{FF2B5EF4-FFF2-40B4-BE49-F238E27FC236}">
                <a16:creationId xmlns:a16="http://schemas.microsoft.com/office/drawing/2014/main" id="{A2132DF1-393E-4DA0-8EEB-5B8285FA02FA}"/>
              </a:ext>
            </a:extLst>
          </p:cNvPr>
          <p:cNvSpPr>
            <a:spLocks noGrp="1"/>
          </p:cNvSpPr>
          <p:nvPr>
            <p:ph idx="1"/>
          </p:nvPr>
        </p:nvSpPr>
        <p:spPr/>
        <p:txBody>
          <a:bodyPr>
            <a:normAutofit/>
          </a:bodyPr>
          <a:lstStyle/>
          <a:p>
            <a:pPr marL="0" indent="0">
              <a:buNone/>
            </a:pPr>
            <a:r>
              <a:rPr lang="en-US" sz="2800" b="1" dirty="0"/>
              <a:t>Illness or lack of health caused by disease, disability, or injury. </a:t>
            </a:r>
          </a:p>
          <a:p>
            <a:endParaRPr lang="en-US" sz="2800" b="1" dirty="0"/>
          </a:p>
          <a:p>
            <a:pPr marL="0" indent="0">
              <a:buNone/>
            </a:pPr>
            <a:endParaRPr lang="en-US" sz="2800" b="1" dirty="0"/>
          </a:p>
          <a:p>
            <a:endParaRPr lang="en-US" sz="2800" b="1" dirty="0"/>
          </a:p>
          <a:p>
            <a:r>
              <a:rPr lang="en-US" sz="2800" b="1" dirty="0"/>
              <a:t>A measure of the incidence of deaths in a population.</a:t>
            </a:r>
          </a:p>
        </p:txBody>
      </p:sp>
    </p:spTree>
    <p:extLst>
      <p:ext uri="{BB962C8B-B14F-4D97-AF65-F5344CB8AC3E}">
        <p14:creationId xmlns:p14="http://schemas.microsoft.com/office/powerpoint/2010/main" val="5871164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TM03090430[[fn=Banded]]</Template>
  <TotalTime>209</TotalTime>
  <Words>354</Words>
  <Application>Microsoft Office PowerPoint</Application>
  <PresentationFormat>Widescreen</PresentationFormat>
  <Paragraphs>31</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Corbel</vt:lpstr>
      <vt:lpstr>Wingdings</vt:lpstr>
      <vt:lpstr>Banded</vt:lpstr>
      <vt:lpstr>Terminologies </vt:lpstr>
      <vt:lpstr>Immunity </vt:lpstr>
      <vt:lpstr>Health Education</vt:lpstr>
      <vt:lpstr>RISK FACTOR </vt:lpstr>
      <vt:lpstr>Behavioral Risk Factors</vt:lpstr>
      <vt:lpstr>Surveillance</vt:lpstr>
      <vt:lpstr>Intervention</vt:lpstr>
      <vt:lpstr>Disease</vt:lpstr>
      <vt:lpstr>Morbidity &amp; Mortality </vt:lpstr>
      <vt:lpstr>Health status</vt:lpstr>
      <vt:lpstr>Health promotion</vt:lpstr>
      <vt:lpstr>HEALTH INDICATOR</vt:lpstr>
      <vt:lpstr>Health disparities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Baki Billah</dc:creator>
  <cp:lastModifiedBy>Baki Billah</cp:lastModifiedBy>
  <cp:revision>10</cp:revision>
  <dcterms:created xsi:type="dcterms:W3CDTF">2021-02-19T02:16:02Z</dcterms:created>
  <dcterms:modified xsi:type="dcterms:W3CDTF">2021-02-19T10:35:28Z</dcterms:modified>
</cp:coreProperties>
</file>