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Default Extension="png" ContentType="image/png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850C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850C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850C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365760"/>
          </a:xfrm>
          <a:custGeom>
            <a:avLst/>
            <a:gdLst/>
            <a:ahLst/>
            <a:cxnLst/>
            <a:rect l="l" t="t" r="r" b="b"/>
            <a:pathLst>
              <a:path w="9144000" h="365760">
                <a:moveTo>
                  <a:pt x="0" y="365760"/>
                </a:moveTo>
                <a:lnTo>
                  <a:pt x="9144000" y="365760"/>
                </a:lnTo>
                <a:lnTo>
                  <a:pt x="9144000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B311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08050" y="476249"/>
            <a:ext cx="7527899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850C4B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395" y="1549653"/>
            <a:ext cx="8611209" cy="3043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15.png"/><Relationship Id="rId8" Type="http://schemas.openxmlformats.org/officeDocument/2006/relationships/image" Target="../media/image16.png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64540" y="1576273"/>
            <a:ext cx="4490720" cy="16719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5400" spc="-95"/>
              <a:t>R</a:t>
            </a:r>
            <a:r>
              <a:rPr dirty="0" sz="5400" spc="-100"/>
              <a:t>E</a:t>
            </a:r>
            <a:r>
              <a:rPr dirty="0" sz="5400" spc="-100"/>
              <a:t>G</a:t>
            </a:r>
            <a:r>
              <a:rPr dirty="0" sz="5400" spc="-95"/>
              <a:t>R</a:t>
            </a:r>
            <a:r>
              <a:rPr dirty="0" sz="5400" spc="-100"/>
              <a:t>ESS</a:t>
            </a:r>
            <a:r>
              <a:rPr dirty="0" sz="5400" spc="-100"/>
              <a:t>I</a:t>
            </a:r>
            <a:r>
              <a:rPr dirty="0" sz="5400" spc="-100"/>
              <a:t>O</a:t>
            </a:r>
            <a:r>
              <a:rPr dirty="0" sz="5400"/>
              <a:t>N  </a:t>
            </a:r>
            <a:r>
              <a:rPr dirty="0" sz="5400" spc="-140"/>
              <a:t>ANALYSIS</a:t>
            </a:r>
            <a:endParaRPr sz="5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72585" y="0"/>
            <a:ext cx="2771140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2800" spc="-5" b="1">
                <a:solidFill>
                  <a:srgbClr val="FFFFFF"/>
                </a:solidFill>
                <a:latin typeface="Arial"/>
                <a:cs typeface="Arial"/>
              </a:rPr>
              <a:t>Calculating</a:t>
            </a:r>
            <a:r>
              <a:rPr dirty="0" sz="28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800" spc="-10" b="1">
                <a:solidFill>
                  <a:srgbClr val="FFFFFF"/>
                </a:solidFill>
                <a:latin typeface="Arial"/>
                <a:cs typeface="Arial"/>
              </a:rPr>
              <a:t>SSR</a:t>
            </a:r>
            <a:endParaRPr sz="2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9161" y="1081277"/>
            <a:ext cx="0" cy="2438400"/>
          </a:xfrm>
          <a:custGeom>
            <a:avLst/>
            <a:gdLst/>
            <a:ahLst/>
            <a:cxnLst/>
            <a:rect l="l" t="t" r="r" b="b"/>
            <a:pathLst>
              <a:path w="0" h="2438400">
                <a:moveTo>
                  <a:pt x="0" y="0"/>
                </a:moveTo>
                <a:lnTo>
                  <a:pt x="0" y="243840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39161" y="3519678"/>
            <a:ext cx="3352800" cy="0"/>
          </a:xfrm>
          <a:custGeom>
            <a:avLst/>
            <a:gdLst/>
            <a:ahLst/>
            <a:cxnLst/>
            <a:rect l="l" t="t" r="r" b="b"/>
            <a:pathLst>
              <a:path w="3352800" h="0">
                <a:moveTo>
                  <a:pt x="0" y="0"/>
                </a:moveTo>
                <a:lnTo>
                  <a:pt x="33528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73552" y="24490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92551" y="26014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25952" y="20680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06952" y="21442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02152" y="19156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83152" y="19918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669794" y="3699205"/>
            <a:ext cx="24892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Independent </a:t>
            </a:r>
            <a:r>
              <a:rPr dirty="0" sz="1800" spc="-5">
                <a:latin typeface="Arial"/>
                <a:cs typeface="Arial"/>
              </a:rPr>
              <a:t>variable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(x)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53832" y="1587703"/>
            <a:ext cx="281305" cy="20046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5">
                <a:latin typeface="Arial"/>
                <a:cs typeface="Arial"/>
              </a:rPr>
              <a:t>Dependent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variable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87952" y="19781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11752" y="17495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73552" y="22067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63951" y="26639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40352" y="1444752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45844" y="4904613"/>
            <a:ext cx="7058659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 Sum of </a:t>
            </a:r>
            <a:r>
              <a:rPr dirty="0" sz="1800" spc="-5" b="1">
                <a:latin typeface="Arial"/>
                <a:cs typeface="Arial"/>
              </a:rPr>
              <a:t>Squares Regression </a:t>
            </a:r>
            <a:r>
              <a:rPr dirty="0" sz="1800" b="1">
                <a:latin typeface="Arial"/>
                <a:cs typeface="Arial"/>
              </a:rPr>
              <a:t>(SSR) is the sum of the</a:t>
            </a:r>
            <a:r>
              <a:rPr dirty="0" sz="1800" spc="-2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squared  differences </a:t>
            </a:r>
            <a:r>
              <a:rPr dirty="0" sz="1800" b="1">
                <a:latin typeface="Arial"/>
                <a:cs typeface="Arial"/>
              </a:rPr>
              <a:t>between the prediction for </a:t>
            </a:r>
            <a:r>
              <a:rPr dirty="0" sz="1800" spc="-5" b="1">
                <a:latin typeface="Arial"/>
                <a:cs typeface="Arial"/>
              </a:rPr>
              <a:t>each observation </a:t>
            </a:r>
            <a:r>
              <a:rPr dirty="0" sz="1800" b="1">
                <a:latin typeface="Arial"/>
                <a:cs typeface="Arial"/>
              </a:rPr>
              <a:t>and the  population</a:t>
            </a:r>
            <a:r>
              <a:rPr dirty="0" sz="1800" spc="-3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mean.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38400" y="1371600"/>
            <a:ext cx="2286000" cy="1676400"/>
          </a:xfrm>
          <a:custGeom>
            <a:avLst/>
            <a:gdLst/>
            <a:ahLst/>
            <a:cxnLst/>
            <a:rect l="l" t="t" r="r" b="b"/>
            <a:pathLst>
              <a:path w="2286000" h="1676400">
                <a:moveTo>
                  <a:pt x="0" y="1676400"/>
                </a:moveTo>
                <a:lnTo>
                  <a:pt x="2286000" y="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67355" y="2144267"/>
            <a:ext cx="2670175" cy="0"/>
          </a:xfrm>
          <a:custGeom>
            <a:avLst/>
            <a:gdLst/>
            <a:ahLst/>
            <a:cxnLst/>
            <a:rect l="l" t="t" r="r" b="b"/>
            <a:pathLst>
              <a:path w="2670175" h="0">
                <a:moveTo>
                  <a:pt x="0" y="0"/>
                </a:moveTo>
                <a:lnTo>
                  <a:pt x="2670047" y="0"/>
                </a:lnTo>
              </a:path>
            </a:pathLst>
          </a:custGeom>
          <a:ln w="15240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5353303" y="1960879"/>
            <a:ext cx="198056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Population mean:</a:t>
            </a:r>
            <a:r>
              <a:rPr dirty="0" sz="1800" spc="-45">
                <a:solidFill>
                  <a:srgbClr val="E23C6E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E23C6E"/>
                </a:solidFill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171181" y="2023110"/>
            <a:ext cx="157480" cy="0"/>
          </a:xfrm>
          <a:custGeom>
            <a:avLst/>
            <a:gdLst/>
            <a:ahLst/>
            <a:cxnLst/>
            <a:rect l="l" t="t" r="r" b="b"/>
            <a:pathLst>
              <a:path w="157479" h="0">
                <a:moveTo>
                  <a:pt x="0" y="0"/>
                </a:moveTo>
                <a:lnTo>
                  <a:pt x="156972" y="0"/>
                </a:lnTo>
              </a:path>
            </a:pathLst>
          </a:custGeom>
          <a:ln w="25908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356100" y="1650492"/>
            <a:ext cx="50800" cy="475615"/>
          </a:xfrm>
          <a:custGeom>
            <a:avLst/>
            <a:gdLst/>
            <a:ahLst/>
            <a:cxnLst/>
            <a:rect l="l" t="t" r="r" b="b"/>
            <a:pathLst>
              <a:path w="50800" h="475614">
                <a:moveTo>
                  <a:pt x="19050" y="424688"/>
                </a:moveTo>
                <a:lnTo>
                  <a:pt x="0" y="424688"/>
                </a:lnTo>
                <a:lnTo>
                  <a:pt x="25400" y="475488"/>
                </a:lnTo>
                <a:lnTo>
                  <a:pt x="44450" y="437388"/>
                </a:lnTo>
                <a:lnTo>
                  <a:pt x="19050" y="437388"/>
                </a:lnTo>
                <a:lnTo>
                  <a:pt x="19050" y="424688"/>
                </a:lnTo>
                <a:close/>
              </a:path>
              <a:path w="50800" h="475614">
                <a:moveTo>
                  <a:pt x="31750" y="38100"/>
                </a:moveTo>
                <a:lnTo>
                  <a:pt x="19050" y="38100"/>
                </a:lnTo>
                <a:lnTo>
                  <a:pt x="19050" y="437388"/>
                </a:lnTo>
                <a:lnTo>
                  <a:pt x="31750" y="437388"/>
                </a:lnTo>
                <a:lnTo>
                  <a:pt x="31750" y="38100"/>
                </a:lnTo>
                <a:close/>
              </a:path>
              <a:path w="50800" h="475614">
                <a:moveTo>
                  <a:pt x="50800" y="424688"/>
                </a:moveTo>
                <a:lnTo>
                  <a:pt x="31750" y="424688"/>
                </a:lnTo>
                <a:lnTo>
                  <a:pt x="31750" y="437388"/>
                </a:lnTo>
                <a:lnTo>
                  <a:pt x="44450" y="437388"/>
                </a:lnTo>
                <a:lnTo>
                  <a:pt x="50800" y="424688"/>
                </a:lnTo>
                <a:close/>
              </a:path>
              <a:path w="50800" h="475614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475614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127500" y="1840992"/>
            <a:ext cx="50800" cy="306705"/>
          </a:xfrm>
          <a:custGeom>
            <a:avLst/>
            <a:gdLst/>
            <a:ahLst/>
            <a:cxnLst/>
            <a:rect l="l" t="t" r="r" b="b"/>
            <a:pathLst>
              <a:path w="50800" h="306705">
                <a:moveTo>
                  <a:pt x="19050" y="255524"/>
                </a:moveTo>
                <a:lnTo>
                  <a:pt x="0" y="255524"/>
                </a:lnTo>
                <a:lnTo>
                  <a:pt x="25400" y="306324"/>
                </a:lnTo>
                <a:lnTo>
                  <a:pt x="44450" y="268224"/>
                </a:lnTo>
                <a:lnTo>
                  <a:pt x="19050" y="268224"/>
                </a:lnTo>
                <a:lnTo>
                  <a:pt x="19050" y="255524"/>
                </a:lnTo>
                <a:close/>
              </a:path>
              <a:path w="50800" h="306705">
                <a:moveTo>
                  <a:pt x="31750" y="38100"/>
                </a:moveTo>
                <a:lnTo>
                  <a:pt x="19050" y="38100"/>
                </a:lnTo>
                <a:lnTo>
                  <a:pt x="19050" y="268224"/>
                </a:lnTo>
                <a:lnTo>
                  <a:pt x="31750" y="268224"/>
                </a:lnTo>
                <a:lnTo>
                  <a:pt x="31750" y="38100"/>
                </a:lnTo>
                <a:close/>
              </a:path>
              <a:path w="50800" h="306705">
                <a:moveTo>
                  <a:pt x="50800" y="255524"/>
                </a:moveTo>
                <a:lnTo>
                  <a:pt x="31750" y="255524"/>
                </a:lnTo>
                <a:lnTo>
                  <a:pt x="31750" y="268224"/>
                </a:lnTo>
                <a:lnTo>
                  <a:pt x="44450" y="268224"/>
                </a:lnTo>
                <a:lnTo>
                  <a:pt x="50800" y="255524"/>
                </a:lnTo>
                <a:close/>
              </a:path>
              <a:path w="50800" h="306705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306705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441700" y="2159507"/>
            <a:ext cx="50800" cy="114300"/>
          </a:xfrm>
          <a:custGeom>
            <a:avLst/>
            <a:gdLst/>
            <a:ahLst/>
            <a:cxnLst/>
            <a:rect l="l" t="t" r="r" b="b"/>
            <a:pathLst>
              <a:path w="50800" h="114300">
                <a:moveTo>
                  <a:pt x="19050" y="63500"/>
                </a:moveTo>
                <a:lnTo>
                  <a:pt x="0" y="63500"/>
                </a:lnTo>
                <a:lnTo>
                  <a:pt x="25400" y="114300"/>
                </a:lnTo>
                <a:lnTo>
                  <a:pt x="44450" y="76200"/>
                </a:lnTo>
                <a:lnTo>
                  <a:pt x="19050" y="76200"/>
                </a:lnTo>
                <a:lnTo>
                  <a:pt x="19050" y="63500"/>
                </a:lnTo>
                <a:close/>
              </a:path>
              <a:path w="50800" h="114300">
                <a:moveTo>
                  <a:pt x="31750" y="38100"/>
                </a:moveTo>
                <a:lnTo>
                  <a:pt x="19050" y="38100"/>
                </a:lnTo>
                <a:lnTo>
                  <a:pt x="19050" y="76200"/>
                </a:lnTo>
                <a:lnTo>
                  <a:pt x="31750" y="76200"/>
                </a:lnTo>
                <a:lnTo>
                  <a:pt x="31750" y="38100"/>
                </a:lnTo>
                <a:close/>
              </a:path>
              <a:path w="50800" h="114300">
                <a:moveTo>
                  <a:pt x="50800" y="63500"/>
                </a:moveTo>
                <a:lnTo>
                  <a:pt x="31750" y="63500"/>
                </a:lnTo>
                <a:lnTo>
                  <a:pt x="31750" y="76200"/>
                </a:lnTo>
                <a:lnTo>
                  <a:pt x="44450" y="76200"/>
                </a:lnTo>
                <a:lnTo>
                  <a:pt x="50800" y="63500"/>
                </a:lnTo>
                <a:close/>
              </a:path>
              <a:path w="50800" h="114300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114300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79700" y="2141220"/>
            <a:ext cx="50800" cy="666115"/>
          </a:xfrm>
          <a:custGeom>
            <a:avLst/>
            <a:gdLst/>
            <a:ahLst/>
            <a:cxnLst/>
            <a:rect l="l" t="t" r="r" b="b"/>
            <a:pathLst>
              <a:path w="50800" h="666114">
                <a:moveTo>
                  <a:pt x="19050" y="615188"/>
                </a:moveTo>
                <a:lnTo>
                  <a:pt x="0" y="615188"/>
                </a:lnTo>
                <a:lnTo>
                  <a:pt x="25400" y="665988"/>
                </a:lnTo>
                <a:lnTo>
                  <a:pt x="44450" y="627888"/>
                </a:lnTo>
                <a:lnTo>
                  <a:pt x="19050" y="627888"/>
                </a:lnTo>
                <a:lnTo>
                  <a:pt x="19050" y="615188"/>
                </a:lnTo>
                <a:close/>
              </a:path>
              <a:path w="50800" h="666114">
                <a:moveTo>
                  <a:pt x="31750" y="38100"/>
                </a:moveTo>
                <a:lnTo>
                  <a:pt x="19050" y="38100"/>
                </a:lnTo>
                <a:lnTo>
                  <a:pt x="19050" y="627888"/>
                </a:lnTo>
                <a:lnTo>
                  <a:pt x="31750" y="627888"/>
                </a:lnTo>
                <a:lnTo>
                  <a:pt x="31750" y="38100"/>
                </a:lnTo>
                <a:close/>
              </a:path>
              <a:path w="50800" h="666114">
                <a:moveTo>
                  <a:pt x="50800" y="615188"/>
                </a:moveTo>
                <a:lnTo>
                  <a:pt x="31750" y="615188"/>
                </a:lnTo>
                <a:lnTo>
                  <a:pt x="31750" y="627888"/>
                </a:lnTo>
                <a:lnTo>
                  <a:pt x="44450" y="627888"/>
                </a:lnTo>
                <a:lnTo>
                  <a:pt x="50800" y="615188"/>
                </a:lnTo>
                <a:close/>
              </a:path>
              <a:path w="50800" h="666114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666114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909189" y="2156460"/>
            <a:ext cx="58419" cy="500380"/>
          </a:xfrm>
          <a:custGeom>
            <a:avLst/>
            <a:gdLst/>
            <a:ahLst/>
            <a:cxnLst/>
            <a:rect l="l" t="t" r="r" b="b"/>
            <a:pathLst>
              <a:path w="58419" h="500380">
                <a:moveTo>
                  <a:pt x="0" y="448563"/>
                </a:moveTo>
                <a:lnTo>
                  <a:pt x="24511" y="499872"/>
                </a:lnTo>
                <a:lnTo>
                  <a:pt x="44360" y="461899"/>
                </a:lnTo>
                <a:lnTo>
                  <a:pt x="31496" y="461899"/>
                </a:lnTo>
                <a:lnTo>
                  <a:pt x="18796" y="461644"/>
                </a:lnTo>
                <a:lnTo>
                  <a:pt x="19032" y="448944"/>
                </a:lnTo>
                <a:lnTo>
                  <a:pt x="0" y="448563"/>
                </a:lnTo>
                <a:close/>
              </a:path>
              <a:path w="58419" h="500380">
                <a:moveTo>
                  <a:pt x="19032" y="448944"/>
                </a:moveTo>
                <a:lnTo>
                  <a:pt x="18796" y="461644"/>
                </a:lnTo>
                <a:lnTo>
                  <a:pt x="31496" y="461899"/>
                </a:lnTo>
                <a:lnTo>
                  <a:pt x="31732" y="449198"/>
                </a:lnTo>
                <a:lnTo>
                  <a:pt x="19032" y="448944"/>
                </a:lnTo>
                <a:close/>
              </a:path>
              <a:path w="58419" h="500380">
                <a:moveTo>
                  <a:pt x="31732" y="449198"/>
                </a:moveTo>
                <a:lnTo>
                  <a:pt x="31496" y="461899"/>
                </a:lnTo>
                <a:lnTo>
                  <a:pt x="44360" y="461899"/>
                </a:lnTo>
                <a:lnTo>
                  <a:pt x="50800" y="449579"/>
                </a:lnTo>
                <a:lnTo>
                  <a:pt x="31732" y="449198"/>
                </a:lnTo>
                <a:close/>
              </a:path>
              <a:path w="58419" h="500380">
                <a:moveTo>
                  <a:pt x="26433" y="50673"/>
                </a:moveTo>
                <a:lnTo>
                  <a:pt x="19032" y="448944"/>
                </a:lnTo>
                <a:lnTo>
                  <a:pt x="31732" y="449198"/>
                </a:lnTo>
                <a:lnTo>
                  <a:pt x="39133" y="50927"/>
                </a:lnTo>
                <a:lnTo>
                  <a:pt x="26433" y="50673"/>
                </a:lnTo>
                <a:close/>
              </a:path>
              <a:path w="58419" h="500380">
                <a:moveTo>
                  <a:pt x="51795" y="37973"/>
                </a:moveTo>
                <a:lnTo>
                  <a:pt x="26669" y="37973"/>
                </a:lnTo>
                <a:lnTo>
                  <a:pt x="39369" y="38226"/>
                </a:lnTo>
                <a:lnTo>
                  <a:pt x="39133" y="50927"/>
                </a:lnTo>
                <a:lnTo>
                  <a:pt x="58166" y="51307"/>
                </a:lnTo>
                <a:lnTo>
                  <a:pt x="51795" y="37973"/>
                </a:lnTo>
                <a:close/>
              </a:path>
              <a:path w="58419" h="500380">
                <a:moveTo>
                  <a:pt x="26669" y="37973"/>
                </a:moveTo>
                <a:lnTo>
                  <a:pt x="26433" y="50673"/>
                </a:lnTo>
                <a:lnTo>
                  <a:pt x="39133" y="50927"/>
                </a:lnTo>
                <a:lnTo>
                  <a:pt x="39369" y="38226"/>
                </a:lnTo>
                <a:lnTo>
                  <a:pt x="26669" y="37973"/>
                </a:lnTo>
                <a:close/>
              </a:path>
              <a:path w="58419" h="500380">
                <a:moveTo>
                  <a:pt x="33655" y="0"/>
                </a:moveTo>
                <a:lnTo>
                  <a:pt x="7366" y="50291"/>
                </a:lnTo>
                <a:lnTo>
                  <a:pt x="26433" y="50673"/>
                </a:lnTo>
                <a:lnTo>
                  <a:pt x="26669" y="37973"/>
                </a:lnTo>
                <a:lnTo>
                  <a:pt x="51795" y="37973"/>
                </a:lnTo>
                <a:lnTo>
                  <a:pt x="33655" y="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3277108" y="2159507"/>
            <a:ext cx="50800" cy="245745"/>
          </a:xfrm>
          <a:custGeom>
            <a:avLst/>
            <a:gdLst/>
            <a:ahLst/>
            <a:cxnLst/>
            <a:rect l="l" t="t" r="r" b="b"/>
            <a:pathLst>
              <a:path w="50800" h="245744">
                <a:moveTo>
                  <a:pt x="19050" y="194563"/>
                </a:moveTo>
                <a:lnTo>
                  <a:pt x="0" y="194563"/>
                </a:lnTo>
                <a:lnTo>
                  <a:pt x="25400" y="245363"/>
                </a:lnTo>
                <a:lnTo>
                  <a:pt x="44450" y="207263"/>
                </a:lnTo>
                <a:lnTo>
                  <a:pt x="19050" y="207263"/>
                </a:lnTo>
                <a:lnTo>
                  <a:pt x="19050" y="194563"/>
                </a:lnTo>
                <a:close/>
              </a:path>
              <a:path w="50800" h="245744">
                <a:moveTo>
                  <a:pt x="31750" y="38100"/>
                </a:moveTo>
                <a:lnTo>
                  <a:pt x="19050" y="38100"/>
                </a:lnTo>
                <a:lnTo>
                  <a:pt x="19050" y="207263"/>
                </a:lnTo>
                <a:lnTo>
                  <a:pt x="31750" y="207263"/>
                </a:lnTo>
                <a:lnTo>
                  <a:pt x="31750" y="38100"/>
                </a:lnTo>
                <a:close/>
              </a:path>
              <a:path w="50800" h="245744">
                <a:moveTo>
                  <a:pt x="50800" y="194563"/>
                </a:moveTo>
                <a:lnTo>
                  <a:pt x="31750" y="194563"/>
                </a:lnTo>
                <a:lnTo>
                  <a:pt x="31750" y="207263"/>
                </a:lnTo>
                <a:lnTo>
                  <a:pt x="44450" y="207263"/>
                </a:lnTo>
                <a:lnTo>
                  <a:pt x="50800" y="194563"/>
                </a:lnTo>
                <a:close/>
              </a:path>
              <a:path w="50800" h="245744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245744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203700" y="1757172"/>
            <a:ext cx="50800" cy="390525"/>
          </a:xfrm>
          <a:custGeom>
            <a:avLst/>
            <a:gdLst/>
            <a:ahLst/>
            <a:cxnLst/>
            <a:rect l="l" t="t" r="r" b="b"/>
            <a:pathLst>
              <a:path w="50800" h="390525">
                <a:moveTo>
                  <a:pt x="19050" y="339343"/>
                </a:moveTo>
                <a:lnTo>
                  <a:pt x="0" y="339343"/>
                </a:lnTo>
                <a:lnTo>
                  <a:pt x="25400" y="390143"/>
                </a:lnTo>
                <a:lnTo>
                  <a:pt x="44450" y="352043"/>
                </a:lnTo>
                <a:lnTo>
                  <a:pt x="19050" y="352043"/>
                </a:lnTo>
                <a:lnTo>
                  <a:pt x="19050" y="339343"/>
                </a:lnTo>
                <a:close/>
              </a:path>
              <a:path w="50800" h="390525">
                <a:moveTo>
                  <a:pt x="31750" y="38100"/>
                </a:moveTo>
                <a:lnTo>
                  <a:pt x="19050" y="38100"/>
                </a:lnTo>
                <a:lnTo>
                  <a:pt x="19050" y="352043"/>
                </a:lnTo>
                <a:lnTo>
                  <a:pt x="31750" y="352043"/>
                </a:lnTo>
                <a:lnTo>
                  <a:pt x="31750" y="38100"/>
                </a:lnTo>
                <a:close/>
              </a:path>
              <a:path w="50800" h="390525">
                <a:moveTo>
                  <a:pt x="50800" y="339343"/>
                </a:moveTo>
                <a:lnTo>
                  <a:pt x="31750" y="339343"/>
                </a:lnTo>
                <a:lnTo>
                  <a:pt x="31750" y="352043"/>
                </a:lnTo>
                <a:lnTo>
                  <a:pt x="44450" y="352043"/>
                </a:lnTo>
                <a:lnTo>
                  <a:pt x="50800" y="339343"/>
                </a:lnTo>
                <a:close/>
              </a:path>
              <a:path w="50800" h="390525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390525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890898" y="1993392"/>
            <a:ext cx="54610" cy="149860"/>
          </a:xfrm>
          <a:custGeom>
            <a:avLst/>
            <a:gdLst/>
            <a:ahLst/>
            <a:cxnLst/>
            <a:rect l="l" t="t" r="r" b="b"/>
            <a:pathLst>
              <a:path w="54610" h="149860">
                <a:moveTo>
                  <a:pt x="22976" y="99263"/>
                </a:moveTo>
                <a:lnTo>
                  <a:pt x="3937" y="100837"/>
                </a:lnTo>
                <a:lnTo>
                  <a:pt x="33400" y="149352"/>
                </a:lnTo>
                <a:lnTo>
                  <a:pt x="48477" y="111887"/>
                </a:lnTo>
                <a:lnTo>
                  <a:pt x="24002" y="111887"/>
                </a:lnTo>
                <a:lnTo>
                  <a:pt x="22976" y="99263"/>
                </a:lnTo>
                <a:close/>
              </a:path>
              <a:path w="54610" h="149860">
                <a:moveTo>
                  <a:pt x="35547" y="98223"/>
                </a:moveTo>
                <a:lnTo>
                  <a:pt x="22976" y="99263"/>
                </a:lnTo>
                <a:lnTo>
                  <a:pt x="24002" y="111887"/>
                </a:lnTo>
                <a:lnTo>
                  <a:pt x="36575" y="110871"/>
                </a:lnTo>
                <a:lnTo>
                  <a:pt x="35547" y="98223"/>
                </a:lnTo>
                <a:close/>
              </a:path>
              <a:path w="54610" h="149860">
                <a:moveTo>
                  <a:pt x="54610" y="96647"/>
                </a:moveTo>
                <a:lnTo>
                  <a:pt x="35547" y="98223"/>
                </a:lnTo>
                <a:lnTo>
                  <a:pt x="36575" y="110871"/>
                </a:lnTo>
                <a:lnTo>
                  <a:pt x="24002" y="111887"/>
                </a:lnTo>
                <a:lnTo>
                  <a:pt x="48477" y="111887"/>
                </a:lnTo>
                <a:lnTo>
                  <a:pt x="54610" y="96647"/>
                </a:lnTo>
                <a:close/>
              </a:path>
              <a:path w="54610" h="149860">
                <a:moveTo>
                  <a:pt x="31633" y="50088"/>
                </a:moveTo>
                <a:lnTo>
                  <a:pt x="19062" y="51128"/>
                </a:lnTo>
                <a:lnTo>
                  <a:pt x="22976" y="99263"/>
                </a:lnTo>
                <a:lnTo>
                  <a:pt x="35547" y="98223"/>
                </a:lnTo>
                <a:lnTo>
                  <a:pt x="31633" y="50088"/>
                </a:lnTo>
                <a:close/>
              </a:path>
              <a:path w="54610" h="149860">
                <a:moveTo>
                  <a:pt x="21209" y="0"/>
                </a:moveTo>
                <a:lnTo>
                  <a:pt x="0" y="52705"/>
                </a:lnTo>
                <a:lnTo>
                  <a:pt x="19062" y="51128"/>
                </a:lnTo>
                <a:lnTo>
                  <a:pt x="18034" y="38481"/>
                </a:lnTo>
                <a:lnTo>
                  <a:pt x="30606" y="37465"/>
                </a:lnTo>
                <a:lnTo>
                  <a:pt x="43962" y="37465"/>
                </a:lnTo>
                <a:lnTo>
                  <a:pt x="21209" y="0"/>
                </a:lnTo>
                <a:close/>
              </a:path>
              <a:path w="54610" h="149860">
                <a:moveTo>
                  <a:pt x="30606" y="37465"/>
                </a:moveTo>
                <a:lnTo>
                  <a:pt x="18034" y="38481"/>
                </a:lnTo>
                <a:lnTo>
                  <a:pt x="19062" y="51128"/>
                </a:lnTo>
                <a:lnTo>
                  <a:pt x="31633" y="50088"/>
                </a:lnTo>
                <a:lnTo>
                  <a:pt x="30606" y="37465"/>
                </a:lnTo>
                <a:close/>
              </a:path>
              <a:path w="54610" h="149860">
                <a:moveTo>
                  <a:pt x="43962" y="37465"/>
                </a:moveTo>
                <a:lnTo>
                  <a:pt x="30606" y="37465"/>
                </a:lnTo>
                <a:lnTo>
                  <a:pt x="31633" y="50088"/>
                </a:lnTo>
                <a:lnTo>
                  <a:pt x="50673" y="48513"/>
                </a:lnTo>
                <a:lnTo>
                  <a:pt x="43962" y="37465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848100" y="2057400"/>
            <a:ext cx="0" cy="66040"/>
          </a:xfrm>
          <a:custGeom>
            <a:avLst/>
            <a:gdLst/>
            <a:ahLst/>
            <a:cxnLst/>
            <a:rect l="l" t="t" r="r" b="b"/>
            <a:pathLst>
              <a:path w="0" h="66039">
                <a:moveTo>
                  <a:pt x="0" y="0"/>
                </a:moveTo>
                <a:lnTo>
                  <a:pt x="0" y="65532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543300" y="2159507"/>
            <a:ext cx="0" cy="64135"/>
          </a:xfrm>
          <a:custGeom>
            <a:avLst/>
            <a:gdLst/>
            <a:ahLst/>
            <a:cxnLst/>
            <a:rect l="l" t="t" r="r" b="b"/>
            <a:pathLst>
              <a:path w="0" h="64135">
                <a:moveTo>
                  <a:pt x="0" y="0"/>
                </a:moveTo>
                <a:lnTo>
                  <a:pt x="0" y="64007"/>
                </a:lnTo>
              </a:path>
            </a:pathLst>
          </a:custGeom>
          <a:ln w="3175">
            <a:solidFill>
              <a:srgbClr val="0000FF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486658" y="0"/>
            <a:ext cx="314198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r>
              <a:rPr dirty="0" sz="2400" spc="-5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Formulas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72762" y="3498342"/>
            <a:ext cx="380555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(measure </a:t>
            </a:r>
            <a:r>
              <a:rPr dirty="0" sz="1800" b="1">
                <a:latin typeface="Arial"/>
                <a:cs typeface="Arial"/>
              </a:rPr>
              <a:t>of unexplained</a:t>
            </a:r>
            <a:r>
              <a:rPr dirty="0" sz="1800" spc="-6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variation)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60194" y="4320997"/>
            <a:ext cx="6710045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SST = SSR + SSE = ∑ ( y – y ) </a:t>
            </a:r>
            <a:r>
              <a:rPr dirty="0" sz="1800" spc="-5" b="1">
                <a:latin typeface="Arial"/>
                <a:cs typeface="Arial"/>
              </a:rPr>
              <a:t>(measure </a:t>
            </a:r>
            <a:r>
              <a:rPr dirty="0" sz="1800" b="1">
                <a:latin typeface="Arial"/>
                <a:cs typeface="Arial"/>
              </a:rPr>
              <a:t>of </a:t>
            </a:r>
            <a:r>
              <a:rPr dirty="0" sz="1800" spc="-5" b="1">
                <a:latin typeface="Arial"/>
                <a:cs typeface="Arial"/>
              </a:rPr>
              <a:t>total </a:t>
            </a:r>
            <a:r>
              <a:rPr dirty="0" sz="1800" spc="-10" b="1">
                <a:latin typeface="Arial"/>
                <a:cs typeface="Arial"/>
              </a:rPr>
              <a:t>variation </a:t>
            </a:r>
            <a:r>
              <a:rPr dirty="0" sz="1800" b="1">
                <a:latin typeface="Arial"/>
                <a:cs typeface="Arial"/>
              </a:rPr>
              <a:t>in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034794" y="3498342"/>
            <a:ext cx="187198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819785" algn="l"/>
              </a:tabLst>
            </a:pPr>
            <a:r>
              <a:rPr dirty="0" sz="1800" b="1">
                <a:latin typeface="Arial"/>
                <a:cs typeface="Arial"/>
              </a:rPr>
              <a:t>SSE =	∑ ( y – </a:t>
            </a:r>
            <a:r>
              <a:rPr dirty="0" sz="1800" spc="-484" b="1">
                <a:latin typeface="Arial"/>
                <a:cs typeface="Arial"/>
              </a:rPr>
              <a:t>y</a:t>
            </a:r>
            <a:r>
              <a:rPr dirty="0" baseline="26234" sz="2700" spc="-727" b="1">
                <a:latin typeface="Arial"/>
                <a:cs typeface="Arial"/>
              </a:rPr>
              <a:t>^</a:t>
            </a:r>
            <a:r>
              <a:rPr dirty="0" baseline="26234" sz="2700" spc="-712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)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953761" y="4333494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 h="0">
                <a:moveTo>
                  <a:pt x="0" y="0"/>
                </a:moveTo>
                <a:lnTo>
                  <a:pt x="1524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3144" y="1028827"/>
            <a:ext cx="6551930" cy="1946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30" b="1">
                <a:latin typeface="Arial"/>
                <a:cs typeface="Arial"/>
              </a:rPr>
              <a:t>Total </a:t>
            </a:r>
            <a:r>
              <a:rPr dirty="0" sz="1800" spc="-5" b="1">
                <a:latin typeface="Arial"/>
                <a:cs typeface="Arial"/>
              </a:rPr>
              <a:t>Sum </a:t>
            </a:r>
            <a:r>
              <a:rPr dirty="0" sz="1800" b="1">
                <a:latin typeface="Arial"/>
                <a:cs typeface="Arial"/>
              </a:rPr>
              <a:t>of </a:t>
            </a:r>
            <a:r>
              <a:rPr dirty="0" sz="1800" spc="-5" b="1">
                <a:latin typeface="Arial"/>
                <a:cs typeface="Arial"/>
              </a:rPr>
              <a:t>Squares </a:t>
            </a:r>
            <a:r>
              <a:rPr dirty="0" sz="1800" b="1">
                <a:latin typeface="Arial"/>
                <a:cs typeface="Arial"/>
              </a:rPr>
              <a:t>(SST) is </a:t>
            </a:r>
            <a:r>
              <a:rPr dirty="0" sz="1800" spc="-5" b="1">
                <a:latin typeface="Arial"/>
                <a:cs typeface="Arial"/>
              </a:rPr>
              <a:t>equal </a:t>
            </a:r>
            <a:r>
              <a:rPr dirty="0" sz="1800" b="1">
                <a:latin typeface="Arial"/>
                <a:cs typeface="Arial"/>
              </a:rPr>
              <a:t>to SSR +</a:t>
            </a:r>
            <a:r>
              <a:rPr dirty="0" sz="1800" spc="-1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SSE.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939165">
              <a:lnSpc>
                <a:spcPct val="100000"/>
              </a:lnSpc>
              <a:spcBef>
                <a:spcPts val="5"/>
              </a:spcBef>
            </a:pPr>
            <a:r>
              <a:rPr dirty="0" sz="1800" spc="-15" b="1">
                <a:latin typeface="Arial"/>
                <a:cs typeface="Arial"/>
              </a:rPr>
              <a:t>Mathematically,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939165">
              <a:lnSpc>
                <a:spcPct val="100000"/>
              </a:lnSpc>
            </a:pPr>
            <a:r>
              <a:rPr dirty="0" sz="1800" spc="-5" b="1">
                <a:latin typeface="Arial"/>
                <a:cs typeface="Arial"/>
              </a:rPr>
              <a:t>SSR = ∑ </a:t>
            </a:r>
            <a:r>
              <a:rPr dirty="0" sz="1800" b="1">
                <a:latin typeface="Arial"/>
                <a:cs typeface="Arial"/>
              </a:rPr>
              <a:t>( </a:t>
            </a:r>
            <a:r>
              <a:rPr dirty="0" baseline="26234" sz="2700" spc="-600" b="1">
                <a:latin typeface="Arial"/>
                <a:cs typeface="Arial"/>
              </a:rPr>
              <a:t>^</a:t>
            </a:r>
            <a:r>
              <a:rPr dirty="0" sz="1800" spc="-400" b="1">
                <a:latin typeface="Arial"/>
                <a:cs typeface="Arial"/>
              </a:rPr>
              <a:t>y </a:t>
            </a:r>
            <a:r>
              <a:rPr dirty="0" sz="1800" spc="-5" b="1">
                <a:latin typeface="Arial"/>
                <a:cs typeface="Arial"/>
              </a:rPr>
              <a:t>– y </a:t>
            </a:r>
            <a:r>
              <a:rPr dirty="0" sz="1800" b="1">
                <a:latin typeface="Arial"/>
                <a:cs typeface="Arial"/>
              </a:rPr>
              <a:t>) </a:t>
            </a:r>
            <a:r>
              <a:rPr dirty="0" baseline="33730" sz="2100" b="1">
                <a:latin typeface="Arial"/>
                <a:cs typeface="Arial"/>
              </a:rPr>
              <a:t>2 </a:t>
            </a:r>
            <a:r>
              <a:rPr dirty="0" sz="1800" spc="-5" b="1">
                <a:latin typeface="Arial"/>
                <a:cs typeface="Arial"/>
              </a:rPr>
              <a:t>(measure </a:t>
            </a:r>
            <a:r>
              <a:rPr dirty="0" sz="1800" b="1">
                <a:latin typeface="Arial"/>
                <a:cs typeface="Arial"/>
              </a:rPr>
              <a:t>of </a:t>
            </a:r>
            <a:r>
              <a:rPr dirty="0" sz="1800" spc="-5" b="1">
                <a:latin typeface="Arial"/>
                <a:cs typeface="Arial"/>
              </a:rPr>
              <a:t>explained</a:t>
            </a:r>
            <a:r>
              <a:rPr dirty="0" sz="1800" spc="-30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variation)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272278" y="4198111"/>
            <a:ext cx="12509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573017" y="2725673"/>
            <a:ext cx="178435" cy="0"/>
          </a:xfrm>
          <a:custGeom>
            <a:avLst/>
            <a:gdLst/>
            <a:ahLst/>
            <a:cxnLst/>
            <a:rect l="l" t="t" r="r" b="b"/>
            <a:pathLst>
              <a:path w="178435" h="0">
                <a:moveTo>
                  <a:pt x="0" y="0"/>
                </a:moveTo>
                <a:lnTo>
                  <a:pt x="178308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1764" y="25400"/>
            <a:ext cx="473075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The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Coefficient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Determination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81581" y="3035934"/>
            <a:ext cx="159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04337" y="3035934"/>
            <a:ext cx="1593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75001" y="2904235"/>
            <a:ext cx="5334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0165" marR="5080" indent="-381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204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SSR </a:t>
            </a:r>
            <a:r>
              <a:rPr dirty="0" sz="180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SST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90671" y="2904235"/>
            <a:ext cx="121412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54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1158240" algn="l"/>
              </a:tabLst>
            </a:pPr>
            <a:r>
              <a:rPr dirty="0" u="heavy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800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	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SSR 	</a:t>
            </a:r>
            <a:r>
              <a:rPr dirty="0" sz="1800" b="1">
                <a:latin typeface="Arial"/>
                <a:cs typeface="Arial"/>
              </a:rPr>
              <a:t> SSR +</a:t>
            </a:r>
            <a:r>
              <a:rPr dirty="0" sz="1800" spc="-9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SSE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37386" y="2911602"/>
            <a:ext cx="33718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-30864" sz="2700" spc="-104" b="1">
                <a:latin typeface="Arial"/>
                <a:cs typeface="Arial"/>
              </a:rPr>
              <a:t>R</a:t>
            </a:r>
            <a:r>
              <a:rPr dirty="0" sz="1600" spc="-70" b="1"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0444" y="1663953"/>
            <a:ext cx="766889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  <a:tabLst>
                <a:tab pos="2018664" algn="l"/>
              </a:tabLst>
            </a:pPr>
            <a:r>
              <a:rPr dirty="0" sz="1800" b="1">
                <a:latin typeface="Arial"/>
                <a:cs typeface="Arial"/>
              </a:rPr>
              <a:t>The proportion of total </a:t>
            </a:r>
            <a:r>
              <a:rPr dirty="0" sz="1800" spc="-10" b="1">
                <a:latin typeface="Arial"/>
                <a:cs typeface="Arial"/>
              </a:rPr>
              <a:t>variation </a:t>
            </a:r>
            <a:r>
              <a:rPr dirty="0" sz="1800" b="1">
                <a:latin typeface="Arial"/>
                <a:cs typeface="Arial"/>
              </a:rPr>
              <a:t>(SST) that is </a:t>
            </a:r>
            <a:r>
              <a:rPr dirty="0" sz="1800" spc="-5" b="1">
                <a:latin typeface="Arial"/>
                <a:cs typeface="Arial"/>
              </a:rPr>
              <a:t>explained </a:t>
            </a:r>
            <a:r>
              <a:rPr dirty="0" sz="1800" b="1">
                <a:latin typeface="Arial"/>
                <a:cs typeface="Arial"/>
              </a:rPr>
              <a:t>by the  </a:t>
            </a:r>
            <a:r>
              <a:rPr dirty="0" sz="1800" spc="-5" b="1">
                <a:latin typeface="Arial"/>
                <a:cs typeface="Arial"/>
              </a:rPr>
              <a:t>regression</a:t>
            </a:r>
            <a:r>
              <a:rPr dirty="0" sz="1800" spc="1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(SSR)	is </a:t>
            </a:r>
            <a:r>
              <a:rPr dirty="0" sz="1800" spc="5" b="1">
                <a:latin typeface="Arial"/>
                <a:cs typeface="Arial"/>
              </a:rPr>
              <a:t>known </a:t>
            </a:r>
            <a:r>
              <a:rPr dirty="0" sz="1800" spc="-5" b="1">
                <a:latin typeface="Arial"/>
                <a:cs typeface="Arial"/>
              </a:rPr>
              <a:t>as </a:t>
            </a:r>
            <a:r>
              <a:rPr dirty="0" sz="1800" b="1">
                <a:latin typeface="Arial"/>
                <a:cs typeface="Arial"/>
              </a:rPr>
              <a:t>the Coefficient of </a:t>
            </a:r>
            <a:r>
              <a:rPr dirty="0" sz="1800" spc="-5" b="1">
                <a:latin typeface="Arial"/>
                <a:cs typeface="Arial"/>
              </a:rPr>
              <a:t>Determination, </a:t>
            </a:r>
            <a:r>
              <a:rPr dirty="0" sz="1800" b="1">
                <a:latin typeface="Arial"/>
                <a:cs typeface="Arial"/>
              </a:rPr>
              <a:t>and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is  often </a:t>
            </a:r>
            <a:r>
              <a:rPr dirty="0" sz="1800" spc="-10" b="1">
                <a:latin typeface="Arial"/>
                <a:cs typeface="Arial"/>
              </a:rPr>
              <a:t>referred </a:t>
            </a:r>
            <a:r>
              <a:rPr dirty="0" sz="1800" b="1">
                <a:latin typeface="Arial"/>
                <a:cs typeface="Arial"/>
              </a:rPr>
              <a:t>to </a:t>
            </a:r>
            <a:r>
              <a:rPr dirty="0" sz="1800" spc="-5" b="1">
                <a:latin typeface="Arial"/>
                <a:cs typeface="Arial"/>
              </a:rPr>
              <a:t>as</a:t>
            </a:r>
            <a:r>
              <a:rPr dirty="0" sz="1800" spc="5" b="1">
                <a:latin typeface="Arial"/>
                <a:cs typeface="Arial"/>
              </a:rPr>
              <a:t> </a:t>
            </a:r>
            <a:r>
              <a:rPr dirty="0" sz="1800" spc="35" b="1">
                <a:latin typeface="Arial"/>
                <a:cs typeface="Arial"/>
              </a:rPr>
              <a:t>R</a:t>
            </a:r>
            <a:r>
              <a:rPr dirty="0" baseline="22569" sz="2400" spc="52" b="1">
                <a:latin typeface="Arial"/>
                <a:cs typeface="Arial"/>
              </a:rPr>
              <a:t>2</a:t>
            </a:r>
            <a:r>
              <a:rPr dirty="0" sz="1800" spc="35" b="1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0444" y="4270629"/>
            <a:ext cx="7593330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10" b="1">
                <a:latin typeface="Arial"/>
                <a:cs typeface="Arial"/>
              </a:rPr>
              <a:t>value </a:t>
            </a:r>
            <a:r>
              <a:rPr dirty="0" sz="1800" b="1">
                <a:latin typeface="Arial"/>
                <a:cs typeface="Arial"/>
              </a:rPr>
              <a:t>of </a:t>
            </a:r>
            <a:r>
              <a:rPr dirty="0" sz="1800" spc="25" b="1">
                <a:latin typeface="Arial"/>
                <a:cs typeface="Arial"/>
              </a:rPr>
              <a:t>R</a:t>
            </a:r>
            <a:r>
              <a:rPr dirty="0" baseline="17361" sz="2400" spc="37" b="1">
                <a:latin typeface="Arial"/>
                <a:cs typeface="Arial"/>
              </a:rPr>
              <a:t>2 </a:t>
            </a:r>
            <a:r>
              <a:rPr dirty="0" sz="1800" spc="-5" b="1">
                <a:latin typeface="Arial"/>
                <a:cs typeface="Arial"/>
              </a:rPr>
              <a:t>can range </a:t>
            </a:r>
            <a:r>
              <a:rPr dirty="0" sz="1800" b="1">
                <a:latin typeface="Arial"/>
                <a:cs typeface="Arial"/>
              </a:rPr>
              <a:t>between </a:t>
            </a:r>
            <a:r>
              <a:rPr dirty="0" sz="1800" spc="-5" b="1">
                <a:latin typeface="Arial"/>
                <a:cs typeface="Arial"/>
              </a:rPr>
              <a:t>0 and </a:t>
            </a:r>
            <a:r>
              <a:rPr dirty="0" sz="1800" b="1">
                <a:latin typeface="Arial"/>
                <a:cs typeface="Arial"/>
              </a:rPr>
              <a:t>1, and the higher its </a:t>
            </a:r>
            <a:r>
              <a:rPr dirty="0" sz="1800" spc="-10" b="1">
                <a:latin typeface="Arial"/>
                <a:cs typeface="Arial"/>
              </a:rPr>
              <a:t>value  </a:t>
            </a: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5" b="1">
                <a:latin typeface="Arial"/>
                <a:cs typeface="Arial"/>
              </a:rPr>
              <a:t>more accurate </a:t>
            </a: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5" b="1">
                <a:latin typeface="Arial"/>
                <a:cs typeface="Arial"/>
              </a:rPr>
              <a:t>regression </a:t>
            </a:r>
            <a:r>
              <a:rPr dirty="0" sz="1800" b="1">
                <a:latin typeface="Arial"/>
                <a:cs typeface="Arial"/>
              </a:rPr>
              <a:t>model is. It is often </a:t>
            </a:r>
            <a:r>
              <a:rPr dirty="0" sz="1800" spc="-5" b="1">
                <a:latin typeface="Arial"/>
                <a:cs typeface="Arial"/>
              </a:rPr>
              <a:t>referred </a:t>
            </a:r>
            <a:r>
              <a:rPr dirty="0" sz="1800" b="1">
                <a:latin typeface="Arial"/>
                <a:cs typeface="Arial"/>
              </a:rPr>
              <a:t>to </a:t>
            </a:r>
            <a:r>
              <a:rPr dirty="0" sz="1800" spc="-5" b="1">
                <a:latin typeface="Arial"/>
                <a:cs typeface="Arial"/>
              </a:rPr>
              <a:t>as a  percentage.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13379" y="25400"/>
            <a:ext cx="429069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Standard Error </a:t>
            </a: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of</a:t>
            </a:r>
            <a:r>
              <a:rPr dirty="0" sz="24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3955" y="1549653"/>
            <a:ext cx="7980680" cy="3043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494030" marR="193675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5" b="1">
                <a:latin typeface="Arial"/>
                <a:cs typeface="Arial"/>
              </a:rPr>
              <a:t>Standard Error </a:t>
            </a:r>
            <a:r>
              <a:rPr dirty="0" sz="1800" b="1">
                <a:latin typeface="Arial"/>
                <a:cs typeface="Arial"/>
              </a:rPr>
              <a:t>of </a:t>
            </a:r>
            <a:r>
              <a:rPr dirty="0" sz="1800" spc="-5" b="1">
                <a:latin typeface="Arial"/>
                <a:cs typeface="Arial"/>
              </a:rPr>
              <a:t>a regression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5" b="1">
                <a:latin typeface="Arial"/>
                <a:cs typeface="Arial"/>
              </a:rPr>
              <a:t>a measure </a:t>
            </a:r>
            <a:r>
              <a:rPr dirty="0" sz="1800" b="1">
                <a:latin typeface="Arial"/>
                <a:cs typeface="Arial"/>
              </a:rPr>
              <a:t>of its </a:t>
            </a:r>
            <a:r>
              <a:rPr dirty="0" sz="1800" spc="-20" b="1">
                <a:latin typeface="Arial"/>
                <a:cs typeface="Arial"/>
              </a:rPr>
              <a:t>variability. </a:t>
            </a:r>
            <a:r>
              <a:rPr dirty="0" sz="1800" b="1">
                <a:latin typeface="Arial"/>
                <a:cs typeface="Arial"/>
              </a:rPr>
              <a:t>It  </a:t>
            </a:r>
            <a:r>
              <a:rPr dirty="0" sz="1800" spc="-5" b="1">
                <a:latin typeface="Arial"/>
                <a:cs typeface="Arial"/>
              </a:rPr>
              <a:t>can </a:t>
            </a:r>
            <a:r>
              <a:rPr dirty="0" sz="1800" b="1">
                <a:latin typeface="Arial"/>
                <a:cs typeface="Arial"/>
              </a:rPr>
              <a:t>be </a:t>
            </a:r>
            <a:r>
              <a:rPr dirty="0" sz="1800" spc="-5" b="1">
                <a:latin typeface="Arial"/>
                <a:cs typeface="Arial"/>
              </a:rPr>
              <a:t>used </a:t>
            </a:r>
            <a:r>
              <a:rPr dirty="0" sz="1800" b="1">
                <a:latin typeface="Arial"/>
                <a:cs typeface="Arial"/>
              </a:rPr>
              <a:t>in </a:t>
            </a:r>
            <a:r>
              <a:rPr dirty="0" sz="1800" spc="-5" b="1">
                <a:latin typeface="Arial"/>
                <a:cs typeface="Arial"/>
              </a:rPr>
              <a:t>a similar manner </a:t>
            </a:r>
            <a:r>
              <a:rPr dirty="0" sz="1800" b="1">
                <a:latin typeface="Arial"/>
                <a:cs typeface="Arial"/>
              </a:rPr>
              <a:t>to </a:t>
            </a:r>
            <a:r>
              <a:rPr dirty="0" sz="1800" spc="-5" b="1">
                <a:latin typeface="Arial"/>
                <a:cs typeface="Arial"/>
              </a:rPr>
              <a:t>standard deviation, </a:t>
            </a:r>
            <a:r>
              <a:rPr dirty="0" sz="1800" b="1">
                <a:latin typeface="Arial"/>
                <a:cs typeface="Arial"/>
              </a:rPr>
              <a:t>allowing for  prediction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intervals.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494030">
              <a:lnSpc>
                <a:spcPct val="100000"/>
              </a:lnSpc>
            </a:pPr>
            <a:r>
              <a:rPr dirty="0" sz="1800" spc="-5" b="1">
                <a:latin typeface="Arial"/>
                <a:cs typeface="Arial"/>
              </a:rPr>
              <a:t>y </a:t>
            </a:r>
            <a:r>
              <a:rPr dirty="0" sz="1800" b="1">
                <a:latin typeface="Arial"/>
                <a:cs typeface="Arial"/>
              </a:rPr>
              <a:t>± </a:t>
            </a:r>
            <a:r>
              <a:rPr dirty="0" sz="1800" spc="-5" b="1">
                <a:latin typeface="Arial"/>
                <a:cs typeface="Arial"/>
              </a:rPr>
              <a:t>2 standard errors </a:t>
            </a:r>
            <a:r>
              <a:rPr dirty="0" sz="1800" spc="10" b="1">
                <a:latin typeface="Arial"/>
                <a:cs typeface="Arial"/>
              </a:rPr>
              <a:t>will </a:t>
            </a:r>
            <a:r>
              <a:rPr dirty="0" sz="1800" spc="-5" b="1">
                <a:latin typeface="Arial"/>
                <a:cs typeface="Arial"/>
              </a:rPr>
              <a:t>provide approximately 95% </a:t>
            </a:r>
            <a:r>
              <a:rPr dirty="0" sz="1800" spc="-20" b="1">
                <a:latin typeface="Arial"/>
                <a:cs typeface="Arial"/>
              </a:rPr>
              <a:t>accuracy, </a:t>
            </a:r>
            <a:r>
              <a:rPr dirty="0" sz="1800" b="1">
                <a:latin typeface="Arial"/>
                <a:cs typeface="Arial"/>
              </a:rPr>
              <a:t>and</a:t>
            </a:r>
            <a:r>
              <a:rPr dirty="0" sz="1800" spc="7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tabLst>
                <a:tab pos="494030" algn="l"/>
                <a:tab pos="7880984" algn="l"/>
              </a:tabLst>
            </a:pPr>
            <a:r>
              <a:rPr dirty="0" sz="1800" b="1" strike="sngStrike">
                <a:latin typeface="Arial"/>
                <a:cs typeface="Arial"/>
              </a:rPr>
              <a:t> </a:t>
            </a:r>
            <a:r>
              <a:rPr dirty="0" sz="1800" b="1" strike="sngStrike">
                <a:latin typeface="Arial"/>
                <a:cs typeface="Arial"/>
              </a:rPr>
              <a:t>	</a:t>
            </a:r>
            <a:r>
              <a:rPr dirty="0" sz="1800" spc="-5" b="1" strike="sngStrike">
                <a:latin typeface="Arial"/>
                <a:cs typeface="Arial"/>
              </a:rPr>
              <a:t>standard errors </a:t>
            </a:r>
            <a:r>
              <a:rPr dirty="0" sz="1800" spc="10" b="1" strike="sngStrike">
                <a:latin typeface="Arial"/>
                <a:cs typeface="Arial"/>
              </a:rPr>
              <a:t>will </a:t>
            </a:r>
            <a:r>
              <a:rPr dirty="0" sz="1800" spc="-5" b="1" strike="sngStrike">
                <a:latin typeface="Arial"/>
                <a:cs typeface="Arial"/>
              </a:rPr>
              <a:t>provide a 99% </a:t>
            </a:r>
            <a:r>
              <a:rPr dirty="0" sz="1800" b="1" strike="sngStrike">
                <a:latin typeface="Arial"/>
                <a:cs typeface="Arial"/>
              </a:rPr>
              <a:t>confidence</a:t>
            </a:r>
            <a:r>
              <a:rPr dirty="0" sz="1800" spc="-60" b="1" strike="sngStrike">
                <a:latin typeface="Arial"/>
                <a:cs typeface="Arial"/>
              </a:rPr>
              <a:t> </a:t>
            </a:r>
            <a:r>
              <a:rPr dirty="0" sz="1800" spc="-5" b="1" strike="sngStrike">
                <a:latin typeface="Arial"/>
                <a:cs typeface="Arial"/>
              </a:rPr>
              <a:t>interval.	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494030" marR="31750">
              <a:lnSpc>
                <a:spcPct val="100000"/>
              </a:lnSpc>
            </a:pPr>
            <a:r>
              <a:rPr dirty="0" sz="1800" spc="-5" b="1">
                <a:latin typeface="Arial"/>
                <a:cs typeface="Arial"/>
              </a:rPr>
              <a:t>Standard Error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5" b="1">
                <a:latin typeface="Arial"/>
                <a:cs typeface="Arial"/>
              </a:rPr>
              <a:t>calculated </a:t>
            </a:r>
            <a:r>
              <a:rPr dirty="0" sz="1800" b="1">
                <a:latin typeface="Arial"/>
                <a:cs typeface="Arial"/>
              </a:rPr>
              <a:t>by </a:t>
            </a:r>
            <a:r>
              <a:rPr dirty="0" sz="1800" spc="-5" b="1">
                <a:latin typeface="Arial"/>
                <a:cs typeface="Arial"/>
              </a:rPr>
              <a:t>taking </a:t>
            </a:r>
            <a:r>
              <a:rPr dirty="0" sz="1800" b="1">
                <a:latin typeface="Arial"/>
                <a:cs typeface="Arial"/>
              </a:rPr>
              <a:t>the square root of the </a:t>
            </a:r>
            <a:r>
              <a:rPr dirty="0" sz="1800" spc="-10" b="1">
                <a:latin typeface="Arial"/>
                <a:cs typeface="Arial"/>
              </a:rPr>
              <a:t>average  </a:t>
            </a:r>
            <a:r>
              <a:rPr dirty="0" sz="1800" b="1">
                <a:latin typeface="Arial"/>
                <a:cs typeface="Arial"/>
              </a:rPr>
              <a:t>prediction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spc="-25" b="1">
                <a:latin typeface="Arial"/>
                <a:cs typeface="Arial"/>
              </a:rPr>
              <a:t>error.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25800" y="5055489"/>
            <a:ext cx="183515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Standard Error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98261" y="4941189"/>
            <a:ext cx="5461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1800" spc="-5" b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SSE</a:t>
            </a:r>
            <a:endParaRPr sz="1800">
              <a:latin typeface="Arial"/>
              <a:cs typeface="Arial"/>
            </a:endParaRPr>
          </a:p>
          <a:p>
            <a:pPr marL="13843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n-k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1493" y="5779719"/>
            <a:ext cx="62471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Where </a:t>
            </a:r>
            <a:r>
              <a:rPr dirty="0" sz="1800" b="1">
                <a:latin typeface="Arial"/>
                <a:cs typeface="Arial"/>
              </a:rPr>
              <a:t>n is the number of </a:t>
            </a:r>
            <a:r>
              <a:rPr dirty="0" sz="1800" spc="-5" b="1">
                <a:latin typeface="Arial"/>
                <a:cs typeface="Arial"/>
              </a:rPr>
              <a:t>observations </a:t>
            </a:r>
            <a:r>
              <a:rPr dirty="0" sz="1800" b="1">
                <a:latin typeface="Arial"/>
                <a:cs typeface="Arial"/>
              </a:rPr>
              <a:t>in the </a:t>
            </a:r>
            <a:r>
              <a:rPr dirty="0" sz="1800" spc="-5" b="1">
                <a:latin typeface="Arial"/>
                <a:cs typeface="Arial"/>
              </a:rPr>
              <a:t>sample </a:t>
            </a:r>
            <a:r>
              <a:rPr dirty="0" sz="1800" b="1">
                <a:latin typeface="Arial"/>
                <a:cs typeface="Arial"/>
              </a:rPr>
              <a:t>and  </a:t>
            </a:r>
            <a:r>
              <a:rPr dirty="0" sz="1800" spc="-5" b="1">
                <a:latin typeface="Arial"/>
                <a:cs typeface="Arial"/>
              </a:rPr>
              <a:t>k </a:t>
            </a:r>
            <a:r>
              <a:rPr dirty="0" sz="1800" b="1">
                <a:latin typeface="Arial"/>
                <a:cs typeface="Arial"/>
              </a:rPr>
              <a:t>is the total number of </a:t>
            </a:r>
            <a:r>
              <a:rPr dirty="0" sz="1800" spc="-10" b="1">
                <a:latin typeface="Arial"/>
                <a:cs typeface="Arial"/>
              </a:rPr>
              <a:t>variables </a:t>
            </a:r>
            <a:r>
              <a:rPr dirty="0" sz="1800" b="1">
                <a:latin typeface="Arial"/>
                <a:cs typeface="Arial"/>
              </a:rPr>
              <a:t>in the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model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068951" y="4906771"/>
            <a:ext cx="304165" cy="6350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5" b="1">
                <a:latin typeface="Arial"/>
                <a:cs typeface="Arial"/>
              </a:rPr>
              <a:t>√</a:t>
            </a:r>
            <a:endParaRPr sz="40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336285" y="4952238"/>
            <a:ext cx="571500" cy="0"/>
          </a:xfrm>
          <a:custGeom>
            <a:avLst/>
            <a:gdLst/>
            <a:ahLst/>
            <a:cxnLst/>
            <a:rect l="l" t="t" r="r" b="b"/>
            <a:pathLst>
              <a:path w="571500" h="0">
                <a:moveTo>
                  <a:pt x="0" y="0"/>
                </a:moveTo>
                <a:lnTo>
                  <a:pt x="5715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45844" y="1549653"/>
            <a:ext cx="664337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374775" algn="l"/>
              </a:tabLst>
            </a:pP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The output of </a:t>
            </a:r>
            <a:r>
              <a:rPr dirty="0" sz="1800" spc="-5" b="1">
                <a:solidFill>
                  <a:srgbClr val="000000"/>
                </a:solidFill>
                <a:latin typeface="Arial"/>
                <a:cs typeface="Arial"/>
              </a:rPr>
              <a:t>a </a:t>
            </a: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simple </a:t>
            </a:r>
            <a:r>
              <a:rPr dirty="0" sz="1800" spc="-5" b="1">
                <a:solidFill>
                  <a:srgbClr val="000000"/>
                </a:solidFill>
                <a:latin typeface="Arial"/>
                <a:cs typeface="Arial"/>
              </a:rPr>
              <a:t>regression </a:t>
            </a: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is the </a:t>
            </a:r>
            <a:r>
              <a:rPr dirty="0" sz="1800" spc="-5" b="1">
                <a:solidFill>
                  <a:srgbClr val="000000"/>
                </a:solidFill>
                <a:latin typeface="Arial"/>
                <a:cs typeface="Arial"/>
              </a:rPr>
              <a:t>coefficient </a:t>
            </a: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β and the  </a:t>
            </a:r>
            <a:r>
              <a:rPr dirty="0" sz="1800" spc="-5" b="1">
                <a:solidFill>
                  <a:srgbClr val="000000"/>
                </a:solidFill>
                <a:latin typeface="Arial"/>
                <a:cs typeface="Arial"/>
              </a:rPr>
              <a:t>constant</a:t>
            </a:r>
            <a:r>
              <a:rPr dirty="0" sz="1800" spc="-55" b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800" spc="-30" b="1">
                <a:solidFill>
                  <a:srgbClr val="000000"/>
                </a:solidFill>
                <a:latin typeface="Arial"/>
                <a:cs typeface="Arial"/>
              </a:rPr>
              <a:t>A.	</a:t>
            </a: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The </a:t>
            </a:r>
            <a:r>
              <a:rPr dirty="0" sz="1800" spc="-5" b="1">
                <a:solidFill>
                  <a:srgbClr val="000000"/>
                </a:solidFill>
                <a:latin typeface="Arial"/>
                <a:cs typeface="Arial"/>
              </a:rPr>
              <a:t>equation </a:t>
            </a: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is</a:t>
            </a:r>
            <a:r>
              <a:rPr dirty="0" sz="1800" spc="-15" b="1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dirty="0" sz="1800" b="1">
                <a:solidFill>
                  <a:srgbClr val="000000"/>
                </a:solidFill>
                <a:latin typeface="Arial"/>
                <a:cs typeface="Arial"/>
              </a:rPr>
              <a:t>then: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29995" y="2647315"/>
            <a:ext cx="6844030" cy="22205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94234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y </a:t>
            </a:r>
            <a:r>
              <a:rPr dirty="0" sz="1800" b="1">
                <a:latin typeface="Arial"/>
                <a:cs typeface="Arial"/>
              </a:rPr>
              <a:t>= </a:t>
            </a:r>
            <a:r>
              <a:rPr dirty="0" sz="1800" spc="-5" b="1">
                <a:latin typeface="Arial"/>
                <a:cs typeface="Arial"/>
              </a:rPr>
              <a:t>A </a:t>
            </a:r>
            <a:r>
              <a:rPr dirty="0" sz="1800" b="1">
                <a:latin typeface="Arial"/>
                <a:cs typeface="Arial"/>
              </a:rPr>
              <a:t>+ β </a:t>
            </a:r>
            <a:r>
              <a:rPr dirty="0" sz="1800" spc="-5" b="1">
                <a:latin typeface="Arial"/>
                <a:cs typeface="Arial"/>
              </a:rPr>
              <a:t>* x </a:t>
            </a:r>
            <a:r>
              <a:rPr dirty="0" sz="1800" b="1">
                <a:latin typeface="Arial"/>
                <a:cs typeface="Arial"/>
              </a:rPr>
              <a:t>+</a:t>
            </a:r>
            <a:r>
              <a:rPr dirty="0" sz="1800" spc="-14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ε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50">
              <a:latin typeface="Times New Roman"/>
              <a:cs typeface="Times New Roman"/>
            </a:endParaRPr>
          </a:p>
          <a:p>
            <a:pPr marL="2794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where ε is the </a:t>
            </a:r>
            <a:r>
              <a:rPr dirty="0" sz="1800" spc="-5" b="1">
                <a:latin typeface="Arial"/>
                <a:cs typeface="Arial"/>
              </a:rPr>
              <a:t>residual</a:t>
            </a:r>
            <a:r>
              <a:rPr dirty="0" sz="1800" spc="-40" b="1">
                <a:latin typeface="Arial"/>
                <a:cs typeface="Arial"/>
              </a:rPr>
              <a:t> </a:t>
            </a:r>
            <a:r>
              <a:rPr dirty="0" sz="1800" spc="-20" b="1">
                <a:latin typeface="Arial"/>
                <a:cs typeface="Arial"/>
              </a:rPr>
              <a:t>error.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tabLst>
                <a:tab pos="4023360" algn="l"/>
              </a:tabLst>
            </a:pPr>
            <a:r>
              <a:rPr dirty="0" sz="1800" b="1">
                <a:latin typeface="Arial"/>
                <a:cs typeface="Arial"/>
              </a:rPr>
              <a:t>β is the per unit </a:t>
            </a:r>
            <a:r>
              <a:rPr dirty="0" sz="1800" spc="-5" b="1">
                <a:latin typeface="Arial"/>
                <a:cs typeface="Arial"/>
              </a:rPr>
              <a:t>change </a:t>
            </a:r>
            <a:r>
              <a:rPr dirty="0" sz="1800" b="1">
                <a:latin typeface="Arial"/>
                <a:cs typeface="Arial"/>
              </a:rPr>
              <a:t>in the dependent </a:t>
            </a:r>
            <a:r>
              <a:rPr dirty="0" sz="1800" spc="-10" b="1">
                <a:latin typeface="Arial"/>
                <a:cs typeface="Arial"/>
              </a:rPr>
              <a:t>variable </a:t>
            </a:r>
            <a:r>
              <a:rPr dirty="0" sz="1800" b="1">
                <a:latin typeface="Arial"/>
                <a:cs typeface="Arial"/>
              </a:rPr>
              <a:t>for </a:t>
            </a:r>
            <a:r>
              <a:rPr dirty="0" sz="1800" spc="-5" b="1">
                <a:latin typeface="Arial"/>
                <a:cs typeface="Arial"/>
              </a:rPr>
              <a:t>each </a:t>
            </a:r>
            <a:r>
              <a:rPr dirty="0" sz="1800" b="1">
                <a:latin typeface="Arial"/>
                <a:cs typeface="Arial"/>
              </a:rPr>
              <a:t>unit  </a:t>
            </a:r>
            <a:r>
              <a:rPr dirty="0" sz="1800" spc="-5" b="1">
                <a:latin typeface="Arial"/>
                <a:cs typeface="Arial"/>
              </a:rPr>
              <a:t>change </a:t>
            </a:r>
            <a:r>
              <a:rPr dirty="0" sz="1800" b="1">
                <a:latin typeface="Arial"/>
                <a:cs typeface="Arial"/>
              </a:rPr>
              <a:t>in the</a:t>
            </a:r>
            <a:r>
              <a:rPr dirty="0" sz="1800" spc="2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independent</a:t>
            </a:r>
            <a:r>
              <a:rPr dirty="0" sz="1800" spc="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variable.	</a:t>
            </a:r>
            <a:r>
              <a:rPr dirty="0" sz="1800" spc="-5" b="1">
                <a:latin typeface="Arial"/>
                <a:cs typeface="Arial"/>
              </a:rPr>
              <a:t>Mathematically: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44445" y="5390489"/>
            <a:ext cx="36195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β</a:t>
            </a:r>
            <a:r>
              <a:rPr dirty="0" sz="1800" spc="-9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=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552445" y="5233542"/>
            <a:ext cx="35560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∆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∆</a:t>
            </a:r>
            <a:r>
              <a:rPr dirty="0" sz="1800" spc="-10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65654" y="5563361"/>
            <a:ext cx="330835" cy="0"/>
          </a:xfrm>
          <a:custGeom>
            <a:avLst/>
            <a:gdLst/>
            <a:ahLst/>
            <a:cxnLst/>
            <a:rect l="l" t="t" r="r" b="b"/>
            <a:pathLst>
              <a:path w="330835" h="0">
                <a:moveTo>
                  <a:pt x="0" y="0"/>
                </a:moveTo>
                <a:lnTo>
                  <a:pt x="330707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99307" y="25400"/>
            <a:ext cx="3916679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Multiple Linear</a:t>
            </a:r>
            <a:r>
              <a:rPr dirty="0" sz="24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891540" marR="304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More </a:t>
            </a:r>
            <a:r>
              <a:rPr dirty="0"/>
              <a:t>than one independent </a:t>
            </a:r>
            <a:r>
              <a:rPr dirty="0" spc="-10"/>
              <a:t>variable </a:t>
            </a:r>
            <a:r>
              <a:rPr dirty="0" spc="-5"/>
              <a:t>can </a:t>
            </a:r>
            <a:r>
              <a:rPr dirty="0"/>
              <a:t>be </a:t>
            </a:r>
            <a:r>
              <a:rPr dirty="0" spc="-5"/>
              <a:t>used </a:t>
            </a:r>
            <a:r>
              <a:rPr dirty="0"/>
              <a:t>to </a:t>
            </a:r>
            <a:r>
              <a:rPr dirty="0" spc="-5"/>
              <a:t>explain </a:t>
            </a:r>
            <a:r>
              <a:rPr dirty="0" spc="-10"/>
              <a:t>variance </a:t>
            </a:r>
            <a:r>
              <a:rPr dirty="0"/>
              <a:t>in  the dependent </a:t>
            </a:r>
            <a:r>
              <a:rPr dirty="0" spc="-10"/>
              <a:t>variable, </a:t>
            </a:r>
            <a:r>
              <a:rPr dirty="0" spc="-5"/>
              <a:t>as </a:t>
            </a:r>
            <a:r>
              <a:rPr dirty="0"/>
              <a:t>long </a:t>
            </a:r>
            <a:r>
              <a:rPr dirty="0" spc="-5"/>
              <a:t>as </a:t>
            </a:r>
            <a:r>
              <a:rPr dirty="0"/>
              <a:t>they </a:t>
            </a:r>
            <a:r>
              <a:rPr dirty="0" spc="-5"/>
              <a:t>are </a:t>
            </a:r>
            <a:r>
              <a:rPr dirty="0"/>
              <a:t>not </a:t>
            </a:r>
            <a:r>
              <a:rPr dirty="0" spc="-5"/>
              <a:t>linearly</a:t>
            </a:r>
            <a:r>
              <a:rPr dirty="0" spc="15"/>
              <a:t> </a:t>
            </a:r>
            <a:r>
              <a:rPr dirty="0" spc="-5"/>
              <a:t>related.</a:t>
            </a:r>
          </a:p>
          <a:p>
            <a:pPr marL="853440"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853440"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891540">
              <a:lnSpc>
                <a:spcPct val="100000"/>
              </a:lnSpc>
            </a:pPr>
            <a:r>
              <a:rPr dirty="0" spc="-5"/>
              <a:t>A </a:t>
            </a:r>
            <a:r>
              <a:rPr dirty="0"/>
              <a:t>multiple </a:t>
            </a:r>
            <a:r>
              <a:rPr dirty="0" spc="-5"/>
              <a:t>regression takes </a:t>
            </a:r>
            <a:r>
              <a:rPr dirty="0"/>
              <a:t>the</a:t>
            </a:r>
            <a:r>
              <a:rPr dirty="0" spc="-70"/>
              <a:t> </a:t>
            </a:r>
            <a:r>
              <a:rPr dirty="0" spc="-5"/>
              <a:t>form:</a:t>
            </a:r>
          </a:p>
          <a:p>
            <a:pPr marL="891540" marR="2254250" indent="913765">
              <a:lnSpc>
                <a:spcPts val="6480"/>
              </a:lnSpc>
              <a:spcBef>
                <a:spcPts val="935"/>
              </a:spcBef>
              <a:tabLst>
                <a:tab pos="5288915" algn="l"/>
                <a:tab pos="5758815" algn="l"/>
              </a:tabLst>
            </a:pPr>
            <a:r>
              <a:rPr dirty="0" spc="-5"/>
              <a:t>y </a:t>
            </a:r>
            <a:r>
              <a:rPr dirty="0"/>
              <a:t>=</a:t>
            </a:r>
            <a:r>
              <a:rPr dirty="0" spc="-65"/>
              <a:t> </a:t>
            </a:r>
            <a:r>
              <a:rPr dirty="0" spc="-5"/>
              <a:t>A</a:t>
            </a:r>
            <a:r>
              <a:rPr dirty="0" spc="-75"/>
              <a:t> </a:t>
            </a:r>
            <a:r>
              <a:rPr dirty="0"/>
              <a:t>+ β</a:t>
            </a:r>
            <a:r>
              <a:rPr dirty="0" spc="-90"/>
              <a:t> </a:t>
            </a:r>
            <a:r>
              <a:rPr dirty="0" baseline="-27777" sz="2100"/>
              <a:t>1</a:t>
            </a:r>
            <a:r>
              <a:rPr dirty="0" baseline="-27777" sz="2100" spc="-112"/>
              <a:t> </a:t>
            </a:r>
            <a:r>
              <a:rPr dirty="0" sz="1800"/>
              <a:t>X</a:t>
            </a:r>
            <a:r>
              <a:rPr dirty="0" sz="1800" spc="-90"/>
              <a:t> </a:t>
            </a:r>
            <a:r>
              <a:rPr dirty="0" baseline="-27777" sz="2100"/>
              <a:t>1</a:t>
            </a:r>
            <a:r>
              <a:rPr dirty="0" baseline="-27777" sz="2100" spc="-135"/>
              <a:t> </a:t>
            </a:r>
            <a:r>
              <a:rPr dirty="0" sz="1800"/>
              <a:t>+ β</a:t>
            </a:r>
            <a:r>
              <a:rPr dirty="0" sz="1800" spc="20"/>
              <a:t> </a:t>
            </a:r>
            <a:r>
              <a:rPr dirty="0" baseline="-27777" sz="2100"/>
              <a:t>2</a:t>
            </a:r>
            <a:r>
              <a:rPr dirty="0" baseline="-27777" sz="2100" spc="-284"/>
              <a:t> </a:t>
            </a:r>
            <a:r>
              <a:rPr dirty="0" sz="1800"/>
              <a:t>X</a:t>
            </a:r>
            <a:r>
              <a:rPr dirty="0" sz="1800" spc="25"/>
              <a:t> </a:t>
            </a:r>
            <a:r>
              <a:rPr dirty="0" baseline="-27777" sz="2100"/>
              <a:t>2</a:t>
            </a:r>
            <a:r>
              <a:rPr dirty="0" baseline="-27777" sz="2100" spc="-300"/>
              <a:t> </a:t>
            </a:r>
            <a:r>
              <a:rPr dirty="0" sz="1800"/>
              <a:t>+</a:t>
            </a:r>
            <a:r>
              <a:rPr dirty="0" sz="1800" spc="5"/>
              <a:t> </a:t>
            </a:r>
            <a:r>
              <a:rPr dirty="0" sz="1800"/>
              <a:t>… + β</a:t>
            </a:r>
            <a:r>
              <a:rPr dirty="0" sz="1800" spc="-5"/>
              <a:t> k	Xk	</a:t>
            </a:r>
            <a:r>
              <a:rPr dirty="0" sz="1800"/>
              <a:t>+ ε  where </a:t>
            </a:r>
            <a:r>
              <a:rPr dirty="0" sz="1800" spc="-5"/>
              <a:t>k </a:t>
            </a:r>
            <a:r>
              <a:rPr dirty="0" sz="1800"/>
              <a:t>is the number of </a:t>
            </a:r>
            <a:r>
              <a:rPr dirty="0" sz="1800" spc="-10"/>
              <a:t>variables, </a:t>
            </a:r>
            <a:r>
              <a:rPr dirty="0" sz="1800"/>
              <a:t>or</a:t>
            </a:r>
            <a:r>
              <a:rPr dirty="0" sz="1800" spc="-15"/>
              <a:t> </a:t>
            </a:r>
            <a:r>
              <a:rPr dirty="0" sz="1800" spc="-5"/>
              <a:t>parameters.</a:t>
            </a:r>
            <a:endParaRPr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76655" y="3002660"/>
          <a:ext cx="7868920" cy="12319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39720"/>
                <a:gridCol w="550544"/>
                <a:gridCol w="1055369"/>
                <a:gridCol w="699770"/>
                <a:gridCol w="699770"/>
                <a:gridCol w="2021204"/>
              </a:tblGrid>
              <a:tr h="30480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255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1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X1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191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X2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</a:tr>
              <a:tr h="86233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850C4B"/>
                      </a:solidFill>
                      <a:prstDash val="solid"/>
                    </a:lnB>
                  </a:tcPr>
                </a:tc>
              </a:tr>
              <a:tr h="218566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1345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ts val="1345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850C4B"/>
                      </a:solidFill>
                      <a:prstDash val="solid"/>
                    </a:lnT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X1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802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850C4B"/>
                      </a:solidFill>
                      <a:prstDash val="solid"/>
                    </a:lnT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850C4B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X2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3820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848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0.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578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3185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1.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000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4381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850C4B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85691" y="25400"/>
            <a:ext cx="23463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Multicollinearity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83944" y="1206753"/>
            <a:ext cx="7540625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366260" algn="l"/>
              </a:tabLst>
            </a:pPr>
            <a:r>
              <a:rPr dirty="0" sz="1800" b="1">
                <a:latin typeface="Arial"/>
                <a:cs typeface="Arial"/>
              </a:rPr>
              <a:t>Multicollinearity </a:t>
            </a:r>
            <a:r>
              <a:rPr dirty="0" sz="1800" spc="-5" b="1">
                <a:latin typeface="Arial"/>
                <a:cs typeface="Arial"/>
              </a:rPr>
              <a:t>is a </a:t>
            </a:r>
            <a:r>
              <a:rPr dirty="0" sz="1800" b="1">
                <a:latin typeface="Arial"/>
                <a:cs typeface="Arial"/>
              </a:rPr>
              <a:t>condition in </a:t>
            </a:r>
            <a:r>
              <a:rPr dirty="0" sz="1800" spc="5" b="1">
                <a:latin typeface="Arial"/>
                <a:cs typeface="Arial"/>
              </a:rPr>
              <a:t>which </a:t>
            </a:r>
            <a:r>
              <a:rPr dirty="0" sz="1800" spc="-5" b="1">
                <a:latin typeface="Arial"/>
                <a:cs typeface="Arial"/>
              </a:rPr>
              <a:t>at least 2 </a:t>
            </a:r>
            <a:r>
              <a:rPr dirty="0" sz="1800" b="1">
                <a:latin typeface="Arial"/>
                <a:cs typeface="Arial"/>
              </a:rPr>
              <a:t>independent  </a:t>
            </a:r>
            <a:r>
              <a:rPr dirty="0" sz="1800" spc="-10" b="1">
                <a:latin typeface="Arial"/>
                <a:cs typeface="Arial"/>
              </a:rPr>
              <a:t>variables </a:t>
            </a:r>
            <a:r>
              <a:rPr dirty="0" sz="1800" spc="-5" b="1">
                <a:latin typeface="Arial"/>
                <a:cs typeface="Arial"/>
              </a:rPr>
              <a:t>are </a:t>
            </a:r>
            <a:r>
              <a:rPr dirty="0" sz="1800" b="1">
                <a:latin typeface="Arial"/>
                <a:cs typeface="Arial"/>
              </a:rPr>
              <a:t>highly</a:t>
            </a:r>
            <a:r>
              <a:rPr dirty="0" sz="1800" spc="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linearly</a:t>
            </a:r>
            <a:r>
              <a:rPr dirty="0" sz="1800" spc="-5" b="1">
                <a:latin typeface="Arial"/>
                <a:cs typeface="Arial"/>
              </a:rPr>
              <a:t> correlated.	</a:t>
            </a:r>
            <a:r>
              <a:rPr dirty="0" sz="1800" b="1">
                <a:latin typeface="Arial"/>
                <a:cs typeface="Arial"/>
              </a:rPr>
              <a:t>It </a:t>
            </a:r>
            <a:r>
              <a:rPr dirty="0" sz="1800" spc="5" b="1">
                <a:latin typeface="Arial"/>
                <a:cs typeface="Arial"/>
              </a:rPr>
              <a:t>will </a:t>
            </a:r>
            <a:r>
              <a:rPr dirty="0" sz="1800" b="1">
                <a:latin typeface="Arial"/>
                <a:cs typeface="Arial"/>
              </a:rPr>
              <a:t>often </a:t>
            </a:r>
            <a:r>
              <a:rPr dirty="0" sz="1800" spc="-5" b="1">
                <a:latin typeface="Arial"/>
                <a:cs typeface="Arial"/>
              </a:rPr>
              <a:t>crash</a:t>
            </a:r>
            <a:r>
              <a:rPr dirty="0" sz="1800" spc="-8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computers.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87597" y="2521457"/>
            <a:ext cx="143510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b="1" i="1">
                <a:latin typeface="Arial"/>
                <a:cs typeface="Arial"/>
              </a:rPr>
              <a:t>Example </a:t>
            </a:r>
            <a:r>
              <a:rPr dirty="0" sz="1400" spc="-5" b="1" i="1">
                <a:latin typeface="Arial"/>
                <a:cs typeface="Arial"/>
              </a:rPr>
              <a:t>table</a:t>
            </a:r>
            <a:r>
              <a:rPr dirty="0" sz="1400" spc="-114" b="1" i="1">
                <a:latin typeface="Arial"/>
                <a:cs typeface="Arial"/>
              </a:rPr>
              <a:t> </a:t>
            </a:r>
            <a:r>
              <a:rPr dirty="0" sz="1400" spc="-5" b="1" i="1">
                <a:latin typeface="Arial"/>
                <a:cs typeface="Arial"/>
              </a:rPr>
              <a:t>of  </a:t>
            </a:r>
            <a:r>
              <a:rPr dirty="0" sz="1400" spc="-5" b="1" i="1">
                <a:latin typeface="Arial"/>
                <a:cs typeface="Arial"/>
              </a:rPr>
              <a:t>Correlations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31493" y="4801616"/>
            <a:ext cx="7584440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Arial"/>
                <a:cs typeface="Arial"/>
              </a:rPr>
              <a:t>A correlations </a:t>
            </a:r>
            <a:r>
              <a:rPr dirty="0" sz="1800" b="1">
                <a:latin typeface="Arial"/>
                <a:cs typeface="Arial"/>
              </a:rPr>
              <a:t>table </a:t>
            </a:r>
            <a:r>
              <a:rPr dirty="0" sz="1800" spc="-5" b="1">
                <a:latin typeface="Arial"/>
                <a:cs typeface="Arial"/>
              </a:rPr>
              <a:t>can suggest </a:t>
            </a:r>
            <a:r>
              <a:rPr dirty="0" sz="1800" spc="5" b="1">
                <a:latin typeface="Arial"/>
                <a:cs typeface="Arial"/>
              </a:rPr>
              <a:t>which </a:t>
            </a:r>
            <a:r>
              <a:rPr dirty="0" sz="1800" b="1">
                <a:latin typeface="Arial"/>
                <a:cs typeface="Arial"/>
              </a:rPr>
              <a:t>independent </a:t>
            </a:r>
            <a:r>
              <a:rPr dirty="0" sz="1800" spc="-10" b="1">
                <a:latin typeface="Arial"/>
                <a:cs typeface="Arial"/>
              </a:rPr>
              <a:t>variables </a:t>
            </a:r>
            <a:r>
              <a:rPr dirty="0" sz="1800" spc="-5" b="1">
                <a:latin typeface="Arial"/>
                <a:cs typeface="Arial"/>
              </a:rPr>
              <a:t>may </a:t>
            </a:r>
            <a:r>
              <a:rPr dirty="0" sz="1800" b="1">
                <a:latin typeface="Arial"/>
                <a:cs typeface="Arial"/>
              </a:rPr>
              <a:t>be  significant. </a:t>
            </a:r>
            <a:r>
              <a:rPr dirty="0" sz="1800" spc="-20" b="1">
                <a:latin typeface="Arial"/>
                <a:cs typeface="Arial"/>
              </a:rPr>
              <a:t>Generally, </a:t>
            </a:r>
            <a:r>
              <a:rPr dirty="0" sz="1800" b="1">
                <a:latin typeface="Arial"/>
                <a:cs typeface="Arial"/>
              </a:rPr>
              <a:t>an ind. </a:t>
            </a:r>
            <a:r>
              <a:rPr dirty="0" sz="1800" spc="-10" b="1">
                <a:latin typeface="Arial"/>
                <a:cs typeface="Arial"/>
              </a:rPr>
              <a:t>variable </a:t>
            </a:r>
            <a:r>
              <a:rPr dirty="0" sz="1800" b="1">
                <a:latin typeface="Arial"/>
                <a:cs typeface="Arial"/>
              </a:rPr>
              <a:t>that </a:t>
            </a:r>
            <a:r>
              <a:rPr dirty="0" sz="1800" spc="-5" b="1">
                <a:latin typeface="Arial"/>
                <a:cs typeface="Arial"/>
              </a:rPr>
              <a:t>has </a:t>
            </a:r>
            <a:r>
              <a:rPr dirty="0" sz="1800" b="1">
                <a:latin typeface="Arial"/>
                <a:cs typeface="Arial"/>
              </a:rPr>
              <a:t>more than </a:t>
            </a:r>
            <a:r>
              <a:rPr dirty="0" sz="1800" spc="-5" b="1">
                <a:latin typeface="Arial"/>
                <a:cs typeface="Arial"/>
              </a:rPr>
              <a:t>a  correlation </a:t>
            </a:r>
            <a:r>
              <a:rPr dirty="0" sz="1800" spc="5" b="1">
                <a:latin typeface="Arial"/>
                <a:cs typeface="Arial"/>
              </a:rPr>
              <a:t>with </a:t>
            </a:r>
            <a:r>
              <a:rPr dirty="0" sz="1800" b="1">
                <a:latin typeface="Arial"/>
                <a:cs typeface="Arial"/>
              </a:rPr>
              <a:t>the dependent </a:t>
            </a:r>
            <a:r>
              <a:rPr dirty="0" sz="1800" spc="-10" b="1">
                <a:latin typeface="Arial"/>
                <a:cs typeface="Arial"/>
              </a:rPr>
              <a:t>variable </a:t>
            </a:r>
            <a:r>
              <a:rPr dirty="0" sz="1800" b="1">
                <a:latin typeface="Arial"/>
                <a:cs typeface="Arial"/>
              </a:rPr>
              <a:t>and </a:t>
            </a:r>
            <a:r>
              <a:rPr dirty="0" sz="1800" spc="-5" b="1">
                <a:latin typeface="Arial"/>
                <a:cs typeface="Arial"/>
              </a:rPr>
              <a:t>less </a:t>
            </a:r>
            <a:r>
              <a:rPr dirty="0" sz="1800" b="1">
                <a:latin typeface="Arial"/>
                <a:cs typeface="Arial"/>
              </a:rPr>
              <a:t>than </a:t>
            </a:r>
            <a:r>
              <a:rPr dirty="0" sz="1800" spc="5" b="1">
                <a:latin typeface="Arial"/>
                <a:cs typeface="Arial"/>
              </a:rPr>
              <a:t>with </a:t>
            </a:r>
            <a:r>
              <a:rPr dirty="0" sz="1800" b="1">
                <a:latin typeface="Arial"/>
                <a:cs typeface="Arial"/>
              </a:rPr>
              <a:t>any other  ind. </a:t>
            </a:r>
            <a:r>
              <a:rPr dirty="0" sz="1800" spc="-10" b="1">
                <a:latin typeface="Arial"/>
                <a:cs typeface="Arial"/>
              </a:rPr>
              <a:t>variable </a:t>
            </a:r>
            <a:r>
              <a:rPr dirty="0" sz="1800" spc="-5" b="1">
                <a:latin typeface="Arial"/>
                <a:cs typeface="Arial"/>
              </a:rPr>
              <a:t>can </a:t>
            </a:r>
            <a:r>
              <a:rPr dirty="0" sz="1800" b="1">
                <a:latin typeface="Arial"/>
                <a:cs typeface="Arial"/>
              </a:rPr>
              <a:t>be included </a:t>
            </a:r>
            <a:r>
              <a:rPr dirty="0" sz="1800" spc="-5" b="1">
                <a:latin typeface="Arial"/>
                <a:cs typeface="Arial"/>
              </a:rPr>
              <a:t>as a </a:t>
            </a:r>
            <a:r>
              <a:rPr dirty="0" sz="1800" b="1">
                <a:latin typeface="Arial"/>
                <a:cs typeface="Arial"/>
              </a:rPr>
              <a:t>possible</a:t>
            </a:r>
            <a:r>
              <a:rPr dirty="0" sz="1800" spc="5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predictor.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64609" y="255523"/>
            <a:ext cx="2385060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Nonlinear</a:t>
            </a:r>
            <a:r>
              <a:rPr dirty="0" sz="1800" spc="-7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25161" y="2222754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304800">
                <a:moveTo>
                  <a:pt x="457200" y="0"/>
                </a:moveTo>
                <a:lnTo>
                  <a:pt x="457200" y="76200"/>
                </a:lnTo>
                <a:lnTo>
                  <a:pt x="0" y="76200"/>
                </a:lnTo>
                <a:lnTo>
                  <a:pt x="0" y="228600"/>
                </a:lnTo>
                <a:lnTo>
                  <a:pt x="457200" y="228600"/>
                </a:lnTo>
                <a:lnTo>
                  <a:pt x="457200" y="304800"/>
                </a:lnTo>
                <a:lnTo>
                  <a:pt x="609600" y="152400"/>
                </a:lnTo>
                <a:lnTo>
                  <a:pt x="457200" y="0"/>
                </a:lnTo>
                <a:close/>
              </a:path>
            </a:pathLst>
          </a:custGeom>
          <a:solidFill>
            <a:srgbClr val="00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725161" y="2222754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304800">
                <a:moveTo>
                  <a:pt x="0" y="76200"/>
                </a:moveTo>
                <a:lnTo>
                  <a:pt x="457200" y="76200"/>
                </a:lnTo>
                <a:lnTo>
                  <a:pt x="457200" y="0"/>
                </a:lnTo>
                <a:lnTo>
                  <a:pt x="609600" y="152400"/>
                </a:lnTo>
                <a:lnTo>
                  <a:pt x="457200" y="304800"/>
                </a:lnTo>
                <a:lnTo>
                  <a:pt x="457200" y="228600"/>
                </a:lnTo>
                <a:lnTo>
                  <a:pt x="0" y="228600"/>
                </a:lnTo>
                <a:lnTo>
                  <a:pt x="0" y="76200"/>
                </a:lnTo>
                <a:close/>
              </a:path>
            </a:pathLst>
          </a:custGeom>
          <a:ln w="2286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07591" y="1341119"/>
            <a:ext cx="2959608" cy="21000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638800" y="1335024"/>
            <a:ext cx="2971800" cy="2106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282446" y="4954016"/>
            <a:ext cx="6871334" cy="848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5611495" algn="l"/>
              </a:tabLst>
            </a:pPr>
            <a:r>
              <a:rPr dirty="0" sz="1800" b="1">
                <a:latin typeface="Arial"/>
                <a:cs typeface="Arial"/>
              </a:rPr>
              <a:t>Nonlinear functions </a:t>
            </a:r>
            <a:r>
              <a:rPr dirty="0" sz="1800" spc="-5" b="1">
                <a:latin typeface="Arial"/>
                <a:cs typeface="Arial"/>
              </a:rPr>
              <a:t>can also </a:t>
            </a:r>
            <a:r>
              <a:rPr dirty="0" sz="1800" b="1">
                <a:latin typeface="Arial"/>
                <a:cs typeface="Arial"/>
              </a:rPr>
              <a:t>be fit</a:t>
            </a:r>
            <a:r>
              <a:rPr dirty="0" sz="1800" spc="3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as</a:t>
            </a:r>
            <a:r>
              <a:rPr dirty="0" sz="180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regressions.	Common  choices </a:t>
            </a:r>
            <a:r>
              <a:rPr dirty="0" sz="1800" b="1">
                <a:latin typeface="Arial"/>
                <a:cs typeface="Arial"/>
              </a:rPr>
              <a:t>include </a:t>
            </a:r>
            <a:r>
              <a:rPr dirty="0" sz="1800" spc="-15" b="1">
                <a:latin typeface="Arial"/>
                <a:cs typeface="Arial"/>
              </a:rPr>
              <a:t>Power, </a:t>
            </a:r>
            <a:r>
              <a:rPr dirty="0" sz="1800" b="1">
                <a:latin typeface="Arial"/>
                <a:cs typeface="Arial"/>
              </a:rPr>
              <a:t>Logarithmic, Exponential, and</a:t>
            </a:r>
            <a:r>
              <a:rPr dirty="0" sz="1800" spc="-9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Logistic,  but any continuous function </a:t>
            </a:r>
            <a:r>
              <a:rPr dirty="0" sz="1800" spc="-5" b="1">
                <a:latin typeface="Arial"/>
                <a:cs typeface="Arial"/>
              </a:rPr>
              <a:t>can </a:t>
            </a:r>
            <a:r>
              <a:rPr dirty="0" sz="1800" b="1">
                <a:latin typeface="Arial"/>
                <a:cs typeface="Arial"/>
              </a:rPr>
              <a:t>be</a:t>
            </a:r>
            <a:r>
              <a:rPr dirty="0" sz="1800" spc="-55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used.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218" y="5963934"/>
            <a:ext cx="446953" cy="4663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1662683" y="5946647"/>
            <a:ext cx="1842770" cy="466725"/>
          </a:xfrm>
          <a:custGeom>
            <a:avLst/>
            <a:gdLst/>
            <a:ahLst/>
            <a:cxnLst/>
            <a:rect l="l" t="t" r="r" b="b"/>
            <a:pathLst>
              <a:path w="1842770" h="466725">
                <a:moveTo>
                  <a:pt x="0" y="466343"/>
                </a:moveTo>
                <a:lnTo>
                  <a:pt x="1842516" y="466343"/>
                </a:lnTo>
                <a:lnTo>
                  <a:pt x="1842516" y="0"/>
                </a:lnTo>
                <a:lnTo>
                  <a:pt x="0" y="0"/>
                </a:lnTo>
                <a:lnTo>
                  <a:pt x="0" y="466343"/>
                </a:lnTo>
                <a:close/>
              </a:path>
            </a:pathLst>
          </a:custGeom>
          <a:solidFill>
            <a:srgbClr val="FCDFB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662683" y="5946647"/>
            <a:ext cx="1842770" cy="4667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00"/>
              </a:spcBef>
            </a:pPr>
            <a:r>
              <a:rPr dirty="0" sz="2400" spc="-5">
                <a:latin typeface="Arial"/>
                <a:cs typeface="Arial"/>
              </a:rPr>
              <a:t>Not</a:t>
            </a:r>
            <a:r>
              <a:rPr dirty="0" sz="2400" spc="-1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Linear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34684" y="6022847"/>
            <a:ext cx="1262380" cy="466725"/>
          </a:xfrm>
          <a:prstGeom prst="rect">
            <a:avLst/>
          </a:prstGeom>
          <a:solidFill>
            <a:srgbClr val="FCDFBC"/>
          </a:solidFill>
          <a:ln w="12192">
            <a:solidFill>
              <a:srgbClr val="000000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00"/>
              </a:spcBef>
            </a:pPr>
            <a:r>
              <a:rPr dirty="0" sz="2400" spc="-5">
                <a:latin typeface="Arial"/>
                <a:cs typeface="Arial"/>
              </a:rPr>
              <a:t>Linear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245989" y="5880303"/>
            <a:ext cx="564515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>
                <a:solidFill>
                  <a:srgbClr val="FF0000"/>
                </a:solidFill>
                <a:latin typeface="Wingdings"/>
                <a:cs typeface="Wingdings"/>
              </a:rPr>
              <a:t></a:t>
            </a:r>
            <a:endParaRPr sz="5400">
              <a:latin typeface="Wingdings"/>
              <a:cs typeface="Wingdings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753618" y="4577334"/>
            <a:ext cx="0" cy="1138555"/>
          </a:xfrm>
          <a:custGeom>
            <a:avLst/>
            <a:gdLst/>
            <a:ahLst/>
            <a:cxnLst/>
            <a:rect l="l" t="t" r="r" b="b"/>
            <a:pathLst>
              <a:path w="0" h="1138554">
                <a:moveTo>
                  <a:pt x="0" y="0"/>
                </a:moveTo>
                <a:lnTo>
                  <a:pt x="0" y="1138428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53618" y="5029961"/>
            <a:ext cx="3514725" cy="0"/>
          </a:xfrm>
          <a:custGeom>
            <a:avLst/>
            <a:gdLst/>
            <a:ahLst/>
            <a:cxnLst/>
            <a:rect l="l" t="t" r="r" b="b"/>
            <a:pathLst>
              <a:path w="3514725" h="0">
                <a:moveTo>
                  <a:pt x="0" y="0"/>
                </a:moveTo>
                <a:lnTo>
                  <a:pt x="3514344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875791" y="4426919"/>
            <a:ext cx="3497579" cy="821690"/>
          </a:xfrm>
          <a:custGeom>
            <a:avLst/>
            <a:gdLst/>
            <a:ahLst/>
            <a:cxnLst/>
            <a:rect l="l" t="t" r="r" b="b"/>
            <a:pathLst>
              <a:path w="3497579" h="821689">
                <a:moveTo>
                  <a:pt x="0" y="821609"/>
                </a:moveTo>
                <a:lnTo>
                  <a:pt x="18068" y="786940"/>
                </a:lnTo>
                <a:lnTo>
                  <a:pt x="37112" y="752987"/>
                </a:lnTo>
                <a:lnTo>
                  <a:pt x="57117" y="719753"/>
                </a:lnTo>
                <a:lnTo>
                  <a:pt x="78069" y="687239"/>
                </a:lnTo>
                <a:lnTo>
                  <a:pt x="99951" y="655448"/>
                </a:lnTo>
                <a:lnTo>
                  <a:pt x="122751" y="624381"/>
                </a:lnTo>
                <a:lnTo>
                  <a:pt x="146453" y="594042"/>
                </a:lnTo>
                <a:lnTo>
                  <a:pt x="171043" y="564432"/>
                </a:lnTo>
                <a:lnTo>
                  <a:pt x="196505" y="535552"/>
                </a:lnTo>
                <a:lnTo>
                  <a:pt x="222826" y="507406"/>
                </a:lnTo>
                <a:lnTo>
                  <a:pt x="249991" y="479995"/>
                </a:lnTo>
                <a:lnTo>
                  <a:pt x="277984" y="453321"/>
                </a:lnTo>
                <a:lnTo>
                  <a:pt x="306792" y="427387"/>
                </a:lnTo>
                <a:lnTo>
                  <a:pt x="336400" y="402194"/>
                </a:lnTo>
                <a:lnTo>
                  <a:pt x="366793" y="377745"/>
                </a:lnTo>
                <a:lnTo>
                  <a:pt x="397957" y="354042"/>
                </a:lnTo>
                <a:lnTo>
                  <a:pt x="429877" y="331086"/>
                </a:lnTo>
                <a:lnTo>
                  <a:pt x="462537" y="308880"/>
                </a:lnTo>
                <a:lnTo>
                  <a:pt x="495925" y="287425"/>
                </a:lnTo>
                <a:lnTo>
                  <a:pt x="530024" y="266725"/>
                </a:lnTo>
                <a:lnTo>
                  <a:pt x="564821" y="246781"/>
                </a:lnTo>
                <a:lnTo>
                  <a:pt x="600300" y="227595"/>
                </a:lnTo>
                <a:lnTo>
                  <a:pt x="636447" y="209170"/>
                </a:lnTo>
                <a:lnTo>
                  <a:pt x="673248" y="191506"/>
                </a:lnTo>
                <a:lnTo>
                  <a:pt x="710688" y="174607"/>
                </a:lnTo>
                <a:lnTo>
                  <a:pt x="748751" y="158475"/>
                </a:lnTo>
                <a:lnTo>
                  <a:pt x="787424" y="143111"/>
                </a:lnTo>
                <a:lnTo>
                  <a:pt x="826693" y="128518"/>
                </a:lnTo>
                <a:lnTo>
                  <a:pt x="866541" y="114697"/>
                </a:lnTo>
                <a:lnTo>
                  <a:pt x="906955" y="101651"/>
                </a:lnTo>
                <a:lnTo>
                  <a:pt x="947919" y="89383"/>
                </a:lnTo>
                <a:lnTo>
                  <a:pt x="989421" y="77893"/>
                </a:lnTo>
                <a:lnTo>
                  <a:pt x="1031443" y="67184"/>
                </a:lnTo>
                <a:lnTo>
                  <a:pt x="1073973" y="57259"/>
                </a:lnTo>
                <a:lnTo>
                  <a:pt x="1116995" y="48119"/>
                </a:lnTo>
                <a:lnTo>
                  <a:pt x="1160495" y="39766"/>
                </a:lnTo>
                <a:lnTo>
                  <a:pt x="1204458" y="32202"/>
                </a:lnTo>
                <a:lnTo>
                  <a:pt x="1248870" y="25430"/>
                </a:lnTo>
                <a:lnTo>
                  <a:pt x="1293715" y="19452"/>
                </a:lnTo>
                <a:lnTo>
                  <a:pt x="1338980" y="14269"/>
                </a:lnTo>
                <a:lnTo>
                  <a:pt x="1384649" y="9885"/>
                </a:lnTo>
                <a:lnTo>
                  <a:pt x="1430708" y="6299"/>
                </a:lnTo>
                <a:lnTo>
                  <a:pt x="1477142" y="3516"/>
                </a:lnTo>
                <a:lnTo>
                  <a:pt x="1523937" y="1537"/>
                </a:lnTo>
                <a:lnTo>
                  <a:pt x="1571078" y="364"/>
                </a:lnTo>
                <a:lnTo>
                  <a:pt x="1618551" y="0"/>
                </a:lnTo>
                <a:lnTo>
                  <a:pt x="1666340" y="445"/>
                </a:lnTo>
                <a:lnTo>
                  <a:pt x="1714431" y="1703"/>
                </a:lnTo>
                <a:lnTo>
                  <a:pt x="1762809" y="3775"/>
                </a:lnTo>
                <a:lnTo>
                  <a:pt x="1811461" y="6664"/>
                </a:lnTo>
                <a:lnTo>
                  <a:pt x="1860370" y="10371"/>
                </a:lnTo>
                <a:lnTo>
                  <a:pt x="1909524" y="14899"/>
                </a:lnTo>
                <a:lnTo>
                  <a:pt x="1958906" y="20250"/>
                </a:lnTo>
                <a:lnTo>
                  <a:pt x="2008502" y="26426"/>
                </a:lnTo>
                <a:lnTo>
                  <a:pt x="2058298" y="33429"/>
                </a:lnTo>
                <a:lnTo>
                  <a:pt x="2108279" y="41261"/>
                </a:lnTo>
                <a:lnTo>
                  <a:pt x="2158430" y="49924"/>
                </a:lnTo>
                <a:lnTo>
                  <a:pt x="2208737" y="59420"/>
                </a:lnTo>
                <a:lnTo>
                  <a:pt x="2259185" y="69751"/>
                </a:lnTo>
                <a:lnTo>
                  <a:pt x="2309759" y="80920"/>
                </a:lnTo>
                <a:lnTo>
                  <a:pt x="2360446" y="92928"/>
                </a:lnTo>
                <a:lnTo>
                  <a:pt x="2411229" y="105778"/>
                </a:lnTo>
                <a:lnTo>
                  <a:pt x="2462095" y="119471"/>
                </a:lnTo>
                <a:lnTo>
                  <a:pt x="2513029" y="134010"/>
                </a:lnTo>
                <a:lnTo>
                  <a:pt x="2564016" y="149397"/>
                </a:lnTo>
                <a:lnTo>
                  <a:pt x="2615041" y="165634"/>
                </a:lnTo>
                <a:lnTo>
                  <a:pt x="2666091" y="182723"/>
                </a:lnTo>
                <a:lnTo>
                  <a:pt x="2717150" y="200666"/>
                </a:lnTo>
                <a:lnTo>
                  <a:pt x="2768203" y="219465"/>
                </a:lnTo>
                <a:lnTo>
                  <a:pt x="2819237" y="239122"/>
                </a:lnTo>
                <a:lnTo>
                  <a:pt x="2870236" y="259639"/>
                </a:lnTo>
                <a:lnTo>
                  <a:pt x="2921186" y="281019"/>
                </a:lnTo>
                <a:lnTo>
                  <a:pt x="2972071" y="303263"/>
                </a:lnTo>
                <a:lnTo>
                  <a:pt x="3022879" y="326374"/>
                </a:lnTo>
                <a:lnTo>
                  <a:pt x="3073593" y="350354"/>
                </a:lnTo>
                <a:lnTo>
                  <a:pt x="3124200" y="375204"/>
                </a:lnTo>
                <a:lnTo>
                  <a:pt x="3172309" y="399694"/>
                </a:lnTo>
                <a:lnTo>
                  <a:pt x="3220043" y="424865"/>
                </a:lnTo>
                <a:lnTo>
                  <a:pt x="3267380" y="450709"/>
                </a:lnTo>
                <a:lnTo>
                  <a:pt x="3314303" y="477217"/>
                </a:lnTo>
                <a:lnTo>
                  <a:pt x="3360790" y="504380"/>
                </a:lnTo>
                <a:lnTo>
                  <a:pt x="3406824" y="532188"/>
                </a:lnTo>
                <a:lnTo>
                  <a:pt x="3452385" y="560634"/>
                </a:lnTo>
                <a:lnTo>
                  <a:pt x="3497453" y="589707"/>
                </a:lnTo>
              </a:path>
            </a:pathLst>
          </a:custGeom>
          <a:ln w="25400">
            <a:solidFill>
              <a:srgbClr val="A4A4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043609" y="5305658"/>
            <a:ext cx="3336290" cy="822325"/>
          </a:xfrm>
          <a:custGeom>
            <a:avLst/>
            <a:gdLst/>
            <a:ahLst/>
            <a:cxnLst/>
            <a:rect l="l" t="t" r="r" b="b"/>
            <a:pathLst>
              <a:path w="3336290" h="822325">
                <a:moveTo>
                  <a:pt x="0" y="821698"/>
                </a:moveTo>
                <a:lnTo>
                  <a:pt x="18066" y="787029"/>
                </a:lnTo>
                <a:lnTo>
                  <a:pt x="37108" y="753076"/>
                </a:lnTo>
                <a:lnTo>
                  <a:pt x="57111" y="719842"/>
                </a:lnTo>
                <a:lnTo>
                  <a:pt x="78060" y="687328"/>
                </a:lnTo>
                <a:lnTo>
                  <a:pt x="99940" y="655537"/>
                </a:lnTo>
                <a:lnTo>
                  <a:pt x="122738" y="624470"/>
                </a:lnTo>
                <a:lnTo>
                  <a:pt x="146437" y="594130"/>
                </a:lnTo>
                <a:lnTo>
                  <a:pt x="171024" y="564520"/>
                </a:lnTo>
                <a:lnTo>
                  <a:pt x="196484" y="535640"/>
                </a:lnTo>
                <a:lnTo>
                  <a:pt x="222802" y="507493"/>
                </a:lnTo>
                <a:lnTo>
                  <a:pt x="249964" y="480081"/>
                </a:lnTo>
                <a:lnTo>
                  <a:pt x="277955" y="453406"/>
                </a:lnTo>
                <a:lnTo>
                  <a:pt x="306760" y="427471"/>
                </a:lnTo>
                <a:lnTo>
                  <a:pt x="336365" y="402277"/>
                </a:lnTo>
                <a:lnTo>
                  <a:pt x="366755" y="377826"/>
                </a:lnTo>
                <a:lnTo>
                  <a:pt x="397916" y="354121"/>
                </a:lnTo>
                <a:lnTo>
                  <a:pt x="429832" y="331164"/>
                </a:lnTo>
                <a:lnTo>
                  <a:pt x="462489" y="308956"/>
                </a:lnTo>
                <a:lnTo>
                  <a:pt x="495873" y="287500"/>
                </a:lnTo>
                <a:lnTo>
                  <a:pt x="529969" y="266798"/>
                </a:lnTo>
                <a:lnTo>
                  <a:pt x="564763" y="246852"/>
                </a:lnTo>
                <a:lnTo>
                  <a:pt x="600238" y="227664"/>
                </a:lnTo>
                <a:lnTo>
                  <a:pt x="636382" y="209236"/>
                </a:lnTo>
                <a:lnTo>
                  <a:pt x="673179" y="191571"/>
                </a:lnTo>
                <a:lnTo>
                  <a:pt x="710615" y="174669"/>
                </a:lnTo>
                <a:lnTo>
                  <a:pt x="748675" y="158535"/>
                </a:lnTo>
                <a:lnTo>
                  <a:pt x="787345" y="143168"/>
                </a:lnTo>
                <a:lnTo>
                  <a:pt x="826609" y="128572"/>
                </a:lnTo>
                <a:lnTo>
                  <a:pt x="866454" y="114749"/>
                </a:lnTo>
                <a:lnTo>
                  <a:pt x="906864" y="101701"/>
                </a:lnTo>
                <a:lnTo>
                  <a:pt x="947824" y="89430"/>
                </a:lnTo>
                <a:lnTo>
                  <a:pt x="989322" y="77937"/>
                </a:lnTo>
                <a:lnTo>
                  <a:pt x="1031340" y="67226"/>
                </a:lnTo>
                <a:lnTo>
                  <a:pt x="1073866" y="57297"/>
                </a:lnTo>
                <a:lnTo>
                  <a:pt x="1116884" y="48154"/>
                </a:lnTo>
                <a:lnTo>
                  <a:pt x="1160380" y="39798"/>
                </a:lnTo>
                <a:lnTo>
                  <a:pt x="1204339" y="32232"/>
                </a:lnTo>
                <a:lnTo>
                  <a:pt x="1248746" y="25457"/>
                </a:lnTo>
                <a:lnTo>
                  <a:pt x="1293587" y="19475"/>
                </a:lnTo>
                <a:lnTo>
                  <a:pt x="1338847" y="14289"/>
                </a:lnTo>
                <a:lnTo>
                  <a:pt x="1384512" y="9901"/>
                </a:lnTo>
                <a:lnTo>
                  <a:pt x="1430567" y="6313"/>
                </a:lnTo>
                <a:lnTo>
                  <a:pt x="1476997" y="3526"/>
                </a:lnTo>
                <a:lnTo>
                  <a:pt x="1523787" y="1544"/>
                </a:lnTo>
                <a:lnTo>
                  <a:pt x="1570924" y="368"/>
                </a:lnTo>
                <a:lnTo>
                  <a:pt x="1618392" y="0"/>
                </a:lnTo>
                <a:lnTo>
                  <a:pt x="1666176" y="442"/>
                </a:lnTo>
                <a:lnTo>
                  <a:pt x="1714263" y="1696"/>
                </a:lnTo>
                <a:lnTo>
                  <a:pt x="1762637" y="3765"/>
                </a:lnTo>
                <a:lnTo>
                  <a:pt x="1811283" y="6650"/>
                </a:lnTo>
                <a:lnTo>
                  <a:pt x="1860188" y="10354"/>
                </a:lnTo>
                <a:lnTo>
                  <a:pt x="1909337" y="14879"/>
                </a:lnTo>
                <a:lnTo>
                  <a:pt x="1958714" y="20226"/>
                </a:lnTo>
                <a:lnTo>
                  <a:pt x="2008306" y="26398"/>
                </a:lnTo>
                <a:lnTo>
                  <a:pt x="2058097" y="33397"/>
                </a:lnTo>
                <a:lnTo>
                  <a:pt x="2108073" y="41226"/>
                </a:lnTo>
                <a:lnTo>
                  <a:pt x="2158219" y="49885"/>
                </a:lnTo>
                <a:lnTo>
                  <a:pt x="2208521" y="59378"/>
                </a:lnTo>
                <a:lnTo>
                  <a:pt x="2258965" y="69705"/>
                </a:lnTo>
                <a:lnTo>
                  <a:pt x="2309534" y="80871"/>
                </a:lnTo>
                <a:lnTo>
                  <a:pt x="2360215" y="92875"/>
                </a:lnTo>
                <a:lnTo>
                  <a:pt x="2410994" y="105722"/>
                </a:lnTo>
                <a:lnTo>
                  <a:pt x="2461855" y="119412"/>
                </a:lnTo>
                <a:lnTo>
                  <a:pt x="2512784" y="133947"/>
                </a:lnTo>
                <a:lnTo>
                  <a:pt x="2563766" y="149331"/>
                </a:lnTo>
                <a:lnTo>
                  <a:pt x="2614786" y="165564"/>
                </a:lnTo>
                <a:lnTo>
                  <a:pt x="2665831" y="182649"/>
                </a:lnTo>
                <a:lnTo>
                  <a:pt x="2716885" y="200589"/>
                </a:lnTo>
                <a:lnTo>
                  <a:pt x="2767933" y="219384"/>
                </a:lnTo>
                <a:lnTo>
                  <a:pt x="2818962" y="239038"/>
                </a:lnTo>
                <a:lnTo>
                  <a:pt x="2869956" y="259553"/>
                </a:lnTo>
                <a:lnTo>
                  <a:pt x="2920901" y="280929"/>
                </a:lnTo>
                <a:lnTo>
                  <a:pt x="2971782" y="303170"/>
                </a:lnTo>
                <a:lnTo>
                  <a:pt x="3022584" y="326278"/>
                </a:lnTo>
                <a:lnTo>
                  <a:pt x="3073293" y="350255"/>
                </a:lnTo>
                <a:lnTo>
                  <a:pt x="3123895" y="375102"/>
                </a:lnTo>
                <a:lnTo>
                  <a:pt x="3166961" y="397019"/>
                </a:lnTo>
                <a:lnTo>
                  <a:pt x="3209741" y="419494"/>
                </a:lnTo>
                <a:lnTo>
                  <a:pt x="3252222" y="442512"/>
                </a:lnTo>
                <a:lnTo>
                  <a:pt x="3294392" y="466056"/>
                </a:lnTo>
                <a:lnTo>
                  <a:pt x="3336239" y="490113"/>
                </a:lnTo>
              </a:path>
            </a:pathLst>
          </a:custGeom>
          <a:ln w="25400">
            <a:solidFill>
              <a:srgbClr val="A4A4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981455" y="5334000"/>
            <a:ext cx="228600" cy="228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86255" y="53340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734055" y="46482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962655" y="44958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67455" y="49530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667255" y="51816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352800" y="46482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581400" y="51816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581400" y="48768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886200" y="50292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962655" y="48768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276855" y="48768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505455" y="4572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124455" y="45720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210055" y="4876800"/>
            <a:ext cx="457200" cy="381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43455" y="49530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581655" y="48768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819655" y="46482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038600" y="5334000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048255" y="5029200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345685" y="4825745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53089" y="4603137"/>
            <a:ext cx="309880" cy="10452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315"/>
              </a:lnSpc>
            </a:pPr>
            <a:r>
              <a:rPr dirty="0" sz="2000">
                <a:latin typeface="Arial"/>
                <a:cs typeface="Arial"/>
              </a:rPr>
              <a:t>residuals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173217" y="5034534"/>
            <a:ext cx="3505200" cy="0"/>
          </a:xfrm>
          <a:custGeom>
            <a:avLst/>
            <a:gdLst/>
            <a:ahLst/>
            <a:cxnLst/>
            <a:rect l="l" t="t" r="r" b="b"/>
            <a:pathLst>
              <a:path w="3505200" h="0">
                <a:moveTo>
                  <a:pt x="0" y="0"/>
                </a:moveTo>
                <a:lnTo>
                  <a:pt x="35052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173217" y="4420361"/>
            <a:ext cx="0" cy="1295400"/>
          </a:xfrm>
          <a:custGeom>
            <a:avLst/>
            <a:gdLst/>
            <a:ahLst/>
            <a:cxnLst/>
            <a:rect l="l" t="t" r="r" b="b"/>
            <a:pathLst>
              <a:path w="0" h="1295400">
                <a:moveTo>
                  <a:pt x="0" y="0"/>
                </a:moveTo>
                <a:lnTo>
                  <a:pt x="0" y="129540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8689593" y="4825745"/>
            <a:ext cx="17780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215890" y="4577334"/>
            <a:ext cx="3195955" cy="0"/>
          </a:xfrm>
          <a:custGeom>
            <a:avLst/>
            <a:gdLst/>
            <a:ahLst/>
            <a:cxnLst/>
            <a:rect l="l" t="t" r="r" b="b"/>
            <a:pathLst>
              <a:path w="3195954" h="0">
                <a:moveTo>
                  <a:pt x="0" y="0"/>
                </a:moveTo>
                <a:lnTo>
                  <a:pt x="3195828" y="0"/>
                </a:lnTo>
              </a:path>
            </a:pathLst>
          </a:custGeom>
          <a:ln w="25908">
            <a:solidFill>
              <a:srgbClr val="A4A4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292090" y="5491734"/>
            <a:ext cx="3119755" cy="0"/>
          </a:xfrm>
          <a:custGeom>
            <a:avLst/>
            <a:gdLst/>
            <a:ahLst/>
            <a:cxnLst/>
            <a:rect l="l" t="t" r="r" b="b"/>
            <a:pathLst>
              <a:path w="3119754" h="0">
                <a:moveTo>
                  <a:pt x="0" y="0"/>
                </a:moveTo>
                <a:lnTo>
                  <a:pt x="3119628" y="0"/>
                </a:lnTo>
              </a:path>
            </a:pathLst>
          </a:custGeom>
          <a:ln w="25908">
            <a:solidFill>
              <a:srgbClr val="A4A4A4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858255" y="48051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553455" y="46527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5172455" y="51861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299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599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299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324855" y="49575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248655" y="46527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6239255" y="49575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239255" y="45765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553455" y="51861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299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599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299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7001256" y="45765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6544056" y="47289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6391655" y="52623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5934455" y="5186171"/>
            <a:ext cx="228600" cy="2285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7687056" y="48051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7001256" y="51861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299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599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299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6696456" y="5033771"/>
            <a:ext cx="228600" cy="22859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687056" y="51099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599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153656" y="49575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7306056" y="52623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299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599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299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7382256" y="47289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8068056" y="52623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7915656" y="46527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8296656" y="4881371"/>
            <a:ext cx="228600" cy="2286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7915656" y="4957571"/>
            <a:ext cx="228600" cy="228600"/>
          </a:xfrm>
          <a:custGeom>
            <a:avLst/>
            <a:gdLst/>
            <a:ahLst/>
            <a:cxnLst/>
            <a:rect l="l" t="t" r="r" b="b"/>
            <a:pathLst>
              <a:path w="228600" h="228600">
                <a:moveTo>
                  <a:pt x="114300" y="0"/>
                </a:moveTo>
                <a:lnTo>
                  <a:pt x="69812" y="8983"/>
                </a:lnTo>
                <a:lnTo>
                  <a:pt x="33480" y="33480"/>
                </a:lnTo>
                <a:lnTo>
                  <a:pt x="8983" y="69812"/>
                </a:lnTo>
                <a:lnTo>
                  <a:pt x="0" y="114300"/>
                </a:lnTo>
                <a:lnTo>
                  <a:pt x="8983" y="158787"/>
                </a:lnTo>
                <a:lnTo>
                  <a:pt x="33480" y="195119"/>
                </a:lnTo>
                <a:lnTo>
                  <a:pt x="69812" y="219616"/>
                </a:lnTo>
                <a:lnTo>
                  <a:pt x="114300" y="228600"/>
                </a:lnTo>
                <a:lnTo>
                  <a:pt x="158787" y="219616"/>
                </a:lnTo>
                <a:lnTo>
                  <a:pt x="195119" y="195119"/>
                </a:lnTo>
                <a:lnTo>
                  <a:pt x="219616" y="158787"/>
                </a:lnTo>
                <a:lnTo>
                  <a:pt x="228600" y="114300"/>
                </a:lnTo>
                <a:lnTo>
                  <a:pt x="219616" y="69812"/>
                </a:lnTo>
                <a:lnTo>
                  <a:pt x="195119" y="33480"/>
                </a:lnTo>
                <a:lnTo>
                  <a:pt x="158787" y="8983"/>
                </a:lnTo>
                <a:lnTo>
                  <a:pt x="114300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753618" y="2367533"/>
            <a:ext cx="0" cy="1519555"/>
          </a:xfrm>
          <a:custGeom>
            <a:avLst/>
            <a:gdLst/>
            <a:ahLst/>
            <a:cxnLst/>
            <a:rect l="l" t="t" r="r" b="b"/>
            <a:pathLst>
              <a:path w="0" h="1519554">
                <a:moveTo>
                  <a:pt x="0" y="0"/>
                </a:moveTo>
                <a:lnTo>
                  <a:pt x="0" y="1519427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753618" y="3886961"/>
            <a:ext cx="3352800" cy="0"/>
          </a:xfrm>
          <a:custGeom>
            <a:avLst/>
            <a:gdLst/>
            <a:ahLst/>
            <a:cxnLst/>
            <a:rect l="l" t="t" r="r" b="b"/>
            <a:pathLst>
              <a:path w="3352800" h="0">
                <a:moveTo>
                  <a:pt x="0" y="0"/>
                </a:moveTo>
                <a:lnTo>
                  <a:pt x="33528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753618" y="2286761"/>
            <a:ext cx="3429000" cy="1143000"/>
          </a:xfrm>
          <a:custGeom>
            <a:avLst/>
            <a:gdLst/>
            <a:ahLst/>
            <a:cxnLst/>
            <a:rect l="l" t="t" r="r" b="b"/>
            <a:pathLst>
              <a:path w="3429000" h="1143000">
                <a:moveTo>
                  <a:pt x="0" y="1143000"/>
                </a:moveTo>
                <a:lnTo>
                  <a:pt x="3429000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134693" y="3582647"/>
            <a:ext cx="226133" cy="22610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515723" y="3430247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2887323" y="22872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115923" y="25158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3582647" y="21348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820523" y="32016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420722" y="24396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811247" y="2515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3811247" y="22110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116047" y="22872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3277847" y="20586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430123" y="26682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582523" y="22872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287248" y="23634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1363323" y="32016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591923" y="29730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1896723" y="29730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34923" y="25920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972923" y="2515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4192247" y="25920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201523" y="28968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4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 txBox="1"/>
          <p:nvPr/>
        </p:nvSpPr>
        <p:spPr>
          <a:xfrm>
            <a:off x="612140" y="1930349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4117085" y="3682060"/>
            <a:ext cx="1784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87" name="object 87"/>
          <p:cNvSpPr/>
          <p:nvPr/>
        </p:nvSpPr>
        <p:spPr>
          <a:xfrm>
            <a:off x="5106161" y="2326385"/>
            <a:ext cx="6350" cy="1560830"/>
          </a:xfrm>
          <a:custGeom>
            <a:avLst/>
            <a:gdLst/>
            <a:ahLst/>
            <a:cxnLst/>
            <a:rect l="l" t="t" r="r" b="b"/>
            <a:pathLst>
              <a:path w="6350" h="1560829">
                <a:moveTo>
                  <a:pt x="6096" y="0"/>
                </a:moveTo>
                <a:lnTo>
                  <a:pt x="0" y="156057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112258" y="2245614"/>
            <a:ext cx="3429000" cy="1143000"/>
          </a:xfrm>
          <a:custGeom>
            <a:avLst/>
            <a:gdLst/>
            <a:ahLst/>
            <a:cxnLst/>
            <a:rect l="l" t="t" r="r" b="b"/>
            <a:pathLst>
              <a:path w="3429000" h="1143000">
                <a:moveTo>
                  <a:pt x="0" y="1143000"/>
                </a:moveTo>
                <a:lnTo>
                  <a:pt x="3428999" y="0"/>
                </a:lnTo>
              </a:path>
            </a:pathLst>
          </a:custGeom>
          <a:ln w="289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5173322" y="3506447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5401922" y="32016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7078322" y="2134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7230722" y="2515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7840322" y="22110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5630522" y="3354047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7383122" y="28206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7840322" y="2515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7992722" y="1941173"/>
            <a:ext cx="226103" cy="2261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535522" y="22110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468722" y="31254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544922" y="2515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163922" y="23634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5249522" y="2896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5554322" y="27444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5859122" y="2931773"/>
            <a:ext cx="226103" cy="226103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773522" y="28206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6240122" y="28968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4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8221322" y="26682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6011522" y="3201648"/>
            <a:ext cx="226695" cy="226695"/>
          </a:xfrm>
          <a:custGeom>
            <a:avLst/>
            <a:gdLst/>
            <a:ahLst/>
            <a:cxnLst/>
            <a:rect l="l" t="t" r="r" b="b"/>
            <a:pathLst>
              <a:path w="226695" h="226695">
                <a:moveTo>
                  <a:pt x="96198" y="0"/>
                </a:moveTo>
                <a:lnTo>
                  <a:pt x="53488" y="15515"/>
                </a:lnTo>
                <a:lnTo>
                  <a:pt x="20212" y="46295"/>
                </a:lnTo>
                <a:lnTo>
                  <a:pt x="1974" y="86111"/>
                </a:lnTo>
                <a:lnTo>
                  <a:pt x="0" y="129905"/>
                </a:lnTo>
                <a:lnTo>
                  <a:pt x="15515" y="172614"/>
                </a:lnTo>
                <a:lnTo>
                  <a:pt x="46295" y="205890"/>
                </a:lnTo>
                <a:lnTo>
                  <a:pt x="86111" y="224129"/>
                </a:lnTo>
                <a:lnTo>
                  <a:pt x="129905" y="226103"/>
                </a:lnTo>
                <a:lnTo>
                  <a:pt x="172614" y="210587"/>
                </a:lnTo>
                <a:lnTo>
                  <a:pt x="205890" y="179808"/>
                </a:lnTo>
                <a:lnTo>
                  <a:pt x="224129" y="139991"/>
                </a:lnTo>
                <a:lnTo>
                  <a:pt x="226103" y="96198"/>
                </a:lnTo>
                <a:lnTo>
                  <a:pt x="210587" y="53488"/>
                </a:lnTo>
                <a:lnTo>
                  <a:pt x="179808" y="20212"/>
                </a:lnTo>
                <a:lnTo>
                  <a:pt x="139991" y="1974"/>
                </a:lnTo>
                <a:lnTo>
                  <a:pt x="96198" y="0"/>
                </a:lnTo>
                <a:close/>
              </a:path>
            </a:pathLst>
          </a:custGeom>
          <a:solidFill>
            <a:srgbClr val="850C4B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8373722" y="21348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 txBox="1"/>
          <p:nvPr/>
        </p:nvSpPr>
        <p:spPr>
          <a:xfrm>
            <a:off x="4956175" y="1930349"/>
            <a:ext cx="2292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Y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8460993" y="3682060"/>
            <a:ext cx="17843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2" name="object 112"/>
          <p:cNvSpPr/>
          <p:nvPr/>
        </p:nvSpPr>
        <p:spPr>
          <a:xfrm>
            <a:off x="5097017" y="3886961"/>
            <a:ext cx="3352800" cy="0"/>
          </a:xfrm>
          <a:custGeom>
            <a:avLst/>
            <a:gdLst/>
            <a:ahLst/>
            <a:cxnLst/>
            <a:rect l="l" t="t" r="r" b="b"/>
            <a:pathLst>
              <a:path w="3352800" h="0">
                <a:moveTo>
                  <a:pt x="0" y="0"/>
                </a:moveTo>
                <a:lnTo>
                  <a:pt x="33528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7078322" y="2820648"/>
            <a:ext cx="226103" cy="22610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 txBox="1"/>
          <p:nvPr/>
        </p:nvSpPr>
        <p:spPr>
          <a:xfrm>
            <a:off x="4773273" y="4603137"/>
            <a:ext cx="309880" cy="10452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315"/>
              </a:lnSpc>
            </a:pPr>
            <a:r>
              <a:rPr dirty="0" sz="2000">
                <a:latin typeface="Arial"/>
                <a:cs typeface="Arial"/>
              </a:rPr>
              <a:t>residuals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5" name="object 115"/>
          <p:cNvSpPr/>
          <p:nvPr/>
        </p:nvSpPr>
        <p:spPr>
          <a:xfrm>
            <a:off x="4648961" y="1677161"/>
            <a:ext cx="0" cy="4724400"/>
          </a:xfrm>
          <a:custGeom>
            <a:avLst/>
            <a:gdLst/>
            <a:ahLst/>
            <a:cxnLst/>
            <a:rect l="l" t="t" r="r" b="b"/>
            <a:pathLst>
              <a:path w="0" h="4724400">
                <a:moveTo>
                  <a:pt x="0" y="0"/>
                </a:moveTo>
                <a:lnTo>
                  <a:pt x="0" y="4724400"/>
                </a:lnTo>
              </a:path>
            </a:pathLst>
          </a:custGeom>
          <a:ln w="28956">
            <a:solidFill>
              <a:srgbClr val="B31166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78096" y="749332"/>
            <a:ext cx="2199005" cy="70485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">
                <a:latin typeface="Arial"/>
                <a:cs typeface="Arial"/>
              </a:rPr>
              <a:t>SUMMARY</a:t>
            </a:r>
            <a:r>
              <a:rPr dirty="0" sz="1400" spc="-30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OUTPUT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700">
              <a:latin typeface="Times New Roman"/>
              <a:cs typeface="Times New Roman"/>
            </a:endParaRPr>
          </a:p>
          <a:p>
            <a:pPr marL="500380">
              <a:lnSpc>
                <a:spcPct val="100000"/>
              </a:lnSpc>
            </a:pPr>
            <a:r>
              <a:rPr dirty="0" sz="1400" spc="10" i="1">
                <a:latin typeface="Arial"/>
                <a:cs typeface="Arial"/>
              </a:rPr>
              <a:t>Regression</a:t>
            </a:r>
            <a:r>
              <a:rPr dirty="0" sz="1400" spc="-55" i="1">
                <a:latin typeface="Arial"/>
                <a:cs typeface="Arial"/>
              </a:rPr>
              <a:t> </a:t>
            </a:r>
            <a:r>
              <a:rPr dirty="0" sz="1400" spc="5" i="1">
                <a:latin typeface="Arial"/>
                <a:cs typeface="Arial"/>
              </a:rPr>
              <a:t>Statistics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096" y="1435933"/>
            <a:ext cx="1541145" cy="1136015"/>
          </a:xfrm>
          <a:prstGeom prst="rect">
            <a:avLst/>
          </a:prstGeom>
        </p:spPr>
        <p:txBody>
          <a:bodyPr wrap="square" lIns="0" tIns="4445" rIns="0" bIns="0" rtlCol="0" vert="horz">
            <a:spAutoFit/>
          </a:bodyPr>
          <a:lstStyle/>
          <a:p>
            <a:pPr marL="12700" marR="720090">
              <a:lnSpc>
                <a:spcPct val="105100"/>
              </a:lnSpc>
              <a:spcBef>
                <a:spcPts val="35"/>
              </a:spcBef>
            </a:pPr>
            <a:r>
              <a:rPr dirty="0" sz="1400" spc="5">
                <a:latin typeface="Arial"/>
                <a:cs typeface="Arial"/>
              </a:rPr>
              <a:t>Multiple</a:t>
            </a:r>
            <a:r>
              <a:rPr dirty="0" sz="1400" spc="-85">
                <a:latin typeface="Arial"/>
                <a:cs typeface="Arial"/>
              </a:rPr>
              <a:t> </a:t>
            </a:r>
            <a:r>
              <a:rPr dirty="0" sz="1400" spc="15">
                <a:latin typeface="Arial"/>
                <a:cs typeface="Arial"/>
              </a:rPr>
              <a:t>R  R</a:t>
            </a:r>
            <a:r>
              <a:rPr dirty="0" sz="1400" spc="-40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Square</a:t>
            </a:r>
            <a:endParaRPr sz="1400">
              <a:latin typeface="Arial"/>
              <a:cs typeface="Arial"/>
            </a:endParaRPr>
          </a:p>
          <a:p>
            <a:pPr marL="12700" marR="5080">
              <a:lnSpc>
                <a:spcPct val="104200"/>
              </a:lnSpc>
              <a:spcBef>
                <a:spcPts val="15"/>
              </a:spcBef>
            </a:pPr>
            <a:r>
              <a:rPr dirty="0" sz="1400" spc="10">
                <a:latin typeface="Arial"/>
                <a:cs typeface="Arial"/>
              </a:rPr>
              <a:t>Adjusted </a:t>
            </a:r>
            <a:r>
              <a:rPr dirty="0" sz="1400" spc="15">
                <a:latin typeface="Arial"/>
                <a:cs typeface="Arial"/>
              </a:rPr>
              <a:t>R</a:t>
            </a:r>
            <a:r>
              <a:rPr dirty="0" sz="1400" spc="-75">
                <a:latin typeface="Arial"/>
                <a:cs typeface="Arial"/>
              </a:rPr>
              <a:t> </a:t>
            </a:r>
            <a:r>
              <a:rPr dirty="0" sz="1400" spc="5">
                <a:latin typeface="Arial"/>
                <a:cs typeface="Arial"/>
              </a:rPr>
              <a:t>Square  Standard Error  Observations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05676" y="1435933"/>
            <a:ext cx="777240" cy="113601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20"/>
              </a:spcBef>
            </a:pPr>
            <a:r>
              <a:rPr dirty="0" sz="1400" spc="5">
                <a:latin typeface="Arial"/>
                <a:cs typeface="Arial"/>
              </a:rPr>
              <a:t>0.982655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90"/>
              </a:spcBef>
            </a:pPr>
            <a:r>
              <a:rPr dirty="0" sz="1400" spc="5">
                <a:latin typeface="Arial"/>
                <a:cs typeface="Arial"/>
              </a:rPr>
              <a:t>0.96561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85"/>
              </a:spcBef>
            </a:pPr>
            <a:r>
              <a:rPr dirty="0" sz="1400" spc="5">
                <a:latin typeface="Arial"/>
                <a:cs typeface="Arial"/>
              </a:rPr>
              <a:t>0.959879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85"/>
              </a:spcBef>
            </a:pPr>
            <a:r>
              <a:rPr dirty="0" sz="1400" spc="5">
                <a:latin typeface="Arial"/>
                <a:cs typeface="Arial"/>
              </a:rPr>
              <a:t>26.01378</a:t>
            </a:r>
            <a:endParaRPr sz="1400">
              <a:latin typeface="Arial"/>
              <a:cs typeface="Arial"/>
            </a:endParaRPr>
          </a:p>
          <a:p>
            <a:pPr algn="r" marR="5080">
              <a:lnSpc>
                <a:spcPct val="100000"/>
              </a:lnSpc>
              <a:spcBef>
                <a:spcPts val="55"/>
              </a:spcBef>
            </a:pPr>
            <a:r>
              <a:rPr dirty="0" sz="1400" spc="5">
                <a:latin typeface="Arial"/>
                <a:cs typeface="Arial"/>
              </a:rPr>
              <a:t>15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096" y="2790985"/>
            <a:ext cx="65786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5">
                <a:latin typeface="Arial"/>
                <a:cs typeface="Arial"/>
              </a:rPr>
              <a:t>A</a:t>
            </a:r>
            <a:r>
              <a:rPr dirty="0" sz="1400" spc="15">
                <a:latin typeface="Arial"/>
                <a:cs typeface="Arial"/>
              </a:rPr>
              <a:t>N</a:t>
            </a:r>
            <a:r>
              <a:rPr dirty="0" sz="1400" spc="20">
                <a:latin typeface="Arial"/>
                <a:cs typeface="Arial"/>
              </a:rPr>
              <a:t>O</a:t>
            </a:r>
            <a:r>
              <a:rPr dirty="0" sz="1400" spc="5">
                <a:latin typeface="Arial"/>
                <a:cs typeface="Arial"/>
              </a:rPr>
              <a:t>V</a:t>
            </a:r>
            <a:r>
              <a:rPr dirty="0" sz="1400" spc="15"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51750" y="3032738"/>
            <a:ext cx="175895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i="1">
                <a:latin typeface="Arial"/>
                <a:cs typeface="Arial"/>
              </a:rPr>
              <a:t>df</a:t>
            </a:r>
            <a:endParaRPr sz="1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23352" y="3032738"/>
            <a:ext cx="26543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5" i="1">
                <a:latin typeface="Arial"/>
                <a:cs typeface="Arial"/>
              </a:rPr>
              <a:t>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27075" y="3032738"/>
            <a:ext cx="29210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-5" i="1">
                <a:latin typeface="Arial"/>
                <a:cs typeface="Arial"/>
              </a:rPr>
              <a:t>MS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22622" y="3032738"/>
            <a:ext cx="13589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10" i="1"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47498" y="3032738"/>
            <a:ext cx="1037590" cy="24257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5" i="1">
                <a:latin typeface="Arial"/>
                <a:cs typeface="Arial"/>
              </a:rPr>
              <a:t>ignificance</a:t>
            </a:r>
            <a:r>
              <a:rPr dirty="0" sz="1400" spc="-60" i="1">
                <a:latin typeface="Arial"/>
                <a:cs typeface="Arial"/>
              </a:rPr>
              <a:t> </a:t>
            </a:r>
            <a:r>
              <a:rPr dirty="0" sz="1400" spc="10" i="1">
                <a:latin typeface="Arial"/>
                <a:cs typeface="Arial"/>
              </a:rPr>
              <a:t>F</a:t>
            </a:r>
            <a:endParaRPr sz="14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5954" y="1232471"/>
            <a:ext cx="2751455" cy="0"/>
          </a:xfrm>
          <a:custGeom>
            <a:avLst/>
            <a:gdLst/>
            <a:ahLst/>
            <a:cxnLst/>
            <a:rect l="l" t="t" r="r" b="b"/>
            <a:pathLst>
              <a:path w="2751455" h="0">
                <a:moveTo>
                  <a:pt x="0" y="0"/>
                </a:moveTo>
                <a:lnTo>
                  <a:pt x="2751273" y="0"/>
                </a:lnTo>
              </a:path>
            </a:pathLst>
          </a:custGeom>
          <a:ln w="348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7043" y="1449722"/>
            <a:ext cx="2749550" cy="0"/>
          </a:xfrm>
          <a:custGeom>
            <a:avLst/>
            <a:gdLst/>
            <a:ahLst/>
            <a:cxnLst/>
            <a:rect l="l" t="t" r="r" b="b"/>
            <a:pathLst>
              <a:path w="2749550" h="0">
                <a:moveTo>
                  <a:pt x="0" y="0"/>
                </a:moveTo>
                <a:lnTo>
                  <a:pt x="274909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5954" y="1457345"/>
            <a:ext cx="2751455" cy="0"/>
          </a:xfrm>
          <a:custGeom>
            <a:avLst/>
            <a:gdLst/>
            <a:ahLst/>
            <a:cxnLst/>
            <a:rect l="l" t="t" r="r" b="b"/>
            <a:pathLst>
              <a:path w="2751455" h="0">
                <a:moveTo>
                  <a:pt x="0" y="0"/>
                </a:moveTo>
                <a:lnTo>
                  <a:pt x="2751273" y="0"/>
                </a:lnTo>
              </a:path>
            </a:pathLst>
          </a:custGeom>
          <a:ln w="1742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5954" y="2592423"/>
            <a:ext cx="2751455" cy="0"/>
          </a:xfrm>
          <a:custGeom>
            <a:avLst/>
            <a:gdLst/>
            <a:ahLst/>
            <a:cxnLst/>
            <a:rect l="l" t="t" r="r" b="b"/>
            <a:pathLst>
              <a:path w="2751455" h="0">
                <a:moveTo>
                  <a:pt x="0" y="0"/>
                </a:moveTo>
                <a:lnTo>
                  <a:pt x="2751273" y="0"/>
                </a:lnTo>
              </a:path>
            </a:pathLst>
          </a:custGeom>
          <a:ln w="348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5954" y="3054149"/>
            <a:ext cx="6419850" cy="0"/>
          </a:xfrm>
          <a:custGeom>
            <a:avLst/>
            <a:gdLst/>
            <a:ahLst/>
            <a:cxnLst/>
            <a:rect l="l" t="t" r="r" b="b"/>
            <a:pathLst>
              <a:path w="6419850" h="0">
                <a:moveTo>
                  <a:pt x="0" y="0"/>
                </a:moveTo>
                <a:lnTo>
                  <a:pt x="6419336" y="0"/>
                </a:lnTo>
              </a:path>
            </a:pathLst>
          </a:custGeom>
          <a:ln w="348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55954" y="3278388"/>
          <a:ext cx="9088120" cy="721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3990"/>
                <a:gridCol w="1322070"/>
                <a:gridCol w="918210"/>
                <a:gridCol w="948054"/>
                <a:gridCol w="852170"/>
                <a:gridCol w="937260"/>
                <a:gridCol w="2669540"/>
              </a:tblGrid>
              <a:tr h="221916">
                <a:tc>
                  <a:txBody>
                    <a:bodyPr/>
                    <a:lstStyle/>
                    <a:p>
                      <a:pPr marL="34290">
                        <a:lnSpc>
                          <a:spcPts val="1635"/>
                        </a:lnSpc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Regression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35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228014.6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114007.3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168.4712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67005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1.65E-09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22423">
                <a:tc>
                  <a:txBody>
                    <a:bodyPr/>
                    <a:lstStyle/>
                    <a:p>
                      <a:pPr marL="34290">
                        <a:lnSpc>
                          <a:spcPts val="1650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Residual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8120.603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676.7169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 gridSpan="3"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42350">
                <a:tc>
                  <a:txBody>
                    <a:bodyPr/>
                    <a:lstStyle/>
                    <a:p>
                      <a:pPr marL="34290">
                        <a:lnSpc>
                          <a:spcPts val="1639"/>
                        </a:lnSpc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Total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14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236135.2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3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18" name="object 18"/>
          <p:cNvGraphicFramePr>
            <a:graphicFrameLocks noGrp="1"/>
          </p:cNvGraphicFramePr>
          <p:nvPr/>
        </p:nvGraphicFramePr>
        <p:xfrm>
          <a:off x="55954" y="4202404"/>
          <a:ext cx="9088120" cy="9461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3990"/>
                <a:gridCol w="1322070"/>
                <a:gridCol w="918210"/>
                <a:gridCol w="948054"/>
                <a:gridCol w="852170"/>
                <a:gridCol w="937260"/>
                <a:gridCol w="2669540"/>
              </a:tblGrid>
              <a:tr h="2242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10">
                        <a:lnSpc>
                          <a:spcPts val="1635"/>
                        </a:lnSpc>
                      </a:pPr>
                      <a:r>
                        <a:rPr dirty="0" sz="1400" i="1">
                          <a:latin typeface="Arial"/>
                          <a:cs typeface="Arial"/>
                        </a:rPr>
                        <a:t>Coe</a:t>
                      </a:r>
                      <a:r>
                        <a:rPr dirty="0" sz="1400" spc="-10" i="1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i="1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1400" spc="-10" i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spc="5" i="1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400" spc="-10" i="1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1400" i="1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400" spc="-10" i="1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400" i="1">
                          <a:latin typeface="Arial"/>
                          <a:cs typeface="Arial"/>
                        </a:rPr>
                        <a:t>ts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5720">
                        <a:lnSpc>
                          <a:spcPts val="1635"/>
                        </a:lnSpc>
                      </a:pPr>
                      <a:r>
                        <a:rPr dirty="0" sz="1400" spc="5" i="1">
                          <a:latin typeface="Arial"/>
                          <a:cs typeface="Arial"/>
                        </a:rPr>
                        <a:t>andard</a:t>
                      </a:r>
                      <a:r>
                        <a:rPr dirty="0" sz="1400" spc="-7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i="1">
                          <a:latin typeface="Arial"/>
                          <a:cs typeface="Arial"/>
                        </a:rPr>
                        <a:t>Err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ts val="1635"/>
                        </a:lnSpc>
                      </a:pPr>
                      <a:r>
                        <a:rPr dirty="0" sz="1400" spc="5" i="1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1400" spc="-1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5" i="1">
                          <a:latin typeface="Arial"/>
                          <a:cs typeface="Arial"/>
                        </a:rPr>
                        <a:t>Stat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7790">
                        <a:lnSpc>
                          <a:spcPts val="1635"/>
                        </a:lnSpc>
                      </a:pPr>
                      <a:r>
                        <a:rPr dirty="0" sz="1400" spc="5" i="1">
                          <a:latin typeface="Arial"/>
                          <a:cs typeface="Arial"/>
                        </a:rPr>
                        <a:t>P-value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8890">
                        <a:lnSpc>
                          <a:spcPts val="1635"/>
                        </a:lnSpc>
                      </a:pPr>
                      <a:r>
                        <a:rPr dirty="0" sz="1400" spc="10" i="1">
                          <a:latin typeface="Arial"/>
                          <a:cs typeface="Arial"/>
                        </a:rPr>
                        <a:t>Lower</a:t>
                      </a:r>
                      <a:r>
                        <a:rPr dirty="0" sz="1400" spc="-90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10" i="1">
                          <a:latin typeface="Arial"/>
                          <a:cs typeface="Arial"/>
                        </a:rPr>
                        <a:t>95%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59585">
                        <a:lnSpc>
                          <a:spcPts val="1635"/>
                        </a:lnSpc>
                      </a:pPr>
                      <a:r>
                        <a:rPr dirty="0" sz="1400" spc="10" i="1">
                          <a:latin typeface="Arial"/>
                          <a:cs typeface="Arial"/>
                        </a:rPr>
                        <a:t>Upper</a:t>
                      </a:r>
                      <a:r>
                        <a:rPr dirty="0" sz="1400" spc="-85" i="1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400" spc="10" i="1">
                          <a:latin typeface="Arial"/>
                          <a:cs typeface="Arial"/>
                        </a:rPr>
                        <a:t>95%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3810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221862">
                <a:tc>
                  <a:txBody>
                    <a:bodyPr/>
                    <a:lstStyle/>
                    <a:p>
                      <a:pPr marL="34290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Intercept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562.151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21.0931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7556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26.65094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ts val="1635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4.78E-12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984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516.1931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781175">
                        <a:lnSpc>
                          <a:spcPts val="1635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608.1089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22369">
                <a:tc>
                  <a:txBody>
                    <a:bodyPr/>
                    <a:lstStyle/>
                    <a:p>
                      <a:pPr marL="34290">
                        <a:lnSpc>
                          <a:spcPts val="1650"/>
                        </a:lnSpc>
                      </a:pPr>
                      <a:r>
                        <a:rPr dirty="0" sz="1400" spc="10">
                          <a:latin typeface="Arial"/>
                          <a:cs typeface="Arial"/>
                        </a:rPr>
                        <a:t>Temperature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ts val="165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-5.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50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0.336216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74930">
                        <a:lnSpc>
                          <a:spcPts val="165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.1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99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ts val="1650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1.64E-09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9845">
                        <a:lnSpc>
                          <a:spcPts val="165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-6.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9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3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1781175">
                        <a:lnSpc>
                          <a:spcPts val="1650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-4.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9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242350">
                <a:tc>
                  <a:txBody>
                    <a:bodyPr/>
                    <a:lstStyle/>
                    <a:p>
                      <a:pPr marL="34290">
                        <a:lnSpc>
                          <a:spcPts val="1639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Insulation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3815">
                        <a:lnSpc>
                          <a:spcPts val="1639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.0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0">
                        <a:lnSpc>
                          <a:spcPts val="1639"/>
                        </a:lnSpc>
                      </a:pPr>
                      <a:r>
                        <a:rPr dirty="0" sz="1400" spc="-5">
                          <a:latin typeface="Arial"/>
                          <a:cs typeface="Arial"/>
                        </a:rPr>
                        <a:t>2.342505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74930">
                        <a:lnSpc>
                          <a:spcPts val="1639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-8.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3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7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2235">
                        <a:lnSpc>
                          <a:spcPts val="1639"/>
                        </a:lnSpc>
                      </a:pPr>
                      <a:r>
                        <a:rPr dirty="0" sz="1400" spc="5">
                          <a:latin typeface="Arial"/>
                          <a:cs typeface="Arial"/>
                        </a:rPr>
                        <a:t>1.91E-06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9209">
                        <a:lnSpc>
                          <a:spcPts val="1639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2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.1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62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781175">
                        <a:lnSpc>
                          <a:spcPts val="1639"/>
                        </a:lnSpc>
                      </a:pPr>
                      <a:r>
                        <a:rPr dirty="0" sz="140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1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.9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8</a:t>
                      </a:r>
                      <a:r>
                        <a:rPr dirty="0" sz="1400" spc="-10">
                          <a:latin typeface="Arial"/>
                          <a:cs typeface="Arial"/>
                        </a:rPr>
                        <a:t>4</a:t>
                      </a:r>
                      <a:r>
                        <a:rPr dirty="0" sz="1400">
                          <a:latin typeface="Arial"/>
                          <a:cs typeface="Arial"/>
                        </a:rPr>
                        <a:t>4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B w="381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9" name="object 19"/>
          <p:cNvSpPr txBox="1"/>
          <p:nvPr/>
        </p:nvSpPr>
        <p:spPr>
          <a:xfrm>
            <a:off x="619964" y="5486091"/>
            <a:ext cx="7317105" cy="342265"/>
          </a:xfrm>
          <a:prstGeom prst="rect">
            <a:avLst/>
          </a:prstGeom>
          <a:ln w="13612">
            <a:solidFill>
              <a:srgbClr val="000000"/>
            </a:solidFill>
          </a:ln>
        </p:spPr>
        <p:txBody>
          <a:bodyPr wrap="square" lIns="0" tIns="4445" rIns="0" bIns="0" rtlCol="0" vert="horz">
            <a:spAutoFit/>
          </a:bodyPr>
          <a:lstStyle/>
          <a:p>
            <a:pPr marL="32384">
              <a:lnSpc>
                <a:spcPct val="100000"/>
              </a:lnSpc>
              <a:spcBef>
                <a:spcPts val="35"/>
              </a:spcBef>
            </a:pPr>
            <a:r>
              <a:rPr dirty="0" sz="1400" spc="10" b="1">
                <a:latin typeface="Arial"/>
                <a:cs typeface="Arial"/>
              </a:rPr>
              <a:t>Estimated Heating Oil = </a:t>
            </a:r>
            <a:r>
              <a:rPr dirty="0" sz="1400" spc="5" b="1">
                <a:latin typeface="Arial"/>
                <a:cs typeface="Arial"/>
              </a:rPr>
              <a:t>562.15 - 5.436 </a:t>
            </a:r>
            <a:r>
              <a:rPr dirty="0" sz="1400" spc="10" b="1">
                <a:latin typeface="Arial"/>
                <a:cs typeface="Arial"/>
              </a:rPr>
              <a:t>(Temperature) </a:t>
            </a:r>
            <a:r>
              <a:rPr dirty="0" sz="1400" spc="5" b="1">
                <a:latin typeface="Arial"/>
                <a:cs typeface="Arial"/>
              </a:rPr>
              <a:t>- 20.012</a:t>
            </a:r>
            <a:r>
              <a:rPr dirty="0" sz="1400" spc="-10" b="1">
                <a:latin typeface="Arial"/>
                <a:cs typeface="Arial"/>
              </a:rPr>
              <a:t> </a:t>
            </a:r>
            <a:r>
              <a:rPr dirty="0" sz="1400" spc="10" b="1">
                <a:latin typeface="Arial"/>
                <a:cs typeface="Arial"/>
              </a:rPr>
              <a:t>(Insulation)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11191" y="1461156"/>
            <a:ext cx="5313680" cy="514350"/>
          </a:xfrm>
          <a:prstGeom prst="rect">
            <a:avLst/>
          </a:prstGeom>
          <a:ln w="13612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3020">
              <a:lnSpc>
                <a:spcPts val="1655"/>
              </a:lnSpc>
              <a:tabLst>
                <a:tab pos="3098800" algn="l"/>
              </a:tabLst>
            </a:pPr>
            <a:r>
              <a:rPr dirty="0" sz="1400" spc="15">
                <a:solidFill>
                  <a:srgbClr val="800080"/>
                </a:solidFill>
                <a:latin typeface="Arial"/>
                <a:cs typeface="Arial"/>
              </a:rPr>
              <a:t>Y </a:t>
            </a:r>
            <a:r>
              <a:rPr dirty="0" sz="1400" spc="10">
                <a:solidFill>
                  <a:srgbClr val="800080"/>
                </a:solidFill>
                <a:latin typeface="Arial"/>
                <a:cs typeface="Arial"/>
              </a:rPr>
              <a:t>=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B0 </a:t>
            </a:r>
            <a:r>
              <a:rPr dirty="0" sz="1400" spc="10">
                <a:solidFill>
                  <a:srgbClr val="800080"/>
                </a:solidFill>
                <a:latin typeface="Arial"/>
                <a:cs typeface="Arial"/>
              </a:rPr>
              <a:t>+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B1 </a:t>
            </a:r>
            <a:r>
              <a:rPr dirty="0" sz="1400" spc="15">
                <a:solidFill>
                  <a:srgbClr val="800080"/>
                </a:solidFill>
                <a:latin typeface="Arial"/>
                <a:cs typeface="Arial"/>
              </a:rPr>
              <a:t>X1 </a:t>
            </a:r>
            <a:r>
              <a:rPr dirty="0" sz="1400" spc="10">
                <a:solidFill>
                  <a:srgbClr val="800080"/>
                </a:solidFill>
                <a:latin typeface="Arial"/>
                <a:cs typeface="Arial"/>
              </a:rPr>
              <a:t>+ B2X2 + B3X3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-</a:t>
            </a:r>
            <a:r>
              <a:rPr dirty="0" sz="1400" spc="-60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-</a:t>
            </a:r>
            <a:r>
              <a:rPr dirty="0" sz="1400" spc="15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-	+/-  Error</a:t>
            </a:r>
            <a:endParaRPr sz="1400">
              <a:latin typeface="Arial"/>
              <a:cs typeface="Arial"/>
            </a:endParaRPr>
          </a:p>
          <a:p>
            <a:pPr marL="33020">
              <a:lnSpc>
                <a:spcPct val="100000"/>
              </a:lnSpc>
              <a:spcBef>
                <a:spcPts val="85"/>
              </a:spcBef>
            </a:pPr>
            <a:r>
              <a:rPr dirty="0" sz="1400" spc="10">
                <a:solidFill>
                  <a:srgbClr val="800080"/>
                </a:solidFill>
                <a:latin typeface="Arial"/>
                <a:cs typeface="Arial"/>
              </a:rPr>
              <a:t>Total =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Estimated/Predicted +/-</a:t>
            </a:r>
            <a:r>
              <a:rPr dirty="0" sz="1400" spc="-30">
                <a:solidFill>
                  <a:srgbClr val="800080"/>
                </a:solidFill>
                <a:latin typeface="Arial"/>
                <a:cs typeface="Arial"/>
              </a:rPr>
              <a:t> </a:t>
            </a:r>
            <a:r>
              <a:rPr dirty="0" sz="1400" spc="5">
                <a:solidFill>
                  <a:srgbClr val="800080"/>
                </a:solidFill>
                <a:latin typeface="Arial"/>
                <a:cs typeface="Arial"/>
              </a:rPr>
              <a:t>Error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011423" y="4223003"/>
            <a:ext cx="395605" cy="621030"/>
          </a:xfrm>
          <a:custGeom>
            <a:avLst/>
            <a:gdLst/>
            <a:ahLst/>
            <a:cxnLst/>
            <a:rect l="l" t="t" r="r" b="b"/>
            <a:pathLst>
              <a:path w="395604" h="621029">
                <a:moveTo>
                  <a:pt x="46029" y="61027"/>
                </a:moveTo>
                <a:lnTo>
                  <a:pt x="35361" y="67760"/>
                </a:lnTo>
                <a:lnTo>
                  <a:pt x="384810" y="620649"/>
                </a:lnTo>
                <a:lnTo>
                  <a:pt x="395477" y="613791"/>
                </a:lnTo>
                <a:lnTo>
                  <a:pt x="46029" y="61027"/>
                </a:lnTo>
                <a:close/>
              </a:path>
              <a:path w="395604" h="621029">
                <a:moveTo>
                  <a:pt x="0" y="0"/>
                </a:moveTo>
                <a:lnTo>
                  <a:pt x="8508" y="84709"/>
                </a:lnTo>
                <a:lnTo>
                  <a:pt x="35361" y="67760"/>
                </a:lnTo>
                <a:lnTo>
                  <a:pt x="28575" y="57023"/>
                </a:lnTo>
                <a:lnTo>
                  <a:pt x="39243" y="50292"/>
                </a:lnTo>
                <a:lnTo>
                  <a:pt x="63038" y="50292"/>
                </a:lnTo>
                <a:lnTo>
                  <a:pt x="72898" y="44069"/>
                </a:lnTo>
                <a:lnTo>
                  <a:pt x="0" y="0"/>
                </a:lnTo>
                <a:close/>
              </a:path>
              <a:path w="395604" h="621029">
                <a:moveTo>
                  <a:pt x="39243" y="50292"/>
                </a:moveTo>
                <a:lnTo>
                  <a:pt x="28575" y="57023"/>
                </a:lnTo>
                <a:lnTo>
                  <a:pt x="35361" y="67760"/>
                </a:lnTo>
                <a:lnTo>
                  <a:pt x="46029" y="61027"/>
                </a:lnTo>
                <a:lnTo>
                  <a:pt x="39243" y="50292"/>
                </a:lnTo>
                <a:close/>
              </a:path>
              <a:path w="395604" h="621029">
                <a:moveTo>
                  <a:pt x="63038" y="50292"/>
                </a:moveTo>
                <a:lnTo>
                  <a:pt x="39243" y="50292"/>
                </a:lnTo>
                <a:lnTo>
                  <a:pt x="46029" y="61027"/>
                </a:lnTo>
                <a:lnTo>
                  <a:pt x="63038" y="502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53740" y="4410455"/>
            <a:ext cx="703580" cy="476250"/>
          </a:xfrm>
          <a:custGeom>
            <a:avLst/>
            <a:gdLst/>
            <a:ahLst/>
            <a:cxnLst/>
            <a:rect l="l" t="t" r="r" b="b"/>
            <a:pathLst>
              <a:path w="703579" h="476250">
                <a:moveTo>
                  <a:pt x="66728" y="37273"/>
                </a:moveTo>
                <a:lnTo>
                  <a:pt x="59632" y="47822"/>
                </a:lnTo>
                <a:lnTo>
                  <a:pt x="695960" y="476123"/>
                </a:lnTo>
                <a:lnTo>
                  <a:pt x="703072" y="465709"/>
                </a:lnTo>
                <a:lnTo>
                  <a:pt x="66728" y="37273"/>
                </a:lnTo>
                <a:close/>
              </a:path>
              <a:path w="703579" h="476250">
                <a:moveTo>
                  <a:pt x="0" y="0"/>
                </a:moveTo>
                <a:lnTo>
                  <a:pt x="41910" y="74168"/>
                </a:lnTo>
                <a:lnTo>
                  <a:pt x="59632" y="47822"/>
                </a:lnTo>
                <a:lnTo>
                  <a:pt x="49149" y="40767"/>
                </a:lnTo>
                <a:lnTo>
                  <a:pt x="56261" y="30226"/>
                </a:lnTo>
                <a:lnTo>
                  <a:pt x="71469" y="30226"/>
                </a:lnTo>
                <a:lnTo>
                  <a:pt x="84455" y="10922"/>
                </a:lnTo>
                <a:lnTo>
                  <a:pt x="0" y="0"/>
                </a:lnTo>
                <a:close/>
              </a:path>
              <a:path w="703579" h="476250">
                <a:moveTo>
                  <a:pt x="56261" y="30226"/>
                </a:moveTo>
                <a:lnTo>
                  <a:pt x="49149" y="40767"/>
                </a:lnTo>
                <a:lnTo>
                  <a:pt x="59632" y="47822"/>
                </a:lnTo>
                <a:lnTo>
                  <a:pt x="66728" y="37273"/>
                </a:lnTo>
                <a:lnTo>
                  <a:pt x="56261" y="30226"/>
                </a:lnTo>
                <a:close/>
              </a:path>
              <a:path w="703579" h="476250">
                <a:moveTo>
                  <a:pt x="71469" y="30226"/>
                </a:moveTo>
                <a:lnTo>
                  <a:pt x="56261" y="30226"/>
                </a:lnTo>
                <a:lnTo>
                  <a:pt x="66728" y="37273"/>
                </a:lnTo>
                <a:lnTo>
                  <a:pt x="71469" y="3022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24828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Regression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89278"/>
            <a:ext cx="8035925" cy="2660015"/>
          </a:xfrm>
          <a:prstGeom prst="rect">
            <a:avLst/>
          </a:prstGeom>
        </p:spPr>
        <p:txBody>
          <a:bodyPr wrap="square" lIns="0" tIns="53975" rIns="0" bIns="0" rtlCol="0" vert="horz">
            <a:spAutoFit/>
          </a:bodyPr>
          <a:lstStyle/>
          <a:p>
            <a:pPr marL="194945" marR="422909" indent="-182880">
              <a:lnSpc>
                <a:spcPts val="2590"/>
              </a:lnSpc>
              <a:spcBef>
                <a:spcPts val="425"/>
              </a:spcBef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 spc="-5">
                <a:latin typeface="Arial"/>
                <a:cs typeface="Arial"/>
              </a:rPr>
              <a:t>Regression: technique concerned with predicting some  variables </a:t>
            </a:r>
            <a:r>
              <a:rPr dirty="0" sz="2400">
                <a:latin typeface="Arial"/>
                <a:cs typeface="Arial"/>
              </a:rPr>
              <a:t>by </a:t>
            </a:r>
            <a:r>
              <a:rPr dirty="0" sz="2400" spc="-5">
                <a:latin typeface="Arial"/>
                <a:cs typeface="Arial"/>
              </a:rPr>
              <a:t>knowing</a:t>
            </a:r>
            <a:r>
              <a:rPr dirty="0" sz="2400" spc="5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others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B31166"/>
              </a:buClr>
              <a:buFont typeface="Arial"/>
              <a:buChar char="•"/>
            </a:pPr>
            <a:endParaRPr sz="295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process </a:t>
            </a:r>
            <a:r>
              <a:rPr dirty="0" sz="2400">
                <a:latin typeface="Arial"/>
                <a:cs typeface="Arial"/>
              </a:rPr>
              <a:t>of </a:t>
            </a:r>
            <a:r>
              <a:rPr dirty="0" sz="2400" spc="-5">
                <a:latin typeface="Arial"/>
                <a:cs typeface="Arial"/>
              </a:rPr>
              <a:t>predicting variable </a:t>
            </a:r>
            <a:r>
              <a:rPr dirty="0" sz="2400">
                <a:latin typeface="Arial"/>
                <a:cs typeface="Arial"/>
              </a:rPr>
              <a:t>Y </a:t>
            </a:r>
            <a:r>
              <a:rPr dirty="0" sz="2400" spc="-5">
                <a:latin typeface="Arial"/>
                <a:cs typeface="Arial"/>
              </a:rPr>
              <a:t>using variable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B31166"/>
              </a:buClr>
              <a:buFont typeface="Arial"/>
              <a:buChar char="•"/>
            </a:pPr>
            <a:endParaRPr sz="3250">
              <a:latin typeface="Times New Roman"/>
              <a:cs typeface="Times New Roman"/>
            </a:endParaRPr>
          </a:p>
          <a:p>
            <a:pPr marL="194945" marR="5080" indent="-182880">
              <a:lnSpc>
                <a:spcPts val="2590"/>
              </a:lnSpc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 spc="-60">
                <a:latin typeface="Arial"/>
                <a:cs typeface="Arial"/>
              </a:rPr>
              <a:t>Tells </a:t>
            </a:r>
            <a:r>
              <a:rPr dirty="0" sz="2400" spc="-5">
                <a:latin typeface="Arial"/>
                <a:cs typeface="Arial"/>
              </a:rPr>
              <a:t>you how values in </a:t>
            </a:r>
            <a:r>
              <a:rPr dirty="0" sz="2400">
                <a:latin typeface="Arial"/>
                <a:cs typeface="Arial"/>
              </a:rPr>
              <a:t>y </a:t>
            </a:r>
            <a:r>
              <a:rPr dirty="0" sz="2400" spc="-5">
                <a:latin typeface="Arial"/>
                <a:cs typeface="Arial"/>
              </a:rPr>
              <a:t>change as a function </a:t>
            </a:r>
            <a:r>
              <a:rPr dirty="0" sz="2400">
                <a:latin typeface="Arial"/>
                <a:cs typeface="Arial"/>
              </a:rPr>
              <a:t>of </a:t>
            </a:r>
            <a:r>
              <a:rPr dirty="0" sz="2400" spc="-5">
                <a:latin typeface="Arial"/>
                <a:cs typeface="Arial"/>
              </a:rPr>
              <a:t>changes  in values </a:t>
            </a:r>
            <a:r>
              <a:rPr dirty="0" sz="2400">
                <a:latin typeface="Arial"/>
                <a:cs typeface="Arial"/>
              </a:rPr>
              <a:t>of</a:t>
            </a:r>
            <a:r>
              <a:rPr dirty="0" sz="2400" spc="10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x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46589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Significance</a:t>
            </a:r>
            <a:r>
              <a:rPr dirty="0" spc="-280"/>
              <a:t> </a:t>
            </a:r>
            <a:r>
              <a:rPr dirty="0" spc="-90"/>
              <a:t>testing…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039" y="1404873"/>
            <a:ext cx="3215640" cy="695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95"/>
              </a:spcBef>
            </a:pPr>
            <a:r>
              <a:rPr dirty="0" u="heavy" sz="22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Slope</a:t>
            </a:r>
            <a:endParaRPr sz="220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</a:pPr>
            <a:r>
              <a:rPr dirty="0" sz="2200" spc="-5" b="1">
                <a:latin typeface="Times New Roman"/>
                <a:cs typeface="Times New Roman"/>
              </a:rPr>
              <a:t>Distribution of slope ~</a:t>
            </a:r>
            <a:r>
              <a:rPr dirty="0" sz="2200" spc="-10" b="1">
                <a:latin typeface="Times New Roman"/>
                <a:cs typeface="Times New Roman"/>
              </a:rPr>
              <a:t> </a:t>
            </a:r>
            <a:r>
              <a:rPr dirty="0" sz="2200" b="1">
                <a:latin typeface="Times New Roman"/>
                <a:cs typeface="Times New Roman"/>
              </a:rPr>
              <a:t>T</a:t>
            </a:r>
            <a:r>
              <a:rPr dirty="0" baseline="-24904" sz="2175" b="1">
                <a:latin typeface="Times New Roman"/>
                <a:cs typeface="Times New Roman"/>
              </a:rPr>
              <a:t>n-2</a:t>
            </a:r>
            <a:endParaRPr baseline="-24904" sz="2175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12532" y="2347854"/>
            <a:ext cx="267970" cy="42925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dirty="0" baseline="-15723" sz="3975" spc="-585" i="1">
                <a:latin typeface="Symbol"/>
                <a:cs typeface="Symbol"/>
              </a:rPr>
              <a:t></a:t>
            </a:r>
            <a:r>
              <a:rPr dirty="0" sz="2500" spc="-390">
                <a:latin typeface="Times New Roman"/>
                <a:cs typeface="Times New Roman"/>
              </a:rPr>
              <a:t>ˆ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38200" y="3200400"/>
            <a:ext cx="7696200" cy="1043940"/>
          </a:xfrm>
          <a:custGeom>
            <a:avLst/>
            <a:gdLst/>
            <a:ahLst/>
            <a:cxnLst/>
            <a:rect l="l" t="t" r="r" b="b"/>
            <a:pathLst>
              <a:path w="7696200" h="1043939">
                <a:moveTo>
                  <a:pt x="0" y="1043939"/>
                </a:moveTo>
                <a:lnTo>
                  <a:pt x="7696200" y="1043939"/>
                </a:lnTo>
                <a:lnTo>
                  <a:pt x="7696200" y="0"/>
                </a:lnTo>
                <a:lnTo>
                  <a:pt x="0" y="0"/>
                </a:lnTo>
                <a:lnTo>
                  <a:pt x="0" y="1043939"/>
                </a:lnTo>
                <a:close/>
              </a:path>
            </a:pathLst>
          </a:custGeom>
          <a:solidFill>
            <a:srgbClr val="C6DAF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38200" y="3200400"/>
            <a:ext cx="7696200" cy="1043940"/>
          </a:xfrm>
          <a:custGeom>
            <a:avLst/>
            <a:gdLst/>
            <a:ahLst/>
            <a:cxnLst/>
            <a:rect l="l" t="t" r="r" b="b"/>
            <a:pathLst>
              <a:path w="7696200" h="1043939">
                <a:moveTo>
                  <a:pt x="0" y="1043939"/>
                </a:moveTo>
                <a:lnTo>
                  <a:pt x="7696200" y="1043939"/>
                </a:lnTo>
                <a:lnTo>
                  <a:pt x="7696200" y="0"/>
                </a:lnTo>
                <a:lnTo>
                  <a:pt x="0" y="0"/>
                </a:lnTo>
                <a:lnTo>
                  <a:pt x="0" y="1043939"/>
                </a:lnTo>
                <a:close/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387094" y="3156864"/>
            <a:ext cx="1859914" cy="1043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19300"/>
              </a:lnSpc>
              <a:spcBef>
                <a:spcPts val="100"/>
              </a:spcBef>
              <a:tabLst>
                <a:tab pos="779780" algn="l"/>
              </a:tabLst>
            </a:pPr>
            <a:r>
              <a:rPr dirty="0" sz="2800" spc="-10">
                <a:latin typeface="Tahoma"/>
                <a:cs typeface="Tahoma"/>
              </a:rPr>
              <a:t>H0:	</a:t>
            </a:r>
            <a:r>
              <a:rPr dirty="0" sz="2800" spc="-5">
                <a:latin typeface="Tahoma"/>
                <a:cs typeface="Tahoma"/>
              </a:rPr>
              <a:t>β1 =</a:t>
            </a:r>
            <a:r>
              <a:rPr dirty="0" sz="2800" spc="-80">
                <a:latin typeface="Tahoma"/>
                <a:cs typeface="Tahoma"/>
              </a:rPr>
              <a:t> </a:t>
            </a:r>
            <a:r>
              <a:rPr dirty="0" sz="2800" spc="-5">
                <a:latin typeface="Tahoma"/>
                <a:cs typeface="Tahoma"/>
              </a:rPr>
              <a:t>0  </a:t>
            </a:r>
            <a:r>
              <a:rPr dirty="0" sz="2800" spc="-10">
                <a:latin typeface="Tahoma"/>
                <a:cs typeface="Tahoma"/>
              </a:rPr>
              <a:t>H1:	</a:t>
            </a:r>
            <a:r>
              <a:rPr dirty="0" sz="2800" spc="-5">
                <a:latin typeface="Tahoma"/>
                <a:cs typeface="Tahoma"/>
              </a:rPr>
              <a:t>β1 </a:t>
            </a:r>
            <a:r>
              <a:rPr dirty="0" sz="2800" spc="-5">
                <a:latin typeface="Symbol"/>
                <a:cs typeface="Symbol"/>
              </a:rPr>
              <a:t></a:t>
            </a:r>
            <a:r>
              <a:rPr dirty="0" sz="2800" spc="-55">
                <a:latin typeface="Times New Roman"/>
                <a:cs typeface="Times New Roman"/>
              </a:rPr>
              <a:t> </a:t>
            </a:r>
            <a:r>
              <a:rPr dirty="0" sz="2800" spc="-5">
                <a:latin typeface="Tahoma"/>
                <a:cs typeface="Tahoma"/>
              </a:rPr>
              <a:t>0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73475" y="3156864"/>
            <a:ext cx="4745990" cy="1043940"/>
          </a:xfrm>
          <a:prstGeom prst="rect">
            <a:avLst/>
          </a:prstGeom>
        </p:spPr>
        <p:txBody>
          <a:bodyPr wrap="square" lIns="0" tIns="946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45"/>
              </a:spcBef>
            </a:pPr>
            <a:r>
              <a:rPr dirty="0" sz="2800" spc="-5">
                <a:latin typeface="Tahoma"/>
                <a:cs typeface="Tahoma"/>
              </a:rPr>
              <a:t>(no linear</a:t>
            </a:r>
            <a:r>
              <a:rPr dirty="0" sz="2800" spc="35">
                <a:latin typeface="Tahoma"/>
                <a:cs typeface="Tahoma"/>
              </a:rPr>
              <a:t> </a:t>
            </a:r>
            <a:r>
              <a:rPr dirty="0" sz="2800" spc="-10">
                <a:latin typeface="Tahoma"/>
                <a:cs typeface="Tahoma"/>
              </a:rPr>
              <a:t>relationship)</a:t>
            </a:r>
            <a:endParaRPr sz="2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650"/>
              </a:spcBef>
            </a:pPr>
            <a:r>
              <a:rPr dirty="0" sz="2800" spc="-5">
                <a:latin typeface="Tahoma"/>
                <a:cs typeface="Tahoma"/>
              </a:rPr>
              <a:t>(linear </a:t>
            </a:r>
            <a:r>
              <a:rPr dirty="0" sz="2800" spc="-10">
                <a:latin typeface="Tahoma"/>
                <a:cs typeface="Tahoma"/>
              </a:rPr>
              <a:t>relationship </a:t>
            </a:r>
            <a:r>
              <a:rPr dirty="0" sz="2800">
                <a:latin typeface="Tahoma"/>
                <a:cs typeface="Tahoma"/>
              </a:rPr>
              <a:t>does</a:t>
            </a:r>
            <a:r>
              <a:rPr dirty="0" sz="2800" spc="30">
                <a:latin typeface="Tahoma"/>
                <a:cs typeface="Tahoma"/>
              </a:rPr>
              <a:t> </a:t>
            </a:r>
            <a:r>
              <a:rPr dirty="0" sz="2800" spc="-10">
                <a:latin typeface="Tahoma"/>
                <a:cs typeface="Tahoma"/>
              </a:rPr>
              <a:t>exist)</a:t>
            </a:r>
            <a:endParaRPr sz="28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990566" y="5313878"/>
            <a:ext cx="1454150" cy="0"/>
          </a:xfrm>
          <a:custGeom>
            <a:avLst/>
            <a:gdLst/>
            <a:ahLst/>
            <a:cxnLst/>
            <a:rect l="l" t="t" r="r" b="b"/>
            <a:pathLst>
              <a:path w="1454150" h="0">
                <a:moveTo>
                  <a:pt x="0" y="0"/>
                </a:moveTo>
                <a:lnTo>
                  <a:pt x="1454061" y="0"/>
                </a:lnTo>
              </a:path>
            </a:pathLst>
          </a:custGeom>
          <a:ln w="2116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5009717" y="5240850"/>
            <a:ext cx="198120" cy="59372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700" spc="120">
                <a:latin typeface="Times New Roman"/>
                <a:cs typeface="Times New Roman"/>
              </a:rPr>
              <a:t>ˆ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25296" y="5349079"/>
            <a:ext cx="1405890" cy="6299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sz="3700" spc="85" i="1">
                <a:latin typeface="Times New Roman"/>
                <a:cs typeface="Times New Roman"/>
              </a:rPr>
              <a:t>s</a:t>
            </a:r>
            <a:r>
              <a:rPr dirty="0" sz="3700" spc="85">
                <a:latin typeface="Times New Roman"/>
                <a:cs typeface="Times New Roman"/>
              </a:rPr>
              <a:t>.</a:t>
            </a:r>
            <a:r>
              <a:rPr dirty="0" sz="3700" spc="85" i="1">
                <a:latin typeface="Times New Roman"/>
                <a:cs typeface="Times New Roman"/>
              </a:rPr>
              <a:t>e</a:t>
            </a:r>
            <a:r>
              <a:rPr dirty="0" sz="3700" spc="85">
                <a:latin typeface="Times New Roman"/>
                <a:cs typeface="Times New Roman"/>
              </a:rPr>
              <a:t>.(</a:t>
            </a:r>
            <a:r>
              <a:rPr dirty="0" sz="3950" spc="85" i="1">
                <a:latin typeface="Symbol"/>
                <a:cs typeface="Symbol"/>
              </a:rPr>
              <a:t></a:t>
            </a:r>
            <a:r>
              <a:rPr dirty="0" sz="3950" spc="-420" i="1">
                <a:latin typeface="Times New Roman"/>
                <a:cs typeface="Times New Roman"/>
              </a:rPr>
              <a:t> </a:t>
            </a:r>
            <a:r>
              <a:rPr dirty="0" sz="3700" spc="120">
                <a:latin typeface="Times New Roman"/>
                <a:cs typeface="Times New Roman"/>
              </a:rPr>
              <a:t>)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135237" y="4613504"/>
            <a:ext cx="1198245" cy="62992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5"/>
              </a:spcBef>
            </a:pPr>
            <a:r>
              <a:rPr dirty="0" sz="3950" spc="-470" i="1">
                <a:latin typeface="Symbol"/>
                <a:cs typeface="Symbol"/>
              </a:rPr>
              <a:t></a:t>
            </a:r>
            <a:r>
              <a:rPr dirty="0" baseline="16516" sz="5550" spc="-705">
                <a:latin typeface="Times New Roman"/>
                <a:cs typeface="Times New Roman"/>
              </a:rPr>
              <a:t>ˆ </a:t>
            </a:r>
            <a:r>
              <a:rPr dirty="0" sz="3700" spc="200">
                <a:latin typeface="Symbol"/>
                <a:cs typeface="Symbol"/>
              </a:rPr>
              <a:t></a:t>
            </a:r>
            <a:r>
              <a:rPr dirty="0" sz="3700" spc="-285">
                <a:latin typeface="Times New Roman"/>
                <a:cs typeface="Times New Roman"/>
              </a:rPr>
              <a:t> </a:t>
            </a:r>
            <a:r>
              <a:rPr dirty="0" sz="3700" spc="185">
                <a:latin typeface="Times New Roman"/>
                <a:cs typeface="Times New Roman"/>
              </a:rPr>
              <a:t>0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72994" y="5136641"/>
            <a:ext cx="73342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baseline="16203" sz="3600" spc="-7" i="1">
                <a:latin typeface="Arial"/>
                <a:cs typeface="Arial"/>
              </a:rPr>
              <a:t>T</a:t>
            </a:r>
            <a:r>
              <a:rPr dirty="0" sz="1600" spc="-5" i="1">
                <a:latin typeface="Arial"/>
                <a:cs typeface="Arial"/>
              </a:rPr>
              <a:t>n-2</a:t>
            </a:r>
            <a:r>
              <a:rPr dirty="0" baseline="16203" sz="3600" spc="-7">
                <a:latin typeface="Arial"/>
                <a:cs typeface="Arial"/>
              </a:rPr>
              <a:t>=</a:t>
            </a:r>
            <a:endParaRPr baseline="16203" sz="3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728217"/>
            <a:ext cx="678307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0">
                <a:latin typeface="MS PGothic"/>
                <a:cs typeface="MS PGothic"/>
              </a:rPr>
              <a:t>Functions </a:t>
            </a:r>
            <a:r>
              <a:rPr dirty="0" spc="-55">
                <a:latin typeface="MS PGothic"/>
                <a:cs typeface="MS PGothic"/>
              </a:rPr>
              <a:t>of </a:t>
            </a:r>
            <a:r>
              <a:rPr dirty="0" spc="-95">
                <a:latin typeface="MS PGothic"/>
                <a:cs typeface="MS PGothic"/>
              </a:rPr>
              <a:t>multivariate</a:t>
            </a:r>
            <a:r>
              <a:rPr dirty="0" spc="-455">
                <a:latin typeface="MS PGothic"/>
                <a:cs typeface="MS PGothic"/>
              </a:rPr>
              <a:t> </a:t>
            </a:r>
            <a:r>
              <a:rPr dirty="0" spc="-90">
                <a:latin typeface="MS PGothic"/>
                <a:cs typeface="MS PGothic"/>
              </a:rPr>
              <a:t>analysis: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49273"/>
            <a:ext cx="7618730" cy="134302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B31166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dirty="0" sz="2400">
                <a:latin typeface="Times New Roman"/>
                <a:cs typeface="Times New Roman"/>
              </a:rPr>
              <a:t>Control for</a:t>
            </a:r>
            <a:r>
              <a:rPr dirty="0" sz="2400" spc="-20">
                <a:latin typeface="Times New Roman"/>
                <a:cs typeface="Times New Roman"/>
              </a:rPr>
              <a:t> </a:t>
            </a:r>
            <a:r>
              <a:rPr dirty="0" sz="2400">
                <a:latin typeface="Times New Roman"/>
                <a:cs typeface="Times New Roman"/>
              </a:rPr>
              <a:t>confounders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B31166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dirty="0" sz="2400" spc="-45">
                <a:latin typeface="Times New Roman"/>
                <a:cs typeface="Times New Roman"/>
              </a:rPr>
              <a:t>Test </a:t>
            </a:r>
            <a:r>
              <a:rPr dirty="0" sz="2400">
                <a:latin typeface="Times New Roman"/>
                <a:cs typeface="Times New Roman"/>
              </a:rPr>
              <a:t>for </a:t>
            </a:r>
            <a:r>
              <a:rPr dirty="0" sz="2400" spc="-5">
                <a:latin typeface="Times New Roman"/>
                <a:cs typeface="Times New Roman"/>
              </a:rPr>
              <a:t>interactions </a:t>
            </a:r>
            <a:r>
              <a:rPr dirty="0" sz="2400">
                <a:latin typeface="Times New Roman"/>
                <a:cs typeface="Times New Roman"/>
              </a:rPr>
              <a:t>between predictors </a:t>
            </a:r>
            <a:r>
              <a:rPr dirty="0" sz="2400" spc="-10">
                <a:latin typeface="Times New Roman"/>
                <a:cs typeface="Times New Roman"/>
              </a:rPr>
              <a:t>(effect</a:t>
            </a:r>
            <a:r>
              <a:rPr dirty="0" sz="2400" spc="-5">
                <a:latin typeface="Times New Roman"/>
                <a:cs typeface="Times New Roman"/>
              </a:rPr>
              <a:t> modification)</a:t>
            </a:r>
            <a:endParaRPr sz="2400">
              <a:latin typeface="Times New Roman"/>
              <a:cs typeface="Times New Roman"/>
            </a:endParaRPr>
          </a:p>
          <a:p>
            <a:pPr marL="195580" indent="-182880">
              <a:lnSpc>
                <a:spcPct val="100000"/>
              </a:lnSpc>
              <a:spcBef>
                <a:spcPts val="575"/>
              </a:spcBef>
              <a:buClr>
                <a:srgbClr val="B31166"/>
              </a:buClr>
              <a:buSzPct val="85416"/>
              <a:buFont typeface="Arial"/>
              <a:buChar char="•"/>
              <a:tabLst>
                <a:tab pos="195580" algn="l"/>
              </a:tabLst>
            </a:pPr>
            <a:r>
              <a:rPr dirty="0" sz="2400" spc="-5">
                <a:latin typeface="Times New Roman"/>
                <a:cs typeface="Times New Roman"/>
              </a:rPr>
              <a:t>Improve predictions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55421"/>
            <a:ext cx="450151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95"/>
              <a:t>Interpreting</a:t>
            </a:r>
            <a:r>
              <a:rPr dirty="0" sz="3600" spc="-265"/>
              <a:t> </a:t>
            </a:r>
            <a:r>
              <a:rPr dirty="0" sz="3600" spc="-90"/>
              <a:t>Regression</a:t>
            </a:r>
            <a:endParaRPr sz="36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45844" y="780745"/>
            <a:ext cx="63722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Continuous </a:t>
            </a:r>
            <a:r>
              <a:rPr dirty="0" spc="-90"/>
              <a:t>outcome</a:t>
            </a:r>
            <a:r>
              <a:rPr dirty="0" spc="-325"/>
              <a:t> </a:t>
            </a:r>
            <a:r>
              <a:rPr dirty="0" spc="-90"/>
              <a:t>(means)</a:t>
            </a:r>
          </a:p>
        </p:txBody>
      </p:sp>
      <p:sp>
        <p:nvSpPr>
          <p:cNvPr id="3" name="object 3"/>
          <p:cNvSpPr/>
          <p:nvPr/>
        </p:nvSpPr>
        <p:spPr>
          <a:xfrm>
            <a:off x="228600" y="2057400"/>
            <a:ext cx="1219200" cy="988060"/>
          </a:xfrm>
          <a:custGeom>
            <a:avLst/>
            <a:gdLst/>
            <a:ahLst/>
            <a:cxnLst/>
            <a:rect l="l" t="t" r="r" b="b"/>
            <a:pathLst>
              <a:path w="1219200" h="988060">
                <a:moveTo>
                  <a:pt x="0" y="987551"/>
                </a:moveTo>
                <a:lnTo>
                  <a:pt x="1219200" y="987551"/>
                </a:lnTo>
                <a:lnTo>
                  <a:pt x="1219200" y="0"/>
                </a:lnTo>
                <a:lnTo>
                  <a:pt x="0" y="0"/>
                </a:lnTo>
                <a:lnTo>
                  <a:pt x="0" y="987551"/>
                </a:lnTo>
                <a:close/>
              </a:path>
            </a:pathLst>
          </a:custGeom>
          <a:solidFill>
            <a:srgbClr val="8F8F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447800" y="2057463"/>
            <a:ext cx="4953000" cy="525780"/>
          </a:xfrm>
          <a:custGeom>
            <a:avLst/>
            <a:gdLst/>
            <a:ahLst/>
            <a:cxnLst/>
            <a:rect l="l" t="t" r="r" b="b"/>
            <a:pathLst>
              <a:path w="4953000" h="525780">
                <a:moveTo>
                  <a:pt x="0" y="525462"/>
                </a:moveTo>
                <a:lnTo>
                  <a:pt x="4953000" y="525462"/>
                </a:lnTo>
                <a:lnTo>
                  <a:pt x="4953000" y="0"/>
                </a:lnTo>
                <a:lnTo>
                  <a:pt x="0" y="0"/>
                </a:lnTo>
                <a:lnTo>
                  <a:pt x="0" y="525462"/>
                </a:lnTo>
                <a:close/>
              </a:path>
            </a:pathLst>
          </a:custGeom>
          <a:solidFill>
            <a:srgbClr val="B311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6400800" y="2057400"/>
            <a:ext cx="2590800" cy="988060"/>
          </a:xfrm>
          <a:custGeom>
            <a:avLst/>
            <a:gdLst/>
            <a:ahLst/>
            <a:cxnLst/>
            <a:rect l="l" t="t" r="r" b="b"/>
            <a:pathLst>
              <a:path w="2590800" h="988060">
                <a:moveTo>
                  <a:pt x="0" y="987551"/>
                </a:moveTo>
                <a:lnTo>
                  <a:pt x="2590800" y="987551"/>
                </a:lnTo>
                <a:lnTo>
                  <a:pt x="2590800" y="0"/>
                </a:lnTo>
                <a:lnTo>
                  <a:pt x="0" y="0"/>
                </a:lnTo>
                <a:lnTo>
                  <a:pt x="0" y="987551"/>
                </a:lnTo>
                <a:close/>
              </a:path>
            </a:pathLst>
          </a:custGeom>
          <a:solidFill>
            <a:srgbClr val="B311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447800" y="2582862"/>
            <a:ext cx="2438400" cy="462280"/>
          </a:xfrm>
          <a:custGeom>
            <a:avLst/>
            <a:gdLst/>
            <a:ahLst/>
            <a:cxnLst/>
            <a:rect l="l" t="t" r="r" b="b"/>
            <a:pathLst>
              <a:path w="2438400" h="462280">
                <a:moveTo>
                  <a:pt x="0" y="462089"/>
                </a:moveTo>
                <a:lnTo>
                  <a:pt x="2438400" y="462089"/>
                </a:lnTo>
                <a:lnTo>
                  <a:pt x="2438400" y="0"/>
                </a:lnTo>
                <a:lnTo>
                  <a:pt x="0" y="0"/>
                </a:lnTo>
                <a:lnTo>
                  <a:pt x="0" y="462089"/>
                </a:lnTo>
                <a:close/>
              </a:path>
            </a:pathLst>
          </a:custGeom>
          <a:solidFill>
            <a:srgbClr val="B311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886200" y="2582862"/>
            <a:ext cx="2514600" cy="462280"/>
          </a:xfrm>
          <a:custGeom>
            <a:avLst/>
            <a:gdLst/>
            <a:ahLst/>
            <a:cxnLst/>
            <a:rect l="l" t="t" r="r" b="b"/>
            <a:pathLst>
              <a:path w="2514600" h="462280">
                <a:moveTo>
                  <a:pt x="0" y="462089"/>
                </a:moveTo>
                <a:lnTo>
                  <a:pt x="2514600" y="462089"/>
                </a:lnTo>
                <a:lnTo>
                  <a:pt x="2514600" y="0"/>
                </a:lnTo>
                <a:lnTo>
                  <a:pt x="0" y="0"/>
                </a:lnTo>
                <a:lnTo>
                  <a:pt x="0" y="462089"/>
                </a:lnTo>
                <a:close/>
              </a:path>
            </a:pathLst>
          </a:custGeom>
          <a:solidFill>
            <a:srgbClr val="B311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8600" y="3044951"/>
            <a:ext cx="1219200" cy="3804285"/>
          </a:xfrm>
          <a:custGeom>
            <a:avLst/>
            <a:gdLst/>
            <a:ahLst/>
            <a:cxnLst/>
            <a:rect l="l" t="t" r="r" b="b"/>
            <a:pathLst>
              <a:path w="1219200" h="3804284">
                <a:moveTo>
                  <a:pt x="0" y="3803904"/>
                </a:moveTo>
                <a:lnTo>
                  <a:pt x="1219200" y="3803904"/>
                </a:lnTo>
                <a:lnTo>
                  <a:pt x="1219200" y="0"/>
                </a:lnTo>
                <a:lnTo>
                  <a:pt x="0" y="0"/>
                </a:lnTo>
                <a:lnTo>
                  <a:pt x="0" y="3803904"/>
                </a:lnTo>
                <a:close/>
              </a:path>
            </a:pathLst>
          </a:custGeom>
          <a:solidFill>
            <a:srgbClr val="8F8F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447800" y="2043176"/>
            <a:ext cx="0" cy="4815205"/>
          </a:xfrm>
          <a:custGeom>
            <a:avLst/>
            <a:gdLst/>
            <a:ahLst/>
            <a:cxnLst/>
            <a:rect l="l" t="t" r="r" b="b"/>
            <a:pathLst>
              <a:path w="0" h="4815205">
                <a:moveTo>
                  <a:pt x="0" y="0"/>
                </a:moveTo>
                <a:lnTo>
                  <a:pt x="0" y="48148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886200" y="2576448"/>
            <a:ext cx="0" cy="4281805"/>
          </a:xfrm>
          <a:custGeom>
            <a:avLst/>
            <a:gdLst/>
            <a:ahLst/>
            <a:cxnLst/>
            <a:rect l="l" t="t" r="r" b="b"/>
            <a:pathLst>
              <a:path w="0" h="4281805">
                <a:moveTo>
                  <a:pt x="0" y="0"/>
                </a:moveTo>
                <a:lnTo>
                  <a:pt x="0" y="4281547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00800" y="2043176"/>
            <a:ext cx="0" cy="4815205"/>
          </a:xfrm>
          <a:custGeom>
            <a:avLst/>
            <a:gdLst/>
            <a:ahLst/>
            <a:cxnLst/>
            <a:rect l="l" t="t" r="r" b="b"/>
            <a:pathLst>
              <a:path w="0" h="4815205">
                <a:moveTo>
                  <a:pt x="0" y="0"/>
                </a:moveTo>
                <a:lnTo>
                  <a:pt x="0" y="48148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441450" y="2582798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70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14312" y="3044951"/>
            <a:ext cx="8791575" cy="0"/>
          </a:xfrm>
          <a:custGeom>
            <a:avLst/>
            <a:gdLst/>
            <a:ahLst/>
            <a:cxnLst/>
            <a:rect l="l" t="t" r="r" b="b"/>
            <a:pathLst>
              <a:path w="8791575" h="0">
                <a:moveTo>
                  <a:pt x="0" y="0"/>
                </a:moveTo>
                <a:lnTo>
                  <a:pt x="879151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28600" y="2043176"/>
            <a:ext cx="0" cy="4815205"/>
          </a:xfrm>
          <a:custGeom>
            <a:avLst/>
            <a:gdLst/>
            <a:ahLst/>
            <a:cxnLst/>
            <a:rect l="l" t="t" r="r" b="b"/>
            <a:pathLst>
              <a:path w="0" h="4815205">
                <a:moveTo>
                  <a:pt x="0" y="0"/>
                </a:moveTo>
                <a:lnTo>
                  <a:pt x="0" y="481482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8991600" y="2043176"/>
            <a:ext cx="0" cy="4815205"/>
          </a:xfrm>
          <a:custGeom>
            <a:avLst/>
            <a:gdLst/>
            <a:ahLst/>
            <a:cxnLst/>
            <a:rect l="l" t="t" r="r" b="b"/>
            <a:pathLst>
              <a:path w="0" h="4815205">
                <a:moveTo>
                  <a:pt x="0" y="0"/>
                </a:moveTo>
                <a:lnTo>
                  <a:pt x="0" y="481482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14312" y="2057400"/>
            <a:ext cx="8791575" cy="0"/>
          </a:xfrm>
          <a:custGeom>
            <a:avLst/>
            <a:gdLst/>
            <a:ahLst/>
            <a:cxnLst/>
            <a:rect l="l" t="t" r="r" b="b"/>
            <a:pathLst>
              <a:path w="8791575" h="0">
                <a:moveTo>
                  <a:pt x="0" y="0"/>
                </a:moveTo>
                <a:lnTo>
                  <a:pt x="8791511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14312" y="6848855"/>
            <a:ext cx="8791575" cy="0"/>
          </a:xfrm>
          <a:custGeom>
            <a:avLst/>
            <a:gdLst/>
            <a:ahLst/>
            <a:cxnLst/>
            <a:rect l="l" t="t" r="r" b="b"/>
            <a:pathLst>
              <a:path w="8791575" h="0">
                <a:moveTo>
                  <a:pt x="0" y="0"/>
                </a:moveTo>
                <a:lnTo>
                  <a:pt x="8791511" y="0"/>
                </a:lnTo>
              </a:path>
            </a:pathLst>
          </a:custGeom>
          <a:ln w="285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307340" y="2345563"/>
            <a:ext cx="734060" cy="45275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>
                <a:latin typeface="Tahoma"/>
                <a:cs typeface="Tahoma"/>
              </a:rPr>
              <a:t>Outcome  </a:t>
            </a:r>
            <a:r>
              <a:rPr dirty="0" sz="1400" spc="-15">
                <a:latin typeface="Tahoma"/>
                <a:cs typeface="Tahoma"/>
              </a:rPr>
              <a:t>Variable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480428" y="2345563"/>
            <a:ext cx="2189480" cy="6661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ahoma"/>
                <a:cs typeface="Tahoma"/>
              </a:rPr>
              <a:t>Alternatives </a:t>
            </a:r>
            <a:r>
              <a:rPr dirty="0" sz="1400">
                <a:latin typeface="Tahoma"/>
                <a:cs typeface="Tahoma"/>
              </a:rPr>
              <a:t>if </a:t>
            </a:r>
            <a:r>
              <a:rPr dirty="0" sz="1400" spc="-5">
                <a:latin typeface="Tahoma"/>
                <a:cs typeface="Tahoma"/>
              </a:rPr>
              <a:t>the normality  assumption </a:t>
            </a:r>
            <a:r>
              <a:rPr dirty="0" sz="1400">
                <a:latin typeface="Tahoma"/>
                <a:cs typeface="Tahoma"/>
              </a:rPr>
              <a:t>is violated </a:t>
            </a:r>
            <a:r>
              <a:rPr dirty="0" sz="1400" spc="-5">
                <a:latin typeface="Tahoma"/>
                <a:cs typeface="Tahoma"/>
              </a:rPr>
              <a:t>(and  small sample</a:t>
            </a:r>
            <a:r>
              <a:rPr dirty="0" sz="1400">
                <a:latin typeface="Tahoma"/>
                <a:cs typeface="Tahoma"/>
              </a:rPr>
              <a:t> </a:t>
            </a:r>
            <a:r>
              <a:rPr dirty="0" sz="1400" spc="-5">
                <a:latin typeface="Tahoma"/>
                <a:cs typeface="Tahoma"/>
              </a:rPr>
              <a:t>size):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26794" y="2088845"/>
            <a:ext cx="3806190" cy="7658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-5">
                <a:latin typeface="Tahoma"/>
                <a:cs typeface="Tahoma"/>
              </a:rPr>
              <a:t>Are the observations </a:t>
            </a:r>
            <a:r>
              <a:rPr dirty="0" sz="1400">
                <a:latin typeface="Tahoma"/>
                <a:cs typeface="Tahoma"/>
              </a:rPr>
              <a:t>independent or</a:t>
            </a:r>
            <a:r>
              <a:rPr dirty="0" sz="1400" spc="-85">
                <a:latin typeface="Tahoma"/>
                <a:cs typeface="Tahoma"/>
              </a:rPr>
              <a:t> </a:t>
            </a:r>
            <a:r>
              <a:rPr dirty="0" sz="1400" spc="-5">
                <a:latin typeface="Tahoma"/>
                <a:cs typeface="Tahoma"/>
              </a:rPr>
              <a:t>correlated?</a:t>
            </a:r>
            <a:endParaRPr sz="14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451100" algn="l"/>
              </a:tabLst>
            </a:pPr>
            <a:r>
              <a:rPr dirty="0" sz="1400">
                <a:latin typeface="Tahoma"/>
                <a:cs typeface="Tahoma"/>
              </a:rPr>
              <a:t>independent	</a:t>
            </a:r>
            <a:r>
              <a:rPr dirty="0" sz="1400" spc="-5">
                <a:latin typeface="Tahoma"/>
                <a:cs typeface="Tahoma"/>
              </a:rPr>
              <a:t>correlated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07340" y="3035020"/>
            <a:ext cx="904240" cy="1177925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400">
                <a:latin typeface="Tahoma"/>
                <a:cs typeface="Tahoma"/>
              </a:rPr>
              <a:t>Contin</a:t>
            </a:r>
            <a:r>
              <a:rPr dirty="0" sz="1400" spc="-10">
                <a:latin typeface="Tahoma"/>
                <a:cs typeface="Tahoma"/>
              </a:rPr>
              <a:t>u</a:t>
            </a:r>
            <a:r>
              <a:rPr dirty="0" sz="1400">
                <a:latin typeface="Tahoma"/>
                <a:cs typeface="Tahoma"/>
              </a:rPr>
              <a:t>ous</a:t>
            </a:r>
            <a:endParaRPr sz="1400">
              <a:latin typeface="Tahoma"/>
              <a:cs typeface="Tahoma"/>
            </a:endParaRPr>
          </a:p>
          <a:p>
            <a:pPr marL="12700" marR="127000">
              <a:lnSpc>
                <a:spcPct val="100000"/>
              </a:lnSpc>
              <a:spcBef>
                <a:spcPts val="335"/>
              </a:spcBef>
            </a:pPr>
            <a:r>
              <a:rPr dirty="0" sz="1400">
                <a:latin typeface="Tahoma"/>
                <a:cs typeface="Tahoma"/>
              </a:rPr>
              <a:t>(e.g.</a:t>
            </a:r>
            <a:r>
              <a:rPr dirty="0" sz="1400" spc="-95">
                <a:latin typeface="Tahoma"/>
                <a:cs typeface="Tahoma"/>
              </a:rPr>
              <a:t> </a:t>
            </a:r>
            <a:r>
              <a:rPr dirty="0" sz="1400">
                <a:latin typeface="Tahoma"/>
                <a:cs typeface="Tahoma"/>
              </a:rPr>
              <a:t>pain  </a:t>
            </a:r>
            <a:r>
              <a:rPr dirty="0" sz="1400" spc="-5">
                <a:latin typeface="Tahoma"/>
                <a:cs typeface="Tahoma"/>
              </a:rPr>
              <a:t>scale,  </a:t>
            </a:r>
            <a:r>
              <a:rPr dirty="0" sz="1400">
                <a:latin typeface="Tahoma"/>
                <a:cs typeface="Tahoma"/>
              </a:rPr>
              <a:t>cognitive  </a:t>
            </a:r>
            <a:r>
              <a:rPr dirty="0" sz="1400" spc="-5">
                <a:latin typeface="Tahoma"/>
                <a:cs typeface="Tahoma"/>
              </a:rPr>
              <a:t>function)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526794" y="3077082"/>
            <a:ext cx="1778635" cy="6045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b="1">
                <a:latin typeface="Tahoma"/>
                <a:cs typeface="Tahoma"/>
              </a:rPr>
              <a:t>Ttest: </a:t>
            </a:r>
            <a:r>
              <a:rPr dirty="0" sz="1200" spc="-5">
                <a:latin typeface="Tahoma"/>
                <a:cs typeface="Tahoma"/>
              </a:rPr>
              <a:t>compares means  between two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independent  </a:t>
            </a:r>
            <a:r>
              <a:rPr dirty="0" sz="1200" spc="-5">
                <a:latin typeface="Tahoma"/>
                <a:cs typeface="Tahoma"/>
              </a:rPr>
              <a:t>groups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526794" y="3918584"/>
            <a:ext cx="1921510" cy="604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ahoma"/>
                <a:cs typeface="Tahoma"/>
              </a:rPr>
              <a:t>ANOVA: </a:t>
            </a:r>
            <a:r>
              <a:rPr dirty="0" sz="1200" spc="-5">
                <a:latin typeface="Tahoma"/>
                <a:cs typeface="Tahoma"/>
              </a:rPr>
              <a:t>compares means  between </a:t>
            </a:r>
            <a:r>
              <a:rPr dirty="0" sz="1200">
                <a:latin typeface="Tahoma"/>
                <a:cs typeface="Tahoma"/>
              </a:rPr>
              <a:t>more </a:t>
            </a:r>
            <a:r>
              <a:rPr dirty="0" sz="1200" spc="-5">
                <a:latin typeface="Tahoma"/>
                <a:cs typeface="Tahoma"/>
              </a:rPr>
              <a:t>than </a:t>
            </a:r>
            <a:r>
              <a:rPr dirty="0" sz="1200" spc="-10">
                <a:latin typeface="Tahoma"/>
                <a:cs typeface="Tahoma"/>
              </a:rPr>
              <a:t>two  </a:t>
            </a:r>
            <a:r>
              <a:rPr dirty="0" sz="1200">
                <a:latin typeface="Tahoma"/>
                <a:cs typeface="Tahoma"/>
              </a:rPr>
              <a:t>independent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groups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526794" y="4759833"/>
            <a:ext cx="1920875" cy="1031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ahoma"/>
                <a:cs typeface="Tahoma"/>
              </a:rPr>
              <a:t>Pearson’s</a:t>
            </a:r>
            <a:r>
              <a:rPr dirty="0" sz="1400" spc="-70" b="1">
                <a:latin typeface="Tahoma"/>
                <a:cs typeface="Tahoma"/>
              </a:rPr>
              <a:t> </a:t>
            </a:r>
            <a:r>
              <a:rPr dirty="0" sz="1400" b="1">
                <a:latin typeface="Tahoma"/>
                <a:cs typeface="Tahoma"/>
              </a:rPr>
              <a:t>correlation  </a:t>
            </a:r>
            <a:r>
              <a:rPr dirty="0" sz="1400" spc="-5" b="1">
                <a:latin typeface="Tahoma"/>
                <a:cs typeface="Tahoma"/>
              </a:rPr>
              <a:t>coefficient </a:t>
            </a:r>
            <a:r>
              <a:rPr dirty="0" sz="1400">
                <a:latin typeface="Tahoma"/>
                <a:cs typeface="Tahoma"/>
              </a:rPr>
              <a:t>(linear  </a:t>
            </a:r>
            <a:r>
              <a:rPr dirty="0" sz="1400" spc="-5">
                <a:latin typeface="Tahoma"/>
                <a:cs typeface="Tahoma"/>
              </a:rPr>
              <a:t>correlation): </a:t>
            </a:r>
            <a:r>
              <a:rPr dirty="0" sz="1200" spc="-5">
                <a:latin typeface="Tahoma"/>
                <a:cs typeface="Tahoma"/>
              </a:rPr>
              <a:t>shows </a:t>
            </a:r>
            <a:r>
              <a:rPr dirty="0" sz="1200">
                <a:latin typeface="Tahoma"/>
                <a:cs typeface="Tahoma"/>
              </a:rPr>
              <a:t>linear  </a:t>
            </a:r>
            <a:r>
              <a:rPr dirty="0" sz="1200" spc="-5">
                <a:latin typeface="Tahoma"/>
                <a:cs typeface="Tahoma"/>
              </a:rPr>
              <a:t>correlation between </a:t>
            </a:r>
            <a:r>
              <a:rPr dirty="0" sz="1200" spc="-10">
                <a:latin typeface="Tahoma"/>
                <a:cs typeface="Tahoma"/>
              </a:rPr>
              <a:t>two  </a:t>
            </a:r>
            <a:r>
              <a:rPr dirty="0" sz="1200" spc="-5">
                <a:latin typeface="Tahoma"/>
                <a:cs typeface="Tahoma"/>
              </a:rPr>
              <a:t>continuous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variables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26794" y="6028131"/>
            <a:ext cx="2261235" cy="787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ahoma"/>
                <a:cs typeface="Tahoma"/>
              </a:rPr>
              <a:t>Linear regression:  </a:t>
            </a:r>
            <a:r>
              <a:rPr dirty="0" sz="1200" spc="-10">
                <a:latin typeface="Tahoma"/>
                <a:cs typeface="Tahoma"/>
              </a:rPr>
              <a:t>multivariate </a:t>
            </a:r>
            <a:r>
              <a:rPr dirty="0" sz="1200" spc="-5">
                <a:latin typeface="Tahoma"/>
                <a:cs typeface="Tahoma"/>
              </a:rPr>
              <a:t>regression technique  </a:t>
            </a:r>
            <a:r>
              <a:rPr dirty="0" sz="1200">
                <a:latin typeface="Tahoma"/>
                <a:cs typeface="Tahoma"/>
              </a:rPr>
              <a:t>used </a:t>
            </a:r>
            <a:r>
              <a:rPr dirty="0" sz="1200" spc="-5">
                <a:latin typeface="Tahoma"/>
                <a:cs typeface="Tahoma"/>
              </a:rPr>
              <a:t>when the outcome </a:t>
            </a:r>
            <a:r>
              <a:rPr dirty="0" sz="1200">
                <a:latin typeface="Tahoma"/>
                <a:cs typeface="Tahoma"/>
              </a:rPr>
              <a:t>is  </a:t>
            </a:r>
            <a:r>
              <a:rPr dirty="0" sz="1200" spc="-5">
                <a:latin typeface="Tahoma"/>
                <a:cs typeface="Tahoma"/>
              </a:rPr>
              <a:t>continuous; gives</a:t>
            </a:r>
            <a:r>
              <a:rPr dirty="0" sz="1200" spc="1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slopes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965575" y="3077082"/>
            <a:ext cx="2330450" cy="7880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1400" spc="-5" b="1">
                <a:latin typeface="Tahoma"/>
                <a:cs typeface="Tahoma"/>
              </a:rPr>
              <a:t>Paired </a:t>
            </a:r>
            <a:r>
              <a:rPr dirty="0" sz="1400" b="1">
                <a:latin typeface="Tahoma"/>
                <a:cs typeface="Tahoma"/>
              </a:rPr>
              <a:t>ttest: </a:t>
            </a:r>
            <a:r>
              <a:rPr dirty="0" sz="1200" spc="-5">
                <a:latin typeface="Tahoma"/>
                <a:cs typeface="Tahoma"/>
              </a:rPr>
              <a:t>compares means  between two related groups </a:t>
            </a:r>
            <a:r>
              <a:rPr dirty="0" sz="1200" spc="-15">
                <a:latin typeface="Tahoma"/>
                <a:cs typeface="Tahoma"/>
              </a:rPr>
              <a:t>(e.g.,  </a:t>
            </a:r>
            <a:r>
              <a:rPr dirty="0" sz="1200" spc="-5">
                <a:latin typeface="Tahoma"/>
                <a:cs typeface="Tahoma"/>
              </a:rPr>
              <a:t>the same subjects before and  after)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65575" y="4101465"/>
            <a:ext cx="2242185" cy="1000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ahoma"/>
                <a:cs typeface="Tahoma"/>
              </a:rPr>
              <a:t>Repeated-measures  </a:t>
            </a:r>
            <a:r>
              <a:rPr dirty="0" sz="1400" b="1">
                <a:latin typeface="Tahoma"/>
                <a:cs typeface="Tahoma"/>
              </a:rPr>
              <a:t>ANOVA: </a:t>
            </a:r>
            <a:r>
              <a:rPr dirty="0" sz="1200" spc="-5">
                <a:latin typeface="Tahoma"/>
                <a:cs typeface="Tahoma"/>
              </a:rPr>
              <a:t>compares changes  </a:t>
            </a:r>
            <a:r>
              <a:rPr dirty="0" sz="1200" spc="-10">
                <a:latin typeface="Tahoma"/>
                <a:cs typeface="Tahoma"/>
              </a:rPr>
              <a:t>over </a:t>
            </a:r>
            <a:r>
              <a:rPr dirty="0" sz="1200" spc="-5">
                <a:latin typeface="Tahoma"/>
                <a:cs typeface="Tahoma"/>
              </a:rPr>
              <a:t>time </a:t>
            </a:r>
            <a:r>
              <a:rPr dirty="0" sz="1200">
                <a:latin typeface="Tahoma"/>
                <a:cs typeface="Tahoma"/>
              </a:rPr>
              <a:t>in </a:t>
            </a:r>
            <a:r>
              <a:rPr dirty="0" sz="1200" spc="-5">
                <a:latin typeface="Tahoma"/>
                <a:cs typeface="Tahoma"/>
              </a:rPr>
              <a:t>the means </a:t>
            </a:r>
            <a:r>
              <a:rPr dirty="0" sz="1200">
                <a:latin typeface="Tahoma"/>
                <a:cs typeface="Tahoma"/>
              </a:rPr>
              <a:t>of </a:t>
            </a:r>
            <a:r>
              <a:rPr dirty="0" sz="1200" spc="-5">
                <a:latin typeface="Tahoma"/>
                <a:cs typeface="Tahoma"/>
              </a:rPr>
              <a:t>two or  </a:t>
            </a:r>
            <a:r>
              <a:rPr dirty="0" sz="1200">
                <a:latin typeface="Tahoma"/>
                <a:cs typeface="Tahoma"/>
              </a:rPr>
              <a:t>more </a:t>
            </a:r>
            <a:r>
              <a:rPr dirty="0" sz="1200" spc="-5">
                <a:latin typeface="Tahoma"/>
                <a:cs typeface="Tahoma"/>
              </a:rPr>
              <a:t>groups (repeated  measurements)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965575" y="5339334"/>
            <a:ext cx="2301875" cy="11836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ahoma"/>
                <a:cs typeface="Tahoma"/>
              </a:rPr>
              <a:t>Mixed </a:t>
            </a:r>
            <a:r>
              <a:rPr dirty="0" sz="1400" b="1">
                <a:latin typeface="Tahoma"/>
                <a:cs typeface="Tahoma"/>
              </a:rPr>
              <a:t>models/GEE  </a:t>
            </a:r>
            <a:r>
              <a:rPr dirty="0" sz="1400" spc="-5" b="1">
                <a:latin typeface="Tahoma"/>
                <a:cs typeface="Tahoma"/>
              </a:rPr>
              <a:t>modeling</a:t>
            </a:r>
            <a:r>
              <a:rPr dirty="0" sz="1400" spc="-5">
                <a:latin typeface="Tahoma"/>
                <a:cs typeface="Tahoma"/>
              </a:rPr>
              <a:t>: </a:t>
            </a:r>
            <a:r>
              <a:rPr dirty="0" sz="1200" spc="-10">
                <a:latin typeface="Tahoma"/>
                <a:cs typeface="Tahoma"/>
              </a:rPr>
              <a:t>multivariate  </a:t>
            </a:r>
            <a:r>
              <a:rPr dirty="0" sz="1200" spc="-5">
                <a:latin typeface="Tahoma"/>
                <a:cs typeface="Tahoma"/>
              </a:rPr>
              <a:t>regression techniques to compare  changes </a:t>
            </a:r>
            <a:r>
              <a:rPr dirty="0" sz="1200" spc="-10">
                <a:latin typeface="Tahoma"/>
                <a:cs typeface="Tahoma"/>
              </a:rPr>
              <a:t>over </a:t>
            </a:r>
            <a:r>
              <a:rPr dirty="0" sz="1200" spc="-5">
                <a:latin typeface="Tahoma"/>
                <a:cs typeface="Tahoma"/>
              </a:rPr>
              <a:t>time between </a:t>
            </a:r>
            <a:r>
              <a:rPr dirty="0" sz="1200" spc="-10">
                <a:latin typeface="Tahoma"/>
                <a:cs typeface="Tahoma"/>
              </a:rPr>
              <a:t>two  </a:t>
            </a:r>
            <a:r>
              <a:rPr dirty="0" sz="1200">
                <a:latin typeface="Tahoma"/>
                <a:cs typeface="Tahoma"/>
              </a:rPr>
              <a:t>or more </a:t>
            </a:r>
            <a:r>
              <a:rPr dirty="0" sz="1200" spc="-5">
                <a:latin typeface="Tahoma"/>
                <a:cs typeface="Tahoma"/>
              </a:rPr>
              <a:t>groups; gives </a:t>
            </a:r>
            <a:r>
              <a:rPr dirty="0" sz="1200" spc="-15">
                <a:latin typeface="Tahoma"/>
                <a:cs typeface="Tahoma"/>
              </a:rPr>
              <a:t>rate </a:t>
            </a:r>
            <a:r>
              <a:rPr dirty="0" sz="1200">
                <a:latin typeface="Tahoma"/>
                <a:cs typeface="Tahoma"/>
              </a:rPr>
              <a:t>of  </a:t>
            </a:r>
            <a:r>
              <a:rPr dirty="0" sz="1200" spc="-5">
                <a:latin typeface="Tahoma"/>
                <a:cs typeface="Tahoma"/>
              </a:rPr>
              <a:t>change </a:t>
            </a:r>
            <a:r>
              <a:rPr dirty="0" sz="1200" spc="-10">
                <a:latin typeface="Tahoma"/>
                <a:cs typeface="Tahoma"/>
              </a:rPr>
              <a:t>over</a:t>
            </a:r>
            <a:r>
              <a:rPr dirty="0" sz="1200" spc="20">
                <a:latin typeface="Tahoma"/>
                <a:cs typeface="Tahoma"/>
              </a:rPr>
              <a:t> </a:t>
            </a:r>
            <a:r>
              <a:rPr dirty="0" sz="1200" spc="-5">
                <a:latin typeface="Tahoma"/>
                <a:cs typeface="Tahoma"/>
              </a:rPr>
              <a:t>time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480428" y="3040611"/>
            <a:ext cx="2252345" cy="867410"/>
          </a:xfrm>
          <a:prstGeom prst="rect">
            <a:avLst/>
          </a:prstGeom>
        </p:spPr>
        <p:txBody>
          <a:bodyPr wrap="square" lIns="0" tIns="48895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  <a:spcBef>
                <a:spcPts val="385"/>
              </a:spcBef>
            </a:pP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Non-parametric</a:t>
            </a:r>
            <a:r>
              <a:rPr dirty="0" u="sng" sz="1200" spc="20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statistics</a:t>
            </a:r>
            <a:endParaRPr sz="1200">
              <a:latin typeface="Tahoma"/>
              <a:cs typeface="Tahoma"/>
            </a:endParaRPr>
          </a:p>
          <a:p>
            <a:pPr algn="just" marL="12700" marR="5080">
              <a:lnSpc>
                <a:spcPct val="100000"/>
              </a:lnSpc>
              <a:spcBef>
                <a:spcPts val="340"/>
              </a:spcBef>
            </a:pPr>
            <a:r>
              <a:rPr dirty="0" sz="1400" b="1">
                <a:latin typeface="Tahoma"/>
                <a:cs typeface="Tahoma"/>
              </a:rPr>
              <a:t>Wilcoxon </a:t>
            </a:r>
            <a:r>
              <a:rPr dirty="0" sz="1400" spc="-5" b="1">
                <a:latin typeface="Tahoma"/>
                <a:cs typeface="Tahoma"/>
              </a:rPr>
              <a:t>sign-rank </a:t>
            </a:r>
            <a:r>
              <a:rPr dirty="0" sz="1400" b="1">
                <a:latin typeface="Tahoma"/>
                <a:cs typeface="Tahoma"/>
              </a:rPr>
              <a:t>test</a:t>
            </a:r>
            <a:r>
              <a:rPr dirty="0" sz="1400">
                <a:latin typeface="Tahoma"/>
                <a:cs typeface="Tahoma"/>
              </a:rPr>
              <a:t>:  </a:t>
            </a:r>
            <a:r>
              <a:rPr dirty="0" sz="1200" spc="-5">
                <a:latin typeface="Tahoma"/>
                <a:cs typeface="Tahoma"/>
              </a:rPr>
              <a:t>non-parametric alternative to the  paired </a:t>
            </a:r>
            <a:r>
              <a:rPr dirty="0" sz="1200" spc="-10">
                <a:latin typeface="Tahoma"/>
                <a:cs typeface="Tahoma"/>
              </a:rPr>
              <a:t>ttest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480428" y="4144136"/>
            <a:ext cx="2356485" cy="635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Tahoma"/>
                <a:cs typeface="Tahoma"/>
              </a:rPr>
              <a:t>Wilcoxon </a:t>
            </a:r>
            <a:r>
              <a:rPr dirty="0" sz="1400" spc="-5" b="1">
                <a:latin typeface="Tahoma"/>
                <a:cs typeface="Tahoma"/>
              </a:rPr>
              <a:t>sum-rank </a:t>
            </a:r>
            <a:r>
              <a:rPr dirty="0" sz="1400" b="1">
                <a:latin typeface="Tahoma"/>
                <a:cs typeface="Tahoma"/>
              </a:rPr>
              <a:t>test  </a:t>
            </a:r>
            <a:r>
              <a:rPr dirty="0" sz="1400" spc="-5">
                <a:latin typeface="Tahoma"/>
                <a:cs typeface="Tahoma"/>
              </a:rPr>
              <a:t>(=Mann-Whitney </a:t>
            </a:r>
            <a:r>
              <a:rPr dirty="0" sz="1400">
                <a:latin typeface="Tahoma"/>
                <a:cs typeface="Tahoma"/>
              </a:rPr>
              <a:t>U </a:t>
            </a:r>
            <a:r>
              <a:rPr dirty="0" sz="1400" spc="-5">
                <a:latin typeface="Tahoma"/>
                <a:cs typeface="Tahoma"/>
              </a:rPr>
              <a:t>test):</a:t>
            </a:r>
            <a:r>
              <a:rPr dirty="0" sz="1400" spc="-16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non-  </a:t>
            </a:r>
            <a:r>
              <a:rPr dirty="0" sz="1200" spc="-10">
                <a:latin typeface="Tahoma"/>
                <a:cs typeface="Tahoma"/>
              </a:rPr>
              <a:t>parametric </a:t>
            </a:r>
            <a:r>
              <a:rPr dirty="0" sz="1200" spc="-5">
                <a:latin typeface="Tahoma"/>
                <a:cs typeface="Tahoma"/>
              </a:rPr>
              <a:t>alternative to the</a:t>
            </a:r>
            <a:r>
              <a:rPr dirty="0" sz="1200" spc="50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ttest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480428" y="5015865"/>
            <a:ext cx="2205990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1680"/>
              </a:lnSpc>
              <a:spcBef>
                <a:spcPts val="100"/>
              </a:spcBef>
            </a:pPr>
            <a:r>
              <a:rPr dirty="0" sz="1400" spc="-5" b="1">
                <a:latin typeface="Tahoma"/>
                <a:cs typeface="Tahoma"/>
              </a:rPr>
              <a:t>Kruskal-Wallis </a:t>
            </a:r>
            <a:r>
              <a:rPr dirty="0" sz="1400" b="1">
                <a:latin typeface="Tahoma"/>
                <a:cs typeface="Tahoma"/>
              </a:rPr>
              <a:t>test:</a:t>
            </a:r>
            <a:r>
              <a:rPr dirty="0" sz="1400" spc="-70" b="1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non-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ts val="1440"/>
              </a:lnSpc>
            </a:pPr>
            <a:r>
              <a:rPr dirty="0" sz="1200" spc="-10">
                <a:latin typeface="Tahoma"/>
                <a:cs typeface="Tahoma"/>
              </a:rPr>
              <a:t>parametric </a:t>
            </a:r>
            <a:r>
              <a:rPr dirty="0" sz="1200" spc="-5">
                <a:latin typeface="Tahoma"/>
                <a:cs typeface="Tahoma"/>
              </a:rPr>
              <a:t>alternative to</a:t>
            </a:r>
            <a:r>
              <a:rPr dirty="0" sz="1200" spc="25">
                <a:latin typeface="Tahoma"/>
                <a:cs typeface="Tahoma"/>
              </a:rPr>
              <a:t> </a:t>
            </a:r>
            <a:r>
              <a:rPr dirty="0" sz="1200" spc="-10">
                <a:latin typeface="Tahoma"/>
                <a:cs typeface="Tahoma"/>
              </a:rPr>
              <a:t>ANOVA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480428" y="5674563"/>
            <a:ext cx="2417445" cy="817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400" spc="-5" b="1">
                <a:latin typeface="Tahoma"/>
                <a:cs typeface="Tahoma"/>
              </a:rPr>
              <a:t>Spearman </a:t>
            </a:r>
            <a:r>
              <a:rPr dirty="0" sz="1400" b="1">
                <a:latin typeface="Tahoma"/>
                <a:cs typeface="Tahoma"/>
              </a:rPr>
              <a:t>rank</a:t>
            </a:r>
            <a:r>
              <a:rPr dirty="0" sz="1400" spc="-65" b="1">
                <a:latin typeface="Tahoma"/>
                <a:cs typeface="Tahoma"/>
              </a:rPr>
              <a:t> </a:t>
            </a:r>
            <a:r>
              <a:rPr dirty="0" sz="1400" b="1">
                <a:latin typeface="Tahoma"/>
                <a:cs typeface="Tahoma"/>
              </a:rPr>
              <a:t>correlation  </a:t>
            </a:r>
            <a:r>
              <a:rPr dirty="0" sz="1400" spc="-5" b="1">
                <a:latin typeface="Tahoma"/>
                <a:cs typeface="Tahoma"/>
              </a:rPr>
              <a:t>coefficient: </a:t>
            </a:r>
            <a:r>
              <a:rPr dirty="0" sz="1200" spc="-10">
                <a:latin typeface="Tahoma"/>
                <a:cs typeface="Tahoma"/>
              </a:rPr>
              <a:t>non-parametric  </a:t>
            </a:r>
            <a:r>
              <a:rPr dirty="0" sz="1200" spc="-5">
                <a:latin typeface="Tahoma"/>
                <a:cs typeface="Tahoma"/>
              </a:rPr>
              <a:t>alternative to </a:t>
            </a:r>
            <a:r>
              <a:rPr dirty="0" sz="1200" spc="-10">
                <a:latin typeface="Tahoma"/>
                <a:cs typeface="Tahoma"/>
              </a:rPr>
              <a:t>Pearson’s </a:t>
            </a:r>
            <a:r>
              <a:rPr dirty="0" sz="1200" spc="-5">
                <a:latin typeface="Tahoma"/>
                <a:cs typeface="Tahoma"/>
              </a:rPr>
              <a:t>correlation  coefficient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002791" y="5812535"/>
            <a:ext cx="2971800" cy="1045844"/>
          </a:xfrm>
          <a:custGeom>
            <a:avLst/>
            <a:gdLst/>
            <a:ahLst/>
            <a:cxnLst/>
            <a:rect l="l" t="t" r="r" b="b"/>
            <a:pathLst>
              <a:path w="2971800" h="1045845">
                <a:moveTo>
                  <a:pt x="0" y="609599"/>
                </a:moveTo>
                <a:lnTo>
                  <a:pt x="5750" y="555595"/>
                </a:lnTo>
                <a:lnTo>
                  <a:pt x="22680" y="502907"/>
                </a:lnTo>
                <a:lnTo>
                  <a:pt x="50305" y="451732"/>
                </a:lnTo>
                <a:lnTo>
                  <a:pt x="88144" y="402270"/>
                </a:lnTo>
                <a:lnTo>
                  <a:pt x="135712" y="354719"/>
                </a:lnTo>
                <a:lnTo>
                  <a:pt x="192527" y="309276"/>
                </a:lnTo>
                <a:lnTo>
                  <a:pt x="224251" y="287407"/>
                </a:lnTo>
                <a:lnTo>
                  <a:pt x="258105" y="266140"/>
                </a:lnTo>
                <a:lnTo>
                  <a:pt x="294030" y="245499"/>
                </a:lnTo>
                <a:lnTo>
                  <a:pt x="331964" y="225509"/>
                </a:lnTo>
                <a:lnTo>
                  <a:pt x="371848" y="206195"/>
                </a:lnTo>
                <a:lnTo>
                  <a:pt x="413621" y="187582"/>
                </a:lnTo>
                <a:lnTo>
                  <a:pt x="457222" y="169694"/>
                </a:lnTo>
                <a:lnTo>
                  <a:pt x="502592" y="152556"/>
                </a:lnTo>
                <a:lnTo>
                  <a:pt x="549669" y="136193"/>
                </a:lnTo>
                <a:lnTo>
                  <a:pt x="598394" y="120630"/>
                </a:lnTo>
                <a:lnTo>
                  <a:pt x="648706" y="105892"/>
                </a:lnTo>
                <a:lnTo>
                  <a:pt x="700545" y="92002"/>
                </a:lnTo>
                <a:lnTo>
                  <a:pt x="753850" y="78987"/>
                </a:lnTo>
                <a:lnTo>
                  <a:pt x="808560" y="66871"/>
                </a:lnTo>
                <a:lnTo>
                  <a:pt x="864617" y="55678"/>
                </a:lnTo>
                <a:lnTo>
                  <a:pt x="921958" y="45433"/>
                </a:lnTo>
                <a:lnTo>
                  <a:pt x="980525" y="36162"/>
                </a:lnTo>
                <a:lnTo>
                  <a:pt x="1040255" y="27889"/>
                </a:lnTo>
                <a:lnTo>
                  <a:pt x="1101090" y="20638"/>
                </a:lnTo>
                <a:lnTo>
                  <a:pt x="1162968" y="14435"/>
                </a:lnTo>
                <a:lnTo>
                  <a:pt x="1225829" y="9304"/>
                </a:lnTo>
                <a:lnTo>
                  <a:pt x="1289614" y="5271"/>
                </a:lnTo>
                <a:lnTo>
                  <a:pt x="1354260" y="2359"/>
                </a:lnTo>
                <a:lnTo>
                  <a:pt x="1419709" y="593"/>
                </a:lnTo>
                <a:lnTo>
                  <a:pt x="1485900" y="0"/>
                </a:lnTo>
                <a:lnTo>
                  <a:pt x="1552090" y="593"/>
                </a:lnTo>
                <a:lnTo>
                  <a:pt x="1617539" y="2359"/>
                </a:lnTo>
                <a:lnTo>
                  <a:pt x="1682185" y="5271"/>
                </a:lnTo>
                <a:lnTo>
                  <a:pt x="1745970" y="9304"/>
                </a:lnTo>
                <a:lnTo>
                  <a:pt x="1808831" y="14435"/>
                </a:lnTo>
                <a:lnTo>
                  <a:pt x="1870709" y="20638"/>
                </a:lnTo>
                <a:lnTo>
                  <a:pt x="1931544" y="27889"/>
                </a:lnTo>
                <a:lnTo>
                  <a:pt x="1991274" y="36162"/>
                </a:lnTo>
                <a:lnTo>
                  <a:pt x="2049841" y="45433"/>
                </a:lnTo>
                <a:lnTo>
                  <a:pt x="2107182" y="55678"/>
                </a:lnTo>
                <a:lnTo>
                  <a:pt x="2163239" y="66871"/>
                </a:lnTo>
                <a:lnTo>
                  <a:pt x="2217949" y="78987"/>
                </a:lnTo>
                <a:lnTo>
                  <a:pt x="2271254" y="92002"/>
                </a:lnTo>
                <a:lnTo>
                  <a:pt x="2323093" y="105892"/>
                </a:lnTo>
                <a:lnTo>
                  <a:pt x="2373405" y="120630"/>
                </a:lnTo>
                <a:lnTo>
                  <a:pt x="2422130" y="136193"/>
                </a:lnTo>
                <a:lnTo>
                  <a:pt x="2469207" y="152556"/>
                </a:lnTo>
                <a:lnTo>
                  <a:pt x="2514577" y="169694"/>
                </a:lnTo>
                <a:lnTo>
                  <a:pt x="2558178" y="187582"/>
                </a:lnTo>
                <a:lnTo>
                  <a:pt x="2599951" y="206195"/>
                </a:lnTo>
                <a:lnTo>
                  <a:pt x="2639835" y="225509"/>
                </a:lnTo>
                <a:lnTo>
                  <a:pt x="2677769" y="245499"/>
                </a:lnTo>
                <a:lnTo>
                  <a:pt x="2713694" y="266140"/>
                </a:lnTo>
                <a:lnTo>
                  <a:pt x="2747548" y="287407"/>
                </a:lnTo>
                <a:lnTo>
                  <a:pt x="2779272" y="309276"/>
                </a:lnTo>
                <a:lnTo>
                  <a:pt x="2836087" y="354719"/>
                </a:lnTo>
                <a:lnTo>
                  <a:pt x="2883655" y="402270"/>
                </a:lnTo>
                <a:lnTo>
                  <a:pt x="2921494" y="451732"/>
                </a:lnTo>
                <a:lnTo>
                  <a:pt x="2949119" y="502907"/>
                </a:lnTo>
                <a:lnTo>
                  <a:pt x="2966049" y="555595"/>
                </a:lnTo>
                <a:lnTo>
                  <a:pt x="2971800" y="609599"/>
                </a:lnTo>
                <a:lnTo>
                  <a:pt x="2970352" y="636753"/>
                </a:lnTo>
                <a:lnTo>
                  <a:pt x="2958951" y="690124"/>
                </a:lnTo>
                <a:lnTo>
                  <a:pt x="2936613" y="742080"/>
                </a:lnTo>
                <a:lnTo>
                  <a:pt x="2903821" y="792422"/>
                </a:lnTo>
                <a:lnTo>
                  <a:pt x="2861057" y="840954"/>
                </a:lnTo>
                <a:lnTo>
                  <a:pt x="2808805" y="887476"/>
                </a:lnTo>
                <a:lnTo>
                  <a:pt x="2747548" y="931790"/>
                </a:lnTo>
                <a:lnTo>
                  <a:pt x="2713694" y="953057"/>
                </a:lnTo>
                <a:lnTo>
                  <a:pt x="2677769" y="973698"/>
                </a:lnTo>
                <a:lnTo>
                  <a:pt x="2639835" y="993688"/>
                </a:lnTo>
                <a:lnTo>
                  <a:pt x="2599951" y="1013002"/>
                </a:lnTo>
                <a:lnTo>
                  <a:pt x="2558178" y="1031615"/>
                </a:lnTo>
                <a:lnTo>
                  <a:pt x="2524431" y="1045460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002791" y="6422135"/>
            <a:ext cx="447675" cy="436245"/>
          </a:xfrm>
          <a:custGeom>
            <a:avLst/>
            <a:gdLst/>
            <a:ahLst/>
            <a:cxnLst/>
            <a:rect l="l" t="t" r="r" b="b"/>
            <a:pathLst>
              <a:path w="447675" h="436245">
                <a:moveTo>
                  <a:pt x="447368" y="435860"/>
                </a:moveTo>
                <a:lnTo>
                  <a:pt x="371848" y="403402"/>
                </a:lnTo>
                <a:lnTo>
                  <a:pt x="331964" y="384088"/>
                </a:lnTo>
                <a:lnTo>
                  <a:pt x="294030" y="364098"/>
                </a:lnTo>
                <a:lnTo>
                  <a:pt x="258105" y="343457"/>
                </a:lnTo>
                <a:lnTo>
                  <a:pt x="224251" y="322190"/>
                </a:lnTo>
                <a:lnTo>
                  <a:pt x="192527" y="300321"/>
                </a:lnTo>
                <a:lnTo>
                  <a:pt x="135712" y="254878"/>
                </a:lnTo>
                <a:lnTo>
                  <a:pt x="88144" y="207327"/>
                </a:lnTo>
                <a:lnTo>
                  <a:pt x="50305" y="157865"/>
                </a:lnTo>
                <a:lnTo>
                  <a:pt x="22680" y="106691"/>
                </a:lnTo>
                <a:lnTo>
                  <a:pt x="5750" y="54003"/>
                </a:lnTo>
                <a:lnTo>
                  <a:pt x="1447" y="27153"/>
                </a:lnTo>
                <a:lnTo>
                  <a:pt x="0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68908" y="2667000"/>
            <a:ext cx="6806565" cy="2133600"/>
          </a:xfrm>
          <a:custGeom>
            <a:avLst/>
            <a:gdLst/>
            <a:ahLst/>
            <a:cxnLst/>
            <a:rect l="l" t="t" r="r" b="b"/>
            <a:pathLst>
              <a:path w="6806565" h="2133600">
                <a:moveTo>
                  <a:pt x="0" y="2133600"/>
                </a:moveTo>
                <a:lnTo>
                  <a:pt x="6806183" y="2133600"/>
                </a:lnTo>
                <a:lnTo>
                  <a:pt x="6806183" y="0"/>
                </a:lnTo>
                <a:lnTo>
                  <a:pt x="0" y="0"/>
                </a:lnTo>
                <a:lnTo>
                  <a:pt x="0" y="213360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5412998" y="4133825"/>
            <a:ext cx="966469" cy="662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30"/>
              </a:spcBef>
            </a:pPr>
            <a:r>
              <a:rPr dirty="0" sz="4150" spc="30" i="1">
                <a:latin typeface="Times New Roman"/>
                <a:cs typeface="Times New Roman"/>
              </a:rPr>
              <a:t>n</a:t>
            </a:r>
            <a:r>
              <a:rPr dirty="0" sz="4150" spc="-400" i="1">
                <a:latin typeface="Times New Roman"/>
                <a:cs typeface="Times New Roman"/>
              </a:rPr>
              <a:t> </a:t>
            </a:r>
            <a:r>
              <a:rPr dirty="0" sz="4150" spc="160">
                <a:latin typeface="Symbol"/>
                <a:cs typeface="Symbol"/>
              </a:rPr>
              <a:t></a:t>
            </a:r>
            <a:r>
              <a:rPr dirty="0" sz="4150" spc="160">
                <a:latin typeface="Times New Roman"/>
                <a:cs typeface="Times New Roman"/>
              </a:rPr>
              <a:t>1</a:t>
            </a:r>
            <a:endParaRPr sz="415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6306" y="3717898"/>
            <a:ext cx="6711315" cy="662940"/>
          </a:xfrm>
          <a:prstGeom prst="rect">
            <a:avLst/>
          </a:prstGeom>
        </p:spPr>
        <p:txBody>
          <a:bodyPr wrap="square" lIns="0" tIns="16510" rIns="0" bIns="0" rtlCol="0" vert="horz">
            <a:spAutoFit/>
          </a:bodyPr>
          <a:lstStyle/>
          <a:p>
            <a:pPr marL="25400">
              <a:lnSpc>
                <a:spcPct val="100000"/>
              </a:lnSpc>
              <a:spcBef>
                <a:spcPts val="130"/>
              </a:spcBef>
              <a:tabLst>
                <a:tab pos="6672580" algn="l"/>
              </a:tabLst>
            </a:pPr>
            <a:r>
              <a:rPr dirty="0" sz="4150" spc="185">
                <a:latin typeface="Times New Roman"/>
                <a:cs typeface="Times New Roman"/>
              </a:rPr>
              <a:t>cov(</a:t>
            </a:r>
            <a:r>
              <a:rPr dirty="0" sz="4150" spc="185" i="1">
                <a:latin typeface="Times New Roman"/>
                <a:cs typeface="Times New Roman"/>
              </a:rPr>
              <a:t>x </a:t>
            </a:r>
            <a:r>
              <a:rPr dirty="0" sz="4150" spc="15">
                <a:latin typeface="Times New Roman"/>
                <a:cs typeface="Times New Roman"/>
              </a:rPr>
              <a:t>, </a:t>
            </a:r>
            <a:r>
              <a:rPr dirty="0" sz="4150" spc="105" i="1">
                <a:latin typeface="Times New Roman"/>
                <a:cs typeface="Times New Roman"/>
              </a:rPr>
              <a:t>y</a:t>
            </a:r>
            <a:r>
              <a:rPr dirty="0" sz="4150" spc="105">
                <a:latin typeface="Times New Roman"/>
                <a:cs typeface="Times New Roman"/>
              </a:rPr>
              <a:t>) </a:t>
            </a:r>
            <a:r>
              <a:rPr dirty="0" sz="4150" spc="35">
                <a:latin typeface="Symbol"/>
                <a:cs typeface="Symbol"/>
              </a:rPr>
              <a:t></a:t>
            </a:r>
            <a:r>
              <a:rPr dirty="0" u="heavy" baseline="21419" sz="6225" spc="-307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baseline="36281" sz="3675" spc="30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</a:t>
            </a:r>
            <a:r>
              <a:rPr dirty="0" u="heavy" baseline="36281" sz="3675" spc="30">
                <a:uFill>
                  <a:solidFill>
                    <a:srgbClr val="000000"/>
                  </a:solidFill>
                </a:uFill>
                <a:latin typeface="Symbol"/>
                <a:cs typeface="Symbol"/>
              </a:rPr>
              <a:t></a:t>
            </a:r>
            <a:r>
              <a:rPr dirty="0" u="heavy" baseline="36281" sz="3675" spc="3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	</a:t>
            </a:r>
            <a:endParaRPr baseline="36281" sz="3675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25490" y="2687764"/>
            <a:ext cx="4090035" cy="103568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57150">
              <a:lnSpc>
                <a:spcPts val="1695"/>
              </a:lnSpc>
              <a:spcBef>
                <a:spcPts val="90"/>
              </a:spcBef>
              <a:tabLst>
                <a:tab pos="1663700" algn="l"/>
                <a:tab pos="2056130" algn="l"/>
                <a:tab pos="3363595" algn="l"/>
                <a:tab pos="3715385" algn="l"/>
              </a:tabLst>
            </a:pPr>
            <a:r>
              <a:rPr dirty="0" sz="2450" spc="5" i="1">
                <a:latin typeface="Times New Roman"/>
                <a:cs typeface="Times New Roman"/>
              </a:rPr>
              <a:t>n	</a:t>
            </a:r>
            <a:r>
              <a:rPr dirty="0" u="heavy" sz="24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dirty="0" sz="2450" spc="5" i="1">
                <a:latin typeface="Times New Roman"/>
                <a:cs typeface="Times New Roman"/>
              </a:rPr>
              <a:t>	</a:t>
            </a:r>
            <a:r>
              <a:rPr dirty="0" u="heavy" sz="24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2450" spc="5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2450">
              <a:latin typeface="Times New Roman"/>
              <a:cs typeface="Times New Roman"/>
            </a:endParaRPr>
          </a:p>
          <a:p>
            <a:pPr algn="ctr" marR="5080">
              <a:lnSpc>
                <a:spcPts val="6255"/>
              </a:lnSpc>
              <a:tabLst>
                <a:tab pos="1323975" algn="l"/>
                <a:tab pos="3065780" algn="l"/>
              </a:tabLst>
            </a:pPr>
            <a:r>
              <a:rPr dirty="0" baseline="-8444" sz="9375" spc="802">
                <a:latin typeface="Symbol"/>
                <a:cs typeface="Symbol"/>
              </a:rPr>
              <a:t></a:t>
            </a:r>
            <a:r>
              <a:rPr dirty="0" sz="4150" spc="325">
                <a:latin typeface="Times New Roman"/>
                <a:cs typeface="Times New Roman"/>
              </a:rPr>
              <a:t>(</a:t>
            </a:r>
            <a:r>
              <a:rPr dirty="0" sz="4150" spc="-20" i="1">
                <a:latin typeface="Times New Roman"/>
                <a:cs typeface="Times New Roman"/>
              </a:rPr>
              <a:t>x</a:t>
            </a:r>
            <a:r>
              <a:rPr dirty="0" baseline="-23809" sz="3675" i="1">
                <a:latin typeface="Times New Roman"/>
                <a:cs typeface="Times New Roman"/>
              </a:rPr>
              <a:t>i</a:t>
            </a:r>
            <a:r>
              <a:rPr dirty="0" baseline="-23809" sz="3675" i="1">
                <a:latin typeface="Times New Roman"/>
                <a:cs typeface="Times New Roman"/>
              </a:rPr>
              <a:t>	</a:t>
            </a:r>
            <a:r>
              <a:rPr dirty="0" sz="4150" spc="35">
                <a:latin typeface="Symbol"/>
                <a:cs typeface="Symbol"/>
              </a:rPr>
              <a:t></a:t>
            </a:r>
            <a:r>
              <a:rPr dirty="0" sz="4150" spc="-5">
                <a:latin typeface="Times New Roman"/>
                <a:cs typeface="Times New Roman"/>
              </a:rPr>
              <a:t> </a:t>
            </a:r>
            <a:r>
              <a:rPr dirty="0" sz="4150" spc="40" i="1">
                <a:latin typeface="Times New Roman"/>
                <a:cs typeface="Times New Roman"/>
              </a:rPr>
              <a:t>X</a:t>
            </a:r>
            <a:r>
              <a:rPr dirty="0" sz="4150" spc="-330" i="1">
                <a:latin typeface="Times New Roman"/>
                <a:cs typeface="Times New Roman"/>
              </a:rPr>
              <a:t> </a:t>
            </a:r>
            <a:r>
              <a:rPr dirty="0" sz="4150" spc="170">
                <a:latin typeface="Times New Roman"/>
                <a:cs typeface="Times New Roman"/>
              </a:rPr>
              <a:t>)</a:t>
            </a:r>
            <a:r>
              <a:rPr dirty="0" sz="4150" spc="350">
                <a:latin typeface="Times New Roman"/>
                <a:cs typeface="Times New Roman"/>
              </a:rPr>
              <a:t>(</a:t>
            </a:r>
            <a:r>
              <a:rPr dirty="0" sz="4150" spc="35" i="1">
                <a:latin typeface="Times New Roman"/>
                <a:cs typeface="Times New Roman"/>
              </a:rPr>
              <a:t>y</a:t>
            </a:r>
            <a:r>
              <a:rPr dirty="0" baseline="-23809" sz="3675" i="1">
                <a:latin typeface="Times New Roman"/>
                <a:cs typeface="Times New Roman"/>
              </a:rPr>
              <a:t>i</a:t>
            </a:r>
            <a:r>
              <a:rPr dirty="0" baseline="-23809" sz="3675" i="1">
                <a:latin typeface="Times New Roman"/>
                <a:cs typeface="Times New Roman"/>
              </a:rPr>
              <a:t>	</a:t>
            </a:r>
            <a:r>
              <a:rPr dirty="0" sz="4150" spc="35">
                <a:latin typeface="Symbol"/>
                <a:cs typeface="Symbol"/>
              </a:rPr>
              <a:t></a:t>
            </a:r>
            <a:r>
              <a:rPr dirty="0" sz="4150" spc="-590">
                <a:latin typeface="Times New Roman"/>
                <a:cs typeface="Times New Roman"/>
              </a:rPr>
              <a:t> </a:t>
            </a:r>
            <a:r>
              <a:rPr dirty="0" sz="4150" spc="35" i="1">
                <a:latin typeface="Times New Roman"/>
                <a:cs typeface="Times New Roman"/>
              </a:rPr>
              <a:t>Y</a:t>
            </a:r>
            <a:r>
              <a:rPr dirty="0" sz="4150" spc="-195" i="1">
                <a:latin typeface="Times New Roman"/>
                <a:cs typeface="Times New Roman"/>
              </a:rPr>
              <a:t> </a:t>
            </a:r>
            <a:r>
              <a:rPr dirty="0" sz="4150" spc="20">
                <a:latin typeface="Times New Roman"/>
                <a:cs typeface="Times New Roman"/>
              </a:rPr>
              <a:t>)</a:t>
            </a:r>
            <a:endParaRPr sz="41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64336" y="2662427"/>
            <a:ext cx="6815455" cy="2143125"/>
          </a:xfrm>
          <a:custGeom>
            <a:avLst/>
            <a:gdLst/>
            <a:ahLst/>
            <a:cxnLst/>
            <a:rect l="l" t="t" r="r" b="b"/>
            <a:pathLst>
              <a:path w="6815455" h="2143125">
                <a:moveTo>
                  <a:pt x="0" y="2142744"/>
                </a:moveTo>
                <a:lnTo>
                  <a:pt x="6815327" y="2142744"/>
                </a:lnTo>
                <a:lnTo>
                  <a:pt x="6815327" y="0"/>
                </a:lnTo>
                <a:lnTo>
                  <a:pt x="0" y="0"/>
                </a:lnTo>
                <a:lnTo>
                  <a:pt x="0" y="2142744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35940" y="697737"/>
            <a:ext cx="7439025" cy="10769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4000" spc="-95">
                <a:solidFill>
                  <a:srgbClr val="850C4B"/>
                </a:solidFill>
                <a:latin typeface="Arial"/>
                <a:cs typeface="Arial"/>
              </a:rPr>
              <a:t>Covariance</a:t>
            </a:r>
            <a:endParaRPr sz="4000">
              <a:latin typeface="Arial"/>
              <a:cs typeface="Arial"/>
            </a:endParaRPr>
          </a:p>
          <a:p>
            <a:pPr marL="241300">
              <a:lnSpc>
                <a:spcPct val="100000"/>
              </a:lnSpc>
              <a:spcBef>
                <a:spcPts val="1325"/>
              </a:spcBef>
            </a:pPr>
            <a:r>
              <a:rPr dirty="0" sz="1800" spc="-10" b="1">
                <a:latin typeface="Arial"/>
                <a:cs typeface="Arial"/>
              </a:rPr>
              <a:t>covariance </a:t>
            </a:r>
            <a:r>
              <a:rPr dirty="0" sz="1800" spc="-5">
                <a:latin typeface="Arial"/>
                <a:cs typeface="Arial"/>
              </a:rPr>
              <a:t>is a measure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5">
                <a:latin typeface="Arial"/>
                <a:cs typeface="Arial"/>
              </a:rPr>
              <a:t>the joint variability </a:t>
            </a:r>
            <a:r>
              <a:rPr dirty="0" sz="1800">
                <a:latin typeface="Arial"/>
                <a:cs typeface="Arial"/>
              </a:rPr>
              <a:t>of </a:t>
            </a:r>
            <a:r>
              <a:rPr dirty="0" sz="1800" spc="-15">
                <a:latin typeface="Arial"/>
                <a:cs typeface="Arial"/>
              </a:rPr>
              <a:t>two </a:t>
            </a:r>
            <a:r>
              <a:rPr dirty="0" sz="1800" spc="-5">
                <a:latin typeface="Arial"/>
                <a:cs typeface="Arial"/>
              </a:rPr>
              <a:t>random</a:t>
            </a:r>
            <a:r>
              <a:rPr dirty="0" sz="1800" spc="2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variables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2164207"/>
            <a:ext cx="17100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cov(X,Y) &gt;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10052" y="2164207"/>
            <a:ext cx="4401820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 </a:t>
            </a:r>
            <a:r>
              <a:rPr dirty="0" sz="2400" spc="-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Y </a:t>
            </a:r>
            <a:r>
              <a:rPr dirty="0" sz="2400" spc="-5">
                <a:latin typeface="Arial"/>
                <a:cs typeface="Arial"/>
              </a:rPr>
              <a:t>are positively</a:t>
            </a:r>
            <a:r>
              <a:rPr dirty="0" sz="2400" spc="-8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correlated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2785998"/>
            <a:ext cx="17100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cov(X,Y) &lt;</a:t>
            </a:r>
            <a:r>
              <a:rPr dirty="0" sz="2400" spc="-10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10052" y="2785998"/>
            <a:ext cx="435165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 </a:t>
            </a:r>
            <a:r>
              <a:rPr dirty="0" sz="2400" spc="-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Y </a:t>
            </a:r>
            <a:r>
              <a:rPr dirty="0" sz="2400" spc="-5">
                <a:latin typeface="Arial"/>
                <a:cs typeface="Arial"/>
              </a:rPr>
              <a:t>are inversely</a:t>
            </a:r>
            <a:r>
              <a:rPr dirty="0" sz="2400" spc="-8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correlated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940" y="3407486"/>
            <a:ext cx="171005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>
                <a:latin typeface="Arial"/>
                <a:cs typeface="Arial"/>
              </a:rPr>
              <a:t>cov(X,Y) </a:t>
            </a:r>
            <a:r>
              <a:rPr dirty="0" sz="2400">
                <a:latin typeface="Arial"/>
                <a:cs typeface="Arial"/>
              </a:rPr>
              <a:t>=</a:t>
            </a:r>
            <a:r>
              <a:rPr dirty="0" sz="2400" spc="-65">
                <a:latin typeface="Arial"/>
                <a:cs typeface="Arial"/>
              </a:rPr>
              <a:t> </a:t>
            </a:r>
            <a:r>
              <a:rPr dirty="0" sz="2400">
                <a:latin typeface="Arial"/>
                <a:cs typeface="Arial"/>
              </a:rPr>
              <a:t>0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0191" y="3407486"/>
            <a:ext cx="3382645" cy="391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latin typeface="Arial"/>
                <a:cs typeface="Arial"/>
              </a:rPr>
              <a:t>X </a:t>
            </a:r>
            <a:r>
              <a:rPr dirty="0" sz="2400" spc="-5">
                <a:latin typeface="Arial"/>
                <a:cs typeface="Arial"/>
              </a:rPr>
              <a:t>and </a:t>
            </a:r>
            <a:r>
              <a:rPr dirty="0" sz="2400">
                <a:latin typeface="Arial"/>
                <a:cs typeface="Arial"/>
              </a:rPr>
              <a:t>Y are</a:t>
            </a:r>
            <a:r>
              <a:rPr dirty="0" sz="2400" spc="-16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independent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503174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Interpreting</a:t>
            </a:r>
            <a:r>
              <a:rPr dirty="0" spc="-245"/>
              <a:t> </a:t>
            </a:r>
            <a:r>
              <a:rPr dirty="0" spc="-95"/>
              <a:t>Covariance</a:t>
            </a:r>
          </a:p>
        </p:txBody>
      </p:sp>
      <p:sp>
        <p:nvSpPr>
          <p:cNvPr id="9" name="object 9"/>
          <p:cNvSpPr/>
          <p:nvPr/>
        </p:nvSpPr>
        <p:spPr>
          <a:xfrm>
            <a:off x="2439161" y="3593591"/>
            <a:ext cx="381000" cy="129539"/>
          </a:xfrm>
          <a:custGeom>
            <a:avLst/>
            <a:gdLst/>
            <a:ahLst/>
            <a:cxnLst/>
            <a:rect l="l" t="t" r="r" b="b"/>
            <a:pathLst>
              <a:path w="381000" h="129539">
                <a:moveTo>
                  <a:pt x="303275" y="0"/>
                </a:moveTo>
                <a:lnTo>
                  <a:pt x="303275" y="129540"/>
                </a:lnTo>
                <a:lnTo>
                  <a:pt x="365455" y="77724"/>
                </a:lnTo>
                <a:lnTo>
                  <a:pt x="316230" y="77724"/>
                </a:lnTo>
                <a:lnTo>
                  <a:pt x="316230" y="51816"/>
                </a:lnTo>
                <a:lnTo>
                  <a:pt x="365455" y="51816"/>
                </a:lnTo>
                <a:lnTo>
                  <a:pt x="303275" y="0"/>
                </a:lnTo>
                <a:close/>
              </a:path>
              <a:path w="381000" h="129539">
                <a:moveTo>
                  <a:pt x="303275" y="51816"/>
                </a:moveTo>
                <a:lnTo>
                  <a:pt x="0" y="51816"/>
                </a:lnTo>
                <a:lnTo>
                  <a:pt x="0" y="77724"/>
                </a:lnTo>
                <a:lnTo>
                  <a:pt x="303275" y="77724"/>
                </a:lnTo>
                <a:lnTo>
                  <a:pt x="303275" y="51816"/>
                </a:lnTo>
                <a:close/>
              </a:path>
              <a:path w="381000" h="129539">
                <a:moveTo>
                  <a:pt x="365455" y="51816"/>
                </a:moveTo>
                <a:lnTo>
                  <a:pt x="316230" y="51816"/>
                </a:lnTo>
                <a:lnTo>
                  <a:pt x="316230" y="77724"/>
                </a:lnTo>
                <a:lnTo>
                  <a:pt x="365455" y="77724"/>
                </a:lnTo>
                <a:lnTo>
                  <a:pt x="381000" y="64770"/>
                </a:lnTo>
                <a:lnTo>
                  <a:pt x="365455" y="51816"/>
                </a:lnTo>
                <a:close/>
              </a:path>
            </a:pathLst>
          </a:custGeom>
          <a:solidFill>
            <a:srgbClr val="8F8F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39161" y="2298192"/>
            <a:ext cx="381000" cy="129539"/>
          </a:xfrm>
          <a:custGeom>
            <a:avLst/>
            <a:gdLst/>
            <a:ahLst/>
            <a:cxnLst/>
            <a:rect l="l" t="t" r="r" b="b"/>
            <a:pathLst>
              <a:path w="381000" h="129539">
                <a:moveTo>
                  <a:pt x="303275" y="0"/>
                </a:moveTo>
                <a:lnTo>
                  <a:pt x="303275" y="129540"/>
                </a:lnTo>
                <a:lnTo>
                  <a:pt x="365455" y="77724"/>
                </a:lnTo>
                <a:lnTo>
                  <a:pt x="316230" y="77724"/>
                </a:lnTo>
                <a:lnTo>
                  <a:pt x="316230" y="51816"/>
                </a:lnTo>
                <a:lnTo>
                  <a:pt x="365455" y="51816"/>
                </a:lnTo>
                <a:lnTo>
                  <a:pt x="303275" y="0"/>
                </a:lnTo>
                <a:close/>
              </a:path>
              <a:path w="381000" h="129539">
                <a:moveTo>
                  <a:pt x="303275" y="51816"/>
                </a:moveTo>
                <a:lnTo>
                  <a:pt x="0" y="51816"/>
                </a:lnTo>
                <a:lnTo>
                  <a:pt x="0" y="77724"/>
                </a:lnTo>
                <a:lnTo>
                  <a:pt x="303275" y="77724"/>
                </a:lnTo>
                <a:lnTo>
                  <a:pt x="303275" y="51816"/>
                </a:lnTo>
                <a:close/>
              </a:path>
              <a:path w="381000" h="129539">
                <a:moveTo>
                  <a:pt x="365455" y="51816"/>
                </a:moveTo>
                <a:lnTo>
                  <a:pt x="316230" y="51816"/>
                </a:lnTo>
                <a:lnTo>
                  <a:pt x="316230" y="77724"/>
                </a:lnTo>
                <a:lnTo>
                  <a:pt x="365455" y="77724"/>
                </a:lnTo>
                <a:lnTo>
                  <a:pt x="381000" y="64770"/>
                </a:lnTo>
                <a:lnTo>
                  <a:pt x="365455" y="51816"/>
                </a:lnTo>
                <a:close/>
              </a:path>
            </a:pathLst>
          </a:custGeom>
          <a:solidFill>
            <a:srgbClr val="8F8F8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62961" y="2907792"/>
            <a:ext cx="381000" cy="129539"/>
          </a:xfrm>
          <a:custGeom>
            <a:avLst/>
            <a:gdLst/>
            <a:ahLst/>
            <a:cxnLst/>
            <a:rect l="l" t="t" r="r" b="b"/>
            <a:pathLst>
              <a:path w="381000" h="129539">
                <a:moveTo>
                  <a:pt x="303275" y="0"/>
                </a:moveTo>
                <a:lnTo>
                  <a:pt x="303275" y="129540"/>
                </a:lnTo>
                <a:lnTo>
                  <a:pt x="365455" y="77724"/>
                </a:lnTo>
                <a:lnTo>
                  <a:pt x="316230" y="77724"/>
                </a:lnTo>
                <a:lnTo>
                  <a:pt x="316230" y="51816"/>
                </a:lnTo>
                <a:lnTo>
                  <a:pt x="365455" y="51816"/>
                </a:lnTo>
                <a:lnTo>
                  <a:pt x="303275" y="0"/>
                </a:lnTo>
                <a:close/>
              </a:path>
              <a:path w="381000" h="129539">
                <a:moveTo>
                  <a:pt x="303275" y="51816"/>
                </a:moveTo>
                <a:lnTo>
                  <a:pt x="0" y="51816"/>
                </a:lnTo>
                <a:lnTo>
                  <a:pt x="0" y="77724"/>
                </a:lnTo>
                <a:lnTo>
                  <a:pt x="303275" y="77724"/>
                </a:lnTo>
                <a:lnTo>
                  <a:pt x="303275" y="51816"/>
                </a:lnTo>
                <a:close/>
              </a:path>
              <a:path w="381000" h="129539">
                <a:moveTo>
                  <a:pt x="365455" y="51816"/>
                </a:moveTo>
                <a:lnTo>
                  <a:pt x="316230" y="51816"/>
                </a:lnTo>
                <a:lnTo>
                  <a:pt x="316230" y="77724"/>
                </a:lnTo>
                <a:lnTo>
                  <a:pt x="365455" y="77724"/>
                </a:lnTo>
                <a:lnTo>
                  <a:pt x="381000" y="64770"/>
                </a:lnTo>
                <a:lnTo>
                  <a:pt x="365455" y="51816"/>
                </a:lnTo>
                <a:close/>
              </a:path>
            </a:pathLst>
          </a:custGeom>
          <a:solidFill>
            <a:srgbClr val="8F8F8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59333" y="351154"/>
            <a:ext cx="3769360" cy="0"/>
          </a:xfrm>
          <a:custGeom>
            <a:avLst/>
            <a:gdLst/>
            <a:ahLst/>
            <a:cxnLst/>
            <a:rect l="l" t="t" r="r" b="b"/>
            <a:pathLst>
              <a:path w="3769360" h="0">
                <a:moveTo>
                  <a:pt x="0" y="0"/>
                </a:moveTo>
                <a:lnTo>
                  <a:pt x="3768852" y="0"/>
                </a:lnTo>
              </a:path>
            </a:pathLst>
          </a:custGeom>
          <a:ln w="18288">
            <a:solidFill>
              <a:srgbClr val="B311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037579" y="184531"/>
            <a:ext cx="2330450" cy="33083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B31166"/>
                </a:solidFill>
              </a:rPr>
              <a:t>Statistical</a:t>
            </a:r>
            <a:r>
              <a:rPr dirty="0" sz="2000" spc="-75">
                <a:solidFill>
                  <a:srgbClr val="B31166"/>
                </a:solidFill>
              </a:rPr>
              <a:t> </a:t>
            </a:r>
            <a:r>
              <a:rPr dirty="0" sz="2000">
                <a:solidFill>
                  <a:srgbClr val="B31166"/>
                </a:solidFill>
              </a:rPr>
              <a:t>procedure</a:t>
            </a:r>
            <a:endParaRPr sz="2000"/>
          </a:p>
        </p:txBody>
      </p:sp>
      <p:sp>
        <p:nvSpPr>
          <p:cNvPr id="4" name="object 4"/>
          <p:cNvSpPr txBox="1"/>
          <p:nvPr/>
        </p:nvSpPr>
        <p:spPr>
          <a:xfrm>
            <a:off x="236626" y="459435"/>
            <a:ext cx="2199640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>
                <a:solidFill>
                  <a:srgbClr val="B31166"/>
                </a:solidFill>
                <a:latin typeface="Arial"/>
                <a:cs typeface="Arial"/>
              </a:rPr>
              <a:t>Predictor</a:t>
            </a:r>
            <a:r>
              <a:rPr dirty="0" sz="2000" spc="-100">
                <a:solidFill>
                  <a:srgbClr val="B3116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B31166"/>
                </a:solidFill>
                <a:latin typeface="Arial"/>
                <a:cs typeface="Arial"/>
              </a:rPr>
              <a:t>variable/s</a:t>
            </a:r>
            <a:endParaRPr sz="2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661030" y="377414"/>
            <a:ext cx="6311265" cy="871855"/>
          </a:xfrm>
          <a:prstGeom prst="rect">
            <a:avLst/>
          </a:prstGeom>
        </p:spPr>
        <p:txBody>
          <a:bodyPr wrap="square" lIns="0" tIns="130810" rIns="0" bIns="0" rtlCol="0" vert="horz">
            <a:spAutoFit/>
          </a:bodyPr>
          <a:lstStyle/>
          <a:p>
            <a:pPr marL="243840">
              <a:lnSpc>
                <a:spcPct val="100000"/>
              </a:lnSpc>
              <a:spcBef>
                <a:spcPts val="1030"/>
              </a:spcBef>
              <a:tabLst>
                <a:tab pos="3388995" algn="l"/>
              </a:tabLst>
            </a:pPr>
            <a:r>
              <a:rPr dirty="0" sz="2000">
                <a:solidFill>
                  <a:srgbClr val="B31166"/>
                </a:solidFill>
                <a:latin typeface="Arial"/>
                <a:cs typeface="Arial"/>
              </a:rPr>
              <a:t>Outcome</a:t>
            </a:r>
            <a:r>
              <a:rPr dirty="0" sz="2000" spc="-30">
                <a:solidFill>
                  <a:srgbClr val="B31166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B31166"/>
                </a:solidFill>
                <a:latin typeface="Arial"/>
                <a:cs typeface="Arial"/>
              </a:rPr>
              <a:t>variable	</a:t>
            </a:r>
            <a:r>
              <a:rPr dirty="0" baseline="1388" sz="3000">
                <a:solidFill>
                  <a:srgbClr val="B31166"/>
                </a:solidFill>
                <a:latin typeface="Arial"/>
                <a:cs typeface="Arial"/>
              </a:rPr>
              <a:t>or measure of</a:t>
            </a:r>
            <a:r>
              <a:rPr dirty="0" baseline="1388" sz="3000" spc="-157">
                <a:solidFill>
                  <a:srgbClr val="B31166"/>
                </a:solidFill>
                <a:latin typeface="Arial"/>
                <a:cs typeface="Arial"/>
              </a:rPr>
              <a:t> </a:t>
            </a:r>
            <a:r>
              <a:rPr dirty="0" baseline="1388" sz="3000">
                <a:solidFill>
                  <a:srgbClr val="B31166"/>
                </a:solidFill>
                <a:latin typeface="Arial"/>
                <a:cs typeface="Arial"/>
              </a:rPr>
              <a:t>association</a:t>
            </a:r>
            <a:endParaRPr baseline="1388" sz="3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935"/>
              </a:spcBef>
            </a:pPr>
            <a:r>
              <a:rPr dirty="0" u="heavy" sz="2000">
                <a:solidFill>
                  <a:srgbClr val="B31166"/>
                </a:solidFill>
                <a:uFill>
                  <a:solidFill>
                    <a:srgbClr val="B31166"/>
                  </a:solidFill>
                </a:uFill>
                <a:latin typeface="Arial"/>
                <a:cs typeface="Arial"/>
              </a:rPr>
              <a:t>Cross-sectional/case-control</a:t>
            </a:r>
            <a:r>
              <a:rPr dirty="0" u="heavy" sz="2000" spc="-45">
                <a:solidFill>
                  <a:srgbClr val="B31166"/>
                </a:solidFill>
                <a:uFill>
                  <a:solidFill>
                    <a:srgbClr val="B31166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>
                <a:solidFill>
                  <a:srgbClr val="B31166"/>
                </a:solidFill>
                <a:uFill>
                  <a:solidFill>
                    <a:srgbClr val="B31166"/>
                  </a:solidFill>
                </a:uFill>
                <a:latin typeface="Arial"/>
                <a:cs typeface="Arial"/>
              </a:rPr>
              <a:t>studies</a:t>
            </a:r>
            <a:endParaRPr sz="2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95422" y="2734183"/>
            <a:ext cx="117856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C</a:t>
            </a:r>
            <a:r>
              <a:rPr dirty="0" sz="1800" spc="-15">
                <a:solidFill>
                  <a:srgbClr val="E23C6E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nti</a:t>
            </a:r>
            <a:r>
              <a:rPr dirty="0" sz="1800" spc="-15">
                <a:solidFill>
                  <a:srgbClr val="E23C6E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u</a:t>
            </a:r>
            <a:r>
              <a:rPr dirty="0" sz="1800" spc="-15">
                <a:solidFill>
                  <a:srgbClr val="E23C6E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985897" y="3172460"/>
            <a:ext cx="1179195" cy="1233805"/>
          </a:xfrm>
          <a:prstGeom prst="rect">
            <a:avLst/>
          </a:prstGeom>
        </p:spPr>
        <p:txBody>
          <a:bodyPr wrap="square" lIns="0" tIns="1733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6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a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te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g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or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cal</a:t>
            </a:r>
            <a:endParaRPr sz="1800">
              <a:latin typeface="Arial"/>
              <a:cs typeface="Arial"/>
            </a:endParaRPr>
          </a:p>
          <a:p>
            <a:pPr marL="15240" marR="501650" indent="6350">
              <a:lnSpc>
                <a:spcPct val="123000"/>
              </a:lnSpc>
              <a:spcBef>
                <a:spcPts val="770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Bi</a:t>
            </a: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ary 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Bi</a:t>
            </a:r>
            <a:r>
              <a:rPr dirty="0" sz="1800" spc="-15">
                <a:solidFill>
                  <a:srgbClr val="E23C6E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ary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61379" y="2734183"/>
            <a:ext cx="2764790" cy="1671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59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Multiple linear</a:t>
            </a:r>
            <a:r>
              <a:rPr dirty="0" sz="1800" spc="10">
                <a:solidFill>
                  <a:srgbClr val="E23C6E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regression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47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Chi-square </a:t>
            </a:r>
            <a:r>
              <a:rPr dirty="0" sz="1800">
                <a:solidFill>
                  <a:srgbClr val="22E11E"/>
                </a:solidFill>
                <a:latin typeface="Arial"/>
                <a:cs typeface="Arial"/>
              </a:rPr>
              <a:t>test (or</a:t>
            </a:r>
            <a:r>
              <a:rPr dirty="0" sz="1800" spc="-200">
                <a:solidFill>
                  <a:srgbClr val="22E11E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22E11E"/>
                </a:solidFill>
                <a:latin typeface="Arial"/>
                <a:cs typeface="Arial"/>
              </a:rPr>
              <a:t>Fisher’s  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exact)</a:t>
            </a:r>
            <a:endParaRPr sz="18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Odds ratio, risk</a:t>
            </a:r>
            <a:r>
              <a:rPr dirty="0" sz="1800" spc="5">
                <a:solidFill>
                  <a:srgbClr val="FF66CC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ratio</a:t>
            </a:r>
            <a:endParaRPr sz="1800">
              <a:latin typeface="Arial"/>
              <a:cs typeface="Arial"/>
            </a:endParaRPr>
          </a:p>
          <a:p>
            <a:pPr marL="15240">
              <a:lnSpc>
                <a:spcPct val="100000"/>
              </a:lnSpc>
              <a:spcBef>
                <a:spcPts val="585"/>
              </a:spcBef>
            </a:pP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Logistic</a:t>
            </a:r>
            <a:r>
              <a:rPr dirty="0" sz="1800" spc="5">
                <a:solidFill>
                  <a:srgbClr val="E23C6E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regression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77082" y="4413961"/>
            <a:ext cx="3275329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u="heavy" sz="2000">
                <a:solidFill>
                  <a:srgbClr val="B31166"/>
                </a:solidFill>
                <a:uFill>
                  <a:solidFill>
                    <a:srgbClr val="B31166"/>
                  </a:solidFill>
                </a:uFill>
                <a:latin typeface="Arial"/>
                <a:cs typeface="Arial"/>
              </a:rPr>
              <a:t>Cohort Studies/Clinical</a:t>
            </a:r>
            <a:r>
              <a:rPr dirty="0" u="heavy" sz="2000" spc="-135">
                <a:solidFill>
                  <a:srgbClr val="B31166"/>
                </a:solidFill>
                <a:uFill>
                  <a:solidFill>
                    <a:srgbClr val="B31166"/>
                  </a:solidFill>
                </a:uFill>
                <a:latin typeface="Arial"/>
                <a:cs typeface="Arial"/>
              </a:rPr>
              <a:t> </a:t>
            </a:r>
            <a:r>
              <a:rPr dirty="0" u="heavy" sz="2000" spc="-10">
                <a:solidFill>
                  <a:srgbClr val="B31166"/>
                </a:solidFill>
                <a:uFill>
                  <a:solidFill>
                    <a:srgbClr val="B31166"/>
                  </a:solidFill>
                </a:uFill>
                <a:latin typeface="Arial"/>
                <a:cs typeface="Arial"/>
              </a:rPr>
              <a:t>Trials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995422" y="4705350"/>
            <a:ext cx="67246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Bi</a:t>
            </a: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ary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88945" y="5053710"/>
            <a:ext cx="142684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22E11E"/>
                </a:solidFill>
                <a:latin typeface="Arial"/>
                <a:cs typeface="Arial"/>
              </a:rPr>
              <a:t>Time-to-event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8889" y="4674869"/>
            <a:ext cx="1198880" cy="1179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4130" indent="6350">
              <a:lnSpc>
                <a:spcPct val="127000"/>
              </a:lnSpc>
              <a:spcBef>
                <a:spcPts val="100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Binary  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a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te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g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or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cal</a:t>
            </a:r>
            <a:endParaRPr sz="18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1435"/>
              </a:spcBef>
            </a:pP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Multivariate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85897" y="5553862"/>
            <a:ext cx="142621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solidFill>
                  <a:srgbClr val="E23C6E"/>
                </a:solidFill>
                <a:latin typeface="Arial"/>
                <a:cs typeface="Arial"/>
              </a:rPr>
              <a:t>Time-to-event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08889" y="1231206"/>
            <a:ext cx="2295525" cy="3218180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marL="28575">
              <a:lnSpc>
                <a:spcPct val="100000"/>
              </a:lnSpc>
              <a:spcBef>
                <a:spcPts val="505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Binary </a:t>
            </a:r>
            <a:r>
              <a:rPr dirty="0" sz="1800" spc="-10">
                <a:solidFill>
                  <a:srgbClr val="FF66CC"/>
                </a:solidFill>
                <a:latin typeface="Arial"/>
                <a:cs typeface="Arial"/>
              </a:rPr>
              <a:t>(two</a:t>
            </a:r>
            <a:r>
              <a:rPr dirty="0" sz="1800" spc="15">
                <a:solidFill>
                  <a:srgbClr val="FF66CC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groups)</a:t>
            </a:r>
            <a:endParaRPr sz="1800">
              <a:latin typeface="Arial"/>
              <a:cs typeface="Arial"/>
            </a:endParaRPr>
          </a:p>
          <a:p>
            <a:pPr marL="28575">
              <a:lnSpc>
                <a:spcPct val="100000"/>
              </a:lnSpc>
              <a:spcBef>
                <a:spcPts val="400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Binary</a:t>
            </a:r>
            <a:endParaRPr sz="18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32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Categorical </a:t>
            </a:r>
            <a:r>
              <a:rPr dirty="0" sz="1600" spc="-5">
                <a:solidFill>
                  <a:srgbClr val="22E11E"/>
                </a:solidFill>
                <a:latin typeface="Arial"/>
                <a:cs typeface="Arial"/>
              </a:rPr>
              <a:t>(&gt;2</a:t>
            </a:r>
            <a:r>
              <a:rPr dirty="0" sz="1600" spc="-10">
                <a:solidFill>
                  <a:srgbClr val="22E11E"/>
                </a:solidFill>
                <a:latin typeface="Arial"/>
                <a:cs typeface="Arial"/>
              </a:rPr>
              <a:t> </a:t>
            </a:r>
            <a:r>
              <a:rPr dirty="0" sz="1600" spc="-5">
                <a:solidFill>
                  <a:srgbClr val="22E11E"/>
                </a:solidFill>
                <a:latin typeface="Arial"/>
                <a:cs typeface="Arial"/>
              </a:rPr>
              <a:t>groups)</a:t>
            </a:r>
            <a:endParaRPr sz="1600">
              <a:latin typeface="Arial"/>
              <a:cs typeface="Arial"/>
            </a:endParaRPr>
          </a:p>
          <a:p>
            <a:pPr marL="28575" marR="633095">
              <a:lnSpc>
                <a:spcPct val="91300"/>
              </a:lnSpc>
              <a:spcBef>
                <a:spcPts val="46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Continuous 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Multivariate  (categorical</a:t>
            </a:r>
            <a:r>
              <a:rPr dirty="0" sz="1800" spc="-45">
                <a:solidFill>
                  <a:srgbClr val="E23C6E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and</a:t>
            </a:r>
            <a:endParaRPr sz="1800">
              <a:latin typeface="Arial"/>
              <a:cs typeface="Arial"/>
            </a:endParaRPr>
          </a:p>
          <a:p>
            <a:pPr marL="28575">
              <a:lnSpc>
                <a:spcPct val="100000"/>
              </a:lnSpc>
            </a:pP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continuous)</a:t>
            </a:r>
            <a:endParaRPr sz="1800">
              <a:latin typeface="Arial"/>
              <a:cs typeface="Arial"/>
            </a:endParaRPr>
          </a:p>
          <a:p>
            <a:pPr marL="19050">
              <a:lnSpc>
                <a:spcPct val="100000"/>
              </a:lnSpc>
              <a:spcBef>
                <a:spcPts val="400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Categorical</a:t>
            </a:r>
            <a:endParaRPr sz="1800">
              <a:latin typeface="Arial"/>
              <a:cs typeface="Arial"/>
            </a:endParaRPr>
          </a:p>
          <a:p>
            <a:pPr marL="12700" marR="1107440" indent="15875">
              <a:lnSpc>
                <a:spcPct val="138800"/>
              </a:lnSpc>
              <a:spcBef>
                <a:spcPts val="425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Binary 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Mult</a:t>
            </a:r>
            <a:r>
              <a:rPr dirty="0" sz="1800" spc="-10">
                <a:solidFill>
                  <a:srgbClr val="E23C6E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var</a:t>
            </a:r>
            <a:r>
              <a:rPr dirty="0" sz="1800" spc="-10">
                <a:solidFill>
                  <a:srgbClr val="E23C6E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983738" y="1282395"/>
            <a:ext cx="1424305" cy="12509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">
              <a:lnSpc>
                <a:spcPts val="2120"/>
              </a:lnSpc>
              <a:spcBef>
                <a:spcPts val="100"/>
              </a:spcBef>
            </a:pPr>
            <a:r>
              <a:rPr dirty="0" sz="1800" spc="-10">
                <a:solidFill>
                  <a:srgbClr val="FF66CC"/>
                </a:solidFill>
                <a:latin typeface="Arial"/>
                <a:cs typeface="Arial"/>
              </a:rPr>
              <a:t>Continuous</a:t>
            </a:r>
            <a:endParaRPr sz="1800">
              <a:latin typeface="Arial"/>
              <a:cs typeface="Arial"/>
            </a:endParaRPr>
          </a:p>
          <a:p>
            <a:pPr marL="17780">
              <a:lnSpc>
                <a:spcPts val="2120"/>
              </a:lnSpc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R</a:t>
            </a: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a</a:t>
            </a:r>
            <a:r>
              <a:rPr dirty="0" sz="1800">
                <a:solidFill>
                  <a:srgbClr val="FF66CC"/>
                </a:solidFill>
                <a:latin typeface="Arial"/>
                <a:cs typeface="Arial"/>
              </a:rPr>
              <a:t>nks/</a:t>
            </a: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rd</a:t>
            </a: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n</a:t>
            </a: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a</a:t>
            </a: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 marL="24130" marR="238760" indent="-12065">
              <a:lnSpc>
                <a:spcPct val="112900"/>
              </a:lnSpc>
              <a:spcBef>
                <a:spcPts val="52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nti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u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us  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C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nti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n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u</a:t>
            </a:r>
            <a:r>
              <a:rPr dirty="0" sz="1800" spc="-15">
                <a:solidFill>
                  <a:srgbClr val="22E11E"/>
                </a:solidFill>
                <a:latin typeface="Arial"/>
                <a:cs typeface="Arial"/>
              </a:rPr>
              <a:t>o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957442" y="1335481"/>
            <a:ext cx="2487295" cy="11976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685">
              <a:lnSpc>
                <a:spcPts val="1910"/>
              </a:lnSpc>
              <a:spcBef>
                <a:spcPts val="100"/>
              </a:spcBef>
            </a:pPr>
            <a:r>
              <a:rPr dirty="0" sz="1800" spc="-15">
                <a:solidFill>
                  <a:srgbClr val="FF66CC"/>
                </a:solidFill>
                <a:latin typeface="Arial"/>
                <a:cs typeface="Arial"/>
              </a:rPr>
              <a:t>T-test</a:t>
            </a:r>
            <a:endParaRPr sz="1800">
              <a:latin typeface="Arial"/>
              <a:cs typeface="Arial"/>
            </a:endParaRPr>
          </a:p>
          <a:p>
            <a:pPr marL="19685">
              <a:lnSpc>
                <a:spcPts val="1910"/>
              </a:lnSpc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Wilcoxon rank-sum</a:t>
            </a:r>
            <a:r>
              <a:rPr dirty="0" sz="1800" spc="-10">
                <a:solidFill>
                  <a:srgbClr val="FF66CC"/>
                </a:solidFill>
                <a:latin typeface="Arial"/>
                <a:cs typeface="Arial"/>
              </a:rPr>
              <a:t> </a:t>
            </a:r>
            <a:r>
              <a:rPr dirty="0" sz="1800">
                <a:solidFill>
                  <a:srgbClr val="FF66CC"/>
                </a:solidFill>
                <a:latin typeface="Arial"/>
                <a:cs typeface="Arial"/>
              </a:rPr>
              <a:t>test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800" spc="-30">
                <a:solidFill>
                  <a:srgbClr val="22E11E"/>
                </a:solidFill>
                <a:latin typeface="Arial"/>
                <a:cs typeface="Arial"/>
              </a:rPr>
              <a:t>ANOVA</a:t>
            </a:r>
            <a:endParaRPr sz="1800">
              <a:latin typeface="Arial"/>
              <a:cs typeface="Arial"/>
            </a:endParaRPr>
          </a:p>
          <a:p>
            <a:pPr marL="26034">
              <a:lnSpc>
                <a:spcPct val="100000"/>
              </a:lnSpc>
              <a:spcBef>
                <a:spcPts val="27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Simple linear</a:t>
            </a:r>
            <a:r>
              <a:rPr dirty="0" sz="1800" spc="-25">
                <a:solidFill>
                  <a:srgbClr val="22E11E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regression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838200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 h="0">
                <a:moveTo>
                  <a:pt x="0" y="0"/>
                </a:moveTo>
                <a:lnTo>
                  <a:pt x="9144000" y="0"/>
                </a:lnTo>
              </a:path>
            </a:pathLst>
          </a:custGeom>
          <a:ln w="9144">
            <a:solidFill>
              <a:srgbClr val="B3116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08889" y="6043980"/>
            <a:ext cx="1192530" cy="661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350">
              <a:lnSpc>
                <a:spcPct val="115799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C</a:t>
            </a:r>
            <a:r>
              <a:rPr dirty="0" sz="1800" spc="-15">
                <a:latin typeface="Arial"/>
                <a:cs typeface="Arial"/>
              </a:rPr>
              <a:t>a</a:t>
            </a:r>
            <a:r>
              <a:rPr dirty="0" sz="1800" spc="-5">
                <a:latin typeface="Arial"/>
                <a:cs typeface="Arial"/>
              </a:rPr>
              <a:t>te</a:t>
            </a:r>
            <a:r>
              <a:rPr dirty="0" sz="1800" spc="-15">
                <a:latin typeface="Arial"/>
                <a:cs typeface="Arial"/>
              </a:rPr>
              <a:t>g</a:t>
            </a:r>
            <a:r>
              <a:rPr dirty="0" sz="1800" spc="-5">
                <a:latin typeface="Arial"/>
                <a:cs typeface="Arial"/>
              </a:rPr>
              <a:t>or</a:t>
            </a:r>
            <a:r>
              <a:rPr dirty="0" sz="1800" spc="-15">
                <a:latin typeface="Arial"/>
                <a:cs typeface="Arial"/>
              </a:rPr>
              <a:t>i</a:t>
            </a:r>
            <a:r>
              <a:rPr dirty="0" sz="1800" spc="-5">
                <a:latin typeface="Arial"/>
                <a:cs typeface="Arial"/>
              </a:rPr>
              <a:t>cal  </a:t>
            </a:r>
            <a:r>
              <a:rPr dirty="0" sz="1800" spc="-5">
                <a:solidFill>
                  <a:srgbClr val="850C4B"/>
                </a:solidFill>
                <a:latin typeface="Arial"/>
                <a:cs typeface="Arial"/>
              </a:rPr>
              <a:t>Mult</a:t>
            </a:r>
            <a:r>
              <a:rPr dirty="0" sz="1800" spc="-15">
                <a:solidFill>
                  <a:srgbClr val="850C4B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850C4B"/>
                </a:solidFill>
                <a:latin typeface="Arial"/>
                <a:cs typeface="Arial"/>
              </a:rPr>
              <a:t>var</a:t>
            </a:r>
            <a:r>
              <a:rPr dirty="0" sz="1800" spc="-15">
                <a:solidFill>
                  <a:srgbClr val="850C4B"/>
                </a:solidFill>
                <a:latin typeface="Arial"/>
                <a:cs typeface="Arial"/>
              </a:rPr>
              <a:t>i</a:t>
            </a:r>
            <a:r>
              <a:rPr dirty="0" sz="1800" spc="-5">
                <a:solidFill>
                  <a:srgbClr val="850C4B"/>
                </a:solidFill>
                <a:latin typeface="Arial"/>
                <a:cs typeface="Arial"/>
              </a:rPr>
              <a:t>ate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79547" y="6043980"/>
            <a:ext cx="1184910" cy="661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6350">
              <a:lnSpc>
                <a:spcPct val="115799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C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 spc="-5">
                <a:latin typeface="Arial"/>
                <a:cs typeface="Arial"/>
              </a:rPr>
              <a:t>nti</a:t>
            </a:r>
            <a:r>
              <a:rPr dirty="0" sz="1800" spc="-15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u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 spc="-5">
                <a:latin typeface="Arial"/>
                <a:cs typeface="Arial"/>
              </a:rPr>
              <a:t>us  </a:t>
            </a:r>
            <a:r>
              <a:rPr dirty="0" sz="1800" spc="-5">
                <a:latin typeface="Arial"/>
                <a:cs typeface="Arial"/>
              </a:rPr>
              <a:t>C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 spc="-5">
                <a:latin typeface="Arial"/>
                <a:cs typeface="Arial"/>
              </a:rPr>
              <a:t>nti</a:t>
            </a:r>
            <a:r>
              <a:rPr dirty="0" sz="1800" spc="-15">
                <a:latin typeface="Arial"/>
                <a:cs typeface="Arial"/>
              </a:rPr>
              <a:t>n</a:t>
            </a:r>
            <a:r>
              <a:rPr dirty="0" sz="1800" spc="-5">
                <a:latin typeface="Arial"/>
                <a:cs typeface="Arial"/>
              </a:rPr>
              <a:t>u</a:t>
            </a:r>
            <a:r>
              <a:rPr dirty="0" sz="1800" spc="-15">
                <a:latin typeface="Arial"/>
                <a:cs typeface="Arial"/>
              </a:rPr>
              <a:t>o</a:t>
            </a:r>
            <a:r>
              <a:rPr dirty="0" sz="1800" spc="-5">
                <a:latin typeface="Arial"/>
                <a:cs typeface="Arial"/>
              </a:rPr>
              <a:t>us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55029" y="4674869"/>
            <a:ext cx="2922905" cy="2167255"/>
          </a:xfrm>
          <a:prstGeom prst="rect">
            <a:avLst/>
          </a:prstGeom>
        </p:spPr>
        <p:txBody>
          <a:bodyPr wrap="square" lIns="0" tIns="86360" rIns="0" bIns="0" rtlCol="0" vert="horz">
            <a:spAutoFit/>
          </a:bodyPr>
          <a:lstStyle/>
          <a:p>
            <a:pPr marL="27940">
              <a:lnSpc>
                <a:spcPct val="100000"/>
              </a:lnSpc>
              <a:spcBef>
                <a:spcPts val="680"/>
              </a:spcBef>
            </a:pPr>
            <a:r>
              <a:rPr dirty="0" sz="1800" spc="-5">
                <a:solidFill>
                  <a:srgbClr val="FF66CC"/>
                </a:solidFill>
                <a:latin typeface="Arial"/>
                <a:cs typeface="Arial"/>
              </a:rPr>
              <a:t>Risk ratio</a:t>
            </a:r>
            <a:endParaRPr sz="1800">
              <a:latin typeface="Arial"/>
              <a:cs typeface="Arial"/>
            </a:endParaRPr>
          </a:p>
          <a:p>
            <a:pPr marL="19050" marR="149860" indent="2540">
              <a:lnSpc>
                <a:spcPct val="108200"/>
              </a:lnSpc>
              <a:spcBef>
                <a:spcPts val="405"/>
              </a:spcBef>
            </a:pPr>
            <a:r>
              <a:rPr dirty="0" sz="1800" spc="-5">
                <a:solidFill>
                  <a:srgbClr val="22E11E"/>
                </a:solidFill>
                <a:latin typeface="Arial"/>
                <a:cs typeface="Arial"/>
              </a:rPr>
              <a:t>Kaplan-Meier/ log-rank </a:t>
            </a:r>
            <a:r>
              <a:rPr dirty="0" sz="1800">
                <a:solidFill>
                  <a:srgbClr val="22E11E"/>
                </a:solidFill>
                <a:latin typeface="Arial"/>
                <a:cs typeface="Arial"/>
              </a:rPr>
              <a:t>test 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Cox-proportional hazards  regression, hazard</a:t>
            </a:r>
            <a:r>
              <a:rPr dirty="0" sz="1800" spc="15">
                <a:solidFill>
                  <a:srgbClr val="E23C6E"/>
                </a:solidFill>
                <a:latin typeface="Arial"/>
                <a:cs typeface="Arial"/>
              </a:rPr>
              <a:t> </a:t>
            </a:r>
            <a:r>
              <a:rPr dirty="0" sz="1800" spc="-5">
                <a:solidFill>
                  <a:srgbClr val="E23C6E"/>
                </a:solidFill>
                <a:latin typeface="Arial"/>
                <a:cs typeface="Arial"/>
              </a:rPr>
              <a:t>ratio</a:t>
            </a:r>
            <a:endParaRPr sz="1800">
              <a:latin typeface="Arial"/>
              <a:cs typeface="Arial"/>
            </a:endParaRPr>
          </a:p>
          <a:p>
            <a:pPr marL="12700" marR="5080" indent="6350">
              <a:lnSpc>
                <a:spcPct val="65800"/>
              </a:lnSpc>
              <a:spcBef>
                <a:spcPts val="1700"/>
              </a:spcBef>
            </a:pPr>
            <a:r>
              <a:rPr dirty="0" sz="1800" spc="-5">
                <a:latin typeface="Arial"/>
                <a:cs typeface="Arial"/>
              </a:rPr>
              <a:t>Repeated measures</a:t>
            </a:r>
            <a:r>
              <a:rPr dirty="0" sz="1800" spc="-130">
                <a:latin typeface="Arial"/>
                <a:cs typeface="Arial"/>
              </a:rPr>
              <a:t> </a:t>
            </a:r>
            <a:r>
              <a:rPr dirty="0" sz="1800" spc="-30">
                <a:latin typeface="Arial"/>
                <a:cs typeface="Arial"/>
              </a:rPr>
              <a:t>ANOVA  </a:t>
            </a:r>
            <a:r>
              <a:rPr dirty="0" sz="1800" spc="-5">
                <a:latin typeface="Arial"/>
                <a:cs typeface="Arial"/>
              </a:rPr>
              <a:t>Mixed models;</a:t>
            </a:r>
            <a:r>
              <a:rPr dirty="0" sz="1800" spc="1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GEE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modeling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49885" marR="508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Alternative </a:t>
            </a:r>
            <a:r>
              <a:rPr dirty="0" spc="-90"/>
              <a:t>summary: </a:t>
            </a:r>
            <a:r>
              <a:rPr dirty="0" spc="-95"/>
              <a:t>statistics</a:t>
            </a:r>
            <a:r>
              <a:rPr dirty="0" spc="-470"/>
              <a:t> </a:t>
            </a:r>
            <a:r>
              <a:rPr dirty="0" spc="-70"/>
              <a:t>for  </a:t>
            </a:r>
            <a:r>
              <a:rPr dirty="0" spc="-90"/>
              <a:t>various </a:t>
            </a:r>
            <a:r>
              <a:rPr dirty="0" spc="-80"/>
              <a:t>types </a:t>
            </a:r>
            <a:r>
              <a:rPr dirty="0" spc="-55"/>
              <a:t>of </a:t>
            </a:r>
            <a:r>
              <a:rPr dirty="0" spc="-90"/>
              <a:t>outcome</a:t>
            </a:r>
            <a:r>
              <a:rPr dirty="0" spc="-610"/>
              <a:t> </a:t>
            </a:r>
            <a:r>
              <a:rPr dirty="0" spc="-80"/>
              <a:t>data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4312" y="1890712"/>
          <a:ext cx="8806180" cy="4643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6000"/>
                <a:gridCol w="2209800"/>
                <a:gridCol w="2514600"/>
                <a:gridCol w="1752600"/>
              </a:tblGrid>
              <a:tr h="70103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Outcome</a:t>
                      </a:r>
                      <a:r>
                        <a:rPr dirty="0" sz="2000" spc="-3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 spc="-15">
                          <a:latin typeface="Tahoma"/>
                          <a:cs typeface="Tahoma"/>
                        </a:rPr>
                        <a:t>Variable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Are the observations independent</a:t>
                      </a:r>
                      <a:r>
                        <a:rPr dirty="0" sz="2000" spc="-6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or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correlated?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2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30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Assumptions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7924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independent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correlated</a:t>
                      </a:r>
                      <a:endParaRPr sz="20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122529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Continuous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90805" marR="532130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(e.g. pain scale,  </a:t>
                      </a:r>
                      <a:r>
                        <a:rPr dirty="0" sz="1600" spc="-10">
                          <a:latin typeface="Tahoma"/>
                          <a:cs typeface="Tahoma"/>
                        </a:rPr>
                        <a:t>cognitive</a:t>
                      </a:r>
                      <a:r>
                        <a:rPr dirty="0" sz="16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00" spc="-10">
                          <a:latin typeface="Tahoma"/>
                          <a:cs typeface="Tahoma"/>
                        </a:rPr>
                        <a:t>function)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548765">
                        <a:lnSpc>
                          <a:spcPct val="120100"/>
                        </a:lnSpc>
                        <a:spcBef>
                          <a:spcPts val="20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Ttest 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ANO</a:t>
                      </a:r>
                      <a:r>
                        <a:rPr dirty="0" sz="1400" spc="-35">
                          <a:latin typeface="Tahoma"/>
                          <a:cs typeface="Tahoma"/>
                        </a:rPr>
                        <a:t>V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A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1440" marR="742950">
                        <a:lnSpc>
                          <a:spcPct val="120000"/>
                        </a:lnSpc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Linear</a:t>
                      </a:r>
                      <a:r>
                        <a:rPr dirty="0" sz="14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correlation 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Linear</a:t>
                      </a:r>
                      <a:r>
                        <a:rPr dirty="0" sz="1400" spc="-5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regression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10">
                          <a:latin typeface="Tahoma"/>
                          <a:cs typeface="Tahoma"/>
                        </a:rPr>
                        <a:t>Paired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ttest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 marR="182245">
                        <a:lnSpc>
                          <a:spcPct val="120000"/>
                        </a:lnSpc>
                        <a:spcBef>
                          <a:spcPts val="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Repeated-measures ANOVA  Mixed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models/GEE</a:t>
                      </a:r>
                      <a:r>
                        <a:rPr dirty="0" sz="1400" spc="-9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modeling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8224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Outcome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is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normally  distributed (important  for small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samples).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075" marR="10477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Outcome and predictor 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have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a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linear  relationship.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72895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2000">
                          <a:latin typeface="Tahoma"/>
                          <a:cs typeface="Tahoma"/>
                        </a:rPr>
                        <a:t>Binary</a:t>
                      </a:r>
                      <a:r>
                        <a:rPr dirty="0" sz="20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2000">
                          <a:latin typeface="Tahoma"/>
                          <a:cs typeface="Tahoma"/>
                        </a:rPr>
                        <a:t>or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categorical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395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(e.g. </a:t>
                      </a:r>
                      <a:r>
                        <a:rPr dirty="0" sz="1600" spc="-15">
                          <a:latin typeface="Tahoma"/>
                          <a:cs typeface="Tahoma"/>
                        </a:rPr>
                        <a:t>fracture</a:t>
                      </a:r>
                      <a:r>
                        <a:rPr dirty="0" sz="1600" spc="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00" spc="-10">
                          <a:latin typeface="Tahoma"/>
                          <a:cs typeface="Tahoma"/>
                        </a:rPr>
                        <a:t>yes/no)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65100">
                        <a:lnSpc>
                          <a:spcPct val="120000"/>
                        </a:lnSpc>
                        <a:spcBef>
                          <a:spcPts val="20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Difference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in</a:t>
                      </a:r>
                      <a:r>
                        <a:rPr dirty="0" sz="1400" spc="-9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proportions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Relative</a:t>
                      </a:r>
                      <a:r>
                        <a:rPr dirty="0" sz="14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risks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Chi-square</a:t>
                      </a:r>
                      <a:r>
                        <a:rPr dirty="0" sz="1400" spc="-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test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Logistic</a:t>
                      </a:r>
                      <a:r>
                        <a:rPr dirty="0" sz="14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regression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254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McNemar’s</a:t>
                      </a:r>
                      <a:r>
                        <a:rPr dirty="0" sz="1400" spc="-1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test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Conditional logistic</a:t>
                      </a:r>
                      <a:r>
                        <a:rPr dirty="0" sz="1400" spc="-6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regression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GEE</a:t>
                      </a:r>
                      <a:r>
                        <a:rPr dirty="0" sz="14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modeling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6289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Chi-square test  assumes sufficient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numbers in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each</a:t>
                      </a:r>
                      <a:r>
                        <a:rPr dirty="0" sz="12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cell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(&gt;=5)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22960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2000" spc="-5">
                          <a:latin typeface="Tahoma"/>
                          <a:cs typeface="Tahoma"/>
                        </a:rPr>
                        <a:t>Time-to-event</a:t>
                      </a:r>
                      <a:endParaRPr sz="2000">
                        <a:latin typeface="Tahoma"/>
                        <a:cs typeface="Tahoma"/>
                      </a:endParaRPr>
                    </a:p>
                    <a:p>
                      <a:pPr marL="90805">
                        <a:lnSpc>
                          <a:spcPct val="100000"/>
                        </a:lnSpc>
                        <a:spcBef>
                          <a:spcPts val="390"/>
                        </a:spcBef>
                      </a:pPr>
                      <a:r>
                        <a:rPr dirty="0" sz="1600" spc="-5">
                          <a:latin typeface="Tahoma"/>
                          <a:cs typeface="Tahoma"/>
                        </a:rPr>
                        <a:t>(e.g. </a:t>
                      </a:r>
                      <a:r>
                        <a:rPr dirty="0" sz="1600" spc="-10">
                          <a:latin typeface="Tahoma"/>
                          <a:cs typeface="Tahoma"/>
                        </a:rPr>
                        <a:t>time to</a:t>
                      </a:r>
                      <a:r>
                        <a:rPr dirty="0" sz="1600" spc="4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600" spc="-15">
                          <a:latin typeface="Tahoma"/>
                          <a:cs typeface="Tahoma"/>
                        </a:rPr>
                        <a:t>fracture)</a:t>
                      </a:r>
                      <a:endParaRPr sz="16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60680">
                        <a:lnSpc>
                          <a:spcPct val="120000"/>
                        </a:lnSpc>
                        <a:spcBef>
                          <a:spcPts val="2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Kaplan-Meier statistics  Cox</a:t>
                      </a:r>
                      <a:r>
                        <a:rPr dirty="0" sz="1400" spc="-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regression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317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n/a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72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2171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200" spc="-10">
                          <a:latin typeface="Tahoma"/>
                          <a:cs typeface="Tahoma"/>
                        </a:rPr>
                        <a:t>Cox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regression  assumes</a:t>
                      </a:r>
                      <a:r>
                        <a:rPr dirty="0" sz="1200" spc="-6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proportional  hazards between  groups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49885" marR="508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Continuous </a:t>
            </a:r>
            <a:r>
              <a:rPr dirty="0" spc="-90"/>
              <a:t>outcome</a:t>
            </a:r>
            <a:r>
              <a:rPr dirty="0" spc="-350"/>
              <a:t> </a:t>
            </a:r>
            <a:r>
              <a:rPr dirty="0" spc="-90"/>
              <a:t>(means);  </a:t>
            </a:r>
            <a:r>
              <a:rPr dirty="0" spc="-70"/>
              <a:t>HRP </a:t>
            </a:r>
            <a:r>
              <a:rPr dirty="0" spc="-90"/>
              <a:t>259/HRP</a:t>
            </a:r>
            <a:r>
              <a:rPr dirty="0" spc="-480"/>
              <a:t> </a:t>
            </a:r>
            <a:r>
              <a:rPr dirty="0" spc="-70"/>
              <a:t>262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4312" y="2043112"/>
          <a:ext cx="8806180" cy="4820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2438400"/>
                <a:gridCol w="2514600"/>
                <a:gridCol w="2590800"/>
              </a:tblGrid>
              <a:tr h="52539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0805" marR="41148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Outcome  </a:t>
                      </a:r>
                      <a:r>
                        <a:rPr dirty="0" sz="1400" spc="-15">
                          <a:latin typeface="Tahoma"/>
                          <a:cs typeface="Tahoma"/>
                        </a:rPr>
                        <a:t>Variable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Are the observations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independent or</a:t>
                      </a:r>
                      <a:r>
                        <a:rPr dirty="0" sz="1400" spc="-9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correlated?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algn="just" marL="92075" marR="326390">
                        <a:lnSpc>
                          <a:spcPct val="100000"/>
                        </a:lnSpc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Alternatives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if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the normality  assumption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is violated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(and  small sample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size):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462152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independent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correlated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3803903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Continuous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0805" marR="36322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(e.g.</a:t>
                      </a:r>
                      <a:r>
                        <a:rPr dirty="0" sz="1400" spc="-9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pain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scale, 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cognitive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function)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algn="just" marL="91440" marR="58547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Ttest: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means  between two</a:t>
                      </a:r>
                      <a:r>
                        <a:rPr dirty="0" sz="1200" spc="-5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independent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groups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1440" marR="44259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ANOVA: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means  between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more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than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two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independent</a:t>
                      </a:r>
                      <a:r>
                        <a:rPr dirty="0" sz="1200" spc="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groups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1440" marR="44386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Pearson’s</a:t>
                      </a:r>
                      <a:r>
                        <a:rPr dirty="0" sz="1400" spc="-7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correlation  </a:t>
                      </a:r>
                      <a:r>
                        <a:rPr dirty="0" sz="1400" spc="-5" b="1">
                          <a:latin typeface="Tahoma"/>
                          <a:cs typeface="Tahoma"/>
                        </a:rPr>
                        <a:t>coefficient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(linear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correlation):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shows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linear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correlation between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two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continuous</a:t>
                      </a:r>
                      <a:r>
                        <a:rPr dirty="0" sz="1200" spc="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variables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1440" marR="10350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Linear regression: 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regression technique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used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when the outcome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is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continuous; gives</a:t>
                      </a:r>
                      <a:r>
                        <a:rPr dirty="0" sz="1200" spc="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slopes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0985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Paired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ttest: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means  between two related groups </a:t>
                      </a:r>
                      <a:r>
                        <a:rPr dirty="0" sz="1200" spc="-15">
                          <a:latin typeface="Tahoma"/>
                          <a:cs typeface="Tahoma"/>
                        </a:rPr>
                        <a:t>(e.g.,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the same subjects before and  after)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198120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Repeated-measures 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ANOVA: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changes 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over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time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in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the means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of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two or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more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groups (repeated  measurements)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138430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Mixed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models/GEE  </a:t>
                      </a:r>
                      <a:r>
                        <a:rPr dirty="0" sz="1400" spc="-5" b="1">
                          <a:latin typeface="Tahoma"/>
                          <a:cs typeface="Tahoma"/>
                        </a:rPr>
                        <a:t>modeling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: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regression techniques to compare  changes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over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time between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two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or more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groups; gives </a:t>
                      </a:r>
                      <a:r>
                        <a:rPr dirty="0" sz="1200" spc="-15">
                          <a:latin typeface="Tahoma"/>
                          <a:cs typeface="Tahoma"/>
                        </a:rPr>
                        <a:t>rate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of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change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over</a:t>
                      </a:r>
                      <a:r>
                        <a:rPr dirty="0" sz="1200" spc="2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time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Non-parametric</a:t>
                      </a:r>
                      <a:r>
                        <a:rPr dirty="0" u="sng" sz="1200" spc="25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ahoma"/>
                          <a:cs typeface="Tahoma"/>
                        </a:rPr>
                        <a:t>statistics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algn="just" marL="92075" marR="263525">
                        <a:lnSpc>
                          <a:spcPct val="100000"/>
                        </a:lnSpc>
                        <a:spcBef>
                          <a:spcPts val="340"/>
                        </a:spcBef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Wilcoxon </a:t>
                      </a:r>
                      <a:r>
                        <a:rPr dirty="0" sz="1400" spc="-5" b="1">
                          <a:latin typeface="Tahoma"/>
                          <a:cs typeface="Tahoma"/>
                        </a:rPr>
                        <a:t>sign-rank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test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: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non-parametric alternative to the  paired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ttest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159385">
                        <a:lnSpc>
                          <a:spcPct val="100000"/>
                        </a:lnSpc>
                      </a:pPr>
                      <a:r>
                        <a:rPr dirty="0" sz="1400" b="1">
                          <a:latin typeface="Tahoma"/>
                          <a:cs typeface="Tahoma"/>
                        </a:rPr>
                        <a:t>Wilcoxon </a:t>
                      </a:r>
                      <a:r>
                        <a:rPr dirty="0" sz="1400" spc="-5" b="1">
                          <a:latin typeface="Tahoma"/>
                          <a:cs typeface="Tahoma"/>
                        </a:rPr>
                        <a:t>sum-rank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test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(=Mann-Whitney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U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test):</a:t>
                      </a:r>
                      <a:r>
                        <a:rPr dirty="0" sz="1400" spc="-16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non- 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parametric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alternative to the</a:t>
                      </a:r>
                      <a:r>
                        <a:rPr dirty="0" sz="1200" spc="5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ttest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ts val="168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Kruskal-Wallis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test:</a:t>
                      </a:r>
                      <a:r>
                        <a:rPr dirty="0" sz="1400" spc="-70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non-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 marL="92075">
                        <a:lnSpc>
                          <a:spcPts val="1440"/>
                        </a:lnSpc>
                      </a:pPr>
                      <a:r>
                        <a:rPr dirty="0" sz="1200" spc="-10">
                          <a:latin typeface="Tahoma"/>
                          <a:cs typeface="Tahoma"/>
                        </a:rPr>
                        <a:t>parametric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alternative to</a:t>
                      </a:r>
                      <a:r>
                        <a:rPr dirty="0" sz="1200" spc="2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ANOVA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2075" marR="990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Spearman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rank</a:t>
                      </a:r>
                      <a:r>
                        <a:rPr dirty="0" sz="1400" spc="-65" b="1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correlation  </a:t>
                      </a:r>
                      <a:r>
                        <a:rPr dirty="0" sz="1400" spc="-5" b="1">
                          <a:latin typeface="Tahoma"/>
                          <a:cs typeface="Tahoma"/>
                        </a:rPr>
                        <a:t>coefficient: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non-parametric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alternative to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Pearson’s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correlation  coefficient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49885" marR="5080">
              <a:lnSpc>
                <a:spcPct val="100000"/>
              </a:lnSpc>
              <a:spcBef>
                <a:spcPts val="95"/>
              </a:spcBef>
            </a:pPr>
            <a:r>
              <a:rPr dirty="0" spc="-90"/>
              <a:t>Binary </a:t>
            </a:r>
            <a:r>
              <a:rPr dirty="0" spc="-55"/>
              <a:t>or </a:t>
            </a:r>
            <a:r>
              <a:rPr dirty="0" spc="-95"/>
              <a:t>categorical </a:t>
            </a:r>
            <a:r>
              <a:rPr dirty="0" spc="-90"/>
              <a:t>outcomes  </a:t>
            </a:r>
            <a:r>
              <a:rPr dirty="0" spc="-95"/>
              <a:t>(proportions); </a:t>
            </a:r>
            <a:r>
              <a:rPr dirty="0" spc="-70"/>
              <a:t>HRP </a:t>
            </a:r>
            <a:r>
              <a:rPr dirty="0" spc="-90"/>
              <a:t>259/HRP</a:t>
            </a:r>
            <a:r>
              <a:rPr dirty="0" spc="-655"/>
              <a:t> </a:t>
            </a:r>
            <a:r>
              <a:rPr dirty="0" spc="-70"/>
              <a:t>261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4312" y="2043112"/>
          <a:ext cx="8806180" cy="44056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2286000"/>
                <a:gridCol w="2667000"/>
                <a:gridCol w="2590800"/>
              </a:tblGrid>
              <a:tr h="52539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2550">
                        <a:latin typeface="Times New Roman"/>
                        <a:cs typeface="Times New Roman"/>
                      </a:endParaRPr>
                    </a:p>
                    <a:p>
                      <a:pPr marL="90805" marR="212725">
                        <a:lnSpc>
                          <a:spcPct val="100000"/>
                        </a:lnSpc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Outc</a:t>
                      </a:r>
                      <a:r>
                        <a:rPr dirty="0" sz="1800" spc="-10"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1800">
                          <a:latin typeface="Tahoma"/>
                          <a:cs typeface="Tahoma"/>
                        </a:rPr>
                        <a:t>me  </a:t>
                      </a:r>
                      <a:r>
                        <a:rPr dirty="0" sz="1800" spc="-10">
                          <a:latin typeface="Tahoma"/>
                          <a:cs typeface="Tahoma"/>
                        </a:rPr>
                        <a:t>Variable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spc="-5">
                          <a:latin typeface="Tahoma"/>
                          <a:cs typeface="Tahoma"/>
                        </a:rPr>
                        <a:t>Are the observations</a:t>
                      </a:r>
                      <a:r>
                        <a:rPr dirty="0" sz="1800" spc="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800" spc="-10">
                          <a:latin typeface="Tahoma"/>
                          <a:cs typeface="Tahoma"/>
                        </a:rPr>
                        <a:t>correlated?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92075" marR="30543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spc="-5">
                          <a:latin typeface="Tahoma"/>
                          <a:cs typeface="Tahoma"/>
                        </a:rPr>
                        <a:t>Alternative to the chi-  square test </a:t>
                      </a:r>
                      <a:r>
                        <a:rPr dirty="0" sz="1800">
                          <a:latin typeface="Tahoma"/>
                          <a:cs typeface="Tahoma"/>
                        </a:rPr>
                        <a:t>if </a:t>
                      </a:r>
                      <a:r>
                        <a:rPr dirty="0" sz="1800" spc="-5">
                          <a:latin typeface="Tahoma"/>
                          <a:cs typeface="Tahoma"/>
                        </a:rPr>
                        <a:t>sparse  </a:t>
                      </a:r>
                      <a:r>
                        <a:rPr dirty="0" sz="1800" spc="-10">
                          <a:latin typeface="Tahoma"/>
                          <a:cs typeface="Tahoma"/>
                        </a:rPr>
                        <a:t>cells: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44386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27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>
                          <a:latin typeface="Tahoma"/>
                          <a:cs typeface="Tahoma"/>
                        </a:rPr>
                        <a:t>independent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800" spc="-10">
                          <a:latin typeface="Tahoma"/>
                          <a:cs typeface="Tahoma"/>
                        </a:rPr>
                        <a:t>correlated</a:t>
                      </a:r>
                      <a:endParaRPr sz="18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3407664">
                <a:tc>
                  <a:txBody>
                    <a:bodyPr/>
                    <a:lstStyle/>
                    <a:p>
                      <a:pPr marL="90805" marR="27305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Binary or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cat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eg</a:t>
                      </a:r>
                      <a:r>
                        <a:rPr dirty="0" sz="1400" spc="5">
                          <a:latin typeface="Tahoma"/>
                          <a:cs typeface="Tahoma"/>
                        </a:rPr>
                        <a:t>o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rical</a:t>
                      </a:r>
                      <a:endParaRPr sz="1400">
                        <a:latin typeface="Tahoma"/>
                        <a:cs typeface="Tahoma"/>
                      </a:endParaRPr>
                    </a:p>
                    <a:p>
                      <a:pPr marL="90805" marR="4597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(e.g.  </a:t>
                      </a:r>
                      <a:r>
                        <a:rPr dirty="0" sz="1400" spc="-15">
                          <a:latin typeface="Tahoma"/>
                          <a:cs typeface="Tahoma"/>
                        </a:rPr>
                        <a:t>f</a:t>
                      </a:r>
                      <a:r>
                        <a:rPr dirty="0" sz="1400" spc="-30">
                          <a:latin typeface="Tahoma"/>
                          <a:cs typeface="Tahoma"/>
                        </a:rPr>
                        <a:t>r</a:t>
                      </a:r>
                      <a:r>
                        <a:rPr dirty="0" sz="1400" spc="-10">
                          <a:latin typeface="Tahoma"/>
                          <a:cs typeface="Tahoma"/>
                        </a:rPr>
                        <a:t>a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ctu</a:t>
                      </a:r>
                      <a:r>
                        <a:rPr dirty="0" sz="1400" spc="-20">
                          <a:latin typeface="Tahoma"/>
                          <a:cs typeface="Tahoma"/>
                        </a:rPr>
                        <a:t>r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e,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yes/no)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22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Chi-square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test: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proportions between  two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or more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groups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1440" marR="12255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Relative risks: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odds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ratios 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or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risk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 ratios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91440" marR="134620">
                        <a:lnSpc>
                          <a:spcPct val="103699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Logistic regression: 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technique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used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when outcome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is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binary; gives  multivariate-adjusted odds 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ratios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1143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McNemar’s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chi-square test: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binary outcome between  correlated groups </a:t>
                      </a:r>
                      <a:r>
                        <a:rPr dirty="0" sz="1200" spc="-15">
                          <a:latin typeface="Tahoma"/>
                          <a:cs typeface="Tahoma"/>
                        </a:rPr>
                        <a:t>(e.g.,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before and  after)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2075" marR="34353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Conditional logistic  regression: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regression technique for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a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binary  outcome when groups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are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correlated </a:t>
                      </a:r>
                      <a:r>
                        <a:rPr dirty="0" sz="1200" spc="-15">
                          <a:latin typeface="Tahoma"/>
                          <a:cs typeface="Tahoma"/>
                        </a:rPr>
                        <a:t>(e.g.,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matched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data)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92075" marR="99060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GEE modeling: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regression technique for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a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binary  outcome when groups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are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correlated </a:t>
                      </a:r>
                      <a:r>
                        <a:rPr dirty="0" sz="1200" spc="-15">
                          <a:latin typeface="Tahoma"/>
                          <a:cs typeface="Tahoma"/>
                        </a:rPr>
                        <a:t>(e.g.,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repeated</a:t>
                      </a:r>
                      <a:r>
                        <a:rPr dirty="0" sz="1200" spc="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measures)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075" marR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Fisher’s exact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test: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 proportions between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independent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groups when there are sparse data  (some cells</a:t>
                      </a:r>
                      <a:r>
                        <a:rPr dirty="0" sz="1200" spc="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&lt;5).</a:t>
                      </a:r>
                      <a:endParaRPr sz="1200">
                        <a:latin typeface="Tahoma"/>
                        <a:cs typeface="Tahoma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92075" marR="235585">
                        <a:lnSpc>
                          <a:spcPct val="100000"/>
                        </a:lnSpc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McNemar’s exact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test: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compares proportions between  correlated groups when there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are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sparse data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(some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cells</a:t>
                      </a:r>
                      <a:r>
                        <a:rPr dirty="0" sz="1200" spc="1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&lt;5).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58978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Correlation </a:t>
            </a:r>
            <a:r>
              <a:rPr dirty="0" spc="-70"/>
              <a:t>and</a:t>
            </a:r>
            <a:r>
              <a:rPr dirty="0" spc="-335"/>
              <a:t> </a:t>
            </a:r>
            <a:r>
              <a:rPr dirty="0" spc="-95"/>
              <a:t>Regression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4329"/>
            <a:ext cx="7744459" cy="28422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4945" marR="536575" indent="-182880">
              <a:lnSpc>
                <a:spcPct val="100000"/>
              </a:lnSpc>
              <a:spcBef>
                <a:spcPts val="95"/>
              </a:spcBef>
              <a:buClr>
                <a:srgbClr val="B31166"/>
              </a:buClr>
              <a:buSzPct val="83928"/>
              <a:buChar char="•"/>
              <a:tabLst>
                <a:tab pos="195580" algn="l"/>
              </a:tabLst>
            </a:pPr>
            <a:r>
              <a:rPr dirty="0" sz="2800" spc="-5">
                <a:latin typeface="Arial"/>
                <a:cs typeface="Arial"/>
              </a:rPr>
              <a:t>Correlation </a:t>
            </a:r>
            <a:r>
              <a:rPr dirty="0" sz="2800">
                <a:latin typeface="Arial"/>
                <a:cs typeface="Arial"/>
              </a:rPr>
              <a:t>describes </a:t>
            </a:r>
            <a:r>
              <a:rPr dirty="0" sz="2800" spc="-5">
                <a:latin typeface="Arial"/>
                <a:cs typeface="Arial"/>
              </a:rPr>
              <a:t>the </a:t>
            </a:r>
            <a:r>
              <a:rPr dirty="0" sz="2800">
                <a:latin typeface="Arial"/>
                <a:cs typeface="Arial"/>
              </a:rPr>
              <a:t>strength </a:t>
            </a:r>
            <a:r>
              <a:rPr dirty="0" sz="2800" spc="-5">
                <a:latin typeface="Arial"/>
                <a:cs typeface="Arial"/>
              </a:rPr>
              <a:t>of a </a:t>
            </a:r>
            <a:r>
              <a:rPr dirty="0" sz="2800">
                <a:latin typeface="Arial"/>
                <a:cs typeface="Arial"/>
              </a:rPr>
              <a:t>linear  relationship </a:t>
            </a:r>
            <a:r>
              <a:rPr dirty="0" sz="2800" spc="-5">
                <a:latin typeface="Arial"/>
                <a:cs typeface="Arial"/>
              </a:rPr>
              <a:t>between two</a:t>
            </a:r>
            <a:r>
              <a:rPr dirty="0" sz="2800" spc="20">
                <a:latin typeface="Arial"/>
                <a:cs typeface="Arial"/>
              </a:rPr>
              <a:t> </a:t>
            </a:r>
            <a:r>
              <a:rPr dirty="0" sz="2800">
                <a:latin typeface="Arial"/>
                <a:cs typeface="Arial"/>
              </a:rPr>
              <a:t>variables</a:t>
            </a:r>
            <a:endParaRPr sz="28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B31166"/>
              </a:buClr>
              <a:buSzPct val="83928"/>
              <a:buChar char="•"/>
              <a:tabLst>
                <a:tab pos="195580" algn="l"/>
              </a:tabLst>
            </a:pPr>
            <a:r>
              <a:rPr dirty="0" sz="2800" spc="-5">
                <a:latin typeface="Arial"/>
                <a:cs typeface="Arial"/>
              </a:rPr>
              <a:t>Linear means </a:t>
            </a:r>
            <a:r>
              <a:rPr dirty="0" sz="2800">
                <a:latin typeface="Arial"/>
                <a:cs typeface="Arial"/>
              </a:rPr>
              <a:t>“straight</a:t>
            </a:r>
            <a:r>
              <a:rPr dirty="0" sz="2800" spc="25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line”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B31166"/>
              </a:buClr>
              <a:buFont typeface="Arial"/>
              <a:buChar char="•"/>
            </a:pPr>
            <a:endParaRPr sz="4050">
              <a:latin typeface="Times New Roman"/>
              <a:cs typeface="Times New Roman"/>
            </a:endParaRPr>
          </a:p>
          <a:p>
            <a:pPr marL="194945" marR="5080" indent="-182880">
              <a:lnSpc>
                <a:spcPct val="100000"/>
              </a:lnSpc>
              <a:spcBef>
                <a:spcPts val="5"/>
              </a:spcBef>
              <a:buClr>
                <a:srgbClr val="B31166"/>
              </a:buClr>
              <a:buSzPct val="83928"/>
              <a:buChar char="•"/>
              <a:tabLst>
                <a:tab pos="195580" algn="l"/>
              </a:tabLst>
            </a:pPr>
            <a:r>
              <a:rPr dirty="0" sz="2800" spc="-5">
                <a:latin typeface="Arial"/>
                <a:cs typeface="Arial"/>
              </a:rPr>
              <a:t>Regression tells us </a:t>
            </a:r>
            <a:r>
              <a:rPr dirty="0" sz="2800">
                <a:latin typeface="Arial"/>
                <a:cs typeface="Arial"/>
              </a:rPr>
              <a:t>how </a:t>
            </a:r>
            <a:r>
              <a:rPr dirty="0" sz="2800" spc="-5">
                <a:latin typeface="Arial"/>
                <a:cs typeface="Arial"/>
              </a:rPr>
              <a:t>to draw the </a:t>
            </a:r>
            <a:r>
              <a:rPr dirty="0" sz="2800">
                <a:latin typeface="Arial"/>
                <a:cs typeface="Arial"/>
              </a:rPr>
              <a:t>straight </a:t>
            </a:r>
            <a:r>
              <a:rPr dirty="0" sz="2800" spc="-5">
                <a:latin typeface="Arial"/>
                <a:cs typeface="Arial"/>
              </a:rPr>
              <a:t>line  </a:t>
            </a:r>
            <a:r>
              <a:rPr dirty="0" sz="2800">
                <a:latin typeface="Arial"/>
                <a:cs typeface="Arial"/>
              </a:rPr>
              <a:t>described </a:t>
            </a:r>
            <a:r>
              <a:rPr dirty="0" sz="2800" spc="-5">
                <a:latin typeface="Arial"/>
                <a:cs typeface="Arial"/>
              </a:rPr>
              <a:t>by the</a:t>
            </a:r>
            <a:r>
              <a:rPr dirty="0" sz="2800" spc="10">
                <a:latin typeface="Arial"/>
                <a:cs typeface="Arial"/>
              </a:rPr>
              <a:t> </a:t>
            </a:r>
            <a:r>
              <a:rPr dirty="0" sz="2800" spc="-5">
                <a:latin typeface="Arial"/>
                <a:cs typeface="Arial"/>
              </a:rPr>
              <a:t>correlation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349885" marR="5080">
              <a:lnSpc>
                <a:spcPct val="100000"/>
              </a:lnSpc>
              <a:spcBef>
                <a:spcPts val="95"/>
              </a:spcBef>
            </a:pPr>
            <a:r>
              <a:rPr dirty="0" spc="-105"/>
              <a:t>Time-to-event </a:t>
            </a:r>
            <a:r>
              <a:rPr dirty="0" spc="-90"/>
              <a:t>outcome</a:t>
            </a:r>
            <a:r>
              <a:rPr dirty="0" spc="-325"/>
              <a:t> </a:t>
            </a:r>
            <a:r>
              <a:rPr dirty="0" spc="-90"/>
              <a:t>(survival  </a:t>
            </a:r>
            <a:r>
              <a:rPr dirty="0" spc="-85"/>
              <a:t>data); </a:t>
            </a:r>
            <a:r>
              <a:rPr dirty="0" spc="-70"/>
              <a:t>HRP</a:t>
            </a:r>
            <a:r>
              <a:rPr dirty="0" spc="-400"/>
              <a:t> </a:t>
            </a:r>
            <a:r>
              <a:rPr dirty="0" spc="-70"/>
              <a:t>262</a:t>
            </a: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214312" y="2043112"/>
          <a:ext cx="8806180" cy="27717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/>
                <a:gridCol w="4724400"/>
                <a:gridCol w="1371600"/>
                <a:gridCol w="1447800"/>
              </a:tblGrid>
              <a:tr h="52539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0805" marR="41148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Outcome  </a:t>
                      </a:r>
                      <a:r>
                        <a:rPr dirty="0" sz="1400" spc="-15">
                          <a:latin typeface="Tahoma"/>
                          <a:cs typeface="Tahoma"/>
                        </a:rPr>
                        <a:t>Variable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19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Are the observation groups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independent or</a:t>
                      </a:r>
                      <a:r>
                        <a:rPr dirty="0" sz="1400" spc="-10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correlated?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 marL="92075" marR="113664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Modifications</a:t>
                      </a:r>
                      <a:r>
                        <a:rPr dirty="0" sz="1400" spc="-1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to  Cox regression 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if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proportional-  hazards </a:t>
                      </a:r>
                      <a:r>
                        <a:rPr dirty="0" sz="1400">
                          <a:latin typeface="Tahoma"/>
                          <a:cs typeface="Tahoma"/>
                        </a:rPr>
                        <a:t>is  violated: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63284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190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independent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>
                  <a:txBody>
                    <a:bodyPr/>
                    <a:lstStyle/>
                    <a:p>
                      <a:pPr marL="9207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>
                          <a:latin typeface="Tahoma"/>
                          <a:cs typeface="Tahoma"/>
                        </a:rPr>
                        <a:t>correlated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31166"/>
                    </a:solidFill>
                  </a:tcPr>
                </a:tc>
              </a:tr>
              <a:tr h="911561">
                <a:tc>
                  <a:txBody>
                    <a:bodyPr/>
                    <a:lstStyle/>
                    <a:p>
                      <a:pPr marL="90805" marR="22161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>
                          <a:latin typeface="Tahoma"/>
                          <a:cs typeface="Tahoma"/>
                        </a:rPr>
                        <a:t>Time-to-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event</a:t>
                      </a:r>
                      <a:r>
                        <a:rPr dirty="0" sz="1400" spc="-8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400" spc="-20">
                          <a:latin typeface="Tahoma"/>
                          <a:cs typeface="Tahoma"/>
                        </a:rPr>
                        <a:t>(e.g.,  </a:t>
                      </a:r>
                      <a:r>
                        <a:rPr dirty="0" sz="1400" spc="-5">
                          <a:latin typeface="Tahoma"/>
                          <a:cs typeface="Tahoma"/>
                        </a:rPr>
                        <a:t>time to  </a:t>
                      </a:r>
                      <a:r>
                        <a:rPr dirty="0" sz="1400" spc="-10">
                          <a:latin typeface="Tahoma"/>
                          <a:cs typeface="Tahoma"/>
                        </a:rPr>
                        <a:t>fracture)</a:t>
                      </a:r>
                      <a:endParaRPr sz="14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35941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Kaplan-Meier </a:t>
                      </a:r>
                      <a:r>
                        <a:rPr dirty="0" sz="1400" b="1">
                          <a:latin typeface="Tahoma"/>
                          <a:cs typeface="Tahoma"/>
                        </a:rPr>
                        <a:t>statistics: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estimates survival functions for  each group (usually displayed graphically); compares survival  functions with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log-rank</a:t>
                      </a:r>
                      <a:r>
                        <a:rPr dirty="0" sz="1200" spc="4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test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508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 marR="113030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200">
                          <a:latin typeface="Tahoma"/>
                          <a:cs typeface="Tahoma"/>
                        </a:rPr>
                        <a:t>n/a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(already</a:t>
                      </a:r>
                      <a:r>
                        <a:rPr dirty="0" sz="1200" spc="-6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over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time)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2075" marR="98425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dirty="0" sz="1200" spc="-5">
                          <a:latin typeface="Tahoma"/>
                          <a:cs typeface="Tahoma"/>
                        </a:rPr>
                        <a:t>Time-dependent  predictors 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or</a:t>
                      </a:r>
                      <a:r>
                        <a:rPr dirty="0" sz="1200" spc="-3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time-  dependent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hazard  ratios</a:t>
                      </a:r>
                      <a:r>
                        <a:rPr dirty="0" sz="1200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(tricky!)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4445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6733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2857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F8F8F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1003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400" spc="-5" b="1">
                          <a:latin typeface="Tahoma"/>
                          <a:cs typeface="Tahoma"/>
                        </a:rPr>
                        <a:t>Cox regression: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technique for time-to-event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data; 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gives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multivariate-adjusted </a:t>
                      </a:r>
                      <a:r>
                        <a:rPr dirty="0" sz="1200" spc="-5">
                          <a:latin typeface="Tahoma"/>
                          <a:cs typeface="Tahoma"/>
                        </a:rPr>
                        <a:t>hazard</a:t>
                      </a:r>
                      <a:r>
                        <a:rPr dirty="0" sz="1200" spc="65">
                          <a:latin typeface="Tahoma"/>
                          <a:cs typeface="Tahoma"/>
                        </a:rPr>
                        <a:t> </a:t>
                      </a:r>
                      <a:r>
                        <a:rPr dirty="0" sz="1200" spc="-10">
                          <a:latin typeface="Tahoma"/>
                          <a:cs typeface="Tahoma"/>
                        </a:rPr>
                        <a:t>ratios</a:t>
                      </a:r>
                      <a:endParaRPr sz="1200">
                        <a:latin typeface="Tahoma"/>
                        <a:cs typeface="Tahoma"/>
                      </a:endParaRPr>
                    </a:p>
                  </a:txBody>
                  <a:tcPr marL="0" marR="0" marB="0" marT="1143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316737"/>
            <a:ext cx="24828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Regression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943101"/>
            <a:ext cx="7816850" cy="1708785"/>
          </a:xfrm>
          <a:prstGeom prst="rect">
            <a:avLst/>
          </a:prstGeom>
        </p:spPr>
        <p:txBody>
          <a:bodyPr wrap="square" lIns="0" tIns="85725" rIns="0" bIns="0" rtlCol="0" vert="horz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675"/>
              </a:spcBef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 spc="-5">
                <a:latin typeface="Arial"/>
                <a:cs typeface="Arial"/>
              </a:rPr>
              <a:t>Calculates </a:t>
            </a:r>
            <a:r>
              <a:rPr dirty="0" sz="2400">
                <a:latin typeface="Arial"/>
                <a:cs typeface="Arial"/>
              </a:rPr>
              <a:t>the “best-fit” </a:t>
            </a:r>
            <a:r>
              <a:rPr dirty="0" sz="2400" spc="-5">
                <a:latin typeface="Arial"/>
                <a:cs typeface="Arial"/>
              </a:rPr>
              <a:t>line </a:t>
            </a:r>
            <a:r>
              <a:rPr dirty="0" sz="2400">
                <a:latin typeface="Arial"/>
                <a:cs typeface="Arial"/>
              </a:rPr>
              <a:t>for a </a:t>
            </a:r>
            <a:r>
              <a:rPr dirty="0" sz="2400" spc="-5">
                <a:latin typeface="Arial"/>
                <a:cs typeface="Arial"/>
              </a:rPr>
              <a:t>certain </a:t>
            </a:r>
            <a:r>
              <a:rPr dirty="0" sz="2400">
                <a:latin typeface="Arial"/>
                <a:cs typeface="Arial"/>
              </a:rPr>
              <a:t>set </a:t>
            </a:r>
            <a:r>
              <a:rPr dirty="0" sz="2400" spc="-5">
                <a:latin typeface="Arial"/>
                <a:cs typeface="Arial"/>
              </a:rPr>
              <a:t>of</a:t>
            </a:r>
            <a:r>
              <a:rPr dirty="0" sz="2400" spc="-20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194945" marR="5080" indent="-182880">
              <a:lnSpc>
                <a:spcPct val="100000"/>
              </a:lnSpc>
              <a:spcBef>
                <a:spcPts val="575"/>
              </a:spcBef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>
                <a:latin typeface="Arial"/>
                <a:cs typeface="Arial"/>
              </a:rPr>
              <a:t>The </a:t>
            </a:r>
            <a:r>
              <a:rPr dirty="0" sz="2400" spc="-5">
                <a:latin typeface="Arial"/>
                <a:cs typeface="Arial"/>
              </a:rPr>
              <a:t>regression line makes </a:t>
            </a:r>
            <a:r>
              <a:rPr dirty="0" sz="2400">
                <a:latin typeface="Arial"/>
                <a:cs typeface="Arial"/>
              </a:rPr>
              <a:t>the sum of the </a:t>
            </a:r>
            <a:r>
              <a:rPr dirty="0" sz="2400" spc="-5">
                <a:latin typeface="Arial"/>
                <a:cs typeface="Arial"/>
              </a:rPr>
              <a:t>squares </a:t>
            </a:r>
            <a:r>
              <a:rPr dirty="0" sz="2400">
                <a:latin typeface="Arial"/>
                <a:cs typeface="Arial"/>
              </a:rPr>
              <a:t>of the  </a:t>
            </a:r>
            <a:r>
              <a:rPr dirty="0" sz="2400" spc="-5">
                <a:latin typeface="Arial"/>
                <a:cs typeface="Arial"/>
              </a:rPr>
              <a:t>residuals smaller </a:t>
            </a:r>
            <a:r>
              <a:rPr dirty="0" sz="2400">
                <a:latin typeface="Arial"/>
                <a:cs typeface="Arial"/>
              </a:rPr>
              <a:t>than for </a:t>
            </a:r>
            <a:r>
              <a:rPr dirty="0" sz="2400" spc="-5">
                <a:latin typeface="Arial"/>
                <a:cs typeface="Arial"/>
              </a:rPr>
              <a:t>any other</a:t>
            </a:r>
            <a:r>
              <a:rPr dirty="0" sz="2400" spc="4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line</a:t>
            </a:r>
            <a:endParaRPr sz="2400">
              <a:latin typeface="Arial"/>
              <a:cs typeface="Arial"/>
            </a:endParaRPr>
          </a:p>
          <a:p>
            <a:pPr marL="195580" indent="-182880">
              <a:lnSpc>
                <a:spcPct val="100000"/>
              </a:lnSpc>
              <a:spcBef>
                <a:spcPts val="580"/>
              </a:spcBef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 spc="-5">
                <a:latin typeface="Arial"/>
                <a:cs typeface="Arial"/>
              </a:rPr>
              <a:t>Regression minimizes</a:t>
            </a:r>
            <a:r>
              <a:rPr dirty="0" sz="2400" spc="5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residuals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04712" y="3072068"/>
            <a:ext cx="6075680" cy="0"/>
          </a:xfrm>
          <a:custGeom>
            <a:avLst/>
            <a:gdLst/>
            <a:ahLst/>
            <a:cxnLst/>
            <a:rect l="l" t="t" r="r" b="b"/>
            <a:pathLst>
              <a:path w="6075680" h="0">
                <a:moveTo>
                  <a:pt x="0" y="0"/>
                </a:moveTo>
                <a:lnTo>
                  <a:pt x="6075593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90970" y="3072068"/>
            <a:ext cx="0" cy="3374390"/>
          </a:xfrm>
          <a:custGeom>
            <a:avLst/>
            <a:gdLst/>
            <a:ahLst/>
            <a:cxnLst/>
            <a:rect l="l" t="t" r="r" b="b"/>
            <a:pathLst>
              <a:path w="0" h="3374390">
                <a:moveTo>
                  <a:pt x="0" y="0"/>
                </a:moveTo>
                <a:lnTo>
                  <a:pt x="0" y="3374277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15376" y="6456640"/>
            <a:ext cx="6075680" cy="0"/>
          </a:xfrm>
          <a:custGeom>
            <a:avLst/>
            <a:gdLst/>
            <a:ahLst/>
            <a:cxnLst/>
            <a:rect l="l" t="t" r="r" b="b"/>
            <a:pathLst>
              <a:path w="6075680" h="0">
                <a:moveTo>
                  <a:pt x="6075593" y="0"/>
                </a:moveTo>
                <a:lnTo>
                  <a:pt x="0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604712" y="3082030"/>
            <a:ext cx="0" cy="3375025"/>
          </a:xfrm>
          <a:custGeom>
            <a:avLst/>
            <a:gdLst/>
            <a:ahLst/>
            <a:cxnLst/>
            <a:rect l="l" t="t" r="r" b="b"/>
            <a:pathLst>
              <a:path w="0" h="3375025">
                <a:moveTo>
                  <a:pt x="0" y="3374610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04712" y="3072068"/>
            <a:ext cx="0" cy="3374390"/>
          </a:xfrm>
          <a:custGeom>
            <a:avLst/>
            <a:gdLst/>
            <a:ahLst/>
            <a:cxnLst/>
            <a:rect l="l" t="t" r="r" b="b"/>
            <a:pathLst>
              <a:path w="0" h="3374390">
                <a:moveTo>
                  <a:pt x="0" y="0"/>
                </a:moveTo>
                <a:lnTo>
                  <a:pt x="0" y="3374277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40732" y="6456640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40732" y="597716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40732" y="548803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40732" y="500895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40732" y="4519789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40732" y="4040315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40732" y="3551277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40732" y="3072068"/>
            <a:ext cx="53340" cy="0"/>
          </a:xfrm>
          <a:custGeom>
            <a:avLst/>
            <a:gdLst/>
            <a:ahLst/>
            <a:cxnLst/>
            <a:rect l="l" t="t" r="r" b="b"/>
            <a:pathLst>
              <a:path w="53340" h="0">
                <a:moveTo>
                  <a:pt x="0" y="0"/>
                </a:moveTo>
                <a:lnTo>
                  <a:pt x="53317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04712" y="6456640"/>
            <a:ext cx="6075680" cy="0"/>
          </a:xfrm>
          <a:custGeom>
            <a:avLst/>
            <a:gdLst/>
            <a:ahLst/>
            <a:cxnLst/>
            <a:rect l="l" t="t" r="r" b="b"/>
            <a:pathLst>
              <a:path w="6075680" h="0">
                <a:moveTo>
                  <a:pt x="0" y="0"/>
                </a:moveTo>
                <a:lnTo>
                  <a:pt x="6075593" y="0"/>
                </a:lnTo>
              </a:path>
            </a:pathLst>
          </a:custGeom>
          <a:ln w="996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604712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19160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33607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648054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662217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676664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7690970" y="6466601"/>
            <a:ext cx="0" cy="50165"/>
          </a:xfrm>
          <a:custGeom>
            <a:avLst/>
            <a:gdLst/>
            <a:ahLst/>
            <a:cxnLst/>
            <a:rect l="l" t="t" r="r" b="b"/>
            <a:pathLst>
              <a:path w="0" h="50165">
                <a:moveTo>
                  <a:pt x="0" y="49806"/>
                </a:moveTo>
                <a:lnTo>
                  <a:pt x="0" y="0"/>
                </a:lnTo>
              </a:path>
            </a:pathLst>
          </a:custGeom>
          <a:ln w="10663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282906" y="5453236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282906" y="5453237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0" y="19922"/>
                </a:move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88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85511" y="5333301"/>
            <a:ext cx="53975" cy="50165"/>
          </a:xfrm>
          <a:custGeom>
            <a:avLst/>
            <a:gdLst/>
            <a:ahLst/>
            <a:cxnLst/>
            <a:rect l="l" t="t" r="r" b="b"/>
            <a:pathLst>
              <a:path w="53975" h="50164">
                <a:moveTo>
                  <a:pt x="21753" y="0"/>
                </a:moveTo>
                <a:lnTo>
                  <a:pt x="13855" y="1712"/>
                </a:lnTo>
                <a:lnTo>
                  <a:pt x="6877" y="6225"/>
                </a:lnTo>
                <a:lnTo>
                  <a:pt x="1899" y="12607"/>
                </a:lnTo>
                <a:lnTo>
                  <a:pt x="0" y="19922"/>
                </a:lnTo>
                <a:lnTo>
                  <a:pt x="1899" y="32997"/>
                </a:lnTo>
                <a:lnTo>
                  <a:pt x="6877" y="42335"/>
                </a:lnTo>
                <a:lnTo>
                  <a:pt x="13855" y="47939"/>
                </a:lnTo>
                <a:lnTo>
                  <a:pt x="21753" y="49806"/>
                </a:lnTo>
                <a:lnTo>
                  <a:pt x="35749" y="47939"/>
                </a:lnTo>
                <a:lnTo>
                  <a:pt x="45746" y="42335"/>
                </a:lnTo>
                <a:lnTo>
                  <a:pt x="51744" y="32997"/>
                </a:lnTo>
                <a:lnTo>
                  <a:pt x="53743" y="19922"/>
                </a:lnTo>
                <a:lnTo>
                  <a:pt x="51744" y="12607"/>
                </a:lnTo>
                <a:lnTo>
                  <a:pt x="45746" y="6225"/>
                </a:lnTo>
                <a:lnTo>
                  <a:pt x="35749" y="1712"/>
                </a:lnTo>
                <a:lnTo>
                  <a:pt x="21753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485511" y="5333301"/>
            <a:ext cx="53975" cy="50165"/>
          </a:xfrm>
          <a:custGeom>
            <a:avLst/>
            <a:gdLst/>
            <a:ahLst/>
            <a:cxnLst/>
            <a:rect l="l" t="t" r="r" b="b"/>
            <a:pathLst>
              <a:path w="53975" h="50164">
                <a:moveTo>
                  <a:pt x="0" y="19922"/>
                </a:moveTo>
                <a:lnTo>
                  <a:pt x="1899" y="32997"/>
                </a:lnTo>
                <a:lnTo>
                  <a:pt x="6877" y="42335"/>
                </a:lnTo>
                <a:lnTo>
                  <a:pt x="13855" y="47939"/>
                </a:lnTo>
                <a:lnTo>
                  <a:pt x="21753" y="49806"/>
                </a:lnTo>
                <a:lnTo>
                  <a:pt x="35749" y="47939"/>
                </a:lnTo>
                <a:lnTo>
                  <a:pt x="45746" y="42335"/>
                </a:lnTo>
                <a:lnTo>
                  <a:pt x="51744" y="32997"/>
                </a:lnTo>
                <a:lnTo>
                  <a:pt x="53743" y="19922"/>
                </a:lnTo>
                <a:lnTo>
                  <a:pt x="51744" y="12607"/>
                </a:lnTo>
                <a:lnTo>
                  <a:pt x="45746" y="6225"/>
                </a:lnTo>
                <a:lnTo>
                  <a:pt x="35749" y="1712"/>
                </a:lnTo>
                <a:lnTo>
                  <a:pt x="21753" y="0"/>
                </a:lnTo>
                <a:lnTo>
                  <a:pt x="13855" y="1712"/>
                </a:lnTo>
                <a:lnTo>
                  <a:pt x="6877" y="6225"/>
                </a:lnTo>
                <a:lnTo>
                  <a:pt x="1899" y="12607"/>
                </a:lnTo>
                <a:lnTo>
                  <a:pt x="0" y="19922"/>
                </a:lnTo>
                <a:close/>
              </a:path>
            </a:pathLst>
          </a:custGeom>
          <a:ln w="10285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987403" y="5213499"/>
            <a:ext cx="53975" cy="50165"/>
          </a:xfrm>
          <a:custGeom>
            <a:avLst/>
            <a:gdLst/>
            <a:ahLst/>
            <a:cxnLst/>
            <a:rect l="l" t="t" r="r" b="b"/>
            <a:pathLst>
              <a:path w="53975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3150"/>
                </a:lnTo>
                <a:lnTo>
                  <a:pt x="6664" y="42568"/>
                </a:lnTo>
                <a:lnTo>
                  <a:pt x="13495" y="48200"/>
                </a:lnTo>
                <a:lnTo>
                  <a:pt x="21326" y="50072"/>
                </a:lnTo>
                <a:lnTo>
                  <a:pt x="35569" y="48200"/>
                </a:lnTo>
                <a:lnTo>
                  <a:pt x="45692" y="42568"/>
                </a:lnTo>
                <a:lnTo>
                  <a:pt x="51737" y="33150"/>
                </a:lnTo>
                <a:lnTo>
                  <a:pt x="53743" y="19922"/>
                </a:lnTo>
                <a:lnTo>
                  <a:pt x="51737" y="12607"/>
                </a:lnTo>
                <a:lnTo>
                  <a:pt x="45692" y="6225"/>
                </a:lnTo>
                <a:lnTo>
                  <a:pt x="35569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987403" y="5213499"/>
            <a:ext cx="53975" cy="50165"/>
          </a:xfrm>
          <a:custGeom>
            <a:avLst/>
            <a:gdLst/>
            <a:ahLst/>
            <a:cxnLst/>
            <a:rect l="l" t="t" r="r" b="b"/>
            <a:pathLst>
              <a:path w="53975" h="50164">
                <a:moveTo>
                  <a:pt x="0" y="19922"/>
                </a:moveTo>
                <a:lnTo>
                  <a:pt x="1832" y="33150"/>
                </a:lnTo>
                <a:lnTo>
                  <a:pt x="6664" y="42568"/>
                </a:lnTo>
                <a:lnTo>
                  <a:pt x="13495" y="48200"/>
                </a:lnTo>
                <a:lnTo>
                  <a:pt x="21326" y="50072"/>
                </a:lnTo>
                <a:lnTo>
                  <a:pt x="35569" y="48200"/>
                </a:lnTo>
                <a:lnTo>
                  <a:pt x="45692" y="42568"/>
                </a:lnTo>
                <a:lnTo>
                  <a:pt x="51737" y="33150"/>
                </a:lnTo>
                <a:lnTo>
                  <a:pt x="53743" y="19922"/>
                </a:lnTo>
                <a:lnTo>
                  <a:pt x="51737" y="12607"/>
                </a:lnTo>
                <a:lnTo>
                  <a:pt x="45692" y="6225"/>
                </a:lnTo>
                <a:lnTo>
                  <a:pt x="35569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87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3702990" y="4005516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3038"/>
                </a:lnTo>
                <a:lnTo>
                  <a:pt x="6664" y="42468"/>
                </a:lnTo>
                <a:lnTo>
                  <a:pt x="13495" y="48163"/>
                </a:lnTo>
                <a:lnTo>
                  <a:pt x="21326" y="50072"/>
                </a:lnTo>
                <a:lnTo>
                  <a:pt x="35322" y="48163"/>
                </a:lnTo>
                <a:lnTo>
                  <a:pt x="45319" y="42468"/>
                </a:lnTo>
                <a:lnTo>
                  <a:pt x="51317" y="33038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3702990" y="4005516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0" y="19922"/>
                </a:moveTo>
                <a:lnTo>
                  <a:pt x="1832" y="33038"/>
                </a:lnTo>
                <a:lnTo>
                  <a:pt x="6664" y="42468"/>
                </a:lnTo>
                <a:lnTo>
                  <a:pt x="13495" y="48163"/>
                </a:lnTo>
                <a:lnTo>
                  <a:pt x="21326" y="50072"/>
                </a:lnTo>
                <a:lnTo>
                  <a:pt x="35322" y="48163"/>
                </a:lnTo>
                <a:lnTo>
                  <a:pt x="45319" y="42468"/>
                </a:lnTo>
                <a:lnTo>
                  <a:pt x="51317" y="33038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9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3905880" y="4484592"/>
            <a:ext cx="53340" cy="50800"/>
          </a:xfrm>
          <a:custGeom>
            <a:avLst/>
            <a:gdLst/>
            <a:ahLst/>
            <a:cxnLst/>
            <a:rect l="l" t="t" r="r" b="b"/>
            <a:pathLst>
              <a:path w="53339" h="50800">
                <a:moveTo>
                  <a:pt x="21326" y="0"/>
                </a:moveTo>
                <a:lnTo>
                  <a:pt x="13495" y="1718"/>
                </a:lnTo>
                <a:lnTo>
                  <a:pt x="6664" y="6275"/>
                </a:lnTo>
                <a:lnTo>
                  <a:pt x="1832" y="12775"/>
                </a:lnTo>
                <a:lnTo>
                  <a:pt x="0" y="20321"/>
                </a:lnTo>
                <a:lnTo>
                  <a:pt x="1832" y="33395"/>
                </a:lnTo>
                <a:lnTo>
                  <a:pt x="6664" y="42734"/>
                </a:lnTo>
                <a:lnTo>
                  <a:pt x="13495" y="48337"/>
                </a:lnTo>
                <a:lnTo>
                  <a:pt x="21326" y="50205"/>
                </a:lnTo>
                <a:lnTo>
                  <a:pt x="35322" y="48337"/>
                </a:lnTo>
                <a:lnTo>
                  <a:pt x="45319" y="42734"/>
                </a:lnTo>
                <a:lnTo>
                  <a:pt x="51317" y="33395"/>
                </a:lnTo>
                <a:lnTo>
                  <a:pt x="53317" y="20321"/>
                </a:lnTo>
                <a:lnTo>
                  <a:pt x="51317" y="12775"/>
                </a:lnTo>
                <a:lnTo>
                  <a:pt x="45319" y="6275"/>
                </a:lnTo>
                <a:lnTo>
                  <a:pt x="35322" y="1718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3905880" y="4484592"/>
            <a:ext cx="53340" cy="50800"/>
          </a:xfrm>
          <a:custGeom>
            <a:avLst/>
            <a:gdLst/>
            <a:ahLst/>
            <a:cxnLst/>
            <a:rect l="l" t="t" r="r" b="b"/>
            <a:pathLst>
              <a:path w="53339" h="50800">
                <a:moveTo>
                  <a:pt x="0" y="20321"/>
                </a:moveTo>
                <a:lnTo>
                  <a:pt x="1832" y="33395"/>
                </a:lnTo>
                <a:lnTo>
                  <a:pt x="6664" y="42734"/>
                </a:lnTo>
                <a:lnTo>
                  <a:pt x="13495" y="48337"/>
                </a:lnTo>
                <a:lnTo>
                  <a:pt x="21326" y="50205"/>
                </a:lnTo>
                <a:lnTo>
                  <a:pt x="35322" y="48337"/>
                </a:lnTo>
                <a:lnTo>
                  <a:pt x="45319" y="42734"/>
                </a:lnTo>
                <a:lnTo>
                  <a:pt x="51317" y="33395"/>
                </a:lnTo>
                <a:lnTo>
                  <a:pt x="53317" y="20321"/>
                </a:lnTo>
                <a:lnTo>
                  <a:pt x="51317" y="12775"/>
                </a:lnTo>
                <a:lnTo>
                  <a:pt x="45319" y="6275"/>
                </a:lnTo>
                <a:lnTo>
                  <a:pt x="35322" y="1718"/>
                </a:lnTo>
                <a:lnTo>
                  <a:pt x="21326" y="0"/>
                </a:lnTo>
                <a:lnTo>
                  <a:pt x="13495" y="1718"/>
                </a:lnTo>
                <a:lnTo>
                  <a:pt x="6664" y="6275"/>
                </a:lnTo>
                <a:lnTo>
                  <a:pt x="1832" y="12775"/>
                </a:lnTo>
                <a:lnTo>
                  <a:pt x="0" y="20321"/>
                </a:lnTo>
                <a:close/>
              </a:path>
            </a:pathLst>
          </a:custGeom>
          <a:ln w="10291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4108911" y="4974028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108911" y="4974028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0" y="19922"/>
                </a:move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88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108911" y="5213499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3150"/>
                </a:lnTo>
                <a:lnTo>
                  <a:pt x="6664" y="42568"/>
                </a:lnTo>
                <a:lnTo>
                  <a:pt x="13495" y="48200"/>
                </a:lnTo>
                <a:lnTo>
                  <a:pt x="21326" y="50072"/>
                </a:lnTo>
                <a:lnTo>
                  <a:pt x="35322" y="48200"/>
                </a:lnTo>
                <a:lnTo>
                  <a:pt x="45319" y="42568"/>
                </a:lnTo>
                <a:lnTo>
                  <a:pt x="51317" y="33150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4108911" y="5213499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0" y="19922"/>
                </a:moveTo>
                <a:lnTo>
                  <a:pt x="1832" y="33150"/>
                </a:lnTo>
                <a:lnTo>
                  <a:pt x="6664" y="42568"/>
                </a:lnTo>
                <a:lnTo>
                  <a:pt x="13495" y="48200"/>
                </a:lnTo>
                <a:lnTo>
                  <a:pt x="21326" y="50072"/>
                </a:lnTo>
                <a:lnTo>
                  <a:pt x="35322" y="48200"/>
                </a:lnTo>
                <a:lnTo>
                  <a:pt x="45319" y="42568"/>
                </a:lnTo>
                <a:lnTo>
                  <a:pt x="51317" y="33150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90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4813408" y="4974028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813408" y="4974028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0" y="19922"/>
                </a:move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88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325964" y="4734291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5325964" y="4734291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39" h="50164">
                <a:moveTo>
                  <a:pt x="0" y="19922"/>
                </a:move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88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7045192" y="3516346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40" h="50164">
                <a:moveTo>
                  <a:pt x="21326" y="0"/>
                </a:move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7045192" y="3516346"/>
            <a:ext cx="53340" cy="50165"/>
          </a:xfrm>
          <a:custGeom>
            <a:avLst/>
            <a:gdLst/>
            <a:ahLst/>
            <a:cxnLst/>
            <a:rect l="l" t="t" r="r" b="b"/>
            <a:pathLst>
              <a:path w="53340" h="50164">
                <a:moveTo>
                  <a:pt x="0" y="19922"/>
                </a:moveTo>
                <a:lnTo>
                  <a:pt x="1832" y="32997"/>
                </a:lnTo>
                <a:lnTo>
                  <a:pt x="6664" y="42335"/>
                </a:lnTo>
                <a:lnTo>
                  <a:pt x="13495" y="47939"/>
                </a:lnTo>
                <a:lnTo>
                  <a:pt x="21326" y="49806"/>
                </a:lnTo>
                <a:lnTo>
                  <a:pt x="35322" y="47939"/>
                </a:lnTo>
                <a:lnTo>
                  <a:pt x="45319" y="42335"/>
                </a:lnTo>
                <a:lnTo>
                  <a:pt x="51317" y="32997"/>
                </a:lnTo>
                <a:lnTo>
                  <a:pt x="53317" y="19922"/>
                </a:lnTo>
                <a:lnTo>
                  <a:pt x="51317" y="12607"/>
                </a:lnTo>
                <a:lnTo>
                  <a:pt x="45319" y="6225"/>
                </a:lnTo>
                <a:lnTo>
                  <a:pt x="35322" y="1712"/>
                </a:lnTo>
                <a:lnTo>
                  <a:pt x="21326" y="0"/>
                </a:lnTo>
                <a:lnTo>
                  <a:pt x="13495" y="1712"/>
                </a:lnTo>
                <a:lnTo>
                  <a:pt x="6664" y="6225"/>
                </a:lnTo>
                <a:lnTo>
                  <a:pt x="1832" y="12607"/>
                </a:lnTo>
                <a:lnTo>
                  <a:pt x="0" y="19922"/>
                </a:lnTo>
                <a:close/>
              </a:path>
            </a:pathLst>
          </a:custGeom>
          <a:ln w="10288">
            <a:solidFill>
              <a:srgbClr val="FFFF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304233" y="5363186"/>
            <a:ext cx="74930" cy="50800"/>
          </a:xfrm>
          <a:custGeom>
            <a:avLst/>
            <a:gdLst/>
            <a:ahLst/>
            <a:cxnLst/>
            <a:rect l="l" t="t" r="r" b="b"/>
            <a:pathLst>
              <a:path w="74930" h="50800">
                <a:moveTo>
                  <a:pt x="63980" y="0"/>
                </a:moveTo>
                <a:lnTo>
                  <a:pt x="0" y="19922"/>
                </a:lnTo>
                <a:lnTo>
                  <a:pt x="10663" y="50205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485511" y="5303417"/>
            <a:ext cx="75565" cy="50165"/>
          </a:xfrm>
          <a:custGeom>
            <a:avLst/>
            <a:gdLst/>
            <a:ahLst/>
            <a:cxnLst/>
            <a:rect l="l" t="t" r="r" b="b"/>
            <a:pathLst>
              <a:path w="75564" h="50164">
                <a:moveTo>
                  <a:pt x="64407" y="0"/>
                </a:moveTo>
                <a:lnTo>
                  <a:pt x="0" y="19922"/>
                </a:lnTo>
                <a:lnTo>
                  <a:pt x="11089" y="49806"/>
                </a:lnTo>
                <a:lnTo>
                  <a:pt x="75070" y="29884"/>
                </a:lnTo>
                <a:lnTo>
                  <a:pt x="6440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677879" y="5243383"/>
            <a:ext cx="64135" cy="50165"/>
          </a:xfrm>
          <a:custGeom>
            <a:avLst/>
            <a:gdLst/>
            <a:ahLst/>
            <a:cxnLst/>
            <a:rect l="l" t="t" r="r" b="b"/>
            <a:pathLst>
              <a:path w="64135" h="50164">
                <a:moveTo>
                  <a:pt x="53317" y="0"/>
                </a:moveTo>
                <a:lnTo>
                  <a:pt x="0" y="20188"/>
                </a:lnTo>
                <a:lnTo>
                  <a:pt x="10663" y="50072"/>
                </a:lnTo>
                <a:lnTo>
                  <a:pt x="63980" y="30149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59442" y="5183615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30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3041147" y="5123847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30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233089" y="5063680"/>
            <a:ext cx="64769" cy="50800"/>
          </a:xfrm>
          <a:custGeom>
            <a:avLst/>
            <a:gdLst/>
            <a:ahLst/>
            <a:cxnLst/>
            <a:rect l="l" t="t" r="r" b="b"/>
            <a:pathLst>
              <a:path w="64770" h="50800">
                <a:moveTo>
                  <a:pt x="53317" y="0"/>
                </a:moveTo>
                <a:lnTo>
                  <a:pt x="0" y="19922"/>
                </a:lnTo>
                <a:lnTo>
                  <a:pt x="10663" y="50205"/>
                </a:lnTo>
                <a:lnTo>
                  <a:pt x="64264" y="29884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414651" y="5003912"/>
            <a:ext cx="64135" cy="50165"/>
          </a:xfrm>
          <a:custGeom>
            <a:avLst/>
            <a:gdLst/>
            <a:ahLst/>
            <a:cxnLst/>
            <a:rect l="l" t="t" r="r" b="b"/>
            <a:pathLst>
              <a:path w="64135" h="50164">
                <a:moveTo>
                  <a:pt x="53317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63980" y="29884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596356" y="4943878"/>
            <a:ext cx="64135" cy="50165"/>
          </a:xfrm>
          <a:custGeom>
            <a:avLst/>
            <a:gdLst/>
            <a:ahLst/>
            <a:cxnLst/>
            <a:rect l="l" t="t" r="r" b="b"/>
            <a:pathLst>
              <a:path w="64135" h="50164">
                <a:moveTo>
                  <a:pt x="53317" y="0"/>
                </a:moveTo>
                <a:lnTo>
                  <a:pt x="0" y="20188"/>
                </a:lnTo>
                <a:lnTo>
                  <a:pt x="10663" y="50072"/>
                </a:lnTo>
                <a:lnTo>
                  <a:pt x="63980" y="30149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777634" y="4884110"/>
            <a:ext cx="64769" cy="50165"/>
          </a:xfrm>
          <a:custGeom>
            <a:avLst/>
            <a:gdLst/>
            <a:ahLst/>
            <a:cxnLst/>
            <a:rect l="l" t="t" r="r" b="b"/>
            <a:pathLst>
              <a:path w="64770" h="50164">
                <a:moveTo>
                  <a:pt x="53601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64264" y="29884"/>
                </a:lnTo>
                <a:lnTo>
                  <a:pt x="53601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959197" y="4824341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140901" y="4764175"/>
            <a:ext cx="74930" cy="50800"/>
          </a:xfrm>
          <a:custGeom>
            <a:avLst/>
            <a:gdLst/>
            <a:ahLst/>
            <a:cxnLst/>
            <a:rect l="l" t="t" r="r" b="b"/>
            <a:pathLst>
              <a:path w="74929" h="50800">
                <a:moveTo>
                  <a:pt x="63980" y="0"/>
                </a:moveTo>
                <a:lnTo>
                  <a:pt x="0" y="19922"/>
                </a:lnTo>
                <a:lnTo>
                  <a:pt x="10663" y="50205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322180" y="4704407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4264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928" y="29884"/>
                </a:lnTo>
                <a:lnTo>
                  <a:pt x="64264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514406" y="4644373"/>
            <a:ext cx="64135" cy="50165"/>
          </a:xfrm>
          <a:custGeom>
            <a:avLst/>
            <a:gdLst/>
            <a:ahLst/>
            <a:cxnLst/>
            <a:rect l="l" t="t" r="r" b="b"/>
            <a:pathLst>
              <a:path w="64135" h="50164">
                <a:moveTo>
                  <a:pt x="53317" y="0"/>
                </a:moveTo>
                <a:lnTo>
                  <a:pt x="0" y="20188"/>
                </a:lnTo>
                <a:lnTo>
                  <a:pt x="10663" y="50072"/>
                </a:lnTo>
                <a:lnTo>
                  <a:pt x="63980" y="30149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696111" y="4584604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877389" y="4524836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4264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928" y="29884"/>
                </a:lnTo>
                <a:lnTo>
                  <a:pt x="64264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69615" y="4464669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53317" y="0"/>
                </a:moveTo>
                <a:lnTo>
                  <a:pt x="0" y="19922"/>
                </a:lnTo>
                <a:lnTo>
                  <a:pt x="10663" y="50205"/>
                </a:lnTo>
                <a:lnTo>
                  <a:pt x="63980" y="29884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51320" y="4404901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432882" y="4355094"/>
            <a:ext cx="53340" cy="40005"/>
          </a:xfrm>
          <a:custGeom>
            <a:avLst/>
            <a:gdLst/>
            <a:ahLst/>
            <a:cxnLst/>
            <a:rect l="l" t="t" r="r" b="b"/>
            <a:pathLst>
              <a:path w="53339" h="40004">
                <a:moveTo>
                  <a:pt x="42653" y="0"/>
                </a:moveTo>
                <a:lnTo>
                  <a:pt x="0" y="9961"/>
                </a:lnTo>
                <a:lnTo>
                  <a:pt x="10663" y="39845"/>
                </a:lnTo>
                <a:lnTo>
                  <a:pt x="53317" y="29884"/>
                </a:lnTo>
                <a:lnTo>
                  <a:pt x="42653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475536" y="4344867"/>
            <a:ext cx="32384" cy="40640"/>
          </a:xfrm>
          <a:custGeom>
            <a:avLst/>
            <a:gdLst/>
            <a:ahLst/>
            <a:cxnLst/>
            <a:rect l="l" t="t" r="r" b="b"/>
            <a:pathLst>
              <a:path w="32385" h="40639">
                <a:moveTo>
                  <a:pt x="21326" y="0"/>
                </a:moveTo>
                <a:lnTo>
                  <a:pt x="0" y="10227"/>
                </a:lnTo>
                <a:lnTo>
                  <a:pt x="10663" y="40111"/>
                </a:lnTo>
                <a:lnTo>
                  <a:pt x="31990" y="30149"/>
                </a:lnTo>
                <a:lnTo>
                  <a:pt x="21326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614160" y="4285099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795865" y="4225330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977428" y="4175125"/>
            <a:ext cx="43180" cy="40640"/>
          </a:xfrm>
          <a:custGeom>
            <a:avLst/>
            <a:gdLst/>
            <a:ahLst/>
            <a:cxnLst/>
            <a:rect l="l" t="t" r="r" b="b"/>
            <a:pathLst>
              <a:path w="43179" h="40639">
                <a:moveTo>
                  <a:pt x="31990" y="0"/>
                </a:moveTo>
                <a:lnTo>
                  <a:pt x="0" y="9961"/>
                </a:lnTo>
                <a:lnTo>
                  <a:pt x="10663" y="40243"/>
                </a:lnTo>
                <a:lnTo>
                  <a:pt x="42653" y="30282"/>
                </a:lnTo>
                <a:lnTo>
                  <a:pt x="3199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009418" y="4165164"/>
            <a:ext cx="43180" cy="40640"/>
          </a:xfrm>
          <a:custGeom>
            <a:avLst/>
            <a:gdLst/>
            <a:ahLst/>
            <a:cxnLst/>
            <a:rect l="l" t="t" r="r" b="b"/>
            <a:pathLst>
              <a:path w="43179" h="40639">
                <a:moveTo>
                  <a:pt x="31990" y="0"/>
                </a:moveTo>
                <a:lnTo>
                  <a:pt x="0" y="9961"/>
                </a:lnTo>
                <a:lnTo>
                  <a:pt x="10663" y="40243"/>
                </a:lnTo>
                <a:lnTo>
                  <a:pt x="42653" y="29884"/>
                </a:lnTo>
                <a:lnTo>
                  <a:pt x="3199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158706" y="4105395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928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350932" y="4045361"/>
            <a:ext cx="64135" cy="50165"/>
          </a:xfrm>
          <a:custGeom>
            <a:avLst/>
            <a:gdLst/>
            <a:ahLst/>
            <a:cxnLst/>
            <a:rect l="l" t="t" r="r" b="b"/>
            <a:pathLst>
              <a:path w="64135" h="50164">
                <a:moveTo>
                  <a:pt x="53317" y="0"/>
                </a:moveTo>
                <a:lnTo>
                  <a:pt x="0" y="20188"/>
                </a:lnTo>
                <a:lnTo>
                  <a:pt x="10663" y="50072"/>
                </a:lnTo>
                <a:lnTo>
                  <a:pt x="63980" y="30149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532637" y="3985593"/>
            <a:ext cx="74930" cy="50165"/>
          </a:xfrm>
          <a:custGeom>
            <a:avLst/>
            <a:gdLst/>
            <a:ahLst/>
            <a:cxnLst/>
            <a:rect l="l" t="t" r="r" b="b"/>
            <a:pathLst>
              <a:path w="74929" h="50164">
                <a:moveTo>
                  <a:pt x="63980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4643" y="29884"/>
                </a:lnTo>
                <a:lnTo>
                  <a:pt x="63980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713915" y="3925825"/>
            <a:ext cx="75565" cy="50165"/>
          </a:xfrm>
          <a:custGeom>
            <a:avLst/>
            <a:gdLst/>
            <a:ahLst/>
            <a:cxnLst/>
            <a:rect l="l" t="t" r="r" b="b"/>
            <a:pathLst>
              <a:path w="75565" h="50164">
                <a:moveTo>
                  <a:pt x="64407" y="0"/>
                </a:moveTo>
                <a:lnTo>
                  <a:pt x="0" y="19922"/>
                </a:lnTo>
                <a:lnTo>
                  <a:pt x="10663" y="49806"/>
                </a:lnTo>
                <a:lnTo>
                  <a:pt x="75070" y="29884"/>
                </a:lnTo>
                <a:lnTo>
                  <a:pt x="6440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906283" y="386565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4" h="50800">
                <a:moveTo>
                  <a:pt x="53317" y="0"/>
                </a:moveTo>
                <a:lnTo>
                  <a:pt x="0" y="19922"/>
                </a:lnTo>
                <a:lnTo>
                  <a:pt x="10663" y="50205"/>
                </a:lnTo>
                <a:lnTo>
                  <a:pt x="63980" y="29884"/>
                </a:lnTo>
                <a:lnTo>
                  <a:pt x="53317" y="0"/>
                </a:lnTo>
                <a:close/>
              </a:path>
            </a:pathLst>
          </a:custGeom>
          <a:solidFill>
            <a:srgbClr val="99336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314896" y="3855697"/>
            <a:ext cx="4762500" cy="1548130"/>
          </a:xfrm>
          <a:custGeom>
            <a:avLst/>
            <a:gdLst/>
            <a:ahLst/>
            <a:cxnLst/>
            <a:rect l="l" t="t" r="r" b="b"/>
            <a:pathLst>
              <a:path w="4762500" h="1548129">
                <a:moveTo>
                  <a:pt x="0" y="1547732"/>
                </a:moveTo>
                <a:lnTo>
                  <a:pt x="523218" y="1377725"/>
                </a:lnTo>
                <a:lnTo>
                  <a:pt x="1057100" y="1207983"/>
                </a:lnTo>
                <a:lnTo>
                  <a:pt x="1580319" y="1028412"/>
                </a:lnTo>
                <a:lnTo>
                  <a:pt x="2114201" y="858670"/>
                </a:lnTo>
                <a:lnTo>
                  <a:pt x="2648084" y="689061"/>
                </a:lnTo>
                <a:lnTo>
                  <a:pt x="3171302" y="519319"/>
                </a:lnTo>
                <a:lnTo>
                  <a:pt x="3705185" y="339351"/>
                </a:lnTo>
                <a:lnTo>
                  <a:pt x="4228403" y="169741"/>
                </a:lnTo>
                <a:lnTo>
                  <a:pt x="4762286" y="0"/>
                </a:lnTo>
              </a:path>
            </a:pathLst>
          </a:custGeom>
          <a:ln w="200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314896" y="3855697"/>
            <a:ext cx="4762500" cy="1548130"/>
          </a:xfrm>
          <a:custGeom>
            <a:avLst/>
            <a:gdLst/>
            <a:ahLst/>
            <a:cxnLst/>
            <a:rect l="l" t="t" r="r" b="b"/>
            <a:pathLst>
              <a:path w="4762500" h="1548129">
                <a:moveTo>
                  <a:pt x="0" y="1547732"/>
                </a:moveTo>
                <a:lnTo>
                  <a:pt x="523218" y="1377725"/>
                </a:lnTo>
                <a:lnTo>
                  <a:pt x="1057100" y="1207983"/>
                </a:lnTo>
                <a:lnTo>
                  <a:pt x="1580319" y="1028412"/>
                </a:lnTo>
                <a:lnTo>
                  <a:pt x="2114201" y="858670"/>
                </a:lnTo>
                <a:lnTo>
                  <a:pt x="2648084" y="689061"/>
                </a:lnTo>
                <a:lnTo>
                  <a:pt x="3171302" y="519319"/>
                </a:lnTo>
                <a:lnTo>
                  <a:pt x="3705185" y="339351"/>
                </a:lnTo>
                <a:lnTo>
                  <a:pt x="4228403" y="169741"/>
                </a:lnTo>
                <a:lnTo>
                  <a:pt x="4762286" y="0"/>
                </a:lnTo>
              </a:path>
            </a:pathLst>
          </a:custGeom>
          <a:ln w="2005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1213105" y="6309129"/>
            <a:ext cx="23876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80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106115" y="2924624"/>
            <a:ext cx="345440" cy="3170555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220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550" spc="60" b="1">
                <a:latin typeface="Times New Roman"/>
                <a:cs typeface="Times New Roman"/>
              </a:rPr>
              <a:t>200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60" b="1">
                <a:latin typeface="Times New Roman"/>
                <a:cs typeface="Times New Roman"/>
              </a:rPr>
              <a:t>180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60" b="1">
                <a:latin typeface="Times New Roman"/>
                <a:cs typeface="Times New Roman"/>
              </a:rPr>
              <a:t>160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60" b="1">
                <a:latin typeface="Times New Roman"/>
                <a:cs typeface="Times New Roman"/>
              </a:rPr>
              <a:t>140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60" b="1">
                <a:latin typeface="Times New Roman"/>
                <a:cs typeface="Times New Roman"/>
              </a:rPr>
              <a:t>120</a:t>
            </a:r>
            <a:endParaRPr sz="1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550" spc="60" b="1">
                <a:latin typeface="Times New Roman"/>
                <a:cs typeface="Times New Roman"/>
              </a:rPr>
              <a:t>100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480046" y="6598673"/>
            <a:ext cx="23876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60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494565" y="6598673"/>
            <a:ext cx="23876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70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508585" y="6598673"/>
            <a:ext cx="23876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80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523033" y="6598673"/>
            <a:ext cx="23876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90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5484163" y="6598673"/>
            <a:ext cx="34544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100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6498610" y="6598673"/>
            <a:ext cx="345440" cy="265430"/>
          </a:xfrm>
          <a:prstGeom prst="rect">
            <a:avLst/>
          </a:prstGeom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550" spc="60" b="1">
                <a:latin typeface="Times New Roman"/>
                <a:cs typeface="Times New Roman"/>
              </a:rPr>
              <a:t>110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512773" y="6438959"/>
            <a:ext cx="1014094" cy="424815"/>
          </a:xfrm>
          <a:prstGeom prst="rect">
            <a:avLst/>
          </a:prstGeom>
        </p:spPr>
        <p:txBody>
          <a:bodyPr wrap="square" lIns="0" tIns="91440" rIns="0" bIns="0" rtlCol="0" vert="horz">
            <a:spAutoFit/>
          </a:bodyPr>
          <a:lstStyle/>
          <a:p>
            <a:pPr marL="12700" marR="5080" indent="287655">
              <a:lnSpc>
                <a:spcPct val="67600"/>
              </a:lnSpc>
              <a:spcBef>
                <a:spcPts val="720"/>
              </a:spcBef>
            </a:pPr>
            <a:r>
              <a:rPr dirty="0" sz="1550" spc="45" b="1">
                <a:latin typeface="Times New Roman"/>
                <a:cs typeface="Times New Roman"/>
              </a:rPr>
              <a:t>Wt</a:t>
            </a:r>
            <a:r>
              <a:rPr dirty="0" sz="1550" spc="-25" b="1">
                <a:latin typeface="Times New Roman"/>
                <a:cs typeface="Times New Roman"/>
              </a:rPr>
              <a:t> </a:t>
            </a:r>
            <a:r>
              <a:rPr dirty="0" sz="1550" spc="55" b="1">
                <a:latin typeface="Times New Roman"/>
                <a:cs typeface="Times New Roman"/>
              </a:rPr>
              <a:t>(kg)  </a:t>
            </a:r>
            <a:r>
              <a:rPr dirty="0" sz="1550" spc="60" b="1">
                <a:latin typeface="Times New Roman"/>
                <a:cs typeface="Times New Roman"/>
              </a:rPr>
              <a:t>120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27704" y="2686986"/>
            <a:ext cx="1189990" cy="265430"/>
          </a:xfrm>
          <a:prstGeom prst="rect">
            <a:avLst/>
          </a:prstGeom>
        </p:spPr>
        <p:txBody>
          <a:bodyPr wrap="square" lIns="0" tIns="952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 baseline="5376" sz="2325" spc="75" b="1">
                <a:latin typeface="Times New Roman"/>
                <a:cs typeface="Times New Roman"/>
              </a:rPr>
              <a:t>S</a:t>
            </a:r>
            <a:r>
              <a:rPr dirty="0" baseline="3584" sz="2325" spc="75" b="1">
                <a:latin typeface="Times New Roman"/>
                <a:cs typeface="Times New Roman"/>
              </a:rPr>
              <a:t>BP(</a:t>
            </a:r>
            <a:r>
              <a:rPr dirty="0" baseline="1792" sz="2325" spc="75" b="1">
                <a:latin typeface="Times New Roman"/>
                <a:cs typeface="Times New Roman"/>
              </a:rPr>
              <a:t>mm</a:t>
            </a:r>
            <a:r>
              <a:rPr dirty="0" sz="1550" spc="50" b="1">
                <a:latin typeface="Times New Roman"/>
                <a:cs typeface="Times New Roman"/>
              </a:rPr>
              <a:t>Hg)</a:t>
            </a:r>
            <a:endParaRPr sz="155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697737"/>
            <a:ext cx="248285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95"/>
              <a:t>Regression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625853"/>
            <a:ext cx="7663815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94945" marR="5080" indent="-182880">
              <a:lnSpc>
                <a:spcPct val="100000"/>
              </a:lnSpc>
              <a:spcBef>
                <a:spcPts val="100"/>
              </a:spcBef>
              <a:buClr>
                <a:srgbClr val="B31166"/>
              </a:buClr>
              <a:buSzPct val="85416"/>
              <a:buChar char="•"/>
              <a:tabLst>
                <a:tab pos="195580" algn="l"/>
              </a:tabLst>
            </a:pPr>
            <a:r>
              <a:rPr dirty="0" sz="2400" spc="-5">
                <a:latin typeface="Arial"/>
                <a:cs typeface="Arial"/>
              </a:rPr>
              <a:t>we are able </a:t>
            </a:r>
            <a:r>
              <a:rPr dirty="0" sz="2400">
                <a:latin typeface="Arial"/>
                <a:cs typeface="Arial"/>
              </a:rPr>
              <a:t>to </a:t>
            </a:r>
            <a:r>
              <a:rPr dirty="0" sz="2400" spc="-5">
                <a:latin typeface="Arial"/>
                <a:cs typeface="Arial"/>
              </a:rPr>
              <a:t>construct a </a:t>
            </a:r>
            <a:r>
              <a:rPr dirty="0" sz="2400">
                <a:latin typeface="Arial"/>
                <a:cs typeface="Arial"/>
              </a:rPr>
              <a:t>best fitting </a:t>
            </a:r>
            <a:r>
              <a:rPr dirty="0" sz="2400" spc="-5">
                <a:latin typeface="Arial"/>
                <a:cs typeface="Arial"/>
              </a:rPr>
              <a:t>straight line </a:t>
            </a:r>
            <a:r>
              <a:rPr dirty="0" sz="2400">
                <a:latin typeface="Arial"/>
                <a:cs typeface="Arial"/>
              </a:rPr>
              <a:t>to the  </a:t>
            </a:r>
            <a:r>
              <a:rPr dirty="0" sz="2400" spc="-5">
                <a:latin typeface="Arial"/>
                <a:cs typeface="Arial"/>
              </a:rPr>
              <a:t>scatter diagram points and then formulate a regression  equation in </a:t>
            </a:r>
            <a:r>
              <a:rPr dirty="0" sz="2400">
                <a:latin typeface="Arial"/>
                <a:cs typeface="Arial"/>
              </a:rPr>
              <a:t>the form</a:t>
            </a:r>
            <a:r>
              <a:rPr dirty="0" sz="2400" spc="5">
                <a:latin typeface="Arial"/>
                <a:cs typeface="Arial"/>
              </a:rPr>
              <a:t> </a:t>
            </a:r>
            <a:r>
              <a:rPr dirty="0" sz="2400" spc="-5">
                <a:latin typeface="Arial"/>
                <a:cs typeface="Arial"/>
              </a:rPr>
              <a:t>of: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262838" y="3147574"/>
            <a:ext cx="2504069" cy="5342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51302" y="0"/>
            <a:ext cx="5013960" cy="51371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b="1">
                <a:solidFill>
                  <a:srgbClr val="FFFFFF"/>
                </a:solidFill>
                <a:latin typeface="Arial"/>
                <a:cs typeface="Arial"/>
              </a:rPr>
              <a:t>Simple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Linear</a:t>
            </a:r>
            <a:r>
              <a:rPr dirty="0" sz="32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2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9161" y="1081277"/>
            <a:ext cx="0" cy="2438400"/>
          </a:xfrm>
          <a:custGeom>
            <a:avLst/>
            <a:gdLst/>
            <a:ahLst/>
            <a:cxnLst/>
            <a:rect l="l" t="t" r="r" b="b"/>
            <a:pathLst>
              <a:path w="0" h="2438400">
                <a:moveTo>
                  <a:pt x="0" y="0"/>
                </a:moveTo>
                <a:lnTo>
                  <a:pt x="0" y="243840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39161" y="3519678"/>
            <a:ext cx="3352800" cy="0"/>
          </a:xfrm>
          <a:custGeom>
            <a:avLst/>
            <a:gdLst/>
            <a:ahLst/>
            <a:cxnLst/>
            <a:rect l="l" t="t" r="r" b="b"/>
            <a:pathLst>
              <a:path w="3352800" h="0">
                <a:moveTo>
                  <a:pt x="0" y="0"/>
                </a:moveTo>
                <a:lnTo>
                  <a:pt x="33528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73552" y="24490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92551" y="26014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25952" y="20680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06952" y="21442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02152" y="1766316"/>
            <a:ext cx="82296" cy="8229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83152" y="19918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669794" y="3699205"/>
            <a:ext cx="24892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Independent </a:t>
            </a:r>
            <a:r>
              <a:rPr dirty="0" sz="1800" spc="-5">
                <a:latin typeface="Arial"/>
                <a:cs typeface="Arial"/>
              </a:rPr>
              <a:t>variable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(x)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55356" y="1255471"/>
            <a:ext cx="281305" cy="233426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5">
                <a:latin typeface="Arial"/>
                <a:cs typeface="Arial"/>
              </a:rPr>
              <a:t>Dependent variable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10">
                <a:latin typeface="Arial"/>
                <a:cs typeface="Arial"/>
              </a:rPr>
              <a:t>(y)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87952" y="19781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11752" y="17495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73552" y="22067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63951" y="26639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40352" y="1444752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45844" y="4904613"/>
            <a:ext cx="7378700" cy="1397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 output of </a:t>
            </a:r>
            <a:r>
              <a:rPr dirty="0" sz="1800" spc="-5" b="1">
                <a:latin typeface="Arial"/>
                <a:cs typeface="Arial"/>
              </a:rPr>
              <a:t>a regression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5" b="1">
                <a:latin typeface="Arial"/>
                <a:cs typeface="Arial"/>
              </a:rPr>
              <a:t>a </a:t>
            </a:r>
            <a:r>
              <a:rPr dirty="0" sz="1800" b="1">
                <a:latin typeface="Arial"/>
                <a:cs typeface="Arial"/>
              </a:rPr>
              <a:t>function that predicts the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dependent  </a:t>
            </a:r>
            <a:r>
              <a:rPr dirty="0" sz="1800" spc="-10" b="1">
                <a:latin typeface="Arial"/>
                <a:cs typeface="Arial"/>
              </a:rPr>
              <a:t>variable </a:t>
            </a:r>
            <a:r>
              <a:rPr dirty="0" sz="1800" spc="-5" b="1">
                <a:latin typeface="Arial"/>
                <a:cs typeface="Arial"/>
              </a:rPr>
              <a:t>based </a:t>
            </a:r>
            <a:r>
              <a:rPr dirty="0" sz="1800" b="1">
                <a:latin typeface="Arial"/>
                <a:cs typeface="Arial"/>
              </a:rPr>
              <a:t>upon </a:t>
            </a:r>
            <a:r>
              <a:rPr dirty="0" sz="1800" spc="-10" b="1">
                <a:latin typeface="Arial"/>
                <a:cs typeface="Arial"/>
              </a:rPr>
              <a:t>values </a:t>
            </a:r>
            <a:r>
              <a:rPr dirty="0" sz="1800" b="1">
                <a:latin typeface="Arial"/>
                <a:cs typeface="Arial"/>
              </a:rPr>
              <a:t>of the independent</a:t>
            </a:r>
            <a:r>
              <a:rPr dirty="0" sz="1800" spc="70" b="1">
                <a:latin typeface="Arial"/>
                <a:cs typeface="Arial"/>
              </a:rPr>
              <a:t> </a:t>
            </a:r>
            <a:r>
              <a:rPr dirty="0" sz="1800" spc="-10" b="1">
                <a:latin typeface="Arial"/>
                <a:cs typeface="Arial"/>
              </a:rPr>
              <a:t>variables.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800" b="1">
                <a:latin typeface="Arial"/>
                <a:cs typeface="Arial"/>
              </a:rPr>
              <a:t>Simple </a:t>
            </a:r>
            <a:r>
              <a:rPr dirty="0" sz="1800" spc="-5" b="1">
                <a:latin typeface="Arial"/>
                <a:cs typeface="Arial"/>
              </a:rPr>
              <a:t>regression </a:t>
            </a:r>
            <a:r>
              <a:rPr dirty="0" sz="1800" b="1">
                <a:latin typeface="Arial"/>
                <a:cs typeface="Arial"/>
              </a:rPr>
              <a:t>fits </a:t>
            </a:r>
            <a:r>
              <a:rPr dirty="0" sz="1800" spc="-5" b="1">
                <a:latin typeface="Arial"/>
                <a:cs typeface="Arial"/>
              </a:rPr>
              <a:t>a straight </a:t>
            </a:r>
            <a:r>
              <a:rPr dirty="0" sz="1800" b="1">
                <a:latin typeface="Arial"/>
                <a:cs typeface="Arial"/>
              </a:rPr>
              <a:t>line to the</a:t>
            </a:r>
            <a:r>
              <a:rPr dirty="0" sz="1800" spc="-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data.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38400" y="1371600"/>
            <a:ext cx="2286000" cy="1676400"/>
          </a:xfrm>
          <a:custGeom>
            <a:avLst/>
            <a:gdLst/>
            <a:ahLst/>
            <a:cxnLst/>
            <a:rect l="l" t="t" r="r" b="b"/>
            <a:pathLst>
              <a:path w="2286000" h="1676400">
                <a:moveTo>
                  <a:pt x="0" y="1676400"/>
                </a:moveTo>
                <a:lnTo>
                  <a:pt x="2286000" y="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4989576" y="1546860"/>
            <a:ext cx="2085339" cy="563880"/>
          </a:xfrm>
          <a:prstGeom prst="rect">
            <a:avLst/>
          </a:prstGeom>
          <a:solidFill>
            <a:srgbClr val="B31166"/>
          </a:solidFill>
          <a:ln w="9144">
            <a:solidFill>
              <a:srgbClr val="000000"/>
            </a:solidFill>
          </a:ln>
        </p:spPr>
        <p:txBody>
          <a:bodyPr wrap="square" lIns="0" tIns="138430" rIns="0" bIns="0" rtlCol="0" vert="horz">
            <a:spAutoFit/>
          </a:bodyPr>
          <a:lstStyle/>
          <a:p>
            <a:pPr marL="158115">
              <a:lnSpc>
                <a:spcPct val="100000"/>
              </a:lnSpc>
              <a:spcBef>
                <a:spcPts val="1090"/>
              </a:spcBef>
            </a:pPr>
            <a:r>
              <a:rPr dirty="0" sz="1800" spc="-15">
                <a:latin typeface="Arial"/>
                <a:cs typeface="Arial"/>
              </a:rPr>
              <a:t>y’ </a:t>
            </a:r>
            <a:r>
              <a:rPr dirty="0" sz="1800">
                <a:latin typeface="Arial"/>
                <a:cs typeface="Arial"/>
              </a:rPr>
              <a:t>= </a:t>
            </a:r>
            <a:r>
              <a:rPr dirty="0" sz="1800" spc="-5">
                <a:latin typeface="Arial"/>
                <a:cs typeface="Arial"/>
              </a:rPr>
              <a:t>b0 </a:t>
            </a:r>
            <a:r>
              <a:rPr dirty="0" sz="1800">
                <a:latin typeface="Arial"/>
                <a:cs typeface="Arial"/>
              </a:rPr>
              <a:t>+ </a:t>
            </a:r>
            <a:r>
              <a:rPr dirty="0" sz="1800" spc="-5">
                <a:latin typeface="Arial"/>
                <a:cs typeface="Arial"/>
              </a:rPr>
              <a:t>b1X </a:t>
            </a:r>
            <a:r>
              <a:rPr dirty="0" sz="1800" spc="60">
                <a:latin typeface="Arial"/>
                <a:cs typeface="Arial"/>
              </a:rPr>
              <a:t>±</a:t>
            </a:r>
            <a:r>
              <a:rPr dirty="0" sz="1800" spc="-155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є</a:t>
            </a:r>
            <a:endParaRPr sz="18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436364" y="1610994"/>
            <a:ext cx="541655" cy="170815"/>
          </a:xfrm>
          <a:custGeom>
            <a:avLst/>
            <a:gdLst/>
            <a:ahLst/>
            <a:cxnLst/>
            <a:rect l="l" t="t" r="r" b="b"/>
            <a:pathLst>
              <a:path w="541654" h="170814">
                <a:moveTo>
                  <a:pt x="75143" y="30669"/>
                </a:moveTo>
                <a:lnTo>
                  <a:pt x="71798" y="42850"/>
                </a:lnTo>
                <a:lnTo>
                  <a:pt x="537845" y="170560"/>
                </a:lnTo>
                <a:lnTo>
                  <a:pt x="541147" y="158368"/>
                </a:lnTo>
                <a:lnTo>
                  <a:pt x="75143" y="30669"/>
                </a:lnTo>
                <a:close/>
              </a:path>
              <a:path w="541654" h="170814">
                <a:moveTo>
                  <a:pt x="83565" y="0"/>
                </a:moveTo>
                <a:lnTo>
                  <a:pt x="0" y="16637"/>
                </a:lnTo>
                <a:lnTo>
                  <a:pt x="63373" y="73532"/>
                </a:lnTo>
                <a:lnTo>
                  <a:pt x="71798" y="42850"/>
                </a:lnTo>
                <a:lnTo>
                  <a:pt x="59562" y="39496"/>
                </a:lnTo>
                <a:lnTo>
                  <a:pt x="62864" y="27304"/>
                </a:lnTo>
                <a:lnTo>
                  <a:pt x="76067" y="27304"/>
                </a:lnTo>
                <a:lnTo>
                  <a:pt x="83565" y="0"/>
                </a:lnTo>
                <a:close/>
              </a:path>
              <a:path w="541654" h="170814">
                <a:moveTo>
                  <a:pt x="62864" y="27304"/>
                </a:moveTo>
                <a:lnTo>
                  <a:pt x="59562" y="39496"/>
                </a:lnTo>
                <a:lnTo>
                  <a:pt x="71798" y="42850"/>
                </a:lnTo>
                <a:lnTo>
                  <a:pt x="75143" y="30669"/>
                </a:lnTo>
                <a:lnTo>
                  <a:pt x="62864" y="27304"/>
                </a:lnTo>
                <a:close/>
              </a:path>
              <a:path w="541654" h="170814">
                <a:moveTo>
                  <a:pt x="76067" y="27304"/>
                </a:moveTo>
                <a:lnTo>
                  <a:pt x="62864" y="27304"/>
                </a:lnTo>
                <a:lnTo>
                  <a:pt x="75143" y="30669"/>
                </a:lnTo>
                <a:lnTo>
                  <a:pt x="76067" y="273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509771" y="2851404"/>
            <a:ext cx="2341245" cy="441959"/>
          </a:xfrm>
          <a:prstGeom prst="rect">
            <a:avLst/>
          </a:prstGeom>
          <a:solidFill>
            <a:srgbClr val="B31166"/>
          </a:solidFill>
          <a:ln w="9144">
            <a:solidFill>
              <a:srgbClr val="000000"/>
            </a:solidFill>
          </a:ln>
        </p:spPr>
        <p:txBody>
          <a:bodyPr wrap="square" lIns="0" tIns="78105" rIns="0" bIns="0" rtlCol="0" vert="horz">
            <a:spAutoFit/>
          </a:bodyPr>
          <a:lstStyle/>
          <a:p>
            <a:pPr marL="409575">
              <a:lnSpc>
                <a:spcPct val="100000"/>
              </a:lnSpc>
              <a:spcBef>
                <a:spcPts val="615"/>
              </a:spcBef>
            </a:pPr>
            <a:r>
              <a:rPr dirty="0" sz="1800" spc="-5">
                <a:latin typeface="Arial"/>
                <a:cs typeface="Arial"/>
              </a:rPr>
              <a:t>b0 </a:t>
            </a:r>
            <a:r>
              <a:rPr dirty="0" sz="1800">
                <a:latin typeface="Arial"/>
                <a:cs typeface="Arial"/>
              </a:rPr>
              <a:t>(y</a:t>
            </a:r>
            <a:r>
              <a:rPr dirty="0" sz="1800" spc="-1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intercept)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74976" y="3025775"/>
            <a:ext cx="1047115" cy="76200"/>
          </a:xfrm>
          <a:custGeom>
            <a:avLst/>
            <a:gdLst/>
            <a:ahLst/>
            <a:cxnLst/>
            <a:rect l="l" t="t" r="r" b="b"/>
            <a:pathLst>
              <a:path w="1047114" h="76200">
                <a:moveTo>
                  <a:pt x="75692" y="0"/>
                </a:moveTo>
                <a:lnTo>
                  <a:pt x="0" y="38988"/>
                </a:lnTo>
                <a:lnTo>
                  <a:pt x="76581" y="76200"/>
                </a:lnTo>
                <a:lnTo>
                  <a:pt x="76212" y="44576"/>
                </a:lnTo>
                <a:lnTo>
                  <a:pt x="63626" y="44576"/>
                </a:lnTo>
                <a:lnTo>
                  <a:pt x="63373" y="31876"/>
                </a:lnTo>
                <a:lnTo>
                  <a:pt x="76062" y="31729"/>
                </a:lnTo>
                <a:lnTo>
                  <a:pt x="75692" y="0"/>
                </a:lnTo>
                <a:close/>
              </a:path>
              <a:path w="1047114" h="76200">
                <a:moveTo>
                  <a:pt x="76062" y="31729"/>
                </a:moveTo>
                <a:lnTo>
                  <a:pt x="63373" y="31876"/>
                </a:lnTo>
                <a:lnTo>
                  <a:pt x="63626" y="44576"/>
                </a:lnTo>
                <a:lnTo>
                  <a:pt x="76210" y="44430"/>
                </a:lnTo>
                <a:lnTo>
                  <a:pt x="76062" y="31729"/>
                </a:lnTo>
                <a:close/>
              </a:path>
              <a:path w="1047114" h="76200">
                <a:moveTo>
                  <a:pt x="76210" y="44430"/>
                </a:moveTo>
                <a:lnTo>
                  <a:pt x="63626" y="44576"/>
                </a:lnTo>
                <a:lnTo>
                  <a:pt x="76212" y="44576"/>
                </a:lnTo>
                <a:lnTo>
                  <a:pt x="76210" y="44430"/>
                </a:lnTo>
                <a:close/>
              </a:path>
              <a:path w="1047114" h="76200">
                <a:moveTo>
                  <a:pt x="1046861" y="20447"/>
                </a:moveTo>
                <a:lnTo>
                  <a:pt x="76062" y="31729"/>
                </a:lnTo>
                <a:lnTo>
                  <a:pt x="76210" y="44430"/>
                </a:lnTo>
                <a:lnTo>
                  <a:pt x="1047114" y="33147"/>
                </a:lnTo>
                <a:lnTo>
                  <a:pt x="1046861" y="2044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6172200" y="2421635"/>
            <a:ext cx="1762125" cy="791210"/>
          </a:xfrm>
          <a:prstGeom prst="rect">
            <a:avLst/>
          </a:prstGeom>
          <a:solidFill>
            <a:srgbClr val="B31166"/>
          </a:solidFill>
          <a:ln w="9144">
            <a:solidFill>
              <a:srgbClr val="000000"/>
            </a:solidFill>
          </a:ln>
        </p:spPr>
        <p:txBody>
          <a:bodyPr wrap="square" lIns="0" tIns="115570" rIns="0" bIns="0" rtlCol="0" vert="horz">
            <a:spAutoFit/>
          </a:bodyPr>
          <a:lstStyle/>
          <a:p>
            <a:pPr marL="339725">
              <a:lnSpc>
                <a:spcPct val="100000"/>
              </a:lnSpc>
              <a:spcBef>
                <a:spcPts val="910"/>
              </a:spcBef>
            </a:pPr>
            <a:r>
              <a:rPr dirty="0" sz="1800" spc="-5">
                <a:latin typeface="Arial"/>
                <a:cs typeface="Arial"/>
              </a:rPr>
              <a:t>B1 </a:t>
            </a:r>
            <a:r>
              <a:rPr dirty="0" sz="1800">
                <a:latin typeface="Arial"/>
                <a:cs typeface="Arial"/>
              </a:rPr>
              <a:t>=</a:t>
            </a:r>
            <a:r>
              <a:rPr dirty="0" sz="1800" spc="-3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slope</a:t>
            </a:r>
            <a:endParaRPr sz="1800">
              <a:latin typeface="Arial"/>
              <a:cs typeface="Arial"/>
            </a:endParaRPr>
          </a:p>
          <a:p>
            <a:pPr marL="46609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= </a:t>
            </a:r>
            <a:r>
              <a:rPr dirty="0" sz="1800" spc="-10">
                <a:latin typeface="Arial"/>
                <a:cs typeface="Arial"/>
              </a:rPr>
              <a:t>∆y/ </a:t>
            </a:r>
            <a:r>
              <a:rPr dirty="0" sz="1800">
                <a:latin typeface="Arial"/>
                <a:cs typeface="Arial"/>
              </a:rPr>
              <a:t>∆x</a:t>
            </a:r>
            <a:endParaRPr sz="18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499103" y="1868423"/>
            <a:ext cx="76200" cy="350520"/>
          </a:xfrm>
          <a:custGeom>
            <a:avLst/>
            <a:gdLst/>
            <a:ahLst/>
            <a:cxnLst/>
            <a:rect l="l" t="t" r="r" b="b"/>
            <a:pathLst>
              <a:path w="76200" h="350519">
                <a:moveTo>
                  <a:pt x="31750" y="274320"/>
                </a:moveTo>
                <a:lnTo>
                  <a:pt x="0" y="274320"/>
                </a:lnTo>
                <a:lnTo>
                  <a:pt x="38100" y="350520"/>
                </a:lnTo>
                <a:lnTo>
                  <a:pt x="69850" y="287020"/>
                </a:lnTo>
                <a:lnTo>
                  <a:pt x="31750" y="287020"/>
                </a:lnTo>
                <a:lnTo>
                  <a:pt x="31750" y="274320"/>
                </a:lnTo>
                <a:close/>
              </a:path>
              <a:path w="76200" h="350519">
                <a:moveTo>
                  <a:pt x="44450" y="63500"/>
                </a:moveTo>
                <a:lnTo>
                  <a:pt x="31750" y="63500"/>
                </a:lnTo>
                <a:lnTo>
                  <a:pt x="31750" y="287020"/>
                </a:lnTo>
                <a:lnTo>
                  <a:pt x="44450" y="287020"/>
                </a:lnTo>
                <a:lnTo>
                  <a:pt x="44450" y="63500"/>
                </a:lnTo>
                <a:close/>
              </a:path>
              <a:path w="76200" h="350519">
                <a:moveTo>
                  <a:pt x="76200" y="274320"/>
                </a:moveTo>
                <a:lnTo>
                  <a:pt x="44450" y="274320"/>
                </a:lnTo>
                <a:lnTo>
                  <a:pt x="44450" y="287020"/>
                </a:lnTo>
                <a:lnTo>
                  <a:pt x="69850" y="287020"/>
                </a:lnTo>
                <a:lnTo>
                  <a:pt x="76200" y="274320"/>
                </a:lnTo>
                <a:close/>
              </a:path>
              <a:path w="76200" h="350519">
                <a:moveTo>
                  <a:pt x="38100" y="0"/>
                </a:moveTo>
                <a:lnTo>
                  <a:pt x="0" y="76200"/>
                </a:lnTo>
                <a:lnTo>
                  <a:pt x="31750" y="76200"/>
                </a:lnTo>
                <a:lnTo>
                  <a:pt x="31750" y="63500"/>
                </a:lnTo>
                <a:lnTo>
                  <a:pt x="69850" y="63500"/>
                </a:lnTo>
                <a:lnTo>
                  <a:pt x="38100" y="0"/>
                </a:lnTo>
                <a:close/>
              </a:path>
              <a:path w="76200" h="350519">
                <a:moveTo>
                  <a:pt x="69850" y="63500"/>
                </a:moveTo>
                <a:lnTo>
                  <a:pt x="44450" y="63500"/>
                </a:lnTo>
                <a:lnTo>
                  <a:pt x="44450" y="76200"/>
                </a:lnTo>
                <a:lnTo>
                  <a:pt x="76200" y="76200"/>
                </a:lnTo>
                <a:lnTo>
                  <a:pt x="69850" y="635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560826" y="1821307"/>
            <a:ext cx="1422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>
                <a:latin typeface="Arial"/>
                <a:cs typeface="Arial"/>
              </a:rPr>
              <a:t>є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42105" y="117475"/>
            <a:ext cx="2830195" cy="2997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Arial"/>
                <a:cs typeface="Arial"/>
              </a:rPr>
              <a:t>Simple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Linear</a:t>
            </a:r>
            <a:r>
              <a:rPr dirty="0" sz="1800" spc="-5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8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439161" y="1081277"/>
            <a:ext cx="0" cy="2438400"/>
          </a:xfrm>
          <a:custGeom>
            <a:avLst/>
            <a:gdLst/>
            <a:ahLst/>
            <a:cxnLst/>
            <a:rect l="l" t="t" r="r" b="b"/>
            <a:pathLst>
              <a:path w="0" h="2438400">
                <a:moveTo>
                  <a:pt x="0" y="0"/>
                </a:moveTo>
                <a:lnTo>
                  <a:pt x="0" y="243840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39161" y="3519678"/>
            <a:ext cx="3352800" cy="0"/>
          </a:xfrm>
          <a:custGeom>
            <a:avLst/>
            <a:gdLst/>
            <a:ahLst/>
            <a:cxnLst/>
            <a:rect l="l" t="t" r="r" b="b"/>
            <a:pathLst>
              <a:path w="3352800" h="0">
                <a:moveTo>
                  <a:pt x="0" y="0"/>
                </a:moveTo>
                <a:lnTo>
                  <a:pt x="33528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273552" y="24490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892551" y="26014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425952" y="20680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806952" y="21442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502152" y="19156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883152" y="1991867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669794" y="3699205"/>
            <a:ext cx="2489200" cy="300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Arial"/>
                <a:cs typeface="Arial"/>
              </a:rPr>
              <a:t>Independent </a:t>
            </a:r>
            <a:r>
              <a:rPr dirty="0" sz="1800" spc="-5">
                <a:latin typeface="Arial"/>
                <a:cs typeface="Arial"/>
              </a:rPr>
              <a:t>variable</a:t>
            </a:r>
            <a:r>
              <a:rPr dirty="0" sz="1800" spc="1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(x)</a:t>
            </a:r>
            <a:endParaRPr sz="1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53832" y="1587703"/>
            <a:ext cx="281305" cy="20046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5">
                <a:latin typeface="Arial"/>
                <a:cs typeface="Arial"/>
              </a:rPr>
              <a:t>Dependent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variable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187952" y="19781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11752" y="17495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273552" y="22067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63951" y="26639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4340352" y="1444752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38400" y="1371600"/>
            <a:ext cx="2286000" cy="1676400"/>
          </a:xfrm>
          <a:custGeom>
            <a:avLst/>
            <a:gdLst/>
            <a:ahLst/>
            <a:cxnLst/>
            <a:rect l="l" t="t" r="r" b="b"/>
            <a:pathLst>
              <a:path w="2286000" h="1676400">
                <a:moveTo>
                  <a:pt x="0" y="1676400"/>
                </a:moveTo>
                <a:lnTo>
                  <a:pt x="2286000" y="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553961" y="35059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553200" y="167640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853428" y="1519427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823210" y="1372361"/>
            <a:ext cx="3731260" cy="2667000"/>
          </a:xfrm>
          <a:custGeom>
            <a:avLst/>
            <a:gdLst/>
            <a:ahLst/>
            <a:cxnLst/>
            <a:rect l="l" t="t" r="r" b="b"/>
            <a:pathLst>
              <a:path w="3731259" h="2667000">
                <a:moveTo>
                  <a:pt x="3730751" y="0"/>
                </a:moveTo>
                <a:lnTo>
                  <a:pt x="0" y="1333500"/>
                </a:lnTo>
                <a:lnTo>
                  <a:pt x="3730751" y="2667000"/>
                </a:lnTo>
                <a:lnTo>
                  <a:pt x="373075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823210" y="1372361"/>
            <a:ext cx="3731260" cy="2667000"/>
          </a:xfrm>
          <a:custGeom>
            <a:avLst/>
            <a:gdLst/>
            <a:ahLst/>
            <a:cxnLst/>
            <a:rect l="l" t="t" r="r" b="b"/>
            <a:pathLst>
              <a:path w="3731259" h="2667000">
                <a:moveTo>
                  <a:pt x="3730751" y="2667000"/>
                </a:moveTo>
                <a:lnTo>
                  <a:pt x="0" y="1333500"/>
                </a:lnTo>
                <a:lnTo>
                  <a:pt x="3730751" y="0"/>
                </a:lnTo>
                <a:lnTo>
                  <a:pt x="3730751" y="2667000"/>
                </a:lnTo>
                <a:close/>
              </a:path>
            </a:pathLst>
          </a:custGeom>
          <a:ln w="25908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53961" y="1372361"/>
            <a:ext cx="914400" cy="2667000"/>
          </a:xfrm>
          <a:custGeom>
            <a:avLst/>
            <a:gdLst/>
            <a:ahLst/>
            <a:cxnLst/>
            <a:rect l="l" t="t" r="r" b="b"/>
            <a:pathLst>
              <a:path w="914400" h="2667000">
                <a:moveTo>
                  <a:pt x="0" y="2667000"/>
                </a:moveTo>
                <a:lnTo>
                  <a:pt x="914400" y="2667000"/>
                </a:lnTo>
                <a:lnTo>
                  <a:pt x="914400" y="0"/>
                </a:lnTo>
                <a:lnTo>
                  <a:pt x="0" y="0"/>
                </a:lnTo>
                <a:lnTo>
                  <a:pt x="0" y="2667000"/>
                </a:lnTo>
                <a:close/>
              </a:path>
            </a:pathLst>
          </a:custGeom>
          <a:ln w="25908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91561" y="2591561"/>
            <a:ext cx="228600" cy="914400"/>
          </a:xfrm>
          <a:custGeom>
            <a:avLst/>
            <a:gdLst/>
            <a:ahLst/>
            <a:cxnLst/>
            <a:rect l="l" t="t" r="r" b="b"/>
            <a:pathLst>
              <a:path w="228600" h="914400">
                <a:moveTo>
                  <a:pt x="0" y="914400"/>
                </a:moveTo>
                <a:lnTo>
                  <a:pt x="228600" y="914400"/>
                </a:lnTo>
                <a:lnTo>
                  <a:pt x="2286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25908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853428" y="1976627"/>
            <a:ext cx="161544" cy="1615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7607934" y="3340734"/>
            <a:ext cx="495934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Zero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0444" y="4767072"/>
            <a:ext cx="7383145" cy="849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 marR="30480">
              <a:lnSpc>
                <a:spcPct val="150100"/>
              </a:lnSpc>
              <a:spcBef>
                <a:spcPts val="100"/>
              </a:spcBef>
            </a:pPr>
            <a:r>
              <a:rPr dirty="0" sz="1800" b="1">
                <a:latin typeface="Arial"/>
                <a:cs typeface="Arial"/>
              </a:rPr>
              <a:t>The function </a:t>
            </a:r>
            <a:r>
              <a:rPr dirty="0" sz="1800" spc="5" b="1">
                <a:latin typeface="Arial"/>
                <a:cs typeface="Arial"/>
              </a:rPr>
              <a:t>will </a:t>
            </a:r>
            <a:r>
              <a:rPr dirty="0" sz="1800" spc="-5" b="1">
                <a:latin typeface="Arial"/>
                <a:cs typeface="Arial"/>
              </a:rPr>
              <a:t>make a prediction </a:t>
            </a:r>
            <a:r>
              <a:rPr dirty="0" sz="1800" b="1">
                <a:latin typeface="Arial"/>
                <a:cs typeface="Arial"/>
              </a:rPr>
              <a:t>for </a:t>
            </a:r>
            <a:r>
              <a:rPr dirty="0" sz="1800" spc="-5" b="1">
                <a:latin typeface="Arial"/>
                <a:cs typeface="Arial"/>
              </a:rPr>
              <a:t>each </a:t>
            </a:r>
            <a:r>
              <a:rPr dirty="0" sz="1800" spc="-10" b="1">
                <a:latin typeface="Arial"/>
                <a:cs typeface="Arial"/>
              </a:rPr>
              <a:t>observed </a:t>
            </a:r>
            <a:r>
              <a:rPr dirty="0" sz="1800" b="1">
                <a:latin typeface="Arial"/>
                <a:cs typeface="Arial"/>
              </a:rPr>
              <a:t>data point.  The </a:t>
            </a:r>
            <a:r>
              <a:rPr dirty="0" sz="1800" spc="-5" b="1">
                <a:latin typeface="Arial"/>
                <a:cs typeface="Arial"/>
              </a:rPr>
              <a:t>observation </a:t>
            </a:r>
            <a:r>
              <a:rPr dirty="0" sz="1800" b="1">
                <a:latin typeface="Arial"/>
                <a:cs typeface="Arial"/>
              </a:rPr>
              <a:t>is denoted by </a:t>
            </a:r>
            <a:r>
              <a:rPr dirty="0" sz="1800" spc="-5" b="1">
                <a:latin typeface="Arial"/>
                <a:cs typeface="Arial"/>
              </a:rPr>
              <a:t>y </a:t>
            </a:r>
            <a:r>
              <a:rPr dirty="0" sz="1800" b="1">
                <a:latin typeface="Arial"/>
                <a:cs typeface="Arial"/>
              </a:rPr>
              <a:t>and the prediction is denoted by</a:t>
            </a:r>
            <a:r>
              <a:rPr dirty="0" sz="1800" spc="-80" b="1">
                <a:latin typeface="Arial"/>
                <a:cs typeface="Arial"/>
              </a:rPr>
              <a:t> </a:t>
            </a:r>
            <a:r>
              <a:rPr dirty="0" sz="1800" spc="-335" b="1">
                <a:latin typeface="Arial"/>
                <a:cs typeface="Arial"/>
              </a:rPr>
              <a:t>y</a:t>
            </a:r>
            <a:r>
              <a:rPr dirty="0" baseline="26234" sz="2700" spc="-502">
                <a:latin typeface="Arial"/>
                <a:cs typeface="Arial"/>
              </a:rPr>
              <a:t>^</a:t>
            </a:r>
            <a:r>
              <a:rPr dirty="0" sz="1800" spc="-335" b="1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522209" y="1413128"/>
            <a:ext cx="1550035" cy="779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Observation: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  <a:p>
            <a:pPr marL="38100">
              <a:lnSpc>
                <a:spcPct val="100000"/>
              </a:lnSpc>
              <a:spcBef>
                <a:spcPts val="1615"/>
              </a:spcBef>
            </a:pPr>
            <a:r>
              <a:rPr dirty="0" sz="1800" spc="-5">
                <a:latin typeface="Arial"/>
                <a:cs typeface="Arial"/>
              </a:rPr>
              <a:t>Prediction: </a:t>
            </a:r>
            <a:r>
              <a:rPr dirty="0" sz="1800" spc="-405">
                <a:latin typeface="Arial"/>
                <a:cs typeface="Arial"/>
              </a:rPr>
              <a:t>y</a:t>
            </a:r>
            <a:r>
              <a:rPr dirty="0" baseline="27777" sz="2700" spc="-607">
                <a:latin typeface="Arial"/>
                <a:cs typeface="Arial"/>
              </a:rPr>
              <a:t>^</a:t>
            </a:r>
            <a:endParaRPr baseline="27777"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175507" y="0"/>
            <a:ext cx="376618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FFFFF"/>
                </a:solidFill>
                <a:latin typeface="Arial"/>
                <a:cs typeface="Arial"/>
              </a:rPr>
              <a:t>Simple Linear</a:t>
            </a:r>
            <a:r>
              <a:rPr dirty="0" sz="2400" spc="-8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089653" y="3505961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 h="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0" y="1519427"/>
            <a:ext cx="161544" cy="1615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389120" y="1976627"/>
            <a:ext cx="161544" cy="1615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096002" y="1641728"/>
            <a:ext cx="18040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Prediction error:</a:t>
            </a:r>
            <a:r>
              <a:rPr dirty="0" sz="1800" spc="-30">
                <a:latin typeface="Arial"/>
                <a:cs typeface="Arial"/>
              </a:rPr>
              <a:t> </a:t>
            </a:r>
            <a:r>
              <a:rPr dirty="0" sz="1800">
                <a:latin typeface="Arial"/>
                <a:cs typeface="Arial"/>
              </a:rPr>
              <a:t>ε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0444" y="4768348"/>
            <a:ext cx="6194425" cy="1532255"/>
          </a:xfrm>
          <a:prstGeom prst="rect">
            <a:avLst/>
          </a:prstGeom>
        </p:spPr>
        <p:txBody>
          <a:bodyPr wrap="square" lIns="0" tIns="14859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170"/>
              </a:spcBef>
            </a:pPr>
            <a:r>
              <a:rPr dirty="0" sz="1800" b="1">
                <a:latin typeface="Arial"/>
                <a:cs typeface="Arial"/>
              </a:rPr>
              <a:t>For </a:t>
            </a:r>
            <a:r>
              <a:rPr dirty="0" sz="1800" spc="-5" b="1">
                <a:latin typeface="Arial"/>
                <a:cs typeface="Arial"/>
              </a:rPr>
              <a:t>each observation, </a:t>
            </a:r>
            <a:r>
              <a:rPr dirty="0" sz="1800" b="1">
                <a:latin typeface="Arial"/>
                <a:cs typeface="Arial"/>
              </a:rPr>
              <a:t>the </a:t>
            </a:r>
            <a:r>
              <a:rPr dirty="0" sz="1800" spc="-5" b="1">
                <a:latin typeface="Arial"/>
                <a:cs typeface="Arial"/>
              </a:rPr>
              <a:t>variation can </a:t>
            </a:r>
            <a:r>
              <a:rPr dirty="0" sz="1800" b="1">
                <a:latin typeface="Arial"/>
                <a:cs typeface="Arial"/>
              </a:rPr>
              <a:t>be </a:t>
            </a:r>
            <a:r>
              <a:rPr dirty="0" sz="1800" spc="-5" b="1">
                <a:latin typeface="Arial"/>
                <a:cs typeface="Arial"/>
              </a:rPr>
              <a:t>described</a:t>
            </a:r>
            <a:r>
              <a:rPr dirty="0" sz="1800" spc="50" b="1">
                <a:latin typeface="Arial"/>
                <a:cs typeface="Arial"/>
              </a:rPr>
              <a:t> </a:t>
            </a:r>
            <a:r>
              <a:rPr dirty="0" sz="1800" spc="-5" b="1">
                <a:latin typeface="Arial"/>
                <a:cs typeface="Arial"/>
              </a:rPr>
              <a:t>as:</a:t>
            </a:r>
            <a:endParaRPr sz="1800">
              <a:latin typeface="Arial"/>
              <a:cs typeface="Arial"/>
            </a:endParaRPr>
          </a:p>
          <a:p>
            <a:pPr marL="2971800">
              <a:lnSpc>
                <a:spcPct val="100000"/>
              </a:lnSpc>
              <a:spcBef>
                <a:spcPts val="1430"/>
              </a:spcBef>
            </a:pPr>
            <a:r>
              <a:rPr dirty="0" sz="2400" spc="-5" b="1">
                <a:latin typeface="Arial"/>
                <a:cs typeface="Arial"/>
              </a:rPr>
              <a:t>y </a:t>
            </a:r>
            <a:r>
              <a:rPr dirty="0" sz="2400" b="1">
                <a:latin typeface="Arial"/>
                <a:cs typeface="Arial"/>
              </a:rPr>
              <a:t>= </a:t>
            </a:r>
            <a:r>
              <a:rPr dirty="0" baseline="16203" sz="3600" spc="-960" b="1">
                <a:latin typeface="Arial"/>
                <a:cs typeface="Arial"/>
              </a:rPr>
              <a:t>^</a:t>
            </a:r>
            <a:r>
              <a:rPr dirty="0" sz="2400" spc="-640" b="1">
                <a:latin typeface="Arial"/>
                <a:cs typeface="Arial"/>
              </a:rPr>
              <a:t>y </a:t>
            </a:r>
            <a:r>
              <a:rPr dirty="0" sz="2400" b="1">
                <a:latin typeface="Arial"/>
                <a:cs typeface="Arial"/>
              </a:rPr>
              <a:t>+</a:t>
            </a:r>
            <a:r>
              <a:rPr dirty="0" sz="2400" spc="-140" b="1">
                <a:latin typeface="Arial"/>
                <a:cs typeface="Arial"/>
              </a:rPr>
              <a:t> </a:t>
            </a:r>
            <a:r>
              <a:rPr dirty="0" sz="2400" b="1">
                <a:latin typeface="Arial"/>
                <a:cs typeface="Arial"/>
              </a:rPr>
              <a:t>ε</a:t>
            </a:r>
            <a:endParaRPr sz="2400">
              <a:latin typeface="Arial"/>
              <a:cs typeface="Arial"/>
            </a:endParaRPr>
          </a:p>
          <a:p>
            <a:pPr marL="1866264">
              <a:lnSpc>
                <a:spcPct val="100000"/>
              </a:lnSpc>
              <a:spcBef>
                <a:spcPts val="1440"/>
              </a:spcBef>
            </a:pPr>
            <a:r>
              <a:rPr dirty="0" sz="2400" spc="-5" b="1">
                <a:latin typeface="Arial"/>
                <a:cs typeface="Arial"/>
              </a:rPr>
              <a:t>Actual = </a:t>
            </a:r>
            <a:r>
              <a:rPr dirty="0" sz="2400" b="1">
                <a:latin typeface="Arial"/>
                <a:cs typeface="Arial"/>
              </a:rPr>
              <a:t>Explained +</a:t>
            </a:r>
            <a:r>
              <a:rPr dirty="0" sz="2400" spc="-20" b="1">
                <a:latin typeface="Arial"/>
                <a:cs typeface="Arial"/>
              </a:rPr>
              <a:t> </a:t>
            </a:r>
            <a:r>
              <a:rPr dirty="0" sz="2400" spc="-5" b="1">
                <a:latin typeface="Arial"/>
                <a:cs typeface="Arial"/>
              </a:rPr>
              <a:t>Error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57902" y="2632709"/>
            <a:ext cx="1365250" cy="100774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Prediction:</a:t>
            </a:r>
            <a:r>
              <a:rPr dirty="0" sz="1800" spc="-25">
                <a:latin typeface="Arial"/>
                <a:cs typeface="Arial"/>
              </a:rPr>
              <a:t> </a:t>
            </a:r>
            <a:r>
              <a:rPr dirty="0" sz="1800" spc="-355">
                <a:latin typeface="Arial"/>
                <a:cs typeface="Arial"/>
              </a:rPr>
              <a:t>y</a:t>
            </a:r>
            <a:r>
              <a:rPr dirty="0" baseline="18518" sz="2700" spc="-532">
                <a:latin typeface="Arial"/>
                <a:cs typeface="Arial"/>
              </a:rPr>
              <a:t>^</a:t>
            </a:r>
            <a:endParaRPr baseline="18518" sz="27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950">
              <a:latin typeface="Times New Roman"/>
              <a:cs typeface="Times New Roman"/>
            </a:endParaRPr>
          </a:p>
          <a:p>
            <a:pPr marL="98425">
              <a:lnSpc>
                <a:spcPct val="100000"/>
              </a:lnSpc>
            </a:pPr>
            <a:r>
              <a:rPr dirty="0" sz="1800" spc="-5">
                <a:latin typeface="Arial"/>
                <a:cs typeface="Arial"/>
              </a:rPr>
              <a:t>Zero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622291" y="1600200"/>
            <a:ext cx="381000" cy="457200"/>
          </a:xfrm>
          <a:custGeom>
            <a:avLst/>
            <a:gdLst/>
            <a:ahLst/>
            <a:cxnLst/>
            <a:rect l="l" t="t" r="r" b="b"/>
            <a:pathLst>
              <a:path w="381000" h="457200">
                <a:moveTo>
                  <a:pt x="0" y="0"/>
                </a:moveTo>
                <a:lnTo>
                  <a:pt x="74128" y="2988"/>
                </a:lnTo>
                <a:lnTo>
                  <a:pt x="134683" y="11144"/>
                </a:lnTo>
                <a:lnTo>
                  <a:pt x="175521" y="23252"/>
                </a:lnTo>
                <a:lnTo>
                  <a:pt x="190500" y="38100"/>
                </a:lnTo>
                <a:lnTo>
                  <a:pt x="190500" y="190500"/>
                </a:lnTo>
                <a:lnTo>
                  <a:pt x="205478" y="205347"/>
                </a:lnTo>
                <a:lnTo>
                  <a:pt x="246316" y="217455"/>
                </a:lnTo>
                <a:lnTo>
                  <a:pt x="306871" y="225611"/>
                </a:lnTo>
                <a:lnTo>
                  <a:pt x="381000" y="228600"/>
                </a:lnTo>
                <a:lnTo>
                  <a:pt x="306871" y="231588"/>
                </a:lnTo>
                <a:lnTo>
                  <a:pt x="246316" y="239744"/>
                </a:lnTo>
                <a:lnTo>
                  <a:pt x="205478" y="251852"/>
                </a:lnTo>
                <a:lnTo>
                  <a:pt x="190500" y="266700"/>
                </a:lnTo>
                <a:lnTo>
                  <a:pt x="190500" y="419100"/>
                </a:lnTo>
                <a:lnTo>
                  <a:pt x="175521" y="433947"/>
                </a:lnTo>
                <a:lnTo>
                  <a:pt x="134683" y="446055"/>
                </a:lnTo>
                <a:lnTo>
                  <a:pt x="74128" y="454211"/>
                </a:lnTo>
                <a:lnTo>
                  <a:pt x="0" y="457200"/>
                </a:lnTo>
              </a:path>
            </a:pathLst>
          </a:custGeom>
          <a:ln w="9144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622291" y="2057400"/>
            <a:ext cx="381000" cy="1447800"/>
          </a:xfrm>
          <a:custGeom>
            <a:avLst/>
            <a:gdLst/>
            <a:ahLst/>
            <a:cxnLst/>
            <a:rect l="l" t="t" r="r" b="b"/>
            <a:pathLst>
              <a:path w="381000" h="1447800">
                <a:moveTo>
                  <a:pt x="0" y="0"/>
                </a:moveTo>
                <a:lnTo>
                  <a:pt x="60191" y="6146"/>
                </a:lnTo>
                <a:lnTo>
                  <a:pt x="112483" y="23266"/>
                </a:lnTo>
                <a:lnTo>
                  <a:pt x="153728" y="49377"/>
                </a:lnTo>
                <a:lnTo>
                  <a:pt x="180782" y="82499"/>
                </a:lnTo>
                <a:lnTo>
                  <a:pt x="190500" y="120650"/>
                </a:lnTo>
                <a:lnTo>
                  <a:pt x="190500" y="603250"/>
                </a:lnTo>
                <a:lnTo>
                  <a:pt x="200217" y="641400"/>
                </a:lnTo>
                <a:lnTo>
                  <a:pt x="227271" y="674522"/>
                </a:lnTo>
                <a:lnTo>
                  <a:pt x="268516" y="700633"/>
                </a:lnTo>
                <a:lnTo>
                  <a:pt x="320808" y="717753"/>
                </a:lnTo>
                <a:lnTo>
                  <a:pt x="381000" y="723900"/>
                </a:lnTo>
                <a:lnTo>
                  <a:pt x="320808" y="730046"/>
                </a:lnTo>
                <a:lnTo>
                  <a:pt x="268516" y="747166"/>
                </a:lnTo>
                <a:lnTo>
                  <a:pt x="227271" y="773277"/>
                </a:lnTo>
                <a:lnTo>
                  <a:pt x="200217" y="806399"/>
                </a:lnTo>
                <a:lnTo>
                  <a:pt x="190500" y="844550"/>
                </a:lnTo>
                <a:lnTo>
                  <a:pt x="190500" y="1327150"/>
                </a:lnTo>
                <a:lnTo>
                  <a:pt x="180782" y="1365300"/>
                </a:lnTo>
                <a:lnTo>
                  <a:pt x="153728" y="1398422"/>
                </a:lnTo>
                <a:lnTo>
                  <a:pt x="112483" y="1424533"/>
                </a:lnTo>
                <a:lnTo>
                  <a:pt x="60191" y="1441653"/>
                </a:lnTo>
                <a:lnTo>
                  <a:pt x="0" y="1447800"/>
                </a:lnTo>
              </a:path>
            </a:pathLst>
          </a:custGeom>
          <a:ln w="9144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860291" y="1600200"/>
            <a:ext cx="457200" cy="1905000"/>
          </a:xfrm>
          <a:custGeom>
            <a:avLst/>
            <a:gdLst/>
            <a:ahLst/>
            <a:cxnLst/>
            <a:rect l="l" t="t" r="r" b="b"/>
            <a:pathLst>
              <a:path w="457200" h="1905000">
                <a:moveTo>
                  <a:pt x="457200" y="1905000"/>
                </a:moveTo>
                <a:lnTo>
                  <a:pt x="404788" y="1900804"/>
                </a:lnTo>
                <a:lnTo>
                  <a:pt x="356673" y="1888856"/>
                </a:lnTo>
                <a:lnTo>
                  <a:pt x="314228" y="1870110"/>
                </a:lnTo>
                <a:lnTo>
                  <a:pt x="278825" y="1845521"/>
                </a:lnTo>
                <a:lnTo>
                  <a:pt x="251837" y="1816044"/>
                </a:lnTo>
                <a:lnTo>
                  <a:pt x="228600" y="1746250"/>
                </a:lnTo>
                <a:lnTo>
                  <a:pt x="228600" y="1111250"/>
                </a:lnTo>
                <a:lnTo>
                  <a:pt x="222561" y="1074864"/>
                </a:lnTo>
                <a:lnTo>
                  <a:pt x="178374" y="1011978"/>
                </a:lnTo>
                <a:lnTo>
                  <a:pt x="142971" y="987389"/>
                </a:lnTo>
                <a:lnTo>
                  <a:pt x="100526" y="968643"/>
                </a:lnTo>
                <a:lnTo>
                  <a:pt x="52411" y="956695"/>
                </a:lnTo>
                <a:lnTo>
                  <a:pt x="0" y="952500"/>
                </a:lnTo>
                <a:lnTo>
                  <a:pt x="52411" y="948304"/>
                </a:lnTo>
                <a:lnTo>
                  <a:pt x="100526" y="936356"/>
                </a:lnTo>
                <a:lnTo>
                  <a:pt x="142971" y="917610"/>
                </a:lnTo>
                <a:lnTo>
                  <a:pt x="178374" y="893021"/>
                </a:lnTo>
                <a:lnTo>
                  <a:pt x="205362" y="863544"/>
                </a:lnTo>
                <a:lnTo>
                  <a:pt x="228600" y="793750"/>
                </a:lnTo>
                <a:lnTo>
                  <a:pt x="228600" y="158750"/>
                </a:lnTo>
                <a:lnTo>
                  <a:pt x="234638" y="122364"/>
                </a:lnTo>
                <a:lnTo>
                  <a:pt x="278825" y="59478"/>
                </a:lnTo>
                <a:lnTo>
                  <a:pt x="314228" y="34889"/>
                </a:lnTo>
                <a:lnTo>
                  <a:pt x="356673" y="16143"/>
                </a:lnTo>
                <a:lnTo>
                  <a:pt x="404788" y="4195"/>
                </a:lnTo>
                <a:lnTo>
                  <a:pt x="457200" y="0"/>
                </a:lnTo>
              </a:path>
            </a:pathLst>
          </a:custGeom>
          <a:ln w="9144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123820" y="2327909"/>
            <a:ext cx="14865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800" spc="-5">
                <a:latin typeface="Arial"/>
                <a:cs typeface="Arial"/>
              </a:rPr>
              <a:t>Observation: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y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17370" y="1169669"/>
            <a:ext cx="5892165" cy="3110865"/>
          </a:xfrm>
          <a:custGeom>
            <a:avLst/>
            <a:gdLst/>
            <a:ahLst/>
            <a:cxnLst/>
            <a:rect l="l" t="t" r="r" b="b"/>
            <a:pathLst>
              <a:path w="5892165" h="3110865">
                <a:moveTo>
                  <a:pt x="0" y="3110484"/>
                </a:moveTo>
                <a:lnTo>
                  <a:pt x="5891783" y="3110484"/>
                </a:lnTo>
                <a:lnTo>
                  <a:pt x="5891783" y="0"/>
                </a:lnTo>
                <a:lnTo>
                  <a:pt x="0" y="0"/>
                </a:lnTo>
                <a:lnTo>
                  <a:pt x="0" y="3110484"/>
                </a:lnTo>
                <a:close/>
              </a:path>
            </a:pathLst>
          </a:custGeom>
          <a:ln w="25908">
            <a:solidFill>
              <a:srgbClr val="00008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507104" y="5724778"/>
            <a:ext cx="527050" cy="252095"/>
          </a:xfrm>
          <a:custGeom>
            <a:avLst/>
            <a:gdLst/>
            <a:ahLst/>
            <a:cxnLst/>
            <a:rect l="l" t="t" r="r" b="b"/>
            <a:pathLst>
              <a:path w="527050" h="252095">
                <a:moveTo>
                  <a:pt x="455112" y="28832"/>
                </a:moveTo>
                <a:lnTo>
                  <a:pt x="0" y="240499"/>
                </a:lnTo>
                <a:lnTo>
                  <a:pt x="5334" y="252006"/>
                </a:lnTo>
                <a:lnTo>
                  <a:pt x="460464" y="40342"/>
                </a:lnTo>
                <a:lnTo>
                  <a:pt x="455112" y="28832"/>
                </a:lnTo>
                <a:close/>
              </a:path>
              <a:path w="527050" h="252095">
                <a:moveTo>
                  <a:pt x="510191" y="23431"/>
                </a:moveTo>
                <a:lnTo>
                  <a:pt x="466725" y="23431"/>
                </a:lnTo>
                <a:lnTo>
                  <a:pt x="472059" y="34950"/>
                </a:lnTo>
                <a:lnTo>
                  <a:pt x="460464" y="40342"/>
                </a:lnTo>
                <a:lnTo>
                  <a:pt x="473837" y="69100"/>
                </a:lnTo>
                <a:lnTo>
                  <a:pt x="510191" y="23431"/>
                </a:lnTo>
                <a:close/>
              </a:path>
              <a:path w="527050" h="252095">
                <a:moveTo>
                  <a:pt x="466725" y="23431"/>
                </a:moveTo>
                <a:lnTo>
                  <a:pt x="455112" y="28832"/>
                </a:lnTo>
                <a:lnTo>
                  <a:pt x="460464" y="40342"/>
                </a:lnTo>
                <a:lnTo>
                  <a:pt x="472059" y="34950"/>
                </a:lnTo>
                <a:lnTo>
                  <a:pt x="466725" y="23431"/>
                </a:lnTo>
                <a:close/>
              </a:path>
              <a:path w="527050" h="252095">
                <a:moveTo>
                  <a:pt x="441706" y="0"/>
                </a:moveTo>
                <a:lnTo>
                  <a:pt x="455112" y="28832"/>
                </a:lnTo>
                <a:lnTo>
                  <a:pt x="466725" y="23431"/>
                </a:lnTo>
                <a:lnTo>
                  <a:pt x="510191" y="23431"/>
                </a:lnTo>
                <a:lnTo>
                  <a:pt x="526923" y="2413"/>
                </a:lnTo>
                <a:lnTo>
                  <a:pt x="44170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716779" y="5742432"/>
            <a:ext cx="77724" cy="2028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338571" y="5672747"/>
            <a:ext cx="996950" cy="316865"/>
          </a:xfrm>
          <a:custGeom>
            <a:avLst/>
            <a:gdLst/>
            <a:ahLst/>
            <a:cxnLst/>
            <a:rect l="l" t="t" r="r" b="b"/>
            <a:pathLst>
              <a:path w="996950" h="316864">
                <a:moveTo>
                  <a:pt x="74897" y="30435"/>
                </a:moveTo>
                <a:lnTo>
                  <a:pt x="71274" y="42619"/>
                </a:lnTo>
                <a:lnTo>
                  <a:pt x="993393" y="316560"/>
                </a:lnTo>
                <a:lnTo>
                  <a:pt x="996950" y="304393"/>
                </a:lnTo>
                <a:lnTo>
                  <a:pt x="74897" y="30435"/>
                </a:lnTo>
                <a:close/>
              </a:path>
              <a:path w="996950" h="316864">
                <a:moveTo>
                  <a:pt x="83947" y="0"/>
                </a:moveTo>
                <a:lnTo>
                  <a:pt x="0" y="14820"/>
                </a:lnTo>
                <a:lnTo>
                  <a:pt x="62229" y="73037"/>
                </a:lnTo>
                <a:lnTo>
                  <a:pt x="71274" y="42619"/>
                </a:lnTo>
                <a:lnTo>
                  <a:pt x="59054" y="38988"/>
                </a:lnTo>
                <a:lnTo>
                  <a:pt x="62737" y="26822"/>
                </a:lnTo>
                <a:lnTo>
                  <a:pt x="75971" y="26822"/>
                </a:lnTo>
                <a:lnTo>
                  <a:pt x="83947" y="0"/>
                </a:lnTo>
                <a:close/>
              </a:path>
              <a:path w="996950" h="316864">
                <a:moveTo>
                  <a:pt x="62737" y="26822"/>
                </a:moveTo>
                <a:lnTo>
                  <a:pt x="59054" y="38988"/>
                </a:lnTo>
                <a:lnTo>
                  <a:pt x="71274" y="42619"/>
                </a:lnTo>
                <a:lnTo>
                  <a:pt x="74897" y="30435"/>
                </a:lnTo>
                <a:lnTo>
                  <a:pt x="62737" y="26822"/>
                </a:lnTo>
                <a:close/>
              </a:path>
              <a:path w="996950" h="316864">
                <a:moveTo>
                  <a:pt x="75971" y="26822"/>
                </a:moveTo>
                <a:lnTo>
                  <a:pt x="62737" y="26822"/>
                </a:lnTo>
                <a:lnTo>
                  <a:pt x="74897" y="30435"/>
                </a:lnTo>
                <a:lnTo>
                  <a:pt x="75971" y="268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86562" y="3399282"/>
            <a:ext cx="7848600" cy="1905"/>
          </a:xfrm>
          <a:custGeom>
            <a:avLst/>
            <a:gdLst/>
            <a:ahLst/>
            <a:cxnLst/>
            <a:rect l="l" t="t" r="r" b="b"/>
            <a:pathLst>
              <a:path w="7848600" h="1904">
                <a:moveTo>
                  <a:pt x="0" y="0"/>
                </a:moveTo>
                <a:lnTo>
                  <a:pt x="7848600" y="1523"/>
                </a:lnTo>
              </a:path>
            </a:pathLst>
          </a:custGeom>
          <a:ln w="19812">
            <a:solidFill>
              <a:srgbClr val="850C4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3174492" y="1943100"/>
            <a:ext cx="2286000" cy="1676400"/>
          </a:xfrm>
          <a:custGeom>
            <a:avLst/>
            <a:gdLst/>
            <a:ahLst/>
            <a:cxnLst/>
            <a:rect l="l" t="t" r="r" b="b"/>
            <a:pathLst>
              <a:path w="2286000" h="1676400">
                <a:moveTo>
                  <a:pt x="0" y="1676400"/>
                </a:moveTo>
                <a:lnTo>
                  <a:pt x="2285999" y="0"/>
                </a:lnTo>
              </a:path>
            </a:pathLst>
          </a:custGeom>
          <a:ln w="12192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215765" y="25400"/>
            <a:ext cx="168465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-5" b="1">
                <a:solidFill>
                  <a:srgbClr val="FFFFFF"/>
                </a:solidFill>
                <a:latin typeface="Arial"/>
                <a:cs typeface="Arial"/>
              </a:rPr>
              <a:t>Regression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75254" y="1105661"/>
            <a:ext cx="0" cy="2985770"/>
          </a:xfrm>
          <a:custGeom>
            <a:avLst/>
            <a:gdLst/>
            <a:ahLst/>
            <a:cxnLst/>
            <a:rect l="l" t="t" r="r" b="b"/>
            <a:pathLst>
              <a:path w="0" h="2985770">
                <a:moveTo>
                  <a:pt x="0" y="0"/>
                </a:moveTo>
                <a:lnTo>
                  <a:pt x="0" y="2985516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175254" y="4091178"/>
            <a:ext cx="4078604" cy="1905"/>
          </a:xfrm>
          <a:custGeom>
            <a:avLst/>
            <a:gdLst/>
            <a:ahLst/>
            <a:cxnLst/>
            <a:rect l="l" t="t" r="r" b="b"/>
            <a:pathLst>
              <a:path w="4078604" h="1904">
                <a:moveTo>
                  <a:pt x="0" y="0"/>
                </a:moveTo>
                <a:lnTo>
                  <a:pt x="4078224" y="1524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009644" y="31592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28644" y="30830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62044" y="25496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543044" y="28544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238244" y="23972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619244" y="24734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690559" y="2159203"/>
            <a:ext cx="281305" cy="20046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2090"/>
              </a:lnSpc>
            </a:pPr>
            <a:r>
              <a:rPr dirty="0" sz="1800" spc="-5">
                <a:latin typeface="Arial"/>
                <a:cs typeface="Arial"/>
              </a:rPr>
              <a:t>Dependent</a:t>
            </a:r>
            <a:r>
              <a:rPr dirty="0" sz="1800" spc="-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variable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924044" y="27020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847844" y="21686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009644" y="26258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00044" y="30830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76444" y="1863851"/>
            <a:ext cx="82296" cy="822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199794" y="4140835"/>
            <a:ext cx="7418705" cy="1521460"/>
          </a:xfrm>
          <a:prstGeom prst="rect">
            <a:avLst/>
          </a:prstGeom>
        </p:spPr>
        <p:txBody>
          <a:bodyPr wrap="square" lIns="0" tIns="142875" rIns="0" bIns="0" rtlCol="0" vert="horz">
            <a:spAutoFit/>
          </a:bodyPr>
          <a:lstStyle/>
          <a:p>
            <a:pPr marL="2219325">
              <a:lnSpc>
                <a:spcPct val="100000"/>
              </a:lnSpc>
              <a:spcBef>
                <a:spcPts val="1125"/>
              </a:spcBef>
            </a:pPr>
            <a:r>
              <a:rPr dirty="0" sz="1800" spc="-5">
                <a:latin typeface="Arial"/>
                <a:cs typeface="Arial"/>
              </a:rPr>
              <a:t>Independent variable</a:t>
            </a:r>
            <a:r>
              <a:rPr dirty="0" sz="1800" spc="40">
                <a:latin typeface="Arial"/>
                <a:cs typeface="Arial"/>
              </a:rPr>
              <a:t> </a:t>
            </a:r>
            <a:r>
              <a:rPr dirty="0" sz="1800" spc="-5">
                <a:latin typeface="Arial"/>
                <a:cs typeface="Arial"/>
              </a:rPr>
              <a:t>(x)</a:t>
            </a:r>
            <a:endParaRPr sz="18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1025"/>
              </a:spcBef>
            </a:pPr>
            <a:r>
              <a:rPr dirty="0" sz="1800" spc="-5" b="1">
                <a:latin typeface="Arial"/>
                <a:cs typeface="Arial"/>
              </a:rPr>
              <a:t>A least squares regression selects </a:t>
            </a:r>
            <a:r>
              <a:rPr dirty="0" sz="1800" b="1">
                <a:latin typeface="Arial"/>
                <a:cs typeface="Arial"/>
              </a:rPr>
              <a:t>the line </a:t>
            </a:r>
            <a:r>
              <a:rPr dirty="0" sz="1800" spc="5" b="1">
                <a:latin typeface="Arial"/>
                <a:cs typeface="Arial"/>
              </a:rPr>
              <a:t>with </a:t>
            </a:r>
            <a:r>
              <a:rPr dirty="0" sz="1800" b="1">
                <a:latin typeface="Arial"/>
                <a:cs typeface="Arial"/>
              </a:rPr>
              <a:t>the lowest total</a:t>
            </a:r>
            <a:r>
              <a:rPr dirty="0" sz="1800" spc="-120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sum  of </a:t>
            </a:r>
            <a:r>
              <a:rPr dirty="0" sz="1800" spc="-5" b="1">
                <a:latin typeface="Arial"/>
                <a:cs typeface="Arial"/>
              </a:rPr>
              <a:t>squared </a:t>
            </a:r>
            <a:r>
              <a:rPr dirty="0" sz="1800" b="1">
                <a:latin typeface="Arial"/>
                <a:cs typeface="Arial"/>
              </a:rPr>
              <a:t>prediction</a:t>
            </a:r>
            <a:r>
              <a:rPr dirty="0" sz="1800" spc="-5" b="1">
                <a:latin typeface="Arial"/>
                <a:cs typeface="Arial"/>
              </a:rPr>
              <a:t> errors.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dirty="0" sz="1800" b="1">
                <a:latin typeface="Arial"/>
                <a:cs typeface="Arial"/>
              </a:rPr>
              <a:t>This </a:t>
            </a:r>
            <a:r>
              <a:rPr dirty="0" sz="1800" spc="-10" b="1">
                <a:latin typeface="Arial"/>
                <a:cs typeface="Arial"/>
              </a:rPr>
              <a:t>value </a:t>
            </a:r>
            <a:r>
              <a:rPr dirty="0" sz="1800" b="1">
                <a:latin typeface="Arial"/>
                <a:cs typeface="Arial"/>
              </a:rPr>
              <a:t>is </a:t>
            </a:r>
            <a:r>
              <a:rPr dirty="0" sz="1800" spc="-5" b="1">
                <a:latin typeface="Arial"/>
                <a:cs typeface="Arial"/>
              </a:rPr>
              <a:t>called </a:t>
            </a:r>
            <a:r>
              <a:rPr dirty="0" sz="1800" b="1">
                <a:latin typeface="Arial"/>
                <a:cs typeface="Arial"/>
              </a:rPr>
              <a:t>the Sum of </a:t>
            </a:r>
            <a:r>
              <a:rPr dirty="0" sz="1800" spc="-5" b="1">
                <a:latin typeface="Arial"/>
                <a:cs typeface="Arial"/>
              </a:rPr>
              <a:t>Squares </a:t>
            </a:r>
            <a:r>
              <a:rPr dirty="0" sz="1800" b="1">
                <a:latin typeface="Arial"/>
                <a:cs typeface="Arial"/>
              </a:rPr>
              <a:t>of </a:t>
            </a:r>
            <a:r>
              <a:rPr dirty="0" sz="1800" spc="-20" b="1">
                <a:latin typeface="Arial"/>
                <a:cs typeface="Arial"/>
              </a:rPr>
              <a:t>Error, </a:t>
            </a:r>
            <a:r>
              <a:rPr dirty="0" sz="1800" b="1">
                <a:latin typeface="Arial"/>
                <a:cs typeface="Arial"/>
              </a:rPr>
              <a:t>or</a:t>
            </a:r>
            <a:r>
              <a:rPr dirty="0" sz="1800" spc="45" b="1">
                <a:latin typeface="Arial"/>
                <a:cs typeface="Arial"/>
              </a:rPr>
              <a:t> </a:t>
            </a:r>
            <a:r>
              <a:rPr dirty="0" sz="1800" b="1">
                <a:latin typeface="Arial"/>
                <a:cs typeface="Arial"/>
              </a:rPr>
              <a:t>SSE.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415791" y="3162300"/>
            <a:ext cx="50800" cy="271780"/>
          </a:xfrm>
          <a:custGeom>
            <a:avLst/>
            <a:gdLst/>
            <a:ahLst/>
            <a:cxnLst/>
            <a:rect l="l" t="t" r="r" b="b"/>
            <a:pathLst>
              <a:path w="50800" h="271779">
                <a:moveTo>
                  <a:pt x="19050" y="220472"/>
                </a:moveTo>
                <a:lnTo>
                  <a:pt x="0" y="220472"/>
                </a:lnTo>
                <a:lnTo>
                  <a:pt x="25400" y="271272"/>
                </a:lnTo>
                <a:lnTo>
                  <a:pt x="44450" y="233172"/>
                </a:lnTo>
                <a:lnTo>
                  <a:pt x="19050" y="233172"/>
                </a:lnTo>
                <a:lnTo>
                  <a:pt x="19050" y="220472"/>
                </a:lnTo>
                <a:close/>
              </a:path>
              <a:path w="50800" h="271779">
                <a:moveTo>
                  <a:pt x="31750" y="38100"/>
                </a:moveTo>
                <a:lnTo>
                  <a:pt x="19050" y="38100"/>
                </a:lnTo>
                <a:lnTo>
                  <a:pt x="19050" y="233172"/>
                </a:lnTo>
                <a:lnTo>
                  <a:pt x="31750" y="233172"/>
                </a:lnTo>
                <a:lnTo>
                  <a:pt x="31750" y="38100"/>
                </a:lnTo>
                <a:close/>
              </a:path>
              <a:path w="50800" h="271779">
                <a:moveTo>
                  <a:pt x="50800" y="220472"/>
                </a:moveTo>
                <a:lnTo>
                  <a:pt x="31750" y="220472"/>
                </a:lnTo>
                <a:lnTo>
                  <a:pt x="31750" y="233172"/>
                </a:lnTo>
                <a:lnTo>
                  <a:pt x="44450" y="233172"/>
                </a:lnTo>
                <a:lnTo>
                  <a:pt x="50800" y="220472"/>
                </a:lnTo>
                <a:close/>
              </a:path>
              <a:path w="50800" h="271779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271779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44391" y="3162300"/>
            <a:ext cx="50800" cy="81280"/>
          </a:xfrm>
          <a:custGeom>
            <a:avLst/>
            <a:gdLst/>
            <a:ahLst/>
            <a:cxnLst/>
            <a:rect l="l" t="t" r="r" b="b"/>
            <a:pathLst>
              <a:path w="50800" h="81280">
                <a:moveTo>
                  <a:pt x="25400" y="0"/>
                </a:moveTo>
                <a:lnTo>
                  <a:pt x="5207" y="40386"/>
                </a:lnTo>
                <a:lnTo>
                  <a:pt x="25400" y="80772"/>
                </a:lnTo>
                <a:lnTo>
                  <a:pt x="45592" y="40386"/>
                </a:lnTo>
                <a:lnTo>
                  <a:pt x="25400" y="0"/>
                </a:lnTo>
                <a:close/>
              </a:path>
              <a:path w="50800" h="81280">
                <a:moveTo>
                  <a:pt x="5207" y="40386"/>
                </a:moveTo>
                <a:lnTo>
                  <a:pt x="0" y="50800"/>
                </a:lnTo>
                <a:lnTo>
                  <a:pt x="10413" y="50800"/>
                </a:lnTo>
                <a:lnTo>
                  <a:pt x="5207" y="40386"/>
                </a:lnTo>
                <a:close/>
              </a:path>
              <a:path w="50800" h="81280">
                <a:moveTo>
                  <a:pt x="45592" y="40386"/>
                </a:moveTo>
                <a:lnTo>
                  <a:pt x="40386" y="50800"/>
                </a:lnTo>
                <a:lnTo>
                  <a:pt x="50800" y="50800"/>
                </a:lnTo>
                <a:lnTo>
                  <a:pt x="45592" y="40386"/>
                </a:lnTo>
                <a:close/>
              </a:path>
              <a:path w="50800" h="81280">
                <a:moveTo>
                  <a:pt x="10413" y="29972"/>
                </a:moveTo>
                <a:lnTo>
                  <a:pt x="0" y="29972"/>
                </a:lnTo>
                <a:lnTo>
                  <a:pt x="5207" y="40386"/>
                </a:lnTo>
                <a:lnTo>
                  <a:pt x="10413" y="29972"/>
                </a:lnTo>
                <a:close/>
              </a:path>
              <a:path w="50800" h="81280">
                <a:moveTo>
                  <a:pt x="50800" y="29972"/>
                </a:moveTo>
                <a:lnTo>
                  <a:pt x="40386" y="29972"/>
                </a:lnTo>
                <a:lnTo>
                  <a:pt x="45592" y="40386"/>
                </a:lnTo>
                <a:lnTo>
                  <a:pt x="50800" y="2997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013200" y="2985516"/>
            <a:ext cx="50800" cy="189230"/>
          </a:xfrm>
          <a:custGeom>
            <a:avLst/>
            <a:gdLst/>
            <a:ahLst/>
            <a:cxnLst/>
            <a:rect l="l" t="t" r="r" b="b"/>
            <a:pathLst>
              <a:path w="50800" h="189230">
                <a:moveTo>
                  <a:pt x="19050" y="138175"/>
                </a:moveTo>
                <a:lnTo>
                  <a:pt x="0" y="138175"/>
                </a:lnTo>
                <a:lnTo>
                  <a:pt x="25400" y="188975"/>
                </a:lnTo>
                <a:lnTo>
                  <a:pt x="44450" y="150875"/>
                </a:lnTo>
                <a:lnTo>
                  <a:pt x="19050" y="150875"/>
                </a:lnTo>
                <a:lnTo>
                  <a:pt x="19050" y="138175"/>
                </a:lnTo>
                <a:close/>
              </a:path>
              <a:path w="50800" h="189230">
                <a:moveTo>
                  <a:pt x="31750" y="38100"/>
                </a:moveTo>
                <a:lnTo>
                  <a:pt x="19050" y="38100"/>
                </a:lnTo>
                <a:lnTo>
                  <a:pt x="19050" y="150875"/>
                </a:lnTo>
                <a:lnTo>
                  <a:pt x="31750" y="150875"/>
                </a:lnTo>
                <a:lnTo>
                  <a:pt x="31750" y="38100"/>
                </a:lnTo>
                <a:close/>
              </a:path>
              <a:path w="50800" h="189230">
                <a:moveTo>
                  <a:pt x="50800" y="138175"/>
                </a:moveTo>
                <a:lnTo>
                  <a:pt x="31750" y="138175"/>
                </a:lnTo>
                <a:lnTo>
                  <a:pt x="31750" y="150875"/>
                </a:lnTo>
                <a:lnTo>
                  <a:pt x="44450" y="150875"/>
                </a:lnTo>
                <a:lnTo>
                  <a:pt x="50800" y="138175"/>
                </a:lnTo>
                <a:close/>
              </a:path>
              <a:path w="50800" h="189230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189230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025391" y="2731007"/>
            <a:ext cx="50800" cy="236220"/>
          </a:xfrm>
          <a:custGeom>
            <a:avLst/>
            <a:gdLst/>
            <a:ahLst/>
            <a:cxnLst/>
            <a:rect l="l" t="t" r="r" b="b"/>
            <a:pathLst>
              <a:path w="50800" h="236219">
                <a:moveTo>
                  <a:pt x="19050" y="185419"/>
                </a:moveTo>
                <a:lnTo>
                  <a:pt x="0" y="185419"/>
                </a:lnTo>
                <a:lnTo>
                  <a:pt x="25400" y="236219"/>
                </a:lnTo>
                <a:lnTo>
                  <a:pt x="44450" y="198119"/>
                </a:lnTo>
                <a:lnTo>
                  <a:pt x="19050" y="198119"/>
                </a:lnTo>
                <a:lnTo>
                  <a:pt x="19050" y="185419"/>
                </a:lnTo>
                <a:close/>
              </a:path>
              <a:path w="50800" h="236219">
                <a:moveTo>
                  <a:pt x="31750" y="38100"/>
                </a:moveTo>
                <a:lnTo>
                  <a:pt x="19050" y="38100"/>
                </a:lnTo>
                <a:lnTo>
                  <a:pt x="19050" y="198119"/>
                </a:lnTo>
                <a:lnTo>
                  <a:pt x="31750" y="198119"/>
                </a:lnTo>
                <a:lnTo>
                  <a:pt x="31750" y="38100"/>
                </a:lnTo>
                <a:close/>
              </a:path>
              <a:path w="50800" h="236219">
                <a:moveTo>
                  <a:pt x="50800" y="185419"/>
                </a:moveTo>
                <a:lnTo>
                  <a:pt x="31750" y="185419"/>
                </a:lnTo>
                <a:lnTo>
                  <a:pt x="31750" y="198119"/>
                </a:lnTo>
                <a:lnTo>
                  <a:pt x="44450" y="198119"/>
                </a:lnTo>
                <a:lnTo>
                  <a:pt x="50800" y="185419"/>
                </a:lnTo>
                <a:close/>
              </a:path>
              <a:path w="50800" h="236219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236219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177791" y="2628900"/>
            <a:ext cx="50800" cy="187960"/>
          </a:xfrm>
          <a:custGeom>
            <a:avLst/>
            <a:gdLst/>
            <a:ahLst/>
            <a:cxnLst/>
            <a:rect l="l" t="t" r="r" b="b"/>
            <a:pathLst>
              <a:path w="50800" h="187960">
                <a:moveTo>
                  <a:pt x="19050" y="136651"/>
                </a:moveTo>
                <a:lnTo>
                  <a:pt x="0" y="136651"/>
                </a:lnTo>
                <a:lnTo>
                  <a:pt x="25400" y="187451"/>
                </a:lnTo>
                <a:lnTo>
                  <a:pt x="44450" y="149351"/>
                </a:lnTo>
                <a:lnTo>
                  <a:pt x="19050" y="149351"/>
                </a:lnTo>
                <a:lnTo>
                  <a:pt x="19050" y="136651"/>
                </a:lnTo>
                <a:close/>
              </a:path>
              <a:path w="50800" h="187960">
                <a:moveTo>
                  <a:pt x="31750" y="38100"/>
                </a:moveTo>
                <a:lnTo>
                  <a:pt x="19050" y="38100"/>
                </a:lnTo>
                <a:lnTo>
                  <a:pt x="19050" y="149351"/>
                </a:lnTo>
                <a:lnTo>
                  <a:pt x="31750" y="149351"/>
                </a:lnTo>
                <a:lnTo>
                  <a:pt x="31750" y="38100"/>
                </a:lnTo>
                <a:close/>
              </a:path>
              <a:path w="50800" h="187960">
                <a:moveTo>
                  <a:pt x="50800" y="136651"/>
                </a:moveTo>
                <a:lnTo>
                  <a:pt x="31750" y="136651"/>
                </a:lnTo>
                <a:lnTo>
                  <a:pt x="31750" y="149351"/>
                </a:lnTo>
                <a:lnTo>
                  <a:pt x="44450" y="149351"/>
                </a:lnTo>
                <a:lnTo>
                  <a:pt x="50800" y="136651"/>
                </a:lnTo>
                <a:close/>
              </a:path>
              <a:path w="50800" h="187960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187960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267708" y="2488692"/>
            <a:ext cx="50800" cy="307975"/>
          </a:xfrm>
          <a:custGeom>
            <a:avLst/>
            <a:gdLst/>
            <a:ahLst/>
            <a:cxnLst/>
            <a:rect l="l" t="t" r="r" b="b"/>
            <a:pathLst>
              <a:path w="50800" h="307975">
                <a:moveTo>
                  <a:pt x="19050" y="257048"/>
                </a:moveTo>
                <a:lnTo>
                  <a:pt x="0" y="257048"/>
                </a:lnTo>
                <a:lnTo>
                  <a:pt x="25400" y="307848"/>
                </a:lnTo>
                <a:lnTo>
                  <a:pt x="44450" y="269748"/>
                </a:lnTo>
                <a:lnTo>
                  <a:pt x="19050" y="269748"/>
                </a:lnTo>
                <a:lnTo>
                  <a:pt x="19050" y="257048"/>
                </a:lnTo>
                <a:close/>
              </a:path>
              <a:path w="50800" h="307975">
                <a:moveTo>
                  <a:pt x="31750" y="38100"/>
                </a:moveTo>
                <a:lnTo>
                  <a:pt x="19050" y="38100"/>
                </a:lnTo>
                <a:lnTo>
                  <a:pt x="19050" y="269748"/>
                </a:lnTo>
                <a:lnTo>
                  <a:pt x="31750" y="269748"/>
                </a:lnTo>
                <a:lnTo>
                  <a:pt x="31750" y="38100"/>
                </a:lnTo>
                <a:close/>
              </a:path>
              <a:path w="50800" h="307975">
                <a:moveTo>
                  <a:pt x="50800" y="257048"/>
                </a:moveTo>
                <a:lnTo>
                  <a:pt x="31750" y="257048"/>
                </a:lnTo>
                <a:lnTo>
                  <a:pt x="31750" y="269748"/>
                </a:lnTo>
                <a:lnTo>
                  <a:pt x="44450" y="269748"/>
                </a:lnTo>
                <a:lnTo>
                  <a:pt x="50800" y="257048"/>
                </a:lnTo>
                <a:close/>
              </a:path>
              <a:path w="50800" h="307975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307975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558791" y="2607564"/>
            <a:ext cx="50800" cy="250190"/>
          </a:xfrm>
          <a:custGeom>
            <a:avLst/>
            <a:gdLst/>
            <a:ahLst/>
            <a:cxnLst/>
            <a:rect l="l" t="t" r="r" b="b"/>
            <a:pathLst>
              <a:path w="50800" h="250189">
                <a:moveTo>
                  <a:pt x="19050" y="199136"/>
                </a:moveTo>
                <a:lnTo>
                  <a:pt x="0" y="199136"/>
                </a:lnTo>
                <a:lnTo>
                  <a:pt x="25400" y="249936"/>
                </a:lnTo>
                <a:lnTo>
                  <a:pt x="44450" y="211836"/>
                </a:lnTo>
                <a:lnTo>
                  <a:pt x="19050" y="211836"/>
                </a:lnTo>
                <a:lnTo>
                  <a:pt x="19050" y="199136"/>
                </a:lnTo>
                <a:close/>
              </a:path>
              <a:path w="50800" h="250189">
                <a:moveTo>
                  <a:pt x="31750" y="38100"/>
                </a:moveTo>
                <a:lnTo>
                  <a:pt x="19050" y="38100"/>
                </a:lnTo>
                <a:lnTo>
                  <a:pt x="19050" y="211836"/>
                </a:lnTo>
                <a:lnTo>
                  <a:pt x="31750" y="211836"/>
                </a:lnTo>
                <a:lnTo>
                  <a:pt x="31750" y="38100"/>
                </a:lnTo>
                <a:close/>
              </a:path>
              <a:path w="50800" h="250189">
                <a:moveTo>
                  <a:pt x="50800" y="199136"/>
                </a:moveTo>
                <a:lnTo>
                  <a:pt x="31750" y="199136"/>
                </a:lnTo>
                <a:lnTo>
                  <a:pt x="31750" y="211836"/>
                </a:lnTo>
                <a:lnTo>
                  <a:pt x="44450" y="211836"/>
                </a:lnTo>
                <a:lnTo>
                  <a:pt x="50800" y="199136"/>
                </a:lnTo>
                <a:close/>
              </a:path>
              <a:path w="50800" h="250189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250189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939791" y="2324100"/>
            <a:ext cx="50800" cy="381000"/>
          </a:xfrm>
          <a:custGeom>
            <a:avLst/>
            <a:gdLst/>
            <a:ahLst/>
            <a:cxnLst/>
            <a:rect l="l" t="t" r="r" b="b"/>
            <a:pathLst>
              <a:path w="50800" h="381000">
                <a:moveTo>
                  <a:pt x="19050" y="330200"/>
                </a:moveTo>
                <a:lnTo>
                  <a:pt x="0" y="330200"/>
                </a:lnTo>
                <a:lnTo>
                  <a:pt x="25400" y="381000"/>
                </a:lnTo>
                <a:lnTo>
                  <a:pt x="44450" y="342900"/>
                </a:lnTo>
                <a:lnTo>
                  <a:pt x="19050" y="342900"/>
                </a:lnTo>
                <a:lnTo>
                  <a:pt x="19050" y="330200"/>
                </a:lnTo>
                <a:close/>
              </a:path>
              <a:path w="50800" h="381000">
                <a:moveTo>
                  <a:pt x="31750" y="38100"/>
                </a:moveTo>
                <a:lnTo>
                  <a:pt x="19050" y="38100"/>
                </a:lnTo>
                <a:lnTo>
                  <a:pt x="19050" y="342900"/>
                </a:lnTo>
                <a:lnTo>
                  <a:pt x="31750" y="342900"/>
                </a:lnTo>
                <a:lnTo>
                  <a:pt x="31750" y="38100"/>
                </a:lnTo>
                <a:close/>
              </a:path>
              <a:path w="50800" h="381000">
                <a:moveTo>
                  <a:pt x="50800" y="330200"/>
                </a:moveTo>
                <a:lnTo>
                  <a:pt x="31750" y="330200"/>
                </a:lnTo>
                <a:lnTo>
                  <a:pt x="31750" y="342900"/>
                </a:lnTo>
                <a:lnTo>
                  <a:pt x="44450" y="342900"/>
                </a:lnTo>
                <a:lnTo>
                  <a:pt x="50800" y="330200"/>
                </a:lnTo>
                <a:close/>
              </a:path>
              <a:path w="50800" h="381000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381000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092191" y="1969007"/>
            <a:ext cx="50800" cy="189230"/>
          </a:xfrm>
          <a:custGeom>
            <a:avLst/>
            <a:gdLst/>
            <a:ahLst/>
            <a:cxnLst/>
            <a:rect l="l" t="t" r="r" b="b"/>
            <a:pathLst>
              <a:path w="50800" h="189230">
                <a:moveTo>
                  <a:pt x="19050" y="138175"/>
                </a:moveTo>
                <a:lnTo>
                  <a:pt x="0" y="138175"/>
                </a:lnTo>
                <a:lnTo>
                  <a:pt x="25400" y="188975"/>
                </a:lnTo>
                <a:lnTo>
                  <a:pt x="44450" y="150875"/>
                </a:lnTo>
                <a:lnTo>
                  <a:pt x="19050" y="150875"/>
                </a:lnTo>
                <a:lnTo>
                  <a:pt x="19050" y="138175"/>
                </a:lnTo>
                <a:close/>
              </a:path>
              <a:path w="50800" h="189230">
                <a:moveTo>
                  <a:pt x="31750" y="38100"/>
                </a:moveTo>
                <a:lnTo>
                  <a:pt x="19050" y="38100"/>
                </a:lnTo>
                <a:lnTo>
                  <a:pt x="19050" y="150875"/>
                </a:lnTo>
                <a:lnTo>
                  <a:pt x="31750" y="150875"/>
                </a:lnTo>
                <a:lnTo>
                  <a:pt x="31750" y="38100"/>
                </a:lnTo>
                <a:close/>
              </a:path>
              <a:path w="50800" h="189230">
                <a:moveTo>
                  <a:pt x="50800" y="138175"/>
                </a:moveTo>
                <a:lnTo>
                  <a:pt x="31750" y="138175"/>
                </a:lnTo>
                <a:lnTo>
                  <a:pt x="31750" y="150875"/>
                </a:lnTo>
                <a:lnTo>
                  <a:pt x="44450" y="150875"/>
                </a:lnTo>
                <a:lnTo>
                  <a:pt x="50800" y="138175"/>
                </a:lnTo>
                <a:close/>
              </a:path>
              <a:path w="50800" h="189230">
                <a:moveTo>
                  <a:pt x="25400" y="0"/>
                </a:moveTo>
                <a:lnTo>
                  <a:pt x="0" y="50800"/>
                </a:lnTo>
                <a:lnTo>
                  <a:pt x="19050" y="50800"/>
                </a:lnTo>
                <a:lnTo>
                  <a:pt x="19050" y="38100"/>
                </a:lnTo>
                <a:lnTo>
                  <a:pt x="44450" y="38100"/>
                </a:lnTo>
                <a:lnTo>
                  <a:pt x="25400" y="0"/>
                </a:lnTo>
                <a:close/>
              </a:path>
              <a:path w="50800" h="189230">
                <a:moveTo>
                  <a:pt x="44450" y="38100"/>
                </a:moveTo>
                <a:lnTo>
                  <a:pt x="31750" y="38100"/>
                </a:lnTo>
                <a:lnTo>
                  <a:pt x="31750" y="50800"/>
                </a:lnTo>
                <a:lnTo>
                  <a:pt x="50800" y="50800"/>
                </a:lnTo>
                <a:lnTo>
                  <a:pt x="44450" y="38100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865878" y="2237232"/>
            <a:ext cx="50800" cy="104139"/>
          </a:xfrm>
          <a:custGeom>
            <a:avLst/>
            <a:gdLst/>
            <a:ahLst/>
            <a:cxnLst/>
            <a:rect l="l" t="t" r="r" b="b"/>
            <a:pathLst>
              <a:path w="50800" h="104139">
                <a:moveTo>
                  <a:pt x="19068" y="52926"/>
                </a:moveTo>
                <a:lnTo>
                  <a:pt x="0" y="53212"/>
                </a:lnTo>
                <a:lnTo>
                  <a:pt x="26162" y="103631"/>
                </a:lnTo>
                <a:lnTo>
                  <a:pt x="44441" y="65658"/>
                </a:lnTo>
                <a:lnTo>
                  <a:pt x="19304" y="65658"/>
                </a:lnTo>
                <a:lnTo>
                  <a:pt x="19068" y="52926"/>
                </a:lnTo>
                <a:close/>
              </a:path>
              <a:path w="50800" h="104139">
                <a:moveTo>
                  <a:pt x="31769" y="52736"/>
                </a:moveTo>
                <a:lnTo>
                  <a:pt x="19068" y="52926"/>
                </a:lnTo>
                <a:lnTo>
                  <a:pt x="19304" y="65658"/>
                </a:lnTo>
                <a:lnTo>
                  <a:pt x="32004" y="65404"/>
                </a:lnTo>
                <a:lnTo>
                  <a:pt x="31769" y="52736"/>
                </a:lnTo>
                <a:close/>
              </a:path>
              <a:path w="50800" h="104139">
                <a:moveTo>
                  <a:pt x="50800" y="52450"/>
                </a:moveTo>
                <a:lnTo>
                  <a:pt x="31769" y="52736"/>
                </a:lnTo>
                <a:lnTo>
                  <a:pt x="32004" y="65404"/>
                </a:lnTo>
                <a:lnTo>
                  <a:pt x="19304" y="65658"/>
                </a:lnTo>
                <a:lnTo>
                  <a:pt x="44441" y="65658"/>
                </a:lnTo>
                <a:lnTo>
                  <a:pt x="50800" y="52450"/>
                </a:lnTo>
                <a:close/>
              </a:path>
              <a:path w="50800" h="104139">
                <a:moveTo>
                  <a:pt x="31731" y="50705"/>
                </a:moveTo>
                <a:lnTo>
                  <a:pt x="19030" y="50895"/>
                </a:lnTo>
                <a:lnTo>
                  <a:pt x="19068" y="52926"/>
                </a:lnTo>
                <a:lnTo>
                  <a:pt x="31769" y="52736"/>
                </a:lnTo>
                <a:lnTo>
                  <a:pt x="31731" y="50705"/>
                </a:lnTo>
                <a:close/>
              </a:path>
              <a:path w="50800" h="104139">
                <a:moveTo>
                  <a:pt x="24637" y="0"/>
                </a:moveTo>
                <a:lnTo>
                  <a:pt x="0" y="51180"/>
                </a:lnTo>
                <a:lnTo>
                  <a:pt x="19030" y="50895"/>
                </a:lnTo>
                <a:lnTo>
                  <a:pt x="18796" y="38226"/>
                </a:lnTo>
                <a:lnTo>
                  <a:pt x="31496" y="37972"/>
                </a:lnTo>
                <a:lnTo>
                  <a:pt x="44341" y="37972"/>
                </a:lnTo>
                <a:lnTo>
                  <a:pt x="24637" y="0"/>
                </a:lnTo>
                <a:close/>
              </a:path>
              <a:path w="50800" h="104139">
                <a:moveTo>
                  <a:pt x="31496" y="37972"/>
                </a:moveTo>
                <a:lnTo>
                  <a:pt x="18796" y="38226"/>
                </a:lnTo>
                <a:lnTo>
                  <a:pt x="19030" y="50895"/>
                </a:lnTo>
                <a:lnTo>
                  <a:pt x="31731" y="50705"/>
                </a:lnTo>
                <a:lnTo>
                  <a:pt x="31496" y="37972"/>
                </a:lnTo>
                <a:close/>
              </a:path>
              <a:path w="50800" h="104139">
                <a:moveTo>
                  <a:pt x="44341" y="37972"/>
                </a:moveTo>
                <a:lnTo>
                  <a:pt x="31496" y="37972"/>
                </a:lnTo>
                <a:lnTo>
                  <a:pt x="31731" y="50705"/>
                </a:lnTo>
                <a:lnTo>
                  <a:pt x="50800" y="50418"/>
                </a:lnTo>
                <a:lnTo>
                  <a:pt x="44341" y="37972"/>
                </a:lnTo>
                <a:close/>
              </a:path>
            </a:pathLst>
          </a:custGeom>
          <a:solidFill>
            <a:srgbClr val="0000FF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2020-05-12T05:28:01Z</dcterms:created>
  <dcterms:modified xsi:type="dcterms:W3CDTF">2020-05-12T05:28:01Z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2018-07-13T00:00:00Z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2020-05-12T00:00:00Z</vt:filetime>
  </property>
</Properties>
</file>