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5" r:id="rId28"/>
    <p:sldId id="302" r:id="rId29"/>
    <p:sldId id="30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>
        <p:scale>
          <a:sx n="66" d="100"/>
          <a:sy n="66" d="100"/>
        </p:scale>
        <p:origin x="70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406" y="609600"/>
            <a:ext cx="956909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13407" y="2209800"/>
            <a:ext cx="4690735" cy="2667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771" y="2209800"/>
            <a:ext cx="4690735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78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368" y="2477038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Belief Model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12381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152400"/>
            <a:ext cx="89312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5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78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36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975"/>
            <a:ext cx="90678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68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975"/>
            <a:ext cx="90678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323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1126"/>
            <a:ext cx="8986838" cy="67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698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9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1126"/>
            <a:ext cx="8783638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708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975"/>
            <a:ext cx="8991600" cy="67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087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40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5426"/>
            <a:ext cx="8834438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492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50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1126"/>
            <a:ext cx="8783638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915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60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1326" y="115888"/>
            <a:ext cx="8651875" cy="6494462"/>
          </a:xfrm>
        </p:spPr>
      </p:pic>
    </p:spTree>
    <p:extLst>
      <p:ext uri="{BB962C8B-B14F-4D97-AF65-F5344CB8AC3E}">
        <p14:creationId xmlns:p14="http://schemas.microsoft.com/office/powerpoint/2010/main" val="58015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Outcomes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Introduction to HBM</a:t>
            </a:r>
          </a:p>
          <a:p>
            <a:r>
              <a:rPr lang="en-US" altLang="en-US"/>
              <a:t>History</a:t>
            </a:r>
          </a:p>
          <a:p>
            <a:r>
              <a:rPr lang="en-US" altLang="en-US"/>
              <a:t>Concept</a:t>
            </a:r>
          </a:p>
          <a:p>
            <a:r>
              <a:rPr lang="en-US" altLang="en-US"/>
              <a:t>HBM &amp; Person’s perceptions of four critical areas </a:t>
            </a:r>
          </a:p>
          <a:p>
            <a:r>
              <a:rPr lang="en-US" altLang="en-US"/>
              <a:t>Major influences from Learning Theories</a:t>
            </a:r>
          </a:p>
          <a:p>
            <a:r>
              <a:rPr lang="en-US" altLang="en-US"/>
              <a:t>Components of HBM</a:t>
            </a:r>
          </a:p>
          <a:p>
            <a:r>
              <a:rPr lang="en-US" altLang="en-US"/>
              <a:t>Strengths &amp; Weaknesses</a:t>
            </a:r>
          </a:p>
        </p:txBody>
      </p:sp>
    </p:spTree>
    <p:extLst>
      <p:ext uri="{BB962C8B-B14F-4D97-AF65-F5344CB8AC3E}">
        <p14:creationId xmlns:p14="http://schemas.microsoft.com/office/powerpoint/2010/main" val="3864421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71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1125"/>
            <a:ext cx="86868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515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813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1125"/>
            <a:ext cx="8915400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853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91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065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Should I get COVID19 Vaccination?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3810000" y="28289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  <a:p>
            <a:r>
              <a:rPr lang="en-US" altLang="en-US"/>
              <a:t>Health belief model for coronavirus infection risk determinants</a:t>
            </a:r>
          </a:p>
        </p:txBody>
      </p:sp>
    </p:spTree>
    <p:extLst>
      <p:ext uri="{BB962C8B-B14F-4D97-AF65-F5344CB8AC3E}">
        <p14:creationId xmlns:p14="http://schemas.microsoft.com/office/powerpoint/2010/main" val="4068627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175"/>
            <a:ext cx="9139238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791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222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175"/>
            <a:ext cx="9139238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581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347928"/>
              </p:ext>
            </p:extLst>
          </p:nvPr>
        </p:nvGraphicFramePr>
        <p:xfrm>
          <a:off x="553793" y="31748"/>
          <a:ext cx="11462196" cy="6665265"/>
        </p:xfrm>
        <a:graphic>
          <a:graphicData uri="http://schemas.openxmlformats.org/drawingml/2006/table">
            <a:tbl>
              <a:tblPr/>
              <a:tblGrid>
                <a:gridCol w="2039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8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3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Variables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D00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Definition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Possible Intervention Strategy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2286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Perceived Susceptibility</a:t>
                      </a: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F00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</a:rPr>
                        <a:t>An individual’s assessment of his or her chances of getting the disease</a:t>
                      </a: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dirty="0">
                          <a:solidFill>
                            <a:srgbClr val="000099"/>
                          </a:solidFill>
                          <a:effectLst/>
                        </a:rPr>
                        <a:t>Use self-monitoring, simulation, and personalization/tailoring strategies to help individuals develop accurate perceptions of own risk.</a:t>
                      </a: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21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Perceived Severity</a:t>
                      </a: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D0F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</a:rPr>
                        <a:t>An individual’s judgment as to the seriousness of the effects of contracting the health condition</a:t>
                      </a: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dirty="0">
                          <a:solidFill>
                            <a:srgbClr val="000099"/>
                          </a:solidFill>
                          <a:effectLst/>
                        </a:rPr>
                        <a:t>Use Systemic Desensitization, Vicarious reinforcement, and biofeedback technique to help individuals develop a realistic perception of the consequences of a condition and recommended action.</a:t>
                      </a: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825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Perceived Benefits</a:t>
                      </a: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90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</a:rPr>
                        <a:t>An individual’s evaluation of the positive things that will happen as a result of enacting the health behavior</a:t>
                      </a: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dirty="0">
                          <a:solidFill>
                            <a:srgbClr val="000099"/>
                          </a:solidFill>
                          <a:effectLst/>
                        </a:rPr>
                        <a:t>Use gain-framed appeal and positive reinforcement/reward mechanism to portray the potential benefits of adopting healthy behavior.</a:t>
                      </a: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0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641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083062"/>
              </p:ext>
            </p:extLst>
          </p:nvPr>
        </p:nvGraphicFramePr>
        <p:xfrm>
          <a:off x="347730" y="193183"/>
          <a:ext cx="11844270" cy="6568224"/>
        </p:xfrm>
        <a:graphic>
          <a:graphicData uri="http://schemas.openxmlformats.org/drawingml/2006/table">
            <a:tbl>
              <a:tblPr/>
              <a:tblGrid>
                <a:gridCol w="2107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4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Variables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D00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Definition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Possible Intervention Strategy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652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Perceived Barriers</a:t>
                      </a: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90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</a:rPr>
                        <a:t>An individual’s opinion regarding the difficulty or cost of adopting the new behavior</a:t>
                      </a: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dirty="0">
                          <a:solidFill>
                            <a:srgbClr val="000099"/>
                          </a:solidFill>
                          <a:effectLst/>
                        </a:rPr>
                        <a:t>Teach problem solving and decision making strategies to overcome the perceived barrier of enacting healthy behavior</a:t>
                      </a: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0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2074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Cue to Action</a:t>
                      </a: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F00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</a:rPr>
                        <a:t>This consist of both internal and external prompts that will trigger an individual to performing the target behavior</a:t>
                      </a: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dirty="0">
                          <a:solidFill>
                            <a:srgbClr val="000099"/>
                          </a:solidFill>
                          <a:effectLst/>
                        </a:rPr>
                        <a:t>Employ reminder and suggestion strategies as an external prompt to performing the target behavior. Biofeedback strategy could be used as an internal trigger.</a:t>
                      </a: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0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652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Self-efficacy</a:t>
                      </a: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B00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</a:rPr>
                        <a:t>Personal belief on one’s own ability to enact the desired behavior</a:t>
                      </a: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dirty="0">
                          <a:solidFill>
                            <a:srgbClr val="000099"/>
                          </a:solidFill>
                          <a:effectLst/>
                        </a:rPr>
                        <a:t>Use role-playing, modeling, incremental goal setting strategies to build an individual’s believe about his/her ability to adopt healthy behavior.</a:t>
                      </a:r>
                    </a:p>
                  </a:txBody>
                  <a:tcPr marL="30912" marR="30912" marT="15453" marB="15453" anchor="ctr"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0A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202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667000" y="2971800"/>
            <a:ext cx="7177088" cy="1143000"/>
          </a:xfrm>
        </p:spPr>
        <p:txBody>
          <a:bodyPr>
            <a:normAutofit fontScale="90000"/>
          </a:bodyPr>
          <a:lstStyle/>
          <a:p>
            <a:r>
              <a:rPr lang="en-US" altLang="en-US" sz="960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308095379"/>
      </p:ext>
    </p:extLst>
  </p:cSld>
  <p:clrMapOvr>
    <a:masterClrMapping/>
  </p:clrMapOvr>
  <p:transition>
    <p:cover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7" descr="http://www.sadacanada.com/wp-content/uploads/2012/01/Thank-You-Animated-Graphics-2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7543800" cy="59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5672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8991600" cy="685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Belief Model &amp; communication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0292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44538"/>
            <a:ext cx="80772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50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8991600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28988"/>
            <a:ext cx="487680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36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976"/>
            <a:ext cx="8859838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57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009103" y="695458"/>
            <a:ext cx="9659155" cy="5035641"/>
          </a:xfrm>
        </p:spPr>
        <p:txBody>
          <a:bodyPr>
            <a:noAutofit/>
          </a:bodyPr>
          <a:lstStyle/>
          <a:p>
            <a:pPr algn="just"/>
            <a:r>
              <a:rPr lang="en-US" altLang="en-US" sz="3200" dirty="0"/>
              <a:t>This model addresses the individual’s perceptions of the threat posed by a health problem (susceptibility, severity), the benefits of avoiding the threat, and factors that influence the decision to act. </a:t>
            </a:r>
          </a:p>
          <a:p>
            <a:pPr algn="just"/>
            <a:endParaRPr lang="en-US" altLang="en-US" sz="3200" dirty="0"/>
          </a:p>
          <a:p>
            <a:pPr algn="just"/>
            <a:r>
              <a:rPr lang="en-US" altLang="en-US" sz="3200" dirty="0"/>
              <a:t>Since health motivation is its central focus, the HBM is a good fit for addressing problem behaviors that evoke health concerns (e.g., high-risk sexual behavior and the possibility of contracting HIV).</a:t>
            </a:r>
          </a:p>
        </p:txBody>
      </p:sp>
    </p:spTree>
    <p:extLst>
      <p:ext uri="{BB962C8B-B14F-4D97-AF65-F5344CB8AC3E}">
        <p14:creationId xmlns:p14="http://schemas.microsoft.com/office/powerpoint/2010/main" val="114184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175"/>
            <a:ext cx="9139238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526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48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55564"/>
            <a:ext cx="8856663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04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58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4" y="58738"/>
            <a:ext cx="8929687" cy="679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47902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</TotalTime>
  <Words>363</Words>
  <Application>Microsoft Office PowerPoint</Application>
  <PresentationFormat>Widescreen</PresentationFormat>
  <Paragraphs>42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Century Gothic</vt:lpstr>
      <vt:lpstr>Times New Roman</vt:lpstr>
      <vt:lpstr>Wingdings 3</vt:lpstr>
      <vt:lpstr>Wisp</vt:lpstr>
      <vt:lpstr>Health Belief Model</vt:lpstr>
      <vt:lpstr>Learning Outcomes</vt:lpstr>
      <vt:lpstr>Health Belief Model &amp;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</vt:lpstr>
      <vt:lpstr>PowerPoint Presentation</vt:lpstr>
      <vt:lpstr>PowerPoint Presentation</vt:lpstr>
      <vt:lpstr>PowerPoint Presentation</vt:lpstr>
      <vt:lpstr>PowerPoint Presentation</vt:lpstr>
      <vt:lpstr>Questions 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Baki Billah</cp:lastModifiedBy>
  <cp:revision>3</cp:revision>
  <dcterms:created xsi:type="dcterms:W3CDTF">2021-04-07T10:43:32Z</dcterms:created>
  <dcterms:modified xsi:type="dcterms:W3CDTF">2021-04-09T04:48:18Z</dcterms:modified>
</cp:coreProperties>
</file>