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3" r:id="rId2"/>
    <p:sldId id="284" r:id="rId3"/>
    <p:sldId id="285" r:id="rId4"/>
    <p:sldId id="286" r:id="rId5"/>
    <p:sldId id="287" r:id="rId6"/>
    <p:sldId id="288" r:id="rId7"/>
    <p:sldId id="289" r:id="rId8"/>
    <p:sldId id="290" r:id="rId9"/>
    <p:sldId id="291" r:id="rId10"/>
    <p:sldId id="294" r:id="rId11"/>
    <p:sldId id="295" r:id="rId12"/>
    <p:sldId id="27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6" d="100"/>
          <a:sy n="86" d="100"/>
        </p:scale>
        <p:origin x="56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1138199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93BDB4-AB6C-4E05-8625-F0A27DB7FE65}" type="datetimeFigureOut">
              <a:rPr lang="en-US" smtClean="0"/>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851208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11086025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7762867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191749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14668379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1862147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25551872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4048675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673283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500"/>
                                        <p:tgtEl>
                                          <p:spTgt spid="3">
                                            <p:txEl>
                                              <p:pRg st="1" end="1"/>
                                            </p:txEl>
                                          </p:spTgt>
                                        </p:tgtEl>
                                      </p:cBhvr>
                                    </p:animEffect>
                                  </p:childTnLst>
                                </p:cTn>
                              </p:par>
                              <p:par>
                                <p:cTn id="12" presetID="14" presetClass="entr" presetSubtype="10" fill="hold" grpId="0" nodeType="with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4" dur="500"/>
                                        <p:tgtEl>
                                          <p:spTgt spid="3">
                                            <p:txEl>
                                              <p:pRg st="2" end="2"/>
                                            </p:txEl>
                                          </p:spTgt>
                                        </p:tgtEl>
                                      </p:cBhvr>
                                    </p:animEffect>
                                  </p:childTnLst>
                                </p:cTn>
                              </p:par>
                              <p:par>
                                <p:cTn id="15" presetID="14" presetClass="entr" presetSubtype="1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7" dur="500"/>
                                        <p:tgtEl>
                                          <p:spTgt spid="3">
                                            <p:txEl>
                                              <p:pRg st="3" end="3"/>
                                            </p:txEl>
                                          </p:spTgt>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2207685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493BDB4-AB6C-4E05-8625-F0A27DB7FE65}" type="datetimeFigureOut">
              <a:rPr lang="en-US" smtClean="0"/>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921598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493BDB4-AB6C-4E05-8625-F0A27DB7FE65}" type="datetimeFigureOut">
              <a:rPr lang="en-US" smtClean="0"/>
              <a:t>5/14/2020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3479520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2987422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1126218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1815191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93BDB4-AB6C-4E05-8625-F0A27DB7FE65}" type="datetimeFigureOut">
              <a:rPr lang="en-US" smtClean="0"/>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1464442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493BDB4-AB6C-4E05-8625-F0A27DB7FE65}" type="datetimeFigureOut">
              <a:rPr lang="en-US" smtClean="0"/>
              <a:t>5/14/2020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FF66E2A1-E37E-4F82-8E31-86862B0C4527}" type="slidenum">
              <a:rPr lang="en-US" smtClean="0"/>
              <a:t>‹#›</a:t>
            </a:fld>
            <a:endParaRPr lang="en-US"/>
          </a:p>
        </p:txBody>
      </p:sp>
    </p:spTree>
    <p:extLst>
      <p:ext uri="{BB962C8B-B14F-4D97-AF65-F5344CB8AC3E}">
        <p14:creationId xmlns:p14="http://schemas.microsoft.com/office/powerpoint/2010/main" val="3940576028"/>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lstStyle/>
          <a:p>
            <a:pPr marL="0" indent="0">
              <a:buNone/>
            </a:pPr>
            <a:endParaRPr lang="en-US" sz="6000" b="1" dirty="0"/>
          </a:p>
          <a:p>
            <a:pPr marL="0" indent="0">
              <a:buNone/>
            </a:pPr>
            <a:endParaRPr lang="en-US" sz="6000" b="1" dirty="0"/>
          </a:p>
          <a:p>
            <a:pPr marL="0" indent="0" algn="ctr">
              <a:buNone/>
            </a:pPr>
            <a:r>
              <a:rPr lang="en-US" sz="6600" b="1" dirty="0"/>
              <a:t>What are the rights and duties of Seller ?</a:t>
            </a:r>
          </a:p>
          <a:p>
            <a:pPr marL="0" indent="0" algn="ctr">
              <a:buNone/>
            </a:pPr>
            <a:r>
              <a:rPr lang="en-US" sz="4800" b="1" dirty="0"/>
              <a:t>(Section 55)</a:t>
            </a:r>
          </a:p>
        </p:txBody>
      </p:sp>
    </p:spTree>
    <p:extLst>
      <p:ext uri="{BB962C8B-B14F-4D97-AF65-F5344CB8AC3E}">
        <p14:creationId xmlns:p14="http://schemas.microsoft.com/office/powerpoint/2010/main" val="2750476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3600" b="1" dirty="0"/>
          </a:p>
          <a:p>
            <a:pPr marL="0" indent="0">
              <a:buNone/>
            </a:pPr>
            <a:r>
              <a:rPr lang="en-US" sz="3600" b="1" dirty="0"/>
              <a:t>In </a:t>
            </a:r>
            <a:r>
              <a:rPr lang="en-US" sz="3600" b="1" i="1" dirty="0"/>
              <a:t>RL Pinto v FF </a:t>
            </a:r>
            <a:r>
              <a:rPr lang="en-US" sz="3600" b="1" i="1" dirty="0" err="1"/>
              <a:t>Menezes</a:t>
            </a:r>
            <a:r>
              <a:rPr lang="en-US" sz="3600" b="1" i="1" dirty="0"/>
              <a:t> </a:t>
            </a:r>
            <a:r>
              <a:rPr lang="en-US" sz="3600" b="1" dirty="0"/>
              <a:t>AIR 2001 Kant 141 case, the Court held that the primary duty of the seller is to convey a good title to the buyer and therefore, he is bound to disclose a defect in the title if any.</a:t>
            </a:r>
          </a:p>
          <a:p>
            <a:pPr marL="0" indent="0">
              <a:buNone/>
            </a:pPr>
            <a:endParaRPr lang="en-US" dirty="0"/>
          </a:p>
          <a:p>
            <a:pPr marL="0" indent="0">
              <a:buNone/>
            </a:pPr>
            <a:r>
              <a:rPr lang="en-US" sz="3600" b="1" dirty="0"/>
              <a:t>In </a:t>
            </a:r>
            <a:r>
              <a:rPr lang="en-US" sz="3600" b="1" i="1" dirty="0" err="1"/>
              <a:t>Ratanlal</a:t>
            </a:r>
            <a:r>
              <a:rPr lang="en-US" sz="3600" b="1" i="1" dirty="0"/>
              <a:t> v </a:t>
            </a:r>
            <a:r>
              <a:rPr lang="en-US" sz="3600" b="1" i="1" dirty="0" err="1"/>
              <a:t>Nanabhai</a:t>
            </a:r>
            <a:r>
              <a:rPr lang="en-US" sz="3600" b="1" i="1" dirty="0"/>
              <a:t> </a:t>
            </a:r>
            <a:r>
              <a:rPr lang="en-US" sz="3600" b="1" dirty="0"/>
              <a:t>AIR 1926 </a:t>
            </a:r>
            <a:r>
              <a:rPr lang="en-US" sz="3600" b="1" dirty="0" err="1"/>
              <a:t>Bom</a:t>
            </a:r>
            <a:r>
              <a:rPr lang="en-US" sz="3600" b="1" dirty="0"/>
              <a:t> 175 case, the Court held that the onus of showing a failure to disclose a defect in the title is on the buyer.</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87837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lstStyle/>
          <a:p>
            <a:pPr marL="0" indent="0">
              <a:buNone/>
            </a:pPr>
            <a:endParaRPr lang="en-US" sz="3600" b="1" dirty="0"/>
          </a:p>
          <a:p>
            <a:pPr marL="0" indent="0">
              <a:buNone/>
            </a:pPr>
            <a:endParaRPr lang="en-US" sz="3600" b="1" dirty="0"/>
          </a:p>
          <a:p>
            <a:pPr marL="0" indent="0">
              <a:buNone/>
            </a:pPr>
            <a:endParaRPr lang="en-US" sz="3600" b="1" dirty="0"/>
          </a:p>
          <a:p>
            <a:pPr marL="0" indent="0">
              <a:buNone/>
            </a:pPr>
            <a:r>
              <a:rPr lang="en-US" sz="3600" b="1" dirty="0"/>
              <a:t>In </a:t>
            </a:r>
            <a:r>
              <a:rPr lang="en-US" sz="3600" b="1" i="1" dirty="0" err="1"/>
              <a:t>Nathu</a:t>
            </a:r>
            <a:r>
              <a:rPr lang="en-US" sz="3600" b="1" i="1" dirty="0"/>
              <a:t> Khan v. </a:t>
            </a:r>
            <a:r>
              <a:rPr lang="en-US" sz="3600" b="1" i="1" dirty="0" err="1"/>
              <a:t>Buxto</a:t>
            </a:r>
            <a:r>
              <a:rPr lang="en-US" sz="3600" b="1" i="1" dirty="0"/>
              <a:t> </a:t>
            </a:r>
            <a:r>
              <a:rPr lang="en-US" sz="3600" b="1" i="1" dirty="0" err="1"/>
              <a:t>Nath</a:t>
            </a:r>
            <a:r>
              <a:rPr lang="en-US" sz="3600" b="1" dirty="0"/>
              <a:t>, AIR 1922 PC 176 case, the Court held that where the seller does not pay the outgoings and the buyer subsequently pays them, then the buyer becomes entitled to reimbursement by the seller.</a:t>
            </a:r>
          </a:p>
          <a:p>
            <a:pPr marL="0" indent="0">
              <a:buNone/>
            </a:pPr>
            <a:endParaRPr lang="en-US" sz="3600" b="1" dirty="0"/>
          </a:p>
          <a:p>
            <a:pPr marL="0" indent="0">
              <a:buNone/>
            </a:pPr>
            <a:endParaRPr lang="en-US" sz="3600" b="1" dirty="0"/>
          </a:p>
          <a:p>
            <a:pPr marL="0" indent="0">
              <a:buNone/>
            </a:pPr>
            <a:endParaRPr lang="en-US" dirty="0"/>
          </a:p>
        </p:txBody>
      </p:sp>
    </p:spTree>
    <p:extLst>
      <p:ext uri="{BB962C8B-B14F-4D97-AF65-F5344CB8AC3E}">
        <p14:creationId xmlns:p14="http://schemas.microsoft.com/office/powerpoint/2010/main" val="3900182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59568" y="644525"/>
            <a:ext cx="9866488" cy="5549900"/>
          </a:xfrm>
        </p:spPr>
      </p:pic>
    </p:spTree>
    <p:extLst>
      <p:ext uri="{BB962C8B-B14F-4D97-AF65-F5344CB8AC3E}">
        <p14:creationId xmlns:p14="http://schemas.microsoft.com/office/powerpoint/2010/main" val="2790333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66671" y="218942"/>
            <a:ext cx="11230378" cy="6362162"/>
          </a:xfrm>
        </p:spPr>
        <p:txBody>
          <a:bodyPr/>
          <a:lstStyle/>
          <a:p>
            <a:pPr marL="0" indent="0">
              <a:buNone/>
            </a:pPr>
            <a:endParaRPr lang="en-US" sz="4000" b="1" dirty="0"/>
          </a:p>
          <a:p>
            <a:pPr marL="0" indent="0">
              <a:buNone/>
            </a:pPr>
            <a:endParaRPr lang="en-US" sz="4000" b="1" dirty="0"/>
          </a:p>
          <a:p>
            <a:pPr marL="0" indent="0">
              <a:buNone/>
            </a:pPr>
            <a:r>
              <a:rPr lang="en-US" sz="4400" b="1" dirty="0"/>
              <a:t>The rights and duties of seller are subject to the contract. In the absence of any contract to the contrary, the rights and duties of seller and buyer are governed by section 55, Transfer of Property Act.</a:t>
            </a:r>
          </a:p>
          <a:p>
            <a:pPr marL="0" indent="0">
              <a:buNone/>
            </a:pPr>
            <a:endParaRPr lang="en-US" dirty="0"/>
          </a:p>
        </p:txBody>
      </p:sp>
    </p:spTree>
    <p:extLst>
      <p:ext uri="{BB962C8B-B14F-4D97-AF65-F5344CB8AC3E}">
        <p14:creationId xmlns:p14="http://schemas.microsoft.com/office/powerpoint/2010/main" val="255178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fontScale="40000" lnSpcReduction="20000"/>
          </a:bodyPr>
          <a:lstStyle/>
          <a:p>
            <a:pPr marL="0" indent="0" algn="ctr">
              <a:buNone/>
            </a:pPr>
            <a:r>
              <a:rPr lang="en-US" sz="6700" b="1" u="sng" dirty="0"/>
              <a:t>Duties of Seller Before Sale</a:t>
            </a:r>
          </a:p>
          <a:p>
            <a:pPr marL="0" indent="0">
              <a:buNone/>
            </a:pPr>
            <a:r>
              <a:rPr lang="en-US" sz="6000" b="1" dirty="0"/>
              <a:t>1. The seller is bound to disclose all the material defects to the buyer of the property which the buyer is not aware of and cannot find in ordinary course of action.</a:t>
            </a:r>
          </a:p>
          <a:p>
            <a:pPr marL="0" indent="0">
              <a:buNone/>
            </a:pPr>
            <a:r>
              <a:rPr lang="en-US" sz="6000" b="1" dirty="0"/>
              <a:t>2. The seller is bound to produce all documents relating to property to the buyer if he ask for those documents which are in the possession or power of seller.</a:t>
            </a:r>
          </a:p>
          <a:p>
            <a:pPr marL="0" indent="0">
              <a:buNone/>
            </a:pPr>
            <a:r>
              <a:rPr lang="en-US" sz="6000" b="1" dirty="0"/>
              <a:t>3. The seller is bound to give answer of all the question to the best of his knowledge which are put before him by the buyer in respect to property,</a:t>
            </a:r>
          </a:p>
          <a:p>
            <a:pPr marL="0" indent="0">
              <a:buNone/>
            </a:pPr>
            <a:r>
              <a:rPr lang="en-US" sz="6000" b="1" dirty="0"/>
              <a:t>4. The seller is bound between the date of the contract of sale and the delivery of the property, to take as much care of the property and all documents of title relating thereto, which are in his possession as an owner of ordinary prudence would take of such property and documents.</a:t>
            </a:r>
          </a:p>
          <a:p>
            <a:pPr marL="0" indent="0">
              <a:buNone/>
            </a:pPr>
            <a:r>
              <a:rPr lang="en-US" sz="6000" b="1" dirty="0"/>
              <a:t>5. The seller is bound to pay all the charges and rent, dues or government fees up to the date of sale.</a:t>
            </a:r>
          </a:p>
          <a:p>
            <a:pPr marL="0" indent="0">
              <a:buNone/>
            </a:pPr>
            <a:endParaRPr lang="en-US" dirty="0"/>
          </a:p>
        </p:txBody>
      </p:sp>
    </p:spTree>
    <p:extLst>
      <p:ext uri="{BB962C8B-B14F-4D97-AF65-F5344CB8AC3E}">
        <p14:creationId xmlns:p14="http://schemas.microsoft.com/office/powerpoint/2010/main" val="3317656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fontScale="40000" lnSpcReduction="20000"/>
          </a:bodyPr>
          <a:lstStyle/>
          <a:p>
            <a:pPr marL="0" indent="0" algn="ctr">
              <a:buNone/>
            </a:pPr>
            <a:r>
              <a:rPr lang="en-US" sz="6000" b="1" u="sng" dirty="0"/>
              <a:t>Duties of Seller Before Sale</a:t>
            </a:r>
          </a:p>
          <a:p>
            <a:pPr marL="0" indent="0">
              <a:buNone/>
            </a:pPr>
            <a:r>
              <a:rPr lang="en-US" sz="6000" b="1" dirty="0"/>
              <a:t>1. The seller is bound to disclose all the material </a:t>
            </a:r>
            <a:r>
              <a:rPr lang="en-US" sz="6000" b="1" dirty="0" err="1"/>
              <a:t>defacts</a:t>
            </a:r>
            <a:r>
              <a:rPr lang="en-US" sz="6000" b="1" dirty="0"/>
              <a:t> to the buyer of the property which the buyer is not aware of and cannot find in ordinary course of action.</a:t>
            </a:r>
          </a:p>
          <a:p>
            <a:pPr marL="0" indent="0">
              <a:buNone/>
            </a:pPr>
            <a:r>
              <a:rPr lang="en-US" sz="6000" b="1" dirty="0"/>
              <a:t>2. The seller is bound to produce all documents relating to property to the buyer if he ask for those documents which are in the possession or power of seller.</a:t>
            </a:r>
          </a:p>
          <a:p>
            <a:pPr marL="0" indent="0">
              <a:buNone/>
            </a:pPr>
            <a:r>
              <a:rPr lang="en-US" sz="6000" b="1" dirty="0"/>
              <a:t>3. The seller is bound to give answer of all the question to the best of his knowledge which are put before him by the buyer in respect to property,</a:t>
            </a:r>
          </a:p>
          <a:p>
            <a:pPr marL="0" indent="0">
              <a:buNone/>
            </a:pPr>
            <a:r>
              <a:rPr lang="en-US" sz="6000" b="1" dirty="0"/>
              <a:t>4. The seller is bound between the date of the contract of sale and the delivery of the property, to take as much care of the property and all documents of title relating thereto, which are in his possession as an owner of ordinary prudence would take of such property and documents.</a:t>
            </a:r>
          </a:p>
          <a:p>
            <a:pPr marL="0" indent="0">
              <a:buNone/>
            </a:pPr>
            <a:r>
              <a:rPr lang="en-US" sz="6000" b="1" dirty="0"/>
              <a:t>5. The seller is bound to pay all the charges and rent, dues or government fees up to the date of sale.</a:t>
            </a:r>
            <a:endParaRPr lang="en-US" dirty="0"/>
          </a:p>
        </p:txBody>
      </p:sp>
    </p:spTree>
    <p:extLst>
      <p:ext uri="{BB962C8B-B14F-4D97-AF65-F5344CB8AC3E}">
        <p14:creationId xmlns:p14="http://schemas.microsoft.com/office/powerpoint/2010/main" val="530981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fontScale="55000" lnSpcReduction="20000"/>
          </a:bodyPr>
          <a:lstStyle/>
          <a:p>
            <a:pPr marL="0" indent="0">
              <a:buNone/>
            </a:pPr>
            <a:r>
              <a:rPr lang="en-US" sz="6000" b="1" dirty="0"/>
              <a:t>                </a:t>
            </a:r>
            <a:r>
              <a:rPr lang="en-US" sz="6400" b="1" dirty="0"/>
              <a:t>  </a:t>
            </a:r>
            <a:r>
              <a:rPr lang="en-US" sz="7000" b="1" u="sng" dirty="0"/>
              <a:t>Seller’s Rights before Sale</a:t>
            </a:r>
            <a:br>
              <a:rPr lang="en-US" sz="6000" b="1" u="sng" dirty="0"/>
            </a:br>
            <a:endParaRPr lang="en-US" sz="6000" b="1" u="sng" dirty="0"/>
          </a:p>
          <a:p>
            <a:pPr marL="0" indent="0">
              <a:buNone/>
            </a:pPr>
            <a:r>
              <a:rPr lang="en-US" sz="6000" b="1" dirty="0"/>
              <a:t>Section 55 (4) (a) - Seller has right to receive all the rents and profits out of property.</a:t>
            </a:r>
          </a:p>
          <a:p>
            <a:pPr marL="0" indent="0">
              <a:buNone/>
            </a:pPr>
            <a:r>
              <a:rPr lang="en-US" sz="6000" b="1" dirty="0"/>
              <a:t>                      </a:t>
            </a:r>
            <a:br>
              <a:rPr lang="en-US" sz="6000" b="1" dirty="0"/>
            </a:br>
            <a:r>
              <a:rPr lang="en-US" sz="6000" b="1" dirty="0"/>
              <a:t>                     </a:t>
            </a:r>
            <a:r>
              <a:rPr lang="en-US" sz="7000" b="1" u="sng" dirty="0"/>
              <a:t>Seller’s right after sale</a:t>
            </a:r>
            <a:br>
              <a:rPr lang="en-US" sz="6000" b="1" u="sng" dirty="0"/>
            </a:br>
            <a:endParaRPr lang="en-US" sz="6000" b="1" u="sng" dirty="0"/>
          </a:p>
          <a:p>
            <a:pPr marL="0" indent="0">
              <a:buNone/>
            </a:pPr>
            <a:r>
              <a:rPr lang="en-US" sz="6000" b="1" dirty="0"/>
              <a:t>Seller has the right to Lien or charge on the property , if any amount is unpaid by the seller. According to Section 55(4) (b) if price remains unpaid, the seller cannot refuse delivery of possession for can claim back the possession if already given to buyer, but he (seller) is given a right to recover unpaid purchase money from and out of the property.</a:t>
            </a:r>
          </a:p>
          <a:p>
            <a:pPr marL="0" indent="0">
              <a:buNone/>
            </a:pPr>
            <a:endParaRPr lang="en-US" dirty="0"/>
          </a:p>
        </p:txBody>
      </p:sp>
    </p:spTree>
    <p:extLst>
      <p:ext uri="{BB962C8B-B14F-4D97-AF65-F5344CB8AC3E}">
        <p14:creationId xmlns:p14="http://schemas.microsoft.com/office/powerpoint/2010/main" val="2307559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lstStyle/>
          <a:p>
            <a:pPr marL="0" indent="0" algn="ctr">
              <a:buNone/>
            </a:pPr>
            <a:endParaRPr lang="en-US" sz="8800" b="1" dirty="0"/>
          </a:p>
          <a:p>
            <a:pPr marL="0" indent="0" algn="ctr">
              <a:buNone/>
            </a:pPr>
            <a:r>
              <a:rPr lang="en-US" sz="8800" b="1" dirty="0"/>
              <a:t>Competency of Transferor</a:t>
            </a:r>
          </a:p>
        </p:txBody>
      </p:sp>
    </p:spTree>
    <p:extLst>
      <p:ext uri="{BB962C8B-B14F-4D97-AF65-F5344CB8AC3E}">
        <p14:creationId xmlns:p14="http://schemas.microsoft.com/office/powerpoint/2010/main" val="3496914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fontScale="85000" lnSpcReduction="10000"/>
          </a:bodyPr>
          <a:lstStyle/>
          <a:p>
            <a:pPr marL="0" indent="0">
              <a:buNone/>
            </a:pPr>
            <a:r>
              <a:rPr lang="en-US" sz="3200" b="1" dirty="0"/>
              <a:t>1. The transferor or the seller must be a person who is competent to enter into a contract on the date of sale (Section 7 of the Act) </a:t>
            </a:r>
          </a:p>
          <a:p>
            <a:pPr marL="0" indent="0">
              <a:buNone/>
            </a:pPr>
            <a:endParaRPr lang="en-US" sz="3200" b="1" dirty="0"/>
          </a:p>
          <a:p>
            <a:pPr marL="0" indent="0">
              <a:buNone/>
            </a:pPr>
            <a:r>
              <a:rPr lang="en-US" sz="3200" b="1" dirty="0"/>
              <a:t>2. He must be a major (completed 18 years of age) and of sound mind and should not be legally disqualified to transfer property</a:t>
            </a:r>
          </a:p>
          <a:p>
            <a:pPr marL="0" indent="0">
              <a:buNone/>
            </a:pPr>
            <a:endParaRPr lang="en-US" sz="3200" b="1" dirty="0"/>
          </a:p>
          <a:p>
            <a:pPr marL="0" indent="0">
              <a:buNone/>
            </a:pPr>
            <a:r>
              <a:rPr lang="en-US" sz="3200" b="1" dirty="0"/>
              <a:t>3. Incompetency imposed under law or a statute is called statutory incompetency. When a person is declared as an insolvent, his property vests in the o􀃞</a:t>
            </a:r>
            <a:r>
              <a:rPr lang="en-US" sz="3200" b="1" dirty="0" err="1"/>
              <a:t>cial</a:t>
            </a:r>
            <a:r>
              <a:rPr lang="en-US" sz="3200" b="1" dirty="0"/>
              <a:t> receiver and he is incompetent to transfer the same. Similarly, a judgment debtor is not capable sell his property that is to be sold in execution under the order of the court. The property cannot be sold when it is under the management of the Court of Wards.</a:t>
            </a:r>
          </a:p>
        </p:txBody>
      </p:sp>
    </p:spTree>
    <p:extLst>
      <p:ext uri="{BB962C8B-B14F-4D97-AF65-F5344CB8AC3E}">
        <p14:creationId xmlns:p14="http://schemas.microsoft.com/office/powerpoint/2010/main" val="2534260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99246" y="231821"/>
            <a:ext cx="11230378" cy="6362162"/>
          </a:xfrm>
        </p:spPr>
        <p:txBody>
          <a:bodyPr>
            <a:normAutofit fontScale="92500" lnSpcReduction="20000"/>
          </a:bodyPr>
          <a:lstStyle/>
          <a:p>
            <a:pPr marL="0" indent="0">
              <a:buNone/>
            </a:pPr>
            <a:r>
              <a:rPr lang="en-US" sz="6000" b="1" dirty="0"/>
              <a:t>                    Case Laws</a:t>
            </a:r>
          </a:p>
          <a:p>
            <a:pPr marL="0" indent="0">
              <a:buNone/>
            </a:pPr>
            <a:r>
              <a:rPr lang="en-US" sz="3600" b="1" dirty="0"/>
              <a:t>1. In </a:t>
            </a:r>
            <a:r>
              <a:rPr lang="en-US" sz="3600" b="1" i="1" dirty="0" err="1"/>
              <a:t>Biswanath</a:t>
            </a:r>
            <a:r>
              <a:rPr lang="en-US" sz="3600" b="1" i="1" dirty="0"/>
              <a:t> </a:t>
            </a:r>
            <a:r>
              <a:rPr lang="en-US" sz="3600" b="1" i="1" dirty="0" err="1"/>
              <a:t>Sahu</a:t>
            </a:r>
            <a:r>
              <a:rPr lang="en-US" sz="3600" b="1" i="1" dirty="0"/>
              <a:t> v. </a:t>
            </a:r>
            <a:r>
              <a:rPr lang="en-US" sz="3600" b="1" i="1" dirty="0" err="1"/>
              <a:t>Tribeni</a:t>
            </a:r>
            <a:r>
              <a:rPr lang="en-US" sz="3600" b="1" i="1" dirty="0"/>
              <a:t> Mohan</a:t>
            </a:r>
            <a:r>
              <a:rPr lang="en-US" sz="3600" b="1" dirty="0"/>
              <a:t>, AIR 2003 </a:t>
            </a:r>
            <a:r>
              <a:rPr lang="en-US" sz="3600" b="1" dirty="0" err="1"/>
              <a:t>Ori</a:t>
            </a:r>
            <a:r>
              <a:rPr lang="en-US" sz="3600" b="1" dirty="0"/>
              <a:t> 189 case, the Court held that the transferor should either be the owner of the property or should have an authority to dispose of it. For example, the Karta of joint family property is authorized to transfer the property under certain specific circumstances.</a:t>
            </a:r>
          </a:p>
          <a:p>
            <a:pPr marL="0" indent="0">
              <a:buNone/>
            </a:pPr>
            <a:br>
              <a:rPr lang="en-US" sz="3600" b="1" dirty="0"/>
            </a:br>
            <a:r>
              <a:rPr lang="en-US" sz="3600" b="1" dirty="0"/>
              <a:t>2. In </a:t>
            </a:r>
            <a:r>
              <a:rPr lang="en-US" sz="3600" b="1" i="1" dirty="0" err="1"/>
              <a:t>Sarup</a:t>
            </a:r>
            <a:r>
              <a:rPr lang="en-US" sz="3600" b="1" i="1" dirty="0"/>
              <a:t> Chand v. </a:t>
            </a:r>
            <a:r>
              <a:rPr lang="en-US" sz="3600" b="1" i="1" dirty="0" err="1"/>
              <a:t>Surjit</a:t>
            </a:r>
            <a:r>
              <a:rPr lang="en-US" sz="3600" b="1" i="1" dirty="0"/>
              <a:t> Kaur</a:t>
            </a:r>
            <a:r>
              <a:rPr lang="en-US" sz="3600" b="1" dirty="0"/>
              <a:t>, AIR 2002 P &amp; H 54 case, the court held that the guardian of the property of a minor is empowered to sell it with the permission of the court, and without such permission, the sale would be invalid.</a:t>
            </a:r>
          </a:p>
        </p:txBody>
      </p:sp>
    </p:spTree>
    <p:extLst>
      <p:ext uri="{BB962C8B-B14F-4D97-AF65-F5344CB8AC3E}">
        <p14:creationId xmlns:p14="http://schemas.microsoft.com/office/powerpoint/2010/main" val="1977617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fontScale="92500" lnSpcReduction="20000"/>
          </a:bodyPr>
          <a:lstStyle/>
          <a:p>
            <a:pPr marL="0" indent="0">
              <a:buNone/>
            </a:pPr>
            <a:r>
              <a:rPr lang="en-US" sz="3200" b="1" dirty="0"/>
              <a:t>3. </a:t>
            </a:r>
            <a:r>
              <a:rPr lang="en-US" sz="3200" b="1" dirty="0" err="1"/>
              <a:t>Lakhwinder</a:t>
            </a:r>
            <a:r>
              <a:rPr lang="en-US" sz="3200" b="1" dirty="0"/>
              <a:t> Singh v. </a:t>
            </a:r>
            <a:r>
              <a:rPr lang="en-US" sz="3200" b="1" dirty="0" err="1"/>
              <a:t>Paramjit</a:t>
            </a:r>
            <a:r>
              <a:rPr lang="en-US" sz="3200" b="1" dirty="0"/>
              <a:t> Kaur, AIR 2004 P &amp; H 6 case, the Court held that an agent having a power of attorney to sell the property can also sell it without being the owner of the property. Where the sale is executed after getting a general power of attorney; without obtaining the requisite permission of the court, the sale deed is invalid and would not confer any title on the transferee.</a:t>
            </a:r>
          </a:p>
          <a:p>
            <a:pPr marL="0" indent="0">
              <a:buNone/>
            </a:pPr>
            <a:endParaRPr lang="en-US" dirty="0"/>
          </a:p>
          <a:p>
            <a:pPr marL="0" indent="0">
              <a:buNone/>
            </a:pPr>
            <a:r>
              <a:rPr lang="en-US" sz="3200" b="1" dirty="0"/>
              <a:t>4. </a:t>
            </a:r>
            <a:r>
              <a:rPr lang="en-US" sz="3200" b="1" i="1" dirty="0"/>
              <a:t>Ram </a:t>
            </a:r>
            <a:r>
              <a:rPr lang="en-US" sz="3200" b="1" i="1" dirty="0" err="1"/>
              <a:t>Jiwan</a:t>
            </a:r>
            <a:r>
              <a:rPr lang="en-US" sz="3200" b="1" i="1" dirty="0"/>
              <a:t> </a:t>
            </a:r>
            <a:r>
              <a:rPr lang="en-US" sz="3200" b="1" i="1" dirty="0" err="1"/>
              <a:t>Rai</a:t>
            </a:r>
            <a:r>
              <a:rPr lang="en-US" sz="3200" b="1" i="1" dirty="0"/>
              <a:t> v. </a:t>
            </a:r>
            <a:r>
              <a:rPr lang="en-US" sz="3200" b="1" i="1" dirty="0" err="1"/>
              <a:t>Deoki</a:t>
            </a:r>
            <a:r>
              <a:rPr lang="en-US" sz="3200" b="1" i="1" dirty="0"/>
              <a:t> </a:t>
            </a:r>
            <a:r>
              <a:rPr lang="en-US" sz="3200" b="1" i="1" dirty="0" err="1"/>
              <a:t>Nandan</a:t>
            </a:r>
            <a:r>
              <a:rPr lang="en-US" sz="3200" b="1" i="1" dirty="0"/>
              <a:t> </a:t>
            </a:r>
            <a:r>
              <a:rPr lang="en-US" sz="3200" b="1" dirty="0" err="1"/>
              <a:t>Rai</a:t>
            </a:r>
            <a:r>
              <a:rPr lang="en-US" sz="3200" b="1" dirty="0"/>
              <a:t>, AIR 2005 Pat 23 case, the Court held that a minor is a competent transferee in a transaction of a sale. Similarly, a mortgage or a lease can be executed in </a:t>
            </a:r>
            <a:r>
              <a:rPr lang="en-US" sz="3200" b="1" dirty="0" err="1"/>
              <a:t>favour</a:t>
            </a:r>
            <a:r>
              <a:rPr lang="en-US" sz="3200" b="1" dirty="0"/>
              <a:t> of a minor, but a minor cannot take a lease in his favor, as a lease has to be executed by both the parties. A lease in favor of a minor is, therefore, void.</a:t>
            </a:r>
          </a:p>
        </p:txBody>
      </p:sp>
    </p:spTree>
    <p:extLst>
      <p:ext uri="{BB962C8B-B14F-4D97-AF65-F5344CB8AC3E}">
        <p14:creationId xmlns:p14="http://schemas.microsoft.com/office/powerpoint/2010/main" val="42678387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91</TotalTime>
  <Words>1084</Words>
  <Application>Microsoft Office PowerPoint</Application>
  <PresentationFormat>Widescreen</PresentationFormat>
  <Paragraphs>45</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Arif Mahmud</dc:creator>
  <cp:lastModifiedBy>Asus</cp:lastModifiedBy>
  <cp:revision>10</cp:revision>
  <dcterms:created xsi:type="dcterms:W3CDTF">2020-03-22T14:28:22Z</dcterms:created>
  <dcterms:modified xsi:type="dcterms:W3CDTF">2020-05-14T13:56:59Z</dcterms:modified>
</cp:coreProperties>
</file>