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Glossary: Chapter 4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84883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568411"/>
            <a:ext cx="9601200" cy="5298989"/>
          </a:xfrm>
        </p:spPr>
        <p:txBody>
          <a:bodyPr>
            <a:normAutofit/>
          </a:bodyPr>
          <a:lstStyle/>
          <a:p>
            <a:pPr fontAlgn="t"/>
            <a:r>
              <a:rPr lang="en-US" dirty="0"/>
              <a:t>Culture</a:t>
            </a:r>
          </a:p>
          <a:p>
            <a:pPr fontAlgn="t"/>
            <a:r>
              <a:rPr lang="en-US" dirty="0"/>
              <a:t>Beliefs, customs, and traditions of a specific group of people.</a:t>
            </a:r>
          </a:p>
          <a:p>
            <a:pPr fontAlgn="t"/>
            <a:r>
              <a:rPr lang="en-US" dirty="0"/>
              <a:t>Social </a:t>
            </a:r>
            <a:r>
              <a:rPr lang="en-US" dirty="0" err="1"/>
              <a:t>Institiutions</a:t>
            </a:r>
            <a:endParaRPr lang="en-US" dirty="0"/>
          </a:p>
          <a:p>
            <a:pPr fontAlgn="t"/>
            <a:r>
              <a:rPr lang="en-US" dirty="0"/>
              <a:t>systems of values and rules that determine how our society is organized</a:t>
            </a:r>
          </a:p>
          <a:p>
            <a:pPr fontAlgn="t"/>
            <a:r>
              <a:rPr lang="en-US" dirty="0"/>
              <a:t>Cultural Values</a:t>
            </a:r>
          </a:p>
          <a:p>
            <a:pPr fontAlgn="t"/>
            <a:r>
              <a:rPr lang="en-US" dirty="0"/>
              <a:t>The social values that are shared among the members of an organization and tend to regulate their individual behaviors and induce collective conformity.</a:t>
            </a:r>
          </a:p>
          <a:p>
            <a:pPr fontAlgn="t"/>
            <a:r>
              <a:rPr lang="en-US" dirty="0"/>
              <a:t>Rituals</a:t>
            </a:r>
          </a:p>
          <a:p>
            <a:pPr fontAlgn="t"/>
            <a:r>
              <a:rPr lang="en-US" dirty="0"/>
              <a:t>A repeated, patterned religious act.</a:t>
            </a:r>
          </a:p>
          <a:p>
            <a:pPr fontAlgn="t"/>
            <a:r>
              <a:rPr lang="en-US" dirty="0"/>
              <a:t>Linguistic Distance</a:t>
            </a:r>
          </a:p>
          <a:p>
            <a:pPr fontAlgn="t"/>
            <a:r>
              <a:rPr lang="en-US" dirty="0"/>
              <a:t>the measure of difference between languages; an important factor in determining the amount of trade between nations.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34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560173"/>
            <a:ext cx="9601200" cy="5307227"/>
          </a:xfrm>
        </p:spPr>
        <p:txBody>
          <a:bodyPr>
            <a:normAutofit/>
          </a:bodyPr>
          <a:lstStyle/>
          <a:p>
            <a:pPr fontAlgn="t"/>
            <a:r>
              <a:rPr lang="en-US" dirty="0" smtClean="0"/>
              <a:t>Aesthetics:</a:t>
            </a:r>
            <a:endParaRPr lang="en-US" dirty="0"/>
          </a:p>
          <a:p>
            <a:pPr marL="0" indent="0" fontAlgn="t">
              <a:buNone/>
            </a:pPr>
            <a:r>
              <a:rPr lang="en-US" dirty="0" smtClean="0"/>
              <a:t>(</a:t>
            </a:r>
            <a:r>
              <a:rPr lang="en-US" dirty="0"/>
              <a:t>art) the branch of philosophy dealing with beauty and taste (emphasizing the evaluative criteria that are applied to art)</a:t>
            </a:r>
          </a:p>
          <a:p>
            <a:pPr fontAlgn="t"/>
            <a:r>
              <a:rPr lang="en-US" dirty="0"/>
              <a:t>Cultural </a:t>
            </a:r>
            <a:r>
              <a:rPr lang="en-US" dirty="0" smtClean="0"/>
              <a:t>Sensitivity:</a:t>
            </a:r>
            <a:endParaRPr lang="en-US" dirty="0"/>
          </a:p>
          <a:p>
            <a:pPr marL="0" indent="0" fontAlgn="t">
              <a:buNone/>
            </a:pPr>
            <a:r>
              <a:rPr lang="en-US" dirty="0"/>
              <a:t>Reflects sensitivity and appreciation for the diversity</a:t>
            </a:r>
          </a:p>
          <a:p>
            <a:pPr marL="0" indent="0" fontAlgn="t">
              <a:buNone/>
            </a:pPr>
            <a:r>
              <a:rPr lang="en-US" dirty="0"/>
              <a:t>of another</a:t>
            </a:r>
          </a:p>
          <a:p>
            <a:pPr fontAlgn="t"/>
            <a:r>
              <a:rPr lang="en-US" dirty="0"/>
              <a:t>Cultural </a:t>
            </a:r>
            <a:r>
              <a:rPr lang="en-US" dirty="0" smtClean="0"/>
              <a:t>Borrowing:</a:t>
            </a:r>
            <a:endParaRPr lang="en-US" dirty="0"/>
          </a:p>
          <a:p>
            <a:pPr marL="0" indent="0" fontAlgn="t">
              <a:buNone/>
            </a:pPr>
            <a:r>
              <a:rPr lang="en-US" dirty="0" smtClean="0"/>
              <a:t>Transferring </a:t>
            </a:r>
            <a:r>
              <a:rPr lang="en-US" dirty="0"/>
              <a:t>ideas or customs from one culture to another</a:t>
            </a:r>
          </a:p>
          <a:p>
            <a:pPr fontAlgn="t"/>
            <a:r>
              <a:rPr lang="en-US" dirty="0"/>
              <a:t>Cultural </a:t>
            </a:r>
            <a:r>
              <a:rPr lang="en-US" dirty="0" smtClean="0"/>
              <a:t>Congruence:</a:t>
            </a:r>
            <a:endParaRPr lang="en-US" dirty="0"/>
          </a:p>
          <a:p>
            <a:pPr marL="0" indent="0" fontAlgn="t">
              <a:buNone/>
            </a:pPr>
            <a:r>
              <a:rPr lang="en-US" dirty="0" smtClean="0"/>
              <a:t>A </a:t>
            </a:r>
            <a:r>
              <a:rPr lang="en-US" dirty="0"/>
              <a:t>marketing strategy in which products are marketed in a way similar to the marketing of products already in the market in a manner as congruent as possible with existing cultural </a:t>
            </a:r>
            <a:r>
              <a:rPr lang="en-US" dirty="0" smtClean="0"/>
              <a:t>norms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698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518984"/>
            <a:ext cx="9601200" cy="5348416"/>
          </a:xfrm>
        </p:spPr>
        <p:txBody>
          <a:bodyPr/>
          <a:lstStyle/>
          <a:p>
            <a:pPr fontAlgn="t"/>
            <a:r>
              <a:rPr lang="en-US" dirty="0"/>
              <a:t>Planned Change:</a:t>
            </a:r>
          </a:p>
          <a:p>
            <a:pPr marL="0" indent="0" fontAlgn="t">
              <a:buNone/>
            </a:pPr>
            <a:r>
              <a:rPr lang="en-US" dirty="0"/>
              <a:t>Change activities that are intentional and goal oriented.</a:t>
            </a:r>
          </a:p>
          <a:p>
            <a:endParaRPr lang="en-US" dirty="0"/>
          </a:p>
          <a:p>
            <a:r>
              <a:rPr lang="en-US" dirty="0" smtClean="0"/>
              <a:t>Unplanned change: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57466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232</TotalTime>
  <Words>186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Franklin Gothic Book</vt:lpstr>
      <vt:lpstr>Crop</vt:lpstr>
      <vt:lpstr>Glossary: Chapter 4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Glossary: Chapter 4</dc:title>
  <dc:creator>Lenovo</dc:creator>
  <cp:lastModifiedBy>Lenovo</cp:lastModifiedBy>
  <cp:revision>2</cp:revision>
  <dcterms:created xsi:type="dcterms:W3CDTF">2020-05-28T13:58:25Z</dcterms:created>
  <dcterms:modified xsi:type="dcterms:W3CDTF">2020-05-28T17:51:16Z</dcterms:modified>
</cp:coreProperties>
</file>