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5" roundtripDataSignature="AMtx7mjAE3zS3JHiJ+hf0lalJLGccATn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9"/>
          <p:cNvSpPr txBox="1"/>
          <p:nvPr>
            <p:ph type="ctrTitle"/>
          </p:nvPr>
        </p:nvSpPr>
        <p:spPr>
          <a:xfrm>
            <a:off x="3200400" y="4208929"/>
            <a:ext cx="5458968" cy="1048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" type="subTitle"/>
          </p:nvPr>
        </p:nvSpPr>
        <p:spPr>
          <a:xfrm>
            <a:off x="3200400" y="5257800"/>
            <a:ext cx="5458968" cy="621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39"/>
          <p:cNvSpPr txBox="1"/>
          <p:nvPr>
            <p:ph idx="10" type="dt"/>
          </p:nvPr>
        </p:nvSpPr>
        <p:spPr>
          <a:xfrm>
            <a:off x="3276600" y="390525"/>
            <a:ext cx="55046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1" type="ftr"/>
          </p:nvPr>
        </p:nvSpPr>
        <p:spPr>
          <a:xfrm>
            <a:off x="3218688" y="6356350"/>
            <a:ext cx="4736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9"/>
          <p:cNvSpPr txBox="1"/>
          <p:nvPr>
            <p:ph idx="12" type="sldNum"/>
          </p:nvPr>
        </p:nvSpPr>
        <p:spPr>
          <a:xfrm>
            <a:off x="8256494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8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48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8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86" name="Google Shape;86;p48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8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48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0" name="Google Shape;90;p48"/>
          <p:cNvSpPr txBox="1"/>
          <p:nvPr>
            <p:ph idx="3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49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9"/>
          <p:cNvSpPr txBox="1"/>
          <p:nvPr>
            <p:ph idx="1" type="body"/>
          </p:nvPr>
        </p:nvSpPr>
        <p:spPr>
          <a:xfrm>
            <a:off x="428244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5" name="Google Shape;95;p49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9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49"/>
          <p:cNvSpPr txBox="1"/>
          <p:nvPr>
            <p:ph idx="2" type="body"/>
          </p:nvPr>
        </p:nvSpPr>
        <p:spPr>
          <a:xfrm>
            <a:off x="428244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99" name="Google Shape;99;p49"/>
          <p:cNvSpPr txBox="1"/>
          <p:nvPr>
            <p:ph idx="3" type="body"/>
          </p:nvPr>
        </p:nvSpPr>
        <p:spPr>
          <a:xfrm>
            <a:off x="457200" y="2214562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00" name="Google Shape;100;p49"/>
          <p:cNvSpPr txBox="1"/>
          <p:nvPr>
            <p:ph idx="4" type="body"/>
          </p:nvPr>
        </p:nvSpPr>
        <p:spPr>
          <a:xfrm>
            <a:off x="457200" y="4224973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50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0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0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51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52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2"/>
          <p:cNvSpPr txBox="1"/>
          <p:nvPr>
            <p:ph idx="1" type="body"/>
          </p:nvPr>
        </p:nvSpPr>
        <p:spPr>
          <a:xfrm>
            <a:off x="4762052" y="990600"/>
            <a:ext cx="3566160" cy="513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116" name="Google Shape;116;p52"/>
          <p:cNvSpPr txBox="1"/>
          <p:nvPr>
            <p:ph idx="2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52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2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53"/>
          <p:cNvSpPr txBox="1"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3"/>
          <p:cNvSpPr txBox="1"/>
          <p:nvPr>
            <p:ph idx="1" type="body"/>
          </p:nvPr>
        </p:nvSpPr>
        <p:spPr>
          <a:xfrm>
            <a:off x="457199" y="2057400"/>
            <a:ext cx="3566160" cy="3657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53"/>
          <p:cNvSpPr txBox="1"/>
          <p:nvPr>
            <p:ph idx="10" type="dt"/>
          </p:nvPr>
        </p:nvSpPr>
        <p:spPr>
          <a:xfrm>
            <a:off x="161365" y="6124014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3"/>
          <p:cNvSpPr txBox="1"/>
          <p:nvPr>
            <p:ph idx="11" type="ftr"/>
          </p:nvPr>
        </p:nvSpPr>
        <p:spPr>
          <a:xfrm>
            <a:off x="174812" y="6356350"/>
            <a:ext cx="38637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53"/>
          <p:cNvSpPr/>
          <p:nvPr>
            <p:ph idx="2" type="pic"/>
          </p:nvPr>
        </p:nvSpPr>
        <p:spPr>
          <a:xfrm>
            <a:off x="4760258" y="990600"/>
            <a:ext cx="4096512" cy="5611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4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54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4"/>
          <p:cNvSpPr/>
          <p:nvPr>
            <p:ph idx="2" type="pic"/>
          </p:nvPr>
        </p:nvSpPr>
        <p:spPr>
          <a:xfrm>
            <a:off x="269874" y="268288"/>
            <a:ext cx="6858000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4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54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4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4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ictures with Caption">
  <p:cSld name="4 Pictures with Ca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5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55"/>
          <p:cNvSpPr txBox="1"/>
          <p:nvPr>
            <p:ph type="title"/>
          </p:nvPr>
        </p:nvSpPr>
        <p:spPr>
          <a:xfrm>
            <a:off x="458788" y="4267200"/>
            <a:ext cx="6477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5"/>
          <p:cNvSpPr/>
          <p:nvPr>
            <p:ph idx="2" type="pic"/>
          </p:nvPr>
        </p:nvSpPr>
        <p:spPr>
          <a:xfrm>
            <a:off x="269874" y="268288"/>
            <a:ext cx="3006726" cy="3639312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55"/>
          <p:cNvSpPr txBox="1"/>
          <p:nvPr>
            <p:ph idx="1" type="body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55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5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55"/>
          <p:cNvSpPr/>
          <p:nvPr>
            <p:ph idx="3" type="pic"/>
          </p:nvPr>
        </p:nvSpPr>
        <p:spPr>
          <a:xfrm>
            <a:off x="3352800" y="268288"/>
            <a:ext cx="47019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55"/>
          <p:cNvSpPr/>
          <p:nvPr>
            <p:ph idx="4" type="pic"/>
          </p:nvPr>
        </p:nvSpPr>
        <p:spPr>
          <a:xfrm>
            <a:off x="33528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5"/>
          <p:cNvSpPr/>
          <p:nvPr>
            <p:ph idx="5" type="pic"/>
          </p:nvPr>
        </p:nvSpPr>
        <p:spPr>
          <a:xfrm>
            <a:off x="5750500" y="2131935"/>
            <a:ext cx="2304288" cy="17756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56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1" type="body"/>
          </p:nvPr>
        </p:nvSpPr>
        <p:spPr>
          <a:xfrm rot="5400000">
            <a:off x="1753206" y="913793"/>
            <a:ext cx="3916363" cy="6508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51" name="Google Shape;151;p56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6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57"/>
          <p:cNvSpPr txBox="1"/>
          <p:nvPr>
            <p:ph type="title"/>
          </p:nvPr>
        </p:nvSpPr>
        <p:spPr>
          <a:xfrm rot="5400000">
            <a:off x="5659577" y="2919646"/>
            <a:ext cx="5090739" cy="1322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7"/>
          <p:cNvSpPr txBox="1"/>
          <p:nvPr>
            <p:ph idx="1" type="body"/>
          </p:nvPr>
        </p:nvSpPr>
        <p:spPr>
          <a:xfrm rot="5400000">
            <a:off x="912206" y="580418"/>
            <a:ext cx="5109789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158" name="Google Shape;158;p57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7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0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" type="body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0" type="dt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41"/>
          <p:cNvSpPr txBox="1"/>
          <p:nvPr>
            <p:ph type="ctrTitle"/>
          </p:nvPr>
        </p:nvSpPr>
        <p:spPr>
          <a:xfrm>
            <a:off x="3200399" y="4171950"/>
            <a:ext cx="5457919" cy="1085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subTitle"/>
          </p:nvPr>
        </p:nvSpPr>
        <p:spPr>
          <a:xfrm>
            <a:off x="3200401" y="5257799"/>
            <a:ext cx="5457918" cy="618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1"/>
          <p:cNvSpPr txBox="1"/>
          <p:nvPr>
            <p:ph idx="10" type="dt"/>
          </p:nvPr>
        </p:nvSpPr>
        <p:spPr>
          <a:xfrm>
            <a:off x="3276600" y="389965"/>
            <a:ext cx="54998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2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1"/>
          <p:cNvSpPr txBox="1"/>
          <p:nvPr>
            <p:ph idx="11" type="ftr"/>
          </p:nvPr>
        </p:nvSpPr>
        <p:spPr>
          <a:xfrm>
            <a:off x="3213847" y="6356350"/>
            <a:ext cx="47341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8265459" y="635635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1"/>
          <p:cNvSpPr/>
          <p:nvPr>
            <p:ph idx="2" type="pic"/>
          </p:nvPr>
        </p:nvSpPr>
        <p:spPr>
          <a:xfrm>
            <a:off x="3200400" y="2877671"/>
            <a:ext cx="5646867" cy="128016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1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Picture">
  <p:cSld name="Title, Content, and Pictur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2"/>
          <p:cNvSpPr txBox="1"/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" type="body"/>
          </p:nvPr>
        </p:nvSpPr>
        <p:spPr>
          <a:xfrm>
            <a:off x="2178423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0" type="dt"/>
          </p:nvPr>
        </p:nvSpPr>
        <p:spPr>
          <a:xfrm>
            <a:off x="7212106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1" type="ftr"/>
          </p:nvPr>
        </p:nvSpPr>
        <p:spPr>
          <a:xfrm>
            <a:off x="2178423" y="6356350"/>
            <a:ext cx="49268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2" type="sldNum"/>
          </p:nvPr>
        </p:nvSpPr>
        <p:spPr>
          <a:xfrm>
            <a:off x="3316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2"/>
          <p:cNvSpPr/>
          <p:nvPr>
            <p:ph idx="2" type="pic"/>
          </p:nvPr>
        </p:nvSpPr>
        <p:spPr>
          <a:xfrm>
            <a:off x="269875" y="1976718"/>
            <a:ext cx="1645920" cy="46257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3"/>
          <p:cNvSpPr txBox="1"/>
          <p:nvPr>
            <p:ph type="title"/>
          </p:nvPr>
        </p:nvSpPr>
        <p:spPr>
          <a:xfrm>
            <a:off x="2209801" y="3429000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b="0" sz="4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2209801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43"/>
          <p:cNvSpPr txBox="1"/>
          <p:nvPr>
            <p:ph idx="10" type="dt"/>
          </p:nvPr>
        </p:nvSpPr>
        <p:spPr>
          <a:xfrm>
            <a:off x="5562600" y="6356350"/>
            <a:ext cx="1622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1" type="ftr"/>
          </p:nvPr>
        </p:nvSpPr>
        <p:spPr>
          <a:xfrm>
            <a:off x="174812" y="6356350"/>
            <a:ext cx="53115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ith Picture">
  <p:cSld name="Section with Pictur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44"/>
          <p:cNvSpPr txBox="1"/>
          <p:nvPr>
            <p:ph type="title"/>
          </p:nvPr>
        </p:nvSpPr>
        <p:spPr>
          <a:xfrm>
            <a:off x="3720354" y="3429001"/>
            <a:ext cx="4966446" cy="1398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Century Gothic"/>
              <a:buNone/>
              <a:defRPr b="0" sz="4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4"/>
          <p:cNvSpPr txBox="1"/>
          <p:nvPr>
            <p:ph idx="1" type="body"/>
          </p:nvPr>
        </p:nvSpPr>
        <p:spPr>
          <a:xfrm>
            <a:off x="3720354" y="4824414"/>
            <a:ext cx="4966446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44"/>
          <p:cNvSpPr txBox="1"/>
          <p:nvPr>
            <p:ph idx="12" type="sldNum"/>
          </p:nvPr>
        </p:nvSpPr>
        <p:spPr>
          <a:xfrm>
            <a:off x="351212" y="6104965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4"/>
          <p:cNvSpPr/>
          <p:nvPr>
            <p:ph idx="2" type="pic"/>
          </p:nvPr>
        </p:nvSpPr>
        <p:spPr>
          <a:xfrm>
            <a:off x="269874" y="268288"/>
            <a:ext cx="2971800" cy="44386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45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5"/>
          <p:cNvSpPr txBox="1"/>
          <p:nvPr>
            <p:ph idx="1" type="body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60" name="Google Shape;60;p45"/>
          <p:cNvSpPr txBox="1"/>
          <p:nvPr>
            <p:ph idx="2" type="body"/>
          </p:nvPr>
        </p:nvSpPr>
        <p:spPr>
          <a:xfrm>
            <a:off x="4282440" y="2214563"/>
            <a:ext cx="3566160" cy="3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61" name="Google Shape;61;p45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46"/>
          <p:cNvSpPr txBox="1"/>
          <p:nvPr>
            <p:ph type="title"/>
          </p:nvPr>
        </p:nvSpPr>
        <p:spPr>
          <a:xfrm>
            <a:off x="457199" y="914400"/>
            <a:ext cx="73883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" type="body"/>
          </p:nvPr>
        </p:nvSpPr>
        <p:spPr>
          <a:xfrm>
            <a:off x="457200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46"/>
          <p:cNvSpPr txBox="1"/>
          <p:nvPr>
            <p:ph idx="2" type="body"/>
          </p:nvPr>
        </p:nvSpPr>
        <p:spPr>
          <a:xfrm>
            <a:off x="457200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69" name="Google Shape;69;p46"/>
          <p:cNvSpPr txBox="1"/>
          <p:nvPr>
            <p:ph idx="3" type="body"/>
          </p:nvPr>
        </p:nvSpPr>
        <p:spPr>
          <a:xfrm>
            <a:off x="4279391" y="2054132"/>
            <a:ext cx="356616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46"/>
          <p:cNvSpPr txBox="1"/>
          <p:nvPr>
            <p:ph idx="4" type="body"/>
          </p:nvPr>
        </p:nvSpPr>
        <p:spPr>
          <a:xfrm>
            <a:off x="4279391" y="2689411"/>
            <a:ext cx="3566160" cy="3436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◼"/>
              <a:defRPr sz="1600"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47"/>
          <p:cNvSpPr txBox="1"/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" type="body"/>
          </p:nvPr>
        </p:nvSpPr>
        <p:spPr>
          <a:xfrm>
            <a:off x="457199" y="2214562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  <p:sp>
        <p:nvSpPr>
          <p:cNvPr id="78" name="Google Shape;78;p47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7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47"/>
          <p:cNvSpPr txBox="1"/>
          <p:nvPr>
            <p:ph idx="2" type="body"/>
          </p:nvPr>
        </p:nvSpPr>
        <p:spPr>
          <a:xfrm>
            <a:off x="457199" y="4224973"/>
            <a:ext cx="7396163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800"/>
              </a:spcBef>
              <a:spcAft>
                <a:spcPts val="0"/>
              </a:spcAft>
              <a:buSzPts val="1800"/>
              <a:buChar char="◼"/>
              <a:defRPr sz="18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◼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4C0000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256494" y="361016"/>
            <a:ext cx="5065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/>
          <p:nvPr>
            <p:ph type="ctrTitle"/>
          </p:nvPr>
        </p:nvSpPr>
        <p:spPr>
          <a:xfrm>
            <a:off x="3074805" y="4313516"/>
            <a:ext cx="5458968" cy="1048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 sz="3600"/>
              <a:t>Computer Arithmetic </a:t>
            </a:r>
            <a:endParaRPr b="1" sz="3600"/>
          </a:p>
        </p:txBody>
      </p:sp>
      <p:sp>
        <p:nvSpPr>
          <p:cNvPr id="166" name="Google Shape;166;p1"/>
          <p:cNvSpPr txBox="1"/>
          <p:nvPr>
            <p:ph idx="1" type="subTitle"/>
          </p:nvPr>
        </p:nvSpPr>
        <p:spPr>
          <a:xfrm>
            <a:off x="3088760" y="5481914"/>
            <a:ext cx="5458968" cy="944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Afjal H. Sarower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Lecturer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Department of CSE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/>
              <a:t>Daffodil International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/>
          <p:nvPr>
            <p:ph idx="1" type="body"/>
          </p:nvPr>
        </p:nvSpPr>
        <p:spPr>
          <a:xfrm>
            <a:off x="457199" y="2209801"/>
            <a:ext cx="8391722" cy="52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1:    00011010</a:t>
            </a:r>
            <a:r>
              <a:rPr b="1" baseline="-25000" lang="en-US" sz="2400"/>
              <a:t>2</a:t>
            </a:r>
            <a:r>
              <a:rPr b="1" lang="en-US" sz="2400"/>
              <a:t> + 00001100</a:t>
            </a:r>
            <a:r>
              <a:rPr b="1" baseline="-25000" lang="en-US" sz="2400"/>
              <a:t>2</a:t>
            </a:r>
            <a:r>
              <a:rPr b="1" lang="en-US" sz="2400"/>
              <a:t> = 00100110</a:t>
            </a:r>
            <a:r>
              <a:rPr b="1" baseline="-25000" lang="en-US" sz="2400"/>
              <a:t>2</a:t>
            </a:r>
            <a:r>
              <a:rPr b="1" lang="en-US" sz="2400"/>
              <a:t>  </a:t>
            </a:r>
            <a:endParaRPr/>
          </a:p>
        </p:txBody>
      </p:sp>
      <p:sp>
        <p:nvSpPr>
          <p:cNvPr id="220" name="Google Shape;220;p10"/>
          <p:cNvSpPr txBox="1"/>
          <p:nvPr>
            <p:ph type="title"/>
          </p:nvPr>
        </p:nvSpPr>
        <p:spPr>
          <a:xfrm>
            <a:off x="457199" y="345138"/>
            <a:ext cx="6508377" cy="891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Addition</a:t>
            </a:r>
            <a:endParaRPr/>
          </a:p>
        </p:txBody>
      </p:sp>
      <p:pic>
        <p:nvPicPr>
          <p:cNvPr descr="Untitled.png"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006" y="3397600"/>
            <a:ext cx="7004512" cy="274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600" y="599163"/>
            <a:ext cx="314325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idx="1" type="body"/>
          </p:nvPr>
        </p:nvSpPr>
        <p:spPr>
          <a:xfrm>
            <a:off x="457199" y="2209800"/>
            <a:ext cx="8295088" cy="46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2:  00010011</a:t>
            </a:r>
            <a:r>
              <a:rPr b="1" baseline="-25000" lang="en-US" sz="2400"/>
              <a:t>2</a:t>
            </a:r>
            <a:r>
              <a:rPr b="1" lang="en-US" sz="2400"/>
              <a:t> + 00111110</a:t>
            </a:r>
            <a:r>
              <a:rPr b="1" baseline="-25000" lang="en-US" sz="2400"/>
              <a:t>2</a:t>
            </a:r>
            <a:r>
              <a:rPr b="1" lang="en-US" sz="2400"/>
              <a:t> = 01010001</a:t>
            </a:r>
            <a:r>
              <a:rPr b="1" baseline="-25000" lang="en-US" sz="2400"/>
              <a:t>2</a:t>
            </a:r>
            <a:r>
              <a:rPr b="1" lang="en-US" sz="2400"/>
              <a:t>  </a:t>
            </a:r>
            <a:endParaRPr/>
          </a:p>
        </p:txBody>
      </p:sp>
      <p:sp>
        <p:nvSpPr>
          <p:cNvPr id="228" name="Google Shape;228;p11"/>
          <p:cNvSpPr txBox="1"/>
          <p:nvPr>
            <p:ph type="title"/>
          </p:nvPr>
        </p:nvSpPr>
        <p:spPr>
          <a:xfrm>
            <a:off x="457199" y="345138"/>
            <a:ext cx="6508377" cy="8913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Addition</a:t>
            </a:r>
            <a:endParaRPr/>
          </a:p>
        </p:txBody>
      </p:sp>
      <p:pic>
        <p:nvPicPr>
          <p:cNvPr descr="Untitled.png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459" y="3327462"/>
            <a:ext cx="7020683" cy="2705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337" y="1744604"/>
            <a:ext cx="8446563" cy="484654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>
            <p:ph type="title"/>
          </p:nvPr>
        </p:nvSpPr>
        <p:spPr>
          <a:xfrm>
            <a:off x="387424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Addition (Example 3)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457199" y="30029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Subtraction</a:t>
            </a:r>
            <a:r>
              <a:rPr lang="en-US"/>
              <a:t> </a:t>
            </a:r>
            <a:endParaRPr/>
          </a:p>
        </p:txBody>
      </p:sp>
      <p:sp>
        <p:nvSpPr>
          <p:cNvPr id="241" name="Google Shape;241;p13"/>
          <p:cNvSpPr txBox="1"/>
          <p:nvPr>
            <p:ph idx="1" type="body"/>
          </p:nvPr>
        </p:nvSpPr>
        <p:spPr>
          <a:xfrm>
            <a:off x="225778" y="2209800"/>
            <a:ext cx="8762999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3200"/>
              <a:buChar char="◼"/>
            </a:pPr>
            <a:r>
              <a:rPr lang="en-US" sz="3200"/>
              <a:t>Rule for binary subtraction is as follows:</a:t>
            </a:r>
            <a:endParaRPr/>
          </a:p>
          <a:p>
            <a:pPr indent="-457200" lvl="2" marL="9144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0 - 0 = 0</a:t>
            </a:r>
            <a:endParaRPr/>
          </a:p>
          <a:p>
            <a:pPr indent="-457200" lvl="2" marL="9144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0 - 1 = 1 with a borrow from the next column</a:t>
            </a:r>
            <a:endParaRPr/>
          </a:p>
          <a:p>
            <a:pPr indent="-457200" lvl="2" marL="9144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1 - 0 = 1</a:t>
            </a:r>
            <a:endParaRPr/>
          </a:p>
          <a:p>
            <a:pPr indent="-457200" lvl="2" marL="9144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1 - 1 = 0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type="title"/>
          </p:nvPr>
        </p:nvSpPr>
        <p:spPr>
          <a:xfrm>
            <a:off x="457199" y="30693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Subtraction</a:t>
            </a:r>
            <a:r>
              <a:rPr lang="en-US"/>
              <a:t> </a:t>
            </a:r>
            <a:endParaRPr/>
          </a:p>
        </p:txBody>
      </p:sp>
      <p:sp>
        <p:nvSpPr>
          <p:cNvPr id="247" name="Google Shape;247;p14"/>
          <p:cNvSpPr txBox="1"/>
          <p:nvPr>
            <p:ph idx="1" type="body"/>
          </p:nvPr>
        </p:nvSpPr>
        <p:spPr>
          <a:xfrm>
            <a:off x="457199" y="2209801"/>
            <a:ext cx="8377917" cy="537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1:  00100101</a:t>
            </a:r>
            <a:r>
              <a:rPr b="1" baseline="-25000" lang="en-US" sz="2400"/>
              <a:t>2</a:t>
            </a:r>
            <a:r>
              <a:rPr b="1" lang="en-US" sz="2400"/>
              <a:t> - 00010001</a:t>
            </a:r>
            <a:r>
              <a:rPr b="1" baseline="-25000" lang="en-US" sz="2400"/>
              <a:t>2</a:t>
            </a:r>
            <a:r>
              <a:rPr b="1" lang="en-US" sz="2400"/>
              <a:t> = 00010100</a:t>
            </a:r>
            <a:r>
              <a:rPr b="1" baseline="-25000" lang="en-US" sz="2400"/>
              <a:t>2</a:t>
            </a:r>
            <a:endParaRPr b="1" sz="2400"/>
          </a:p>
        </p:txBody>
      </p:sp>
      <p:pic>
        <p:nvPicPr>
          <p:cNvPr descr="Untitled.png"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59" y="3339063"/>
            <a:ext cx="6795021" cy="252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2848" y="2825702"/>
            <a:ext cx="2006075" cy="18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457199" y="2209800"/>
            <a:ext cx="8419332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2:  00110011</a:t>
            </a:r>
            <a:r>
              <a:rPr b="1" baseline="-25000" lang="en-US" sz="2400"/>
              <a:t>2</a:t>
            </a:r>
            <a:r>
              <a:rPr b="1" lang="en-US" sz="2400"/>
              <a:t> - 00010110</a:t>
            </a:r>
            <a:r>
              <a:rPr b="1" baseline="-25000" lang="en-US" sz="2400"/>
              <a:t>2</a:t>
            </a:r>
            <a:r>
              <a:rPr b="1" lang="en-US" sz="2400"/>
              <a:t> = 00011101</a:t>
            </a:r>
            <a:r>
              <a:rPr b="1" baseline="-25000" lang="en-US" sz="2400"/>
              <a:t>2</a:t>
            </a:r>
            <a:endParaRPr b="1" sz="2400"/>
          </a:p>
        </p:txBody>
      </p:sp>
      <p:sp>
        <p:nvSpPr>
          <p:cNvPr id="255" name="Google Shape;255;p15"/>
          <p:cNvSpPr txBox="1"/>
          <p:nvPr>
            <p:ph type="title"/>
          </p:nvPr>
        </p:nvSpPr>
        <p:spPr>
          <a:xfrm>
            <a:off x="457199" y="566034"/>
            <a:ext cx="6508377" cy="8839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Subtraction</a:t>
            </a:r>
            <a:r>
              <a:rPr lang="en-US"/>
              <a:t> </a:t>
            </a:r>
            <a:endParaRPr/>
          </a:p>
        </p:txBody>
      </p:sp>
      <p:pic>
        <p:nvPicPr>
          <p:cNvPr descr="Untitled.png"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58" y="3394286"/>
            <a:ext cx="7733900" cy="288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457199" y="342163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Multiplication</a:t>
            </a:r>
            <a:r>
              <a:rPr lang="en-US"/>
              <a:t> 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457199" y="2209800"/>
            <a:ext cx="8376303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3200"/>
              <a:buChar char="◼"/>
            </a:pPr>
            <a:r>
              <a:rPr lang="en-US" sz="3200"/>
              <a:t>Table for binary multiplication is as follows: </a:t>
            </a:r>
            <a:endParaRPr sz="3200"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 	0 x 0 = 0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	0 x 1 = 0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	1 x 0 = 0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/>
              <a:t> 	1 x 1 = 1</a:t>
            </a:r>
            <a:endParaRPr/>
          </a:p>
          <a:p>
            <a:pPr indent="-25400" lvl="0" marL="228600" rtl="0" algn="l"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/>
          <p:nvPr>
            <p:ph idx="1" type="body"/>
          </p:nvPr>
        </p:nvSpPr>
        <p:spPr>
          <a:xfrm>
            <a:off x="471004" y="2099353"/>
            <a:ext cx="8377917" cy="52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1: 00101001</a:t>
            </a:r>
            <a:r>
              <a:rPr b="1" baseline="-25000" lang="en-US" sz="2400"/>
              <a:t>2</a:t>
            </a:r>
            <a:r>
              <a:rPr b="1" lang="en-US" sz="2400"/>
              <a:t> × 00000110</a:t>
            </a:r>
            <a:r>
              <a:rPr b="1" baseline="-25000" lang="en-US" sz="2400"/>
              <a:t>2</a:t>
            </a:r>
            <a:r>
              <a:rPr b="1" lang="en-US" sz="2400"/>
              <a:t> = 11110110</a:t>
            </a:r>
            <a:r>
              <a:rPr b="1" baseline="-25000" lang="en-US" sz="2400"/>
              <a:t>2</a:t>
            </a:r>
            <a:endParaRPr b="1" sz="2400"/>
          </a:p>
        </p:txBody>
      </p:sp>
      <p:sp>
        <p:nvSpPr>
          <p:cNvPr id="268" name="Google Shape;268;p17"/>
          <p:cNvSpPr txBox="1"/>
          <p:nvPr>
            <p:ph type="title"/>
          </p:nvPr>
        </p:nvSpPr>
        <p:spPr>
          <a:xfrm>
            <a:off x="457199" y="342163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Multiplication</a:t>
            </a:r>
            <a:r>
              <a:rPr lang="en-US"/>
              <a:t> </a:t>
            </a:r>
            <a:endParaRPr/>
          </a:p>
        </p:txBody>
      </p:sp>
      <p:pic>
        <p:nvPicPr>
          <p:cNvPr descr="Untitled.png" id="269" name="Google Shape;2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24" y="3202136"/>
            <a:ext cx="7482882" cy="3577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/>
          <p:nvPr>
            <p:ph idx="1" type="body"/>
          </p:nvPr>
        </p:nvSpPr>
        <p:spPr>
          <a:xfrm>
            <a:off x="484809" y="1975099"/>
            <a:ext cx="8364112" cy="52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2: 00010111</a:t>
            </a:r>
            <a:r>
              <a:rPr b="1" baseline="-25000" lang="en-US" sz="2400"/>
              <a:t>2</a:t>
            </a:r>
            <a:r>
              <a:rPr b="1" lang="en-US" sz="2400"/>
              <a:t> × 00000011</a:t>
            </a:r>
            <a:r>
              <a:rPr b="1" baseline="-25000" lang="en-US" sz="2400"/>
              <a:t>2</a:t>
            </a:r>
            <a:r>
              <a:rPr b="1" lang="en-US" sz="2400"/>
              <a:t> = 01000101</a:t>
            </a:r>
            <a:r>
              <a:rPr b="1" baseline="-25000" lang="en-US" sz="2400"/>
              <a:t>2</a:t>
            </a:r>
            <a:r>
              <a:rPr b="1" lang="en-US" sz="2400"/>
              <a:t> </a:t>
            </a:r>
            <a:endParaRPr b="1" sz="2400"/>
          </a:p>
        </p:txBody>
      </p:sp>
      <p:sp>
        <p:nvSpPr>
          <p:cNvPr id="275" name="Google Shape;275;p18"/>
          <p:cNvSpPr txBox="1"/>
          <p:nvPr>
            <p:ph type="title"/>
          </p:nvPr>
        </p:nvSpPr>
        <p:spPr>
          <a:xfrm>
            <a:off x="457199" y="342163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Multiplication</a:t>
            </a:r>
            <a:r>
              <a:rPr lang="en-US"/>
              <a:t> </a:t>
            </a:r>
            <a:endParaRPr/>
          </a:p>
        </p:txBody>
      </p:sp>
      <p:pic>
        <p:nvPicPr>
          <p:cNvPr descr="Untitled.png" id="276" name="Google Shape;27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57" y="3064877"/>
            <a:ext cx="7563837" cy="3648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/>
          <p:nvPr>
            <p:ph type="title"/>
          </p:nvPr>
        </p:nvSpPr>
        <p:spPr>
          <a:xfrm>
            <a:off x="401379" y="307039"/>
            <a:ext cx="6799390" cy="647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1" lang="en-US" sz="3200"/>
              <a:t>Binary Multiplication</a:t>
            </a:r>
            <a:r>
              <a:rPr lang="en-US" sz="3200"/>
              <a:t> </a:t>
            </a:r>
            <a:endParaRPr sz="3200"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 b="0" l="0" r="0" t="11149"/>
          <a:stretch/>
        </p:blipFill>
        <p:spPr>
          <a:xfrm>
            <a:off x="2383866" y="1794738"/>
            <a:ext cx="6487308" cy="45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 txBox="1"/>
          <p:nvPr>
            <p:ph idx="1" type="body"/>
          </p:nvPr>
        </p:nvSpPr>
        <p:spPr>
          <a:xfrm>
            <a:off x="484809" y="1795621"/>
            <a:ext cx="2483238" cy="52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3:</a:t>
            </a:r>
            <a:endParaRPr b="1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457199" y="334548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Learning Objectives</a:t>
            </a:r>
            <a:r>
              <a:rPr lang="en-US"/>
              <a:t> 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457199" y="2209800"/>
            <a:ext cx="8348393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In this lecture you will learn about: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Reasons for using binary instead of decimal numbers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Basic arithmetic operations using binary numbers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Addition (+)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Subtraction (-)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Multiplication (*)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/>
              <a:t>Division (/)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/>
          <p:nvPr>
            <p:ph type="title"/>
          </p:nvPr>
        </p:nvSpPr>
        <p:spPr>
          <a:xfrm>
            <a:off x="457199" y="293083"/>
            <a:ext cx="7204084" cy="6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1" lang="en-US" sz="3200"/>
              <a:t>Binary Multiplication</a:t>
            </a:r>
            <a:r>
              <a:rPr lang="en-US" sz="3200"/>
              <a:t> </a:t>
            </a:r>
            <a:endParaRPr sz="3200"/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594" y="2208909"/>
            <a:ext cx="8117717" cy="4033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/>
          <p:nvPr>
            <p:ph idx="1" type="body"/>
          </p:nvPr>
        </p:nvSpPr>
        <p:spPr>
          <a:xfrm>
            <a:off x="457199" y="1629949"/>
            <a:ext cx="2483238" cy="52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 4:</a:t>
            </a:r>
            <a:endParaRPr b="1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/>
          <p:nvPr>
            <p:ph type="title"/>
          </p:nvPr>
        </p:nvSpPr>
        <p:spPr>
          <a:xfrm>
            <a:off x="344311" y="324557"/>
            <a:ext cx="6508377" cy="850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Division</a:t>
            </a:r>
            <a:r>
              <a:rPr lang="en-US"/>
              <a:t> </a:t>
            </a:r>
            <a:endParaRPr/>
          </a:p>
        </p:txBody>
      </p:sp>
      <p:sp>
        <p:nvSpPr>
          <p:cNvPr id="296" name="Google Shape;296;p21"/>
          <p:cNvSpPr txBox="1"/>
          <p:nvPr>
            <p:ph idx="1" type="body"/>
          </p:nvPr>
        </p:nvSpPr>
        <p:spPr>
          <a:xfrm>
            <a:off x="330200" y="1320807"/>
            <a:ext cx="8686801" cy="522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Table for binary division is as follows: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0 ÷ 0 = Divide by zero error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0 ÷ 1 = 0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1 ÷ 0 = Divide by zero error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1 ÷ 1 = 1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As in the decimal number system (or in any other number system), division by zero is meaningless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The computer deals with this problem by raising an error condition called ‘Divide by zero’ error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/>
          <p:nvPr>
            <p:ph type="title"/>
          </p:nvPr>
        </p:nvSpPr>
        <p:spPr>
          <a:xfrm>
            <a:off x="457199" y="352781"/>
            <a:ext cx="6508377" cy="7372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Rules for Binary Division</a:t>
            </a:r>
            <a:r>
              <a:rPr lang="en-US"/>
              <a:t> </a:t>
            </a:r>
            <a:endParaRPr/>
          </a:p>
        </p:txBody>
      </p:sp>
      <p:sp>
        <p:nvSpPr>
          <p:cNvPr id="302" name="Google Shape;302;p22"/>
          <p:cNvSpPr txBox="1"/>
          <p:nvPr>
            <p:ph idx="1" type="body"/>
          </p:nvPr>
        </p:nvSpPr>
        <p:spPr>
          <a:xfrm>
            <a:off x="386644" y="1546582"/>
            <a:ext cx="8376303" cy="5043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Start from the left of the dividend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Perform a series of subtractions in which the divisor is subtracted from the dividend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If subtraction is possible, put a 1 in the quotient and subtract the divisor from the corresponding digits of dividend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If subtraction is not possible (divisor greater than remainder), record a 0 in the quotient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Bring down the next digit to add to the remainder digits. Proceed as before in a manner similar to long division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/>
          <p:nvPr>
            <p:ph type="title"/>
          </p:nvPr>
        </p:nvSpPr>
        <p:spPr>
          <a:xfrm>
            <a:off x="373469" y="320995"/>
            <a:ext cx="6508377" cy="605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Division (Example 1)</a:t>
            </a:r>
            <a:r>
              <a:rPr lang="en-US"/>
              <a:t> </a:t>
            </a:r>
            <a:endParaRPr/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467" y="1381722"/>
            <a:ext cx="8461387" cy="4913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>
            <p:ph type="title"/>
          </p:nvPr>
        </p:nvSpPr>
        <p:spPr>
          <a:xfrm>
            <a:off x="457199" y="331330"/>
            <a:ext cx="6508377" cy="69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Division (Example 2)</a:t>
            </a:r>
            <a:r>
              <a:rPr lang="en-US"/>
              <a:t> </a:t>
            </a:r>
            <a:endParaRPr/>
          </a:p>
        </p:txBody>
      </p:sp>
      <p:sp>
        <p:nvSpPr>
          <p:cNvPr id="314" name="Google Shape;314;p24"/>
          <p:cNvSpPr txBox="1"/>
          <p:nvPr>
            <p:ph idx="1" type="body"/>
          </p:nvPr>
        </p:nvSpPr>
        <p:spPr>
          <a:xfrm>
            <a:off x="429589" y="1671366"/>
            <a:ext cx="8377917" cy="537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b="1" lang="en-US" sz="2400"/>
              <a:t>Example: 00101010</a:t>
            </a:r>
            <a:r>
              <a:rPr b="1" baseline="-25000" lang="en-US" sz="2400"/>
              <a:t>2</a:t>
            </a:r>
            <a:r>
              <a:rPr b="1" lang="en-US" sz="2400"/>
              <a:t> ÷ 00000110</a:t>
            </a:r>
            <a:r>
              <a:rPr b="1" baseline="-25000" lang="en-US" sz="2400"/>
              <a:t>2</a:t>
            </a:r>
            <a:r>
              <a:rPr b="1" lang="en-US" sz="2400"/>
              <a:t> = 00000111</a:t>
            </a:r>
            <a:r>
              <a:rPr b="1" baseline="-25000" lang="en-US" sz="2400"/>
              <a:t>2</a:t>
            </a:r>
            <a:endParaRPr b="1" sz="2400"/>
          </a:p>
        </p:txBody>
      </p:sp>
      <p:pic>
        <p:nvPicPr>
          <p:cNvPr descr="Untitled.png" id="315" name="Google Shape;3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654" y="2360784"/>
            <a:ext cx="6407281" cy="4460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>
            <p:ph idx="1" type="body"/>
          </p:nvPr>
        </p:nvSpPr>
        <p:spPr>
          <a:xfrm>
            <a:off x="457199" y="1174351"/>
            <a:ext cx="8419332" cy="537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b="1" lang="en-US"/>
              <a:t>Example: 10000111</a:t>
            </a:r>
            <a:r>
              <a:rPr b="1" baseline="-25000" lang="en-US"/>
              <a:t>2</a:t>
            </a:r>
            <a:r>
              <a:rPr b="1" lang="en-US"/>
              <a:t> ÷ 00000101</a:t>
            </a:r>
            <a:r>
              <a:rPr b="1" baseline="-25000" lang="en-US"/>
              <a:t>2</a:t>
            </a:r>
            <a:r>
              <a:rPr b="1" lang="en-US"/>
              <a:t> = 00011011</a:t>
            </a:r>
            <a:r>
              <a:rPr b="1" baseline="-25000" lang="en-US"/>
              <a:t>2</a:t>
            </a:r>
            <a:r>
              <a:rPr b="1" lang="en-US"/>
              <a:t>  </a:t>
            </a:r>
            <a:endParaRPr/>
          </a:p>
        </p:txBody>
      </p:sp>
      <p:sp>
        <p:nvSpPr>
          <p:cNvPr id="321" name="Google Shape;321;p25"/>
          <p:cNvSpPr txBox="1"/>
          <p:nvPr>
            <p:ph type="title"/>
          </p:nvPr>
        </p:nvSpPr>
        <p:spPr>
          <a:xfrm>
            <a:off x="457199" y="331330"/>
            <a:ext cx="6508377" cy="69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Division (Example 3)</a:t>
            </a:r>
            <a:r>
              <a:rPr lang="en-US"/>
              <a:t> </a:t>
            </a:r>
            <a:endParaRPr/>
          </a:p>
        </p:txBody>
      </p:sp>
      <p:pic>
        <p:nvPicPr>
          <p:cNvPr descr="Untitled.png" id="322" name="Google Shape;3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9398" y="1744968"/>
            <a:ext cx="5328689" cy="51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>
            <p:ph type="title"/>
          </p:nvPr>
        </p:nvSpPr>
        <p:spPr>
          <a:xfrm>
            <a:off x="457199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 of a Number</a:t>
            </a:r>
            <a:r>
              <a:rPr lang="en-US"/>
              <a:t> </a:t>
            </a:r>
            <a:endParaRPr/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334" y="2391779"/>
            <a:ext cx="8376304" cy="322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/>
          <p:nvPr>
            <p:ph type="title"/>
          </p:nvPr>
        </p:nvSpPr>
        <p:spPr>
          <a:xfrm>
            <a:off x="457199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 of a Decimal Number</a:t>
            </a:r>
            <a:endParaRPr/>
          </a:p>
        </p:txBody>
      </p:sp>
      <p:pic>
        <p:nvPicPr>
          <p:cNvPr id="334" name="Google Shape;3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75382"/>
            <a:ext cx="8407700" cy="442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/>
          <p:nvPr>
            <p:ph type="title"/>
          </p:nvPr>
        </p:nvSpPr>
        <p:spPr>
          <a:xfrm>
            <a:off x="401379" y="342163"/>
            <a:ext cx="6564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 of a Octal Number</a:t>
            </a:r>
            <a:endParaRPr/>
          </a:p>
        </p:txBody>
      </p:sp>
      <p:pic>
        <p:nvPicPr>
          <p:cNvPr id="340" name="Google Shape;3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378" y="2177263"/>
            <a:ext cx="8441495" cy="390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275784" y="300292"/>
            <a:ext cx="69110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 of a Binary Number</a:t>
            </a:r>
            <a:endParaRPr/>
          </a:p>
        </p:txBody>
      </p:sp>
      <p:pic>
        <p:nvPicPr>
          <p:cNvPr id="346" name="Google Shape;3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016" y="2031942"/>
            <a:ext cx="8508441" cy="423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457199" y="314249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over Decimal</a:t>
            </a:r>
            <a:r>
              <a:rPr lang="en-US"/>
              <a:t> </a:t>
            </a:r>
            <a:endParaRPr/>
          </a:p>
        </p:txBody>
      </p:sp>
      <p:sp>
        <p:nvSpPr>
          <p:cNvPr id="178" name="Google Shape;178;p3"/>
          <p:cNvSpPr txBox="1"/>
          <p:nvPr>
            <p:ph idx="1" type="body"/>
          </p:nvPr>
        </p:nvSpPr>
        <p:spPr>
          <a:xfrm>
            <a:off x="415334" y="1828337"/>
            <a:ext cx="8404213" cy="4842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Information is handled in a computer by electronic/ electrical components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Electronic components operate in binary mode (can only indicate two states – ON (1) or OFF (0)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Binary number system has only two digits (0 and 1), and is suitable for expressing two possible states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In binary system, computer circuits only have to handle two binary digits rather than ten decimal digits causing: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◼"/>
            </a:pPr>
            <a:r>
              <a:rPr lang="en-US"/>
              <a:t>Simpler internal circuit design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◼"/>
            </a:pPr>
            <a:r>
              <a:rPr lang="en-US"/>
              <a:t>Less expensive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◼"/>
            </a:pPr>
            <a:r>
              <a:rPr lang="en-US"/>
              <a:t>More reliable circuits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Arithmetic rules/processes possible with binary numbers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type="title"/>
          </p:nvPr>
        </p:nvSpPr>
        <p:spPr>
          <a:xfrm>
            <a:off x="457199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Complementary Method of Subtraction</a:t>
            </a:r>
            <a:r>
              <a:rPr lang="en-US"/>
              <a:t> </a:t>
            </a:r>
            <a:endParaRPr/>
          </a:p>
        </p:txBody>
      </p:sp>
      <p:sp>
        <p:nvSpPr>
          <p:cNvPr id="352" name="Google Shape;352;p30"/>
          <p:cNvSpPr txBox="1"/>
          <p:nvPr>
            <p:ph idx="1" type="body"/>
          </p:nvPr>
        </p:nvSpPr>
        <p:spPr>
          <a:xfrm>
            <a:off x="457199" y="1636257"/>
            <a:ext cx="8306528" cy="445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b="1" lang="en-US" sz="2800"/>
              <a:t>Involves following 3 steps:</a:t>
            </a:r>
            <a:endParaRPr sz="2800"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Step 1: Find the complement of the number you are subtracting (subtrahend)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Step 2: Add this to the number from which you are taking away (minuend)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Step 3: If there is a carry of 1, add it to obtain the result; if there is no carry, recomplement the sum and attach a negative sign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Complementary subtraction is an additive approach of subtraction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/>
          <p:nvPr>
            <p:ph type="title"/>
          </p:nvPr>
        </p:nvSpPr>
        <p:spPr>
          <a:xfrm>
            <a:off x="415334" y="314249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Complementary Subtraction (Example 1)</a:t>
            </a:r>
            <a:r>
              <a:rPr lang="en-US"/>
              <a:t> </a:t>
            </a:r>
            <a:endParaRPr/>
          </a:p>
        </p:txBody>
      </p:sp>
      <p:pic>
        <p:nvPicPr>
          <p:cNvPr id="358" name="Google Shape;3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604" y="1822441"/>
            <a:ext cx="8543936" cy="47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/>
          <p:nvPr>
            <p:ph type="title"/>
          </p:nvPr>
        </p:nvSpPr>
        <p:spPr>
          <a:xfrm>
            <a:off x="289739" y="342163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Complementary Subtraction (Example 2)</a:t>
            </a:r>
            <a:r>
              <a:rPr lang="en-US"/>
              <a:t> </a:t>
            </a:r>
            <a:endParaRPr/>
          </a:p>
        </p:txBody>
      </p:sp>
      <p:pic>
        <p:nvPicPr>
          <p:cNvPr id="364" name="Google Shape;3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403" y="1711907"/>
            <a:ext cx="8716097" cy="452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>
            <p:ph type="title"/>
          </p:nvPr>
        </p:nvSpPr>
        <p:spPr>
          <a:xfrm>
            <a:off x="401379" y="181430"/>
            <a:ext cx="6887592" cy="843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</a:pPr>
            <a:r>
              <a:rPr b="1" lang="en-US" sz="2800"/>
              <a:t>Binary Subtraction Using Complementary Method</a:t>
            </a:r>
            <a:r>
              <a:rPr lang="en-US" sz="2800"/>
              <a:t> </a:t>
            </a:r>
            <a:r>
              <a:rPr b="1" lang="en-US" sz="2800"/>
              <a:t>(Example 1)</a:t>
            </a:r>
            <a:r>
              <a:rPr lang="en-US" sz="2800"/>
              <a:t> </a:t>
            </a:r>
            <a:endParaRPr sz="2800"/>
          </a:p>
        </p:txBody>
      </p:sp>
      <p:pic>
        <p:nvPicPr>
          <p:cNvPr id="370" name="Google Shape;3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694" y="1042059"/>
            <a:ext cx="8460206" cy="580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 txBox="1"/>
          <p:nvPr>
            <p:ph type="title"/>
          </p:nvPr>
        </p:nvSpPr>
        <p:spPr>
          <a:xfrm>
            <a:off x="345558" y="408324"/>
            <a:ext cx="6805364" cy="13864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1" lang="en-US" sz="3200"/>
              <a:t>Binary Subtraction Using Complementary Method</a:t>
            </a:r>
            <a:r>
              <a:rPr lang="en-US" sz="3200"/>
              <a:t> </a:t>
            </a:r>
            <a:r>
              <a:rPr b="1" lang="en-US" sz="3200"/>
              <a:t>(Example 2)</a:t>
            </a:r>
            <a:r>
              <a:rPr lang="en-US" sz="3200"/>
              <a:t> </a:t>
            </a:r>
            <a:endParaRPr/>
          </a:p>
        </p:txBody>
      </p:sp>
      <p:pic>
        <p:nvPicPr>
          <p:cNvPr id="376" name="Google Shape;3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507" y="1949055"/>
            <a:ext cx="7496048" cy="480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type="title"/>
          </p:nvPr>
        </p:nvSpPr>
        <p:spPr>
          <a:xfrm>
            <a:off x="457199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Key Words/Phrases</a:t>
            </a:r>
            <a:r>
              <a:rPr lang="en-US"/>
              <a:t> </a:t>
            </a:r>
            <a:endParaRPr/>
          </a:p>
        </p:txBody>
      </p:sp>
      <p:sp>
        <p:nvSpPr>
          <p:cNvPr id="382" name="Google Shape;382;p37"/>
          <p:cNvSpPr txBox="1"/>
          <p:nvPr>
            <p:ph idx="1" type="body"/>
          </p:nvPr>
        </p:nvSpPr>
        <p:spPr>
          <a:xfrm>
            <a:off x="457199" y="2209800"/>
            <a:ext cx="8348393" cy="4308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Additive method of division		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Additive method of multiplication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Additive method of subtraction		Binary addition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Binary arithmetic				Binary division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Binary multiplication				Binary subtraction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Complementary subtraction 		Complement	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Computer arithmetic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680479" y="314249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b="1" lang="en-US" sz="3200"/>
              <a:t>Examples of a Few Devices that work in Binary Mode</a:t>
            </a:r>
            <a:r>
              <a:rPr lang="en-US" sz="3200"/>
              <a:t> </a:t>
            </a:r>
            <a:r>
              <a:rPr b="1" lang="en-US" sz="3200"/>
              <a:t>Binary </a:t>
            </a:r>
            <a:endParaRPr sz="3200"/>
          </a:p>
        </p:txBody>
      </p:sp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48" y="1490316"/>
            <a:ext cx="6445722" cy="521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>
            <p:ph type="title"/>
          </p:nvPr>
        </p:nvSpPr>
        <p:spPr>
          <a:xfrm>
            <a:off x="348783" y="325780"/>
            <a:ext cx="6508377" cy="6810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Number System </a:t>
            </a:r>
            <a:endParaRPr/>
          </a:p>
        </p:txBody>
      </p:sp>
      <p:sp>
        <p:nvSpPr>
          <p:cNvPr id="190" name="Google Shape;190;p5"/>
          <p:cNvSpPr txBox="1"/>
          <p:nvPr>
            <p:ph idx="1" type="body"/>
          </p:nvPr>
        </p:nvSpPr>
        <p:spPr>
          <a:xfrm>
            <a:off x="364271" y="1543730"/>
            <a:ext cx="8571185" cy="4849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System Digits:  0 and 1      </a:t>
            </a:r>
            <a:r>
              <a:rPr b="1" lang="en-US" sz="2400"/>
              <a:t>1</a:t>
            </a:r>
            <a:r>
              <a:rPr b="1" lang="en-US" sz="2400"/>
              <a:t>1010011</a:t>
            </a:r>
            <a:endParaRPr b="1"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Bit (short for binary digit):  A single binary digit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LSB (least significant bit):  The rightmost bit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MSB (most significant bit):  The leftmost bit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Upper Byte (or nybble):  The right-hand byte (or nybble) of a pair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Lower Byte (or nybble):  The left-hand byte (or nybble) of a pair  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The term </a:t>
            </a:r>
            <a:r>
              <a:rPr b="1" lang="en-US" sz="2400"/>
              <a:t>nibble</a:t>
            </a:r>
            <a:r>
              <a:rPr lang="en-US" sz="2400"/>
              <a:t> used for 4 bits being a subset of byte.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type="title"/>
          </p:nvPr>
        </p:nvSpPr>
        <p:spPr>
          <a:xfrm>
            <a:off x="457199" y="325780"/>
            <a:ext cx="6508377" cy="928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/>
              <a:t>Binary Number System </a:t>
            </a:r>
            <a:endParaRPr/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34" y="2019450"/>
            <a:ext cx="8296365" cy="405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/>
          <p:nvPr>
            <p:ph type="title"/>
          </p:nvPr>
        </p:nvSpPr>
        <p:spPr>
          <a:xfrm>
            <a:off x="457199" y="320742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Equivalents</a:t>
            </a:r>
            <a:endParaRPr/>
          </a:p>
        </p:txBody>
      </p:sp>
      <p:sp>
        <p:nvSpPr>
          <p:cNvPr id="202" name="Google Shape;202;p7"/>
          <p:cNvSpPr txBox="1"/>
          <p:nvPr>
            <p:ph idx="1" type="body"/>
          </p:nvPr>
        </p:nvSpPr>
        <p:spPr>
          <a:xfrm>
            <a:off x="457199" y="2209800"/>
            <a:ext cx="8364112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1 Nybble (or nibble)  =  4 bits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1 Byte  =  2 nybbles  =  8 bits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1 Kilobyte (KB)  =  1024 bytes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1 Megabyte (MB)  =  1024 kilobytes  =  1,048,576 bytes </a:t>
            </a:r>
            <a:endParaRPr sz="2400"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1 Gigabyte (GB)  =  1024 megabytes  =  1,073,741,824 bytes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457199" y="1004878"/>
            <a:ext cx="6508377" cy="6338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Arithmetic</a:t>
            </a:r>
            <a:r>
              <a:rPr lang="en-US"/>
              <a:t> </a:t>
            </a:r>
            <a:endParaRPr/>
          </a:p>
        </p:txBody>
      </p:sp>
      <p:sp>
        <p:nvSpPr>
          <p:cNvPr id="208" name="Google Shape;208;p8"/>
          <p:cNvSpPr txBox="1"/>
          <p:nvPr>
            <p:ph idx="1" type="body"/>
          </p:nvPr>
        </p:nvSpPr>
        <p:spPr>
          <a:xfrm>
            <a:off x="457199" y="2209800"/>
            <a:ext cx="8362348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Binary arithmetic is simple to learn as binary number system has only two digits – 0 and 1</a:t>
            </a:r>
            <a:endParaRPr/>
          </a:p>
          <a:p>
            <a:pPr indent="-228600" lvl="0" marL="228600" rtl="0" algn="l">
              <a:spcBef>
                <a:spcPts val="180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Following slides show rules and example for the four basic arithmetic operations using binary numbers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/>
          <p:nvPr>
            <p:ph type="title"/>
          </p:nvPr>
        </p:nvSpPr>
        <p:spPr>
          <a:xfrm>
            <a:off x="457199" y="328206"/>
            <a:ext cx="650837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b="1" lang="en-US"/>
              <a:t>Binary Addition</a:t>
            </a:r>
            <a:r>
              <a:rPr lang="en-US"/>
              <a:t> </a:t>
            </a:r>
            <a:endParaRPr/>
          </a:p>
        </p:txBody>
      </p:sp>
      <p:sp>
        <p:nvSpPr>
          <p:cNvPr id="214" name="Google Shape;214;p9"/>
          <p:cNvSpPr txBox="1"/>
          <p:nvPr>
            <p:ph idx="1" type="body"/>
          </p:nvPr>
        </p:nvSpPr>
        <p:spPr>
          <a:xfrm>
            <a:off x="457199" y="2209800"/>
            <a:ext cx="8404213" cy="3916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/>
              <a:t>Rule for binary addition is as follows: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0 + 0 = 0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0 + 1 = 1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1 + 0 = 1</a:t>
            </a:r>
            <a:endParaRPr/>
          </a:p>
          <a:p>
            <a:pPr indent="-457200" lvl="1" marL="685800" rtl="0" algn="l"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 	1 + 1 = 0   plus a carry of 1 to next higher column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2014-09-18T11:00:17Z</dcterms:created>
  <dc:creator>S. R. H. Noori</dc:creator>
</cp:coreProperties>
</file>