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87" r:id="rId9"/>
    <p:sldId id="275" r:id="rId10"/>
    <p:sldId id="282" r:id="rId11"/>
    <p:sldId id="276" r:id="rId12"/>
    <p:sldId id="277" r:id="rId13"/>
    <p:sldId id="278" r:id="rId14"/>
    <p:sldId id="279" r:id="rId15"/>
    <p:sldId id="283" r:id="rId16"/>
    <p:sldId id="284" r:id="rId17"/>
    <p:sldId id="280" r:id="rId18"/>
    <p:sldId id="285" r:id="rId19"/>
    <p:sldId id="286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insurance that pays </a:t>
            </a:r>
            <a:r>
              <a:rPr lang="en-US" smtClean="0"/>
              <a:t>out </a:t>
            </a:r>
            <a:r>
              <a:rPr lang="en-US" smtClean="0"/>
              <a:t>claim either </a:t>
            </a:r>
            <a:r>
              <a:rPr lang="en-US" dirty="0" smtClean="0"/>
              <a:t>on the death of the insured person or after a set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insurance VS annuity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insurance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Fund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Claim</a:t>
                      </a:r>
                      <a:r>
                        <a:rPr lang="en-US" dirty="0" smtClean="0"/>
                        <a:t> is</a:t>
                      </a:r>
                      <a:r>
                        <a:rPr lang="en-US" baseline="0" dirty="0" smtClean="0"/>
                        <a:t> generated from </a:t>
                      </a:r>
                      <a:r>
                        <a:rPr lang="en-US" dirty="0" smtClean="0"/>
                        <a:t>collected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Premium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Regular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interest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generated from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deposited fund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2.Who</a:t>
                      </a:r>
                      <a:r>
                        <a:rPr lang="en-US" baseline="0" dirty="0" smtClean="0"/>
                        <a:t> interest is preferred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nominee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Annuitant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Death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Claim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starts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after death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Regular interest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stops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after death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Protection against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Living too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short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Living too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baseline="0" dirty="0" smtClean="0"/>
                        <a:t> Fund calculation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Premium is calculated based 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mortality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of insured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Regular interest is calculated based 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longevity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of Annuitant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1"/>
            <a:ext cx="4040188" cy="6095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Term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4041775" cy="1066799"/>
          </a:xfrm>
        </p:spPr>
        <p:txBody>
          <a:bodyPr/>
          <a:lstStyle/>
          <a:p>
            <a:pPr algn="ctr"/>
            <a:r>
              <a:rPr lang="en-US" sz="3600" dirty="0" smtClean="0"/>
              <a:t>Endowment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3949" t="65201" r="41532" b="18026"/>
          <a:stretch>
            <a:fillRect/>
          </a:stretch>
        </p:blipFill>
        <p:spPr bwMode="auto">
          <a:xfrm>
            <a:off x="0" y="1295400"/>
            <a:ext cx="43586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34014" t="71901" r="43362" b="15223"/>
          <a:stretch>
            <a:fillRect/>
          </a:stretch>
        </p:blipFill>
        <p:spPr bwMode="auto">
          <a:xfrm>
            <a:off x="4572000" y="15240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4554" t="63541" r="40849" b="18750"/>
          <a:stretch>
            <a:fillRect/>
          </a:stretch>
        </p:blipFill>
        <p:spPr bwMode="auto">
          <a:xfrm>
            <a:off x="0" y="403860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34553" t="66667" r="41435" b="20833"/>
          <a:stretch>
            <a:fillRect/>
          </a:stretch>
        </p:blipFill>
        <p:spPr bwMode="auto">
          <a:xfrm>
            <a:off x="4724400" y="43434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Callout 1 10"/>
          <p:cNvSpPr/>
          <p:nvPr/>
        </p:nvSpPr>
        <p:spPr>
          <a:xfrm>
            <a:off x="4800600" y="3352800"/>
            <a:ext cx="4038600" cy="609600"/>
          </a:xfrm>
          <a:prstGeom prst="borderCallout1">
            <a:avLst>
              <a:gd name="adj1" fmla="val 840"/>
              <a:gd name="adj2" fmla="val 4067"/>
              <a:gd name="adj3" fmla="val -256157"/>
              <a:gd name="adj4" fmla="val 398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Total death claim+ Total living claim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819400"/>
          <a:ext cx="8686800" cy="3758648"/>
        </p:xfrm>
        <a:graphic>
          <a:graphicData uri="http://schemas.openxmlformats.org/drawingml/2006/table">
            <a:tbl>
              <a:tblPr/>
              <a:tblGrid>
                <a:gridCol w="963294"/>
                <a:gridCol w="3022242"/>
                <a:gridCol w="2554602"/>
                <a:gridCol w="2146662"/>
              </a:tblGrid>
              <a:tr h="880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No. of insured person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No. of dead person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PV of 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Tk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1@3%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61350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60000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58000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55030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51580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1350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2970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2450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4200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.971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.943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.915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888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.863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09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/>
              <a:t>Calculate Net Single Premium (NSP) for 5 years </a:t>
            </a:r>
            <a:r>
              <a:rPr lang="en-US" sz="2800" dirty="0" smtClean="0">
                <a:solidFill>
                  <a:srgbClr val="FF0000"/>
                </a:solidFill>
              </a:rPr>
              <a:t>Term</a:t>
            </a:r>
            <a:r>
              <a:rPr lang="en-US" sz="2800" dirty="0" smtClean="0"/>
              <a:t> policy from following information:</a:t>
            </a:r>
          </a:p>
          <a:p>
            <a:pPr marL="514350" indent="-514350" algn="just">
              <a:buAutoNum type="arabicPeriod"/>
            </a:pPr>
            <a:endParaRPr lang="en-US" sz="2800" dirty="0" smtClean="0"/>
          </a:p>
          <a:p>
            <a:pPr marL="514350" indent="-514350" algn="just"/>
            <a:r>
              <a:rPr lang="en-US" sz="2800" dirty="0" smtClean="0"/>
              <a:t>	Policy value Tk. 5000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514600"/>
          <a:ext cx="8686800" cy="3511296"/>
        </p:xfrm>
        <a:graphic>
          <a:graphicData uri="http://schemas.openxmlformats.org/drawingml/2006/table">
            <a:tbl>
              <a:tblPr/>
              <a:tblGrid>
                <a:gridCol w="963294"/>
                <a:gridCol w="3022242"/>
                <a:gridCol w="2554602"/>
                <a:gridCol w="2146662"/>
              </a:tblGrid>
              <a:tr h="81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No. of insured person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No. of dead person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PV of 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Tk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1@3%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9480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9455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9429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9401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9371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.971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.943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.915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888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.863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09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dirty="0" smtClean="0"/>
              <a:t>2. Calculate Net Single Premium (NSP) for 5 years </a:t>
            </a:r>
            <a:r>
              <a:rPr lang="en-US" sz="2800" dirty="0" smtClean="0">
                <a:solidFill>
                  <a:srgbClr val="FF0000"/>
                </a:solidFill>
              </a:rPr>
              <a:t>Endowment</a:t>
            </a:r>
            <a:r>
              <a:rPr lang="en-US" sz="2800" dirty="0" smtClean="0"/>
              <a:t> policy from following information:</a:t>
            </a:r>
          </a:p>
          <a:p>
            <a:pPr marL="514350" indent="-514350" algn="just">
              <a:buAutoNum type="arabicPeriod"/>
            </a:pPr>
            <a:endParaRPr lang="en-US" sz="2800" dirty="0" smtClean="0"/>
          </a:p>
          <a:p>
            <a:pPr marL="514350" indent="-514350" algn="just"/>
            <a:r>
              <a:rPr lang="en-US" sz="2800" dirty="0" smtClean="0"/>
              <a:t>	Policy value Tk. 5000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200400"/>
          <a:ext cx="8686800" cy="3511296"/>
        </p:xfrm>
        <a:graphic>
          <a:graphicData uri="http://schemas.openxmlformats.org/drawingml/2006/table">
            <a:tbl>
              <a:tblPr/>
              <a:tblGrid>
                <a:gridCol w="963294"/>
                <a:gridCol w="3022242"/>
                <a:gridCol w="2554602"/>
                <a:gridCol w="2146662"/>
              </a:tblGrid>
              <a:tr h="81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No. of insured person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No. of dead person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PV of 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Tk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1@5%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9480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9355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9229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9101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8971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952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.864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823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.784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096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dirty="0" smtClean="0"/>
              <a:t>3. Calculate Net Single Premium (NSP) &amp; Net Annual Premium (NAP) for 5 years </a:t>
            </a:r>
            <a:r>
              <a:rPr lang="en-US" sz="2800" dirty="0" smtClean="0">
                <a:solidFill>
                  <a:srgbClr val="FF0000"/>
                </a:solidFill>
              </a:rPr>
              <a:t>Term</a:t>
            </a:r>
            <a:r>
              <a:rPr lang="en-US" sz="2800" dirty="0" smtClean="0"/>
              <a:t> policy from following information:</a:t>
            </a:r>
          </a:p>
          <a:p>
            <a:pPr marL="514350" indent="-514350" algn="just">
              <a:buAutoNum type="arabicPeriod"/>
            </a:pPr>
            <a:endParaRPr lang="en-US" sz="2800" dirty="0" smtClean="0"/>
          </a:p>
          <a:p>
            <a:pPr marL="514350" indent="-514350" algn="just"/>
            <a:r>
              <a:rPr lang="en-US" sz="2800" dirty="0" smtClean="0"/>
              <a:t>	Policy value Tk. 10000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28600"/>
          <a:ext cx="5562601" cy="30339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20922"/>
                <a:gridCol w="820922"/>
                <a:gridCol w="1744459"/>
                <a:gridCol w="967644"/>
                <a:gridCol w="1208654"/>
              </a:tblGrid>
              <a:tr h="9924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No. of insured person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/>
                        <a:t>No. of dead person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PV of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err="1" smtClean="0"/>
                        <a:t>Tk</a:t>
                      </a:r>
                      <a:r>
                        <a:rPr lang="en-US" sz="2400" u="none" strike="noStrike" dirty="0" smtClean="0"/>
                        <a:t> 1@5%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/>
                        <a:t>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/>
                        <a:t>9480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i="1" u="none" strike="noStrike" dirty="0"/>
                        <a:t>125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0.952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/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 smtClean="0"/>
                        <a:t>9355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i="1" u="none" strike="noStrike" dirty="0"/>
                        <a:t>126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/>
                        <a:t>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/>
                        <a:t>9229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i="1" u="none" strike="noStrike" dirty="0"/>
                        <a:t>128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0.864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2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/>
                        <a:t>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/>
                        <a:t>9101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i="1" u="none" strike="noStrike" dirty="0"/>
                        <a:t>130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0.823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/>
                        <a:t>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/>
                        <a:t>8971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i="1" u="none" strike="noStrike"/>
                        <a:t>136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0.784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26" marR="8826" marT="88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81400" y="3276600"/>
          <a:ext cx="5334000" cy="3810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0520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Total PV of </a:t>
                      </a:r>
                      <a:r>
                        <a:rPr lang="en-US" sz="2400" u="none" strike="noStrike" dirty="0" smtClean="0"/>
                        <a:t>Death </a:t>
                      </a:r>
                      <a:r>
                        <a:rPr lang="en-US" sz="2400" u="none" strike="noStrike" dirty="0"/>
                        <a:t>claim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5574880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5334000"/>
            <a:ext cx="6705600" cy="461665"/>
          </a:xfrm>
          <a:custGeom>
            <a:avLst/>
            <a:gdLst>
              <a:gd name="connsiteX0" fmla="*/ 0 w 8458200"/>
              <a:gd name="connsiteY0" fmla="*/ 0 h 369332"/>
              <a:gd name="connsiteX1" fmla="*/ 8458200 w 8458200"/>
              <a:gd name="connsiteY1" fmla="*/ 0 h 369332"/>
              <a:gd name="connsiteX2" fmla="*/ 8458200 w 8458200"/>
              <a:gd name="connsiteY2" fmla="*/ 369332 h 369332"/>
              <a:gd name="connsiteX3" fmla="*/ 0 w 8458200"/>
              <a:gd name="connsiteY3" fmla="*/ 369332 h 369332"/>
              <a:gd name="connsiteX4" fmla="*/ 0 w 84582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369332">
                <a:moveTo>
                  <a:pt x="0" y="0"/>
                </a:moveTo>
                <a:lnTo>
                  <a:pt x="8458200" y="0"/>
                </a:lnTo>
                <a:lnTo>
                  <a:pt x="84582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NSP</a:t>
            </a:r>
            <a:r>
              <a:rPr lang="en-US" dirty="0" smtClean="0"/>
              <a:t>= 					=		=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5562600"/>
            <a:ext cx="365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495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Total PV of death claim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715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No. of insured at the beginning of the year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81600" y="55626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791200" y="228601"/>
          <a:ext cx="1298269" cy="29738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98269"/>
              </a:tblGrid>
              <a:tr h="1100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Policy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/>
                        <a:t>10000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/>
                        <a:t>10000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/>
                        <a:t>10000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/>
                        <a:t>10000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/>
                        <a:t>10000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162800" y="228600"/>
          <a:ext cx="1784360" cy="29738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84360"/>
              </a:tblGrid>
              <a:tr h="1100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/>
                        <a:t>PV of </a:t>
                      </a:r>
                      <a:endParaRPr lang="en-US" sz="2400" b="1" u="none" strike="noStrike" dirty="0" smtClean="0"/>
                    </a:p>
                    <a:p>
                      <a:pPr algn="ctr" fontAlgn="t"/>
                      <a:r>
                        <a:rPr lang="en-US" sz="2400" b="1" u="none" strike="noStrike" dirty="0" smtClean="0"/>
                        <a:t>death </a:t>
                      </a:r>
                      <a:r>
                        <a:rPr lang="en-US" sz="2400" b="1" u="none" strike="noStrike" dirty="0"/>
                        <a:t>claim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00399" y="3276600"/>
          <a:ext cx="5791200" cy="381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57600"/>
                <a:gridCol w="2133600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Total PV of Premium receipt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42003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5334000"/>
            <a:ext cx="6781800" cy="461665"/>
          </a:xfrm>
          <a:custGeom>
            <a:avLst/>
            <a:gdLst>
              <a:gd name="connsiteX0" fmla="*/ 0 w 8458200"/>
              <a:gd name="connsiteY0" fmla="*/ 0 h 369332"/>
              <a:gd name="connsiteX1" fmla="*/ 8458200 w 8458200"/>
              <a:gd name="connsiteY1" fmla="*/ 0 h 369332"/>
              <a:gd name="connsiteX2" fmla="*/ 8458200 w 8458200"/>
              <a:gd name="connsiteY2" fmla="*/ 369332 h 369332"/>
              <a:gd name="connsiteX3" fmla="*/ 0 w 8458200"/>
              <a:gd name="connsiteY3" fmla="*/ 369332 h 369332"/>
              <a:gd name="connsiteX4" fmla="*/ 0 w 84582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369332">
                <a:moveTo>
                  <a:pt x="0" y="0"/>
                </a:moveTo>
                <a:lnTo>
                  <a:pt x="8458200" y="0"/>
                </a:lnTo>
                <a:lnTo>
                  <a:pt x="84582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NAP</a:t>
            </a:r>
            <a:r>
              <a:rPr lang="en-US" dirty="0" smtClean="0"/>
              <a:t>= 					=		=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5562600"/>
            <a:ext cx="365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495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Total PV of Death claim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71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Total PV of Premium receipt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81600" y="55626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57800" y="5029200"/>
            <a:ext cx="1425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34000" y="5638800"/>
            <a:ext cx="990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410200" y="228601"/>
          <a:ext cx="3581399" cy="29781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7800"/>
                <a:gridCol w="2133599"/>
              </a:tblGrid>
              <a:tr h="11036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PV of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err="1" smtClean="0"/>
                        <a:t>Tk</a:t>
                      </a:r>
                      <a:r>
                        <a:rPr lang="en-US" sz="2400" u="none" strike="noStrike" dirty="0" smtClean="0"/>
                        <a:t> </a:t>
                      </a:r>
                      <a:r>
                        <a:rPr lang="en-US" sz="2400" u="none" strike="noStrike" dirty="0"/>
                        <a:t>1@5%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/>
                        <a:t>PV of </a:t>
                      </a:r>
                      <a:endParaRPr lang="en-US" sz="2400" b="1" u="none" strike="noStrike" dirty="0" smtClean="0"/>
                    </a:p>
                    <a:p>
                      <a:pPr algn="ctr" fontAlgn="t"/>
                      <a:r>
                        <a:rPr lang="en-US" sz="2400" b="1" u="none" strike="noStrike" dirty="0" smtClean="0"/>
                        <a:t>Premium </a:t>
                      </a:r>
                      <a:r>
                        <a:rPr lang="en-US" sz="2400" b="1" u="none" strike="noStrike" dirty="0"/>
                        <a:t>receipt </a:t>
                      </a:r>
                      <a:endParaRPr lang="en-US" sz="2400" b="1" u="none" strike="noStrike" dirty="0" smtClean="0"/>
                    </a:p>
                    <a:p>
                      <a:pPr algn="ctr" fontAlgn="t"/>
                      <a:r>
                        <a:rPr lang="en-US" sz="2400" b="1" u="none" strike="noStrike" dirty="0" smtClean="0"/>
                        <a:t>@ </a:t>
                      </a:r>
                      <a:r>
                        <a:rPr lang="en-US" sz="2400" b="1" u="none" strike="noStrike" dirty="0" err="1"/>
                        <a:t>Tk</a:t>
                      </a:r>
                      <a:r>
                        <a:rPr lang="en-US" sz="2400" b="1" u="none" strike="noStrike" dirty="0"/>
                        <a:t> 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0.952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0.864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0.823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399" y="228602"/>
          <a:ext cx="2819398" cy="29781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67753"/>
                <a:gridCol w="587540"/>
                <a:gridCol w="1564105"/>
              </a:tblGrid>
              <a:tr h="11036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No. of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smtClean="0"/>
                        <a:t>insured </a:t>
                      </a:r>
                      <a:r>
                        <a:rPr lang="en-US" sz="2400" u="none" strike="noStrike" dirty="0"/>
                        <a:t>person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9480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/>
                        <a:t>9355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9229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9101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8971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71800" y="228601"/>
          <a:ext cx="2438400" cy="29851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38400"/>
              </a:tblGrid>
              <a:tr h="1113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Premium receipt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smtClean="0"/>
                        <a:t>@ </a:t>
                      </a:r>
                      <a:r>
                        <a:rPr lang="en-US" sz="2400" u="none" strike="noStrike" dirty="0" err="1"/>
                        <a:t>Tk</a:t>
                      </a:r>
                      <a:r>
                        <a:rPr lang="en-US" sz="2400" u="none" strike="noStrike" dirty="0"/>
                        <a:t> 1 per annum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</a:tr>
              <a:tr h="371760"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1760"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1760"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1760"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  <a:tr h="371760"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514600"/>
          <a:ext cx="8686800" cy="3511296"/>
        </p:xfrm>
        <a:graphic>
          <a:graphicData uri="http://schemas.openxmlformats.org/drawingml/2006/table">
            <a:tbl>
              <a:tblPr/>
              <a:tblGrid>
                <a:gridCol w="963294"/>
                <a:gridCol w="3022242"/>
                <a:gridCol w="2554602"/>
                <a:gridCol w="2146662"/>
              </a:tblGrid>
              <a:tr h="81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No. of insured person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No. of dead person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PV of 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Tk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1@2%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30550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26354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23069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20507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18529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4196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3285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2562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1978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1164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.961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.942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.906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52401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dirty="0" smtClean="0"/>
              <a:t>4. Calculate Net Single Premium (NSP) &amp; Net Annual Premium (NAP) for 5 years </a:t>
            </a:r>
            <a:r>
              <a:rPr lang="en-US" sz="2800" dirty="0" smtClean="0">
                <a:solidFill>
                  <a:srgbClr val="FF0000"/>
                </a:solidFill>
              </a:rPr>
              <a:t>Endowment</a:t>
            </a:r>
            <a:r>
              <a:rPr lang="en-US" sz="2800" dirty="0" smtClean="0"/>
              <a:t> policy from following information:</a:t>
            </a:r>
          </a:p>
          <a:p>
            <a:pPr marL="514350" indent="-514350" algn="just">
              <a:buAutoNum type="arabicPeriod"/>
            </a:pPr>
            <a:endParaRPr lang="en-US" sz="2800" dirty="0" smtClean="0"/>
          </a:p>
          <a:p>
            <a:pPr marL="514350" indent="-514350" algn="just"/>
            <a:r>
              <a:rPr lang="en-US" sz="2800" dirty="0" smtClean="0"/>
              <a:t>	Policy value Tk. 5000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5486401" cy="29825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44722"/>
                <a:gridCol w="820922"/>
                <a:gridCol w="1744459"/>
                <a:gridCol w="967644"/>
                <a:gridCol w="1208654"/>
              </a:tblGrid>
              <a:tr h="9924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No. of insured person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/>
                        <a:t>No. of dead person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PV of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err="1" smtClean="0"/>
                        <a:t>Tk</a:t>
                      </a:r>
                      <a:r>
                        <a:rPr lang="en-US" sz="2400" u="none" strike="noStrike" dirty="0" smtClean="0"/>
                        <a:t> 1@2%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30550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4196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0.98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26354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3285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0.961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23069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2562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0.942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2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20507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1978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0.924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18529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1164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0.906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276600"/>
          <a:ext cx="8686800" cy="3810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85800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Total PV of </a:t>
                      </a:r>
                      <a:r>
                        <a:rPr lang="en-US" sz="2400" u="none" strike="noStrike" dirty="0" smtClean="0"/>
                        <a:t>Death </a:t>
                      </a:r>
                      <a:r>
                        <a:rPr lang="en-US" sz="2400" u="none" strike="noStrike" dirty="0"/>
                        <a:t>claim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62823125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5749946"/>
            <a:ext cx="6705600" cy="461665"/>
          </a:xfrm>
          <a:custGeom>
            <a:avLst/>
            <a:gdLst>
              <a:gd name="connsiteX0" fmla="*/ 0 w 8458200"/>
              <a:gd name="connsiteY0" fmla="*/ 0 h 369332"/>
              <a:gd name="connsiteX1" fmla="*/ 8458200 w 8458200"/>
              <a:gd name="connsiteY1" fmla="*/ 0 h 369332"/>
              <a:gd name="connsiteX2" fmla="*/ 8458200 w 8458200"/>
              <a:gd name="connsiteY2" fmla="*/ 369332 h 369332"/>
              <a:gd name="connsiteX3" fmla="*/ 0 w 8458200"/>
              <a:gd name="connsiteY3" fmla="*/ 369332 h 369332"/>
              <a:gd name="connsiteX4" fmla="*/ 0 w 84582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369332">
                <a:moveTo>
                  <a:pt x="0" y="0"/>
                </a:moveTo>
                <a:lnTo>
                  <a:pt x="8458200" y="0"/>
                </a:lnTo>
                <a:lnTo>
                  <a:pt x="84582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NSP</a:t>
            </a:r>
            <a:r>
              <a:rPr lang="en-US" dirty="0" smtClean="0"/>
              <a:t>= 					=		=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6019800"/>
            <a:ext cx="365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556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Total claim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96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No. of insured at the beginning of the year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57800" y="60198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791200" y="228601"/>
          <a:ext cx="1298269" cy="29738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98269"/>
              </a:tblGrid>
              <a:tr h="1100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Policy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 smtClean="0"/>
                        <a:t>5000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smtClean="0"/>
                        <a:t>5000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smtClean="0"/>
                        <a:t>5000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smtClean="0"/>
                        <a:t>5000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1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 smtClean="0"/>
                        <a:t>5000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162800" y="228600"/>
          <a:ext cx="1784360" cy="297729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84360"/>
              </a:tblGrid>
              <a:tr h="1100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/>
                        <a:t>PV of </a:t>
                      </a:r>
                      <a:endParaRPr lang="en-US" sz="2400" b="1" u="none" strike="noStrike" dirty="0" smtClean="0"/>
                    </a:p>
                    <a:p>
                      <a:pPr algn="ctr" fontAlgn="t"/>
                      <a:r>
                        <a:rPr lang="en-US" sz="2400" b="1" u="none" strike="noStrike" dirty="0" smtClean="0"/>
                        <a:t>death </a:t>
                      </a:r>
                      <a:r>
                        <a:rPr lang="en-US" sz="2400" b="1" u="none" strike="noStrike" dirty="0"/>
                        <a:t>claim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826" marR="8826" marT="8826" marB="0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4185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8600" y="3657600"/>
          <a:ext cx="8686800" cy="118230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841816"/>
                <a:gridCol w="1844984"/>
              </a:tblGrid>
              <a:tr h="118230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Total PV of </a:t>
                      </a:r>
                      <a:r>
                        <a:rPr lang="en-US" sz="2400" u="none" strike="noStrike" dirty="0" smtClean="0"/>
                        <a:t>Living</a:t>
                      </a:r>
                      <a:r>
                        <a:rPr lang="en-US" sz="2400" u="none" strike="noStrike" baseline="0" dirty="0" smtClean="0"/>
                        <a:t> </a:t>
                      </a:r>
                      <a:r>
                        <a:rPr lang="en-US" sz="2400" u="none" strike="noStrike" dirty="0" smtClean="0"/>
                        <a:t>claim</a:t>
                      </a:r>
                    </a:p>
                    <a:p>
                      <a:pPr algn="l" fontAlgn="b"/>
                      <a:r>
                        <a:rPr lang="en-US" sz="2400" u="none" strike="noStrike" dirty="0" smtClean="0"/>
                        <a:t>=living insured at the end*PVIF*policy value</a:t>
                      </a: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78663450</a:t>
                      </a:r>
                    </a:p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" y="4876800"/>
          <a:ext cx="8686800" cy="533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841816"/>
                <a:gridCol w="1844984"/>
              </a:tblGrid>
              <a:tr h="5334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Total </a:t>
                      </a:r>
                      <a:r>
                        <a:rPr lang="en-US" sz="2400" u="none" strike="noStrike" dirty="0" smtClean="0"/>
                        <a:t>claim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141486575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00399" y="3276600"/>
          <a:ext cx="5791200" cy="381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57600"/>
                <a:gridCol w="2133600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/>
                        <a:t>Total PV of Premium receipt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114985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26" marR="8826" marT="8826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5334000"/>
            <a:ext cx="6781800" cy="461665"/>
          </a:xfrm>
          <a:custGeom>
            <a:avLst/>
            <a:gdLst>
              <a:gd name="connsiteX0" fmla="*/ 0 w 8458200"/>
              <a:gd name="connsiteY0" fmla="*/ 0 h 369332"/>
              <a:gd name="connsiteX1" fmla="*/ 8458200 w 8458200"/>
              <a:gd name="connsiteY1" fmla="*/ 0 h 369332"/>
              <a:gd name="connsiteX2" fmla="*/ 8458200 w 8458200"/>
              <a:gd name="connsiteY2" fmla="*/ 369332 h 369332"/>
              <a:gd name="connsiteX3" fmla="*/ 0 w 8458200"/>
              <a:gd name="connsiteY3" fmla="*/ 369332 h 369332"/>
              <a:gd name="connsiteX4" fmla="*/ 0 w 84582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369332">
                <a:moveTo>
                  <a:pt x="0" y="0"/>
                </a:moveTo>
                <a:lnTo>
                  <a:pt x="8458200" y="0"/>
                </a:lnTo>
                <a:lnTo>
                  <a:pt x="84582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NAP</a:t>
            </a:r>
            <a:r>
              <a:rPr lang="en-US" dirty="0" smtClean="0"/>
              <a:t>= 					=		=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5562600"/>
            <a:ext cx="365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495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Total claim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71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400" dirty="0" smtClean="0"/>
              <a:t>Total PV of Premium receipt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81600" y="55626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410200" y="228601"/>
          <a:ext cx="3581399" cy="29823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7800"/>
                <a:gridCol w="2133599"/>
              </a:tblGrid>
              <a:tr h="11036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PV of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err="1" smtClean="0"/>
                        <a:t>Tk</a:t>
                      </a:r>
                      <a:r>
                        <a:rPr lang="en-US" sz="2400" u="none" strike="noStrike" dirty="0" smtClean="0"/>
                        <a:t> 1@2%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/>
                        <a:t>PV of </a:t>
                      </a:r>
                      <a:endParaRPr lang="en-US" sz="2400" b="1" u="none" strike="noStrike" dirty="0" smtClean="0"/>
                    </a:p>
                    <a:p>
                      <a:pPr algn="ctr" fontAlgn="t"/>
                      <a:r>
                        <a:rPr lang="en-US" sz="2400" b="1" u="none" strike="noStrike" dirty="0" smtClean="0"/>
                        <a:t>Premium </a:t>
                      </a:r>
                      <a:r>
                        <a:rPr lang="en-US" sz="2400" b="1" u="none" strike="noStrike" dirty="0"/>
                        <a:t>receipt </a:t>
                      </a:r>
                      <a:endParaRPr lang="en-US" sz="2400" b="1" u="none" strike="noStrike" dirty="0" smtClean="0"/>
                    </a:p>
                    <a:p>
                      <a:pPr algn="ctr" fontAlgn="t"/>
                      <a:r>
                        <a:rPr lang="en-US" sz="2400" b="1" u="none" strike="noStrike" dirty="0" smtClean="0"/>
                        <a:t>@ </a:t>
                      </a:r>
                      <a:r>
                        <a:rPr lang="en-US" sz="2400" b="1" u="none" strike="noStrike" dirty="0" err="1"/>
                        <a:t>Tk</a:t>
                      </a:r>
                      <a:r>
                        <a:rPr lang="en-US" sz="2400" b="1" u="none" strike="noStrike" dirty="0"/>
                        <a:t> 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36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399" y="228602"/>
          <a:ext cx="2819398" cy="29823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67753"/>
                <a:gridCol w="587540"/>
                <a:gridCol w="1564105"/>
              </a:tblGrid>
              <a:tr h="11036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No. of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smtClean="0"/>
                        <a:t>insured </a:t>
                      </a:r>
                      <a:r>
                        <a:rPr lang="en-US" sz="2400" u="none" strike="noStrike" dirty="0"/>
                        <a:t>person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30550</a:t>
                      </a:r>
                    </a:p>
                  </a:txBody>
                  <a:tcPr marL="9525" marR="9525" marT="9525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26354</a:t>
                      </a:r>
                    </a:p>
                  </a:txBody>
                  <a:tcPr marL="9525" marR="9525" marT="9525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23069</a:t>
                      </a:r>
                    </a:p>
                  </a:txBody>
                  <a:tcPr marL="9525" marR="9525" marT="9525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20507</a:t>
                      </a:r>
                    </a:p>
                  </a:txBody>
                  <a:tcPr marL="9525" marR="9525" marT="9525" marB="0"/>
                </a:tc>
              </a:tr>
              <a:tr h="37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18529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71800" y="228601"/>
          <a:ext cx="2438400" cy="29894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38400"/>
              </a:tblGrid>
              <a:tr h="1113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/>
                        <a:t>Premium receipt </a:t>
                      </a:r>
                      <a:endParaRPr lang="en-US" sz="2400" u="none" strike="noStrike" dirty="0" smtClean="0"/>
                    </a:p>
                    <a:p>
                      <a:pPr algn="ctr" fontAlgn="t"/>
                      <a:r>
                        <a:rPr lang="en-US" sz="2400" u="none" strike="noStrike" dirty="0" smtClean="0"/>
                        <a:t>@ </a:t>
                      </a:r>
                      <a:r>
                        <a:rPr lang="en-US" sz="2400" u="none" strike="noStrike" dirty="0" err="1"/>
                        <a:t>Tk</a:t>
                      </a:r>
                      <a:r>
                        <a:rPr lang="en-US" sz="2400" u="none" strike="noStrike" dirty="0"/>
                        <a:t> 1 per annum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76" marR="8676" marT="8676" marB="0"/>
                </a:tc>
              </a:tr>
              <a:tr h="371760">
                <a:tc>
                  <a:txBody>
                    <a:bodyPr/>
                    <a:lstStyle/>
                    <a:p>
                      <a:pPr algn="ctr" rtl="0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760">
                <a:tc>
                  <a:txBody>
                    <a:bodyPr/>
                    <a:lstStyle/>
                    <a:p>
                      <a:pPr algn="ctr" rtl="0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760">
                <a:tc>
                  <a:txBody>
                    <a:bodyPr/>
                    <a:lstStyle/>
                    <a:p>
                      <a:pPr algn="ctr" rtl="0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760">
                <a:tc>
                  <a:txBody>
                    <a:bodyPr/>
                    <a:lstStyle/>
                    <a:p>
                      <a:pPr algn="ctr" rtl="0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760">
                <a:tc>
                  <a:txBody>
                    <a:bodyPr/>
                    <a:lstStyle/>
                    <a:p>
                      <a:pPr algn="ctr" rtl="0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Life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insurance based on duration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insurance based on premium payment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insurance based on method of payment of claim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insurance based on profit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insurance based on number of lives covered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200400"/>
          <a:ext cx="8686800" cy="3511296"/>
        </p:xfrm>
        <a:graphic>
          <a:graphicData uri="http://schemas.openxmlformats.org/drawingml/2006/table">
            <a:tbl>
              <a:tblPr/>
              <a:tblGrid>
                <a:gridCol w="963294"/>
                <a:gridCol w="3022242"/>
                <a:gridCol w="2554602"/>
                <a:gridCol w="2146662"/>
              </a:tblGrid>
              <a:tr h="81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No. of insured person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No. of dead person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PV of 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Tk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1@3%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20800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20000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19000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17500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Times New Roman"/>
                          <a:cs typeface="Times New Roman"/>
                        </a:rPr>
                        <a:t>15800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.971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.943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.915</a:t>
                      </a:r>
                      <a:endParaRPr lang="en-US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.888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.863</a:t>
                      </a:r>
                      <a:endParaRPr lang="en-US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096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dirty="0" smtClean="0"/>
              <a:t>5. Calculate Net Single Premium (NSP) &amp; Net Annual Premium (NAP) for 5 years </a:t>
            </a:r>
            <a:r>
              <a:rPr lang="en-US" sz="2800" dirty="0" smtClean="0">
                <a:solidFill>
                  <a:srgbClr val="FF0000"/>
                </a:solidFill>
              </a:rPr>
              <a:t>Term</a:t>
            </a:r>
            <a:r>
              <a:rPr lang="en-US" sz="2800" dirty="0" smtClean="0"/>
              <a:t> policy from following information:</a:t>
            </a:r>
          </a:p>
          <a:p>
            <a:pPr marL="514350" indent="-514350" algn="just">
              <a:buAutoNum type="arabicPeriod"/>
            </a:pPr>
            <a:endParaRPr lang="en-US" sz="2800" dirty="0" smtClean="0"/>
          </a:p>
          <a:p>
            <a:pPr marL="514350" indent="-514350" algn="just"/>
            <a:r>
              <a:rPr lang="en-US" sz="2800" dirty="0" smtClean="0"/>
              <a:t>	Policy value Tk. 10000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insurance based on number of lives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Joint(First death)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Last survivorship (Last death)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insurance based on profit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Without profit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profit sharing (max 95%)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insurance based on method of payment of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 smtClean="0"/>
              <a:t>Life insurance based on premium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NSP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insurance based on 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Whole life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Single payment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Limited payment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convertible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Term life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Straight term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Renewable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convertible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Endowment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Pure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Ordinary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annuity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annuity contract</a:t>
            </a:r>
            <a:r>
              <a:rPr lang="en-US" dirty="0" smtClean="0"/>
              <a:t> is a method of converting wealth into a stream of income</a:t>
            </a:r>
          </a:p>
          <a:p>
            <a:r>
              <a:rPr lang="en-US" dirty="0" smtClean="0"/>
              <a:t>2 party:</a:t>
            </a:r>
          </a:p>
          <a:p>
            <a:pPr lvl="1"/>
            <a:r>
              <a:rPr lang="en-US" dirty="0" smtClean="0"/>
              <a:t>Annuitant</a:t>
            </a:r>
          </a:p>
          <a:p>
            <a:pPr lvl="1"/>
            <a:r>
              <a:rPr lang="en-US" dirty="0" smtClean="0"/>
              <a:t>Financial institution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Annuity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Annuity due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Ordinary Annuity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Deferred Annuity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853</Words>
  <Application>Microsoft Office PowerPoint</Application>
  <PresentationFormat>On-screen Show (4:3)</PresentationFormat>
  <Paragraphs>369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Life insurance</vt:lpstr>
      <vt:lpstr>Classification of Life insurance</vt:lpstr>
      <vt:lpstr>Life insurance based on number of lives covered</vt:lpstr>
      <vt:lpstr>Life insurance based on profit distribution</vt:lpstr>
      <vt:lpstr>Life insurance based on method of payment of claim</vt:lpstr>
      <vt:lpstr>Life insurance based on premium payment</vt:lpstr>
      <vt:lpstr>Life insurance based on duration</vt:lpstr>
      <vt:lpstr>annuity contract</vt:lpstr>
      <vt:lpstr>Types of Annuity contract</vt:lpstr>
      <vt:lpstr>Life insurance VS annuity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18</cp:revision>
  <dcterms:created xsi:type="dcterms:W3CDTF">2006-08-16T00:00:00Z</dcterms:created>
  <dcterms:modified xsi:type="dcterms:W3CDTF">2016-10-25T06:21:16Z</dcterms:modified>
</cp:coreProperties>
</file>