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67" r:id="rId6"/>
    <p:sldId id="259" r:id="rId7"/>
    <p:sldId id="268" r:id="rId8"/>
    <p:sldId id="269" r:id="rId9"/>
    <p:sldId id="260" r:id="rId10"/>
    <p:sldId id="270" r:id="rId11"/>
    <p:sldId id="261" r:id="rId12"/>
    <p:sldId id="271" r:id="rId13"/>
    <p:sldId id="262" r:id="rId14"/>
    <p:sldId id="263" r:id="rId15"/>
    <p:sldId id="264"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984" y="-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D9842B-2443-448E-933D-AB9BA740E5A3}" type="datetimeFigureOut">
              <a:rPr lang="en-US" smtClean="0"/>
              <a:pPr/>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9842B-2443-448E-933D-AB9BA740E5A3}" type="datetimeFigureOut">
              <a:rPr lang="en-US" smtClean="0"/>
              <a:pPr/>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9842B-2443-448E-933D-AB9BA740E5A3}" type="datetimeFigureOut">
              <a:rPr lang="en-US" smtClean="0"/>
              <a:pPr/>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D9842B-2443-448E-933D-AB9BA740E5A3}" type="datetimeFigureOut">
              <a:rPr lang="en-US" smtClean="0"/>
              <a:pPr/>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D9842B-2443-448E-933D-AB9BA740E5A3}" type="datetimeFigureOut">
              <a:rPr lang="en-US" smtClean="0"/>
              <a:pPr/>
              <a:t>8/21/2021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D9842B-2443-448E-933D-AB9BA740E5A3}" type="datetimeFigureOut">
              <a:rPr lang="en-US" smtClean="0"/>
              <a:pPr/>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D9842B-2443-448E-933D-AB9BA740E5A3}" type="datetimeFigureOut">
              <a:rPr lang="en-US" smtClean="0"/>
              <a:pPr/>
              <a:t>8/21/2021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D9842B-2443-448E-933D-AB9BA740E5A3}" type="datetimeFigureOut">
              <a:rPr lang="en-US" smtClean="0"/>
              <a:pPr/>
              <a:t>8/21/2021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9842B-2443-448E-933D-AB9BA740E5A3}" type="datetimeFigureOut">
              <a:rPr lang="en-US" smtClean="0"/>
              <a:pPr/>
              <a:t>8/21/2021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9842B-2443-448E-933D-AB9BA740E5A3}" type="datetimeFigureOut">
              <a:rPr lang="en-US" smtClean="0"/>
              <a:pPr/>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D9842B-2443-448E-933D-AB9BA740E5A3}" type="datetimeFigureOut">
              <a:rPr lang="en-US" smtClean="0"/>
              <a:pPr/>
              <a:t>8/21/2021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7674C-7C25-4697-82E3-27110D7A31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9842B-2443-448E-933D-AB9BA740E5A3}" type="datetimeFigureOut">
              <a:rPr lang="en-US" smtClean="0"/>
              <a:pPr/>
              <a:t>8/21/2021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67674C-7C25-4697-82E3-27110D7A31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60000"/>
              <a:lumOff val="40000"/>
            </a:schemeClr>
          </a:solidFill>
        </p:spPr>
        <p:txBody>
          <a:bodyPr/>
          <a:lstStyle/>
          <a:p>
            <a:r>
              <a:rPr lang="en-US" dirty="0" smtClean="0"/>
              <a:t>The Future of Rural Development</a:t>
            </a:r>
            <a:endParaRPr lang="en-US" dirty="0"/>
          </a:p>
        </p:txBody>
      </p:sp>
      <p:sp>
        <p:nvSpPr>
          <p:cNvPr id="3" name="Subtitle 2"/>
          <p:cNvSpPr>
            <a:spLocks noGrp="1"/>
          </p:cNvSpPr>
          <p:nvPr>
            <p:ph type="subTitle" idx="1"/>
          </p:nvPr>
        </p:nvSpPr>
        <p:spPr>
          <a:solidFill>
            <a:schemeClr val="tx1">
              <a:lumMod val="95000"/>
              <a:lumOff val="5000"/>
            </a:schemeClr>
          </a:solidFill>
        </p:spPr>
        <p:txBody>
          <a:bodyPr>
            <a:normAutofit fontScale="85000" lnSpcReduction="20000"/>
          </a:bodyPr>
          <a:lstStyle/>
          <a:p>
            <a:r>
              <a:rPr lang="en-US" dirty="0" smtClean="0"/>
              <a:t>Faisal </a:t>
            </a:r>
            <a:r>
              <a:rPr lang="en-US" dirty="0" err="1" smtClean="0"/>
              <a:t>Akber</a:t>
            </a:r>
            <a:r>
              <a:rPr lang="en-US" dirty="0" smtClean="0"/>
              <a:t> </a:t>
            </a:r>
            <a:endParaRPr lang="en-US" dirty="0" smtClean="0"/>
          </a:p>
          <a:p>
            <a:r>
              <a:rPr lang="en-US" dirty="0" smtClean="0"/>
              <a:t>Senior Lecturer </a:t>
            </a:r>
            <a:endParaRPr lang="en-US" dirty="0" smtClean="0"/>
          </a:p>
          <a:p>
            <a:r>
              <a:rPr lang="en-US" dirty="0" smtClean="0"/>
              <a:t>Department of Development Studies</a:t>
            </a:r>
          </a:p>
          <a:p>
            <a:r>
              <a:rPr lang="en-US" dirty="0" smtClean="0"/>
              <a:t>Daffodil International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52400"/>
            <a:ext cx="82296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33400" y="6019800"/>
            <a:ext cx="7772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Over-consuming Forestry Resources in Rural Areas</a:t>
            </a:r>
            <a:endParaRPr lang="en-US" dirty="0"/>
          </a:p>
        </p:txBody>
      </p:sp>
    </p:spTree>
    <p:extLst>
      <p:ext uri="{BB962C8B-B14F-4D97-AF65-F5344CB8AC3E}">
        <p14:creationId xmlns:p14="http://schemas.microsoft.com/office/powerpoint/2010/main" xmlns="" val="193130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4: Ecological Decline &amp; Resource Scarcity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Loss of biodiversity, declining quality of water and soils, decreased cost of and increase access to energy, and stronger and more frequent climatic hazards will continue to take place. </a:t>
            </a:r>
          </a:p>
          <a:p>
            <a:r>
              <a:rPr lang="en-US" dirty="0" smtClean="0"/>
              <a:t>When combined with the growing numbers of global consumers, this would further deplete the world’s resources. </a:t>
            </a:r>
          </a:p>
          <a:p>
            <a:r>
              <a:rPr lang="en-US" dirty="0" smtClean="0"/>
              <a:t>A still limited, yet growing, number of initiatives for a more sustainable use of resources through the emergence of more environment conscious </a:t>
            </a:r>
            <a:r>
              <a:rPr lang="en-US" dirty="0" err="1" smtClean="0"/>
              <a:t>behaviours</a:t>
            </a:r>
            <a:r>
              <a:rPr lang="en-US" dirty="0" smtClean="0"/>
              <a:t> can bend the trend.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304800"/>
            <a:ext cx="8915400" cy="640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658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5: Population Dynamics</a:t>
            </a:r>
            <a:endParaRPr lang="en-US" dirty="0"/>
          </a:p>
        </p:txBody>
      </p:sp>
      <p:sp>
        <p:nvSpPr>
          <p:cNvPr id="3" name="Content Placeholder 2"/>
          <p:cNvSpPr>
            <a:spLocks noGrp="1"/>
          </p:cNvSpPr>
          <p:nvPr>
            <p:ph idx="1"/>
          </p:nvPr>
        </p:nvSpPr>
        <p:spPr/>
        <p:txBody>
          <a:bodyPr/>
          <a:lstStyle/>
          <a:p>
            <a:r>
              <a:rPr lang="en-US" dirty="0" smtClean="0"/>
              <a:t>There will be more people on earth. Older people will live in developed countries.</a:t>
            </a:r>
          </a:p>
          <a:p>
            <a:r>
              <a:rPr lang="en-US" dirty="0" smtClean="0"/>
              <a:t>Countries with cohort of young population are less able to support them leading to cross country migrations.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6: Urbanization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More people will live in the city where they find, or hope to find, a more attractive environment, including employment, services, entertainment and social life. </a:t>
            </a:r>
          </a:p>
          <a:p>
            <a:r>
              <a:rPr lang="en-US" dirty="0" smtClean="0"/>
              <a:t>Urbanization can take different form such as the expansion of mega-cities, the development of medium size cities, but also unclear boundaries between what is urban, sub-urban and rural. </a:t>
            </a:r>
          </a:p>
          <a:p>
            <a:r>
              <a:rPr lang="en-US" dirty="0" smtClean="0"/>
              <a:t>There are also signs of re-</a:t>
            </a:r>
            <a:r>
              <a:rPr lang="en-US" dirty="0" err="1" smtClean="0"/>
              <a:t>ruralization</a:t>
            </a:r>
            <a:r>
              <a:rPr lang="en-US" dirty="0" smtClean="0"/>
              <a:t> with people choosing to live in the countryside, villages or very small cities.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7: Technology Development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observation of a decline of productivity growth combined to projections on consumption patterns and demographic dynamics, pushes a new paradigm of ‘producing more with less’ in an increasingly resource-constrained environment.</a:t>
            </a:r>
          </a:p>
          <a:p>
            <a:r>
              <a:rPr lang="en-US" dirty="0" smtClean="0"/>
              <a:t>Climate change is one of the drivers of technological change. Technologies tend to concentrate on a limited number of crops and products (major cereals, meat production). </a:t>
            </a:r>
          </a:p>
          <a:p>
            <a:r>
              <a:rPr lang="en-US" dirty="0" smtClean="0"/>
              <a:t>A resilience based discourse in response to climate change and resource degradation proposes alternative technological options.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8: Prosperity</a:t>
            </a:r>
            <a:endParaRPr lang="en-US" dirty="0"/>
          </a:p>
        </p:txBody>
      </p:sp>
      <p:sp>
        <p:nvSpPr>
          <p:cNvPr id="3" name="Content Placeholder 2"/>
          <p:cNvSpPr>
            <a:spLocks noGrp="1"/>
          </p:cNvSpPr>
          <p:nvPr>
            <p:ph idx="1"/>
          </p:nvPr>
        </p:nvSpPr>
        <p:spPr/>
        <p:txBody>
          <a:bodyPr>
            <a:normAutofit lnSpcReduction="10000"/>
          </a:bodyPr>
          <a:lstStyle/>
          <a:p>
            <a:r>
              <a:rPr lang="en-US" dirty="0" smtClean="0"/>
              <a:t>While poverty globally declines, inequalities are rising and a new type of poverty emerges, including in developed countries. </a:t>
            </a:r>
          </a:p>
          <a:p>
            <a:r>
              <a:rPr lang="en-US" dirty="0" smtClean="0"/>
              <a:t>Prosperity does not equally reach urban and rural areas and remains uneven between and within continents, as the product of the interplay of megatrends that differently affect areas and populations with different characteristics.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0" y="0"/>
            <a:ext cx="9372599"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we are studying about the future Now?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future of rural areas is unpredictable, but it can be explored. </a:t>
            </a:r>
          </a:p>
          <a:p>
            <a:r>
              <a:rPr lang="en-US" dirty="0" smtClean="0"/>
              <a:t>In today’s world, time holds an indefinite grasp over past, present and future. </a:t>
            </a:r>
          </a:p>
          <a:p>
            <a:r>
              <a:rPr lang="en-US" dirty="0" smtClean="0"/>
              <a:t>What we are observing today as present, can certainly be influenced by the coming future. </a:t>
            </a:r>
          </a:p>
          <a:p>
            <a:r>
              <a:rPr lang="en-US" b="1" i="1" u="sng" dirty="0" smtClean="0"/>
              <a:t>Eight plausible transformations </a:t>
            </a:r>
            <a:r>
              <a:rPr lang="en-US" dirty="0" smtClean="0"/>
              <a:t>are identified and discussed. Some of them are already happening, others are in an embryonic stage in various places.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in Rural Development Thinking: Why Study Only Eight Transformations?</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US" dirty="0" smtClean="0"/>
              <a:t>In recent times, rural development is highly influenced by technology and the ideas of disruptive innovation. </a:t>
            </a:r>
          </a:p>
          <a:p>
            <a:r>
              <a:rPr lang="en-US" dirty="0" smtClean="0"/>
              <a:t>In Bangladesh, some young entrepreneurs are trying to establish the rural areas as the “Organic Agro-food Supply Center”  for the urban areas. </a:t>
            </a:r>
          </a:p>
          <a:p>
            <a:r>
              <a:rPr lang="en-US" dirty="0" smtClean="0"/>
              <a:t>These types of practices lead us to one specific question – what are and will be the dominating issues in the rural development practices? </a:t>
            </a:r>
            <a:endParaRPr lang="en-US" dirty="0"/>
          </a:p>
        </p:txBody>
      </p:sp>
    </p:spTree>
    <p:extLst>
      <p:ext uri="{BB962C8B-B14F-4D97-AF65-F5344CB8AC3E}">
        <p14:creationId xmlns:p14="http://schemas.microsoft.com/office/powerpoint/2010/main" xmlns="" val="3485260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1: Globalization</a:t>
            </a:r>
            <a:endParaRPr lang="en-US" dirty="0"/>
          </a:p>
        </p:txBody>
      </p:sp>
      <p:sp>
        <p:nvSpPr>
          <p:cNvPr id="3" name="Content Placeholder 2"/>
          <p:cNvSpPr>
            <a:spLocks noGrp="1"/>
          </p:cNvSpPr>
          <p:nvPr>
            <p:ph idx="1"/>
          </p:nvPr>
        </p:nvSpPr>
        <p:spPr/>
        <p:txBody>
          <a:bodyPr>
            <a:normAutofit fontScale="92500"/>
          </a:bodyPr>
          <a:lstStyle/>
          <a:p>
            <a:r>
              <a:rPr lang="en-US" dirty="0" smtClean="0"/>
              <a:t>Cross-border flows of money, goods, ideas and people, but also increase of pandemic diseases. </a:t>
            </a:r>
          </a:p>
          <a:p>
            <a:r>
              <a:rPr lang="en-US" dirty="0" smtClean="0"/>
              <a:t>The world can be better protected against local hazards, but it can also be more sensitive to them. </a:t>
            </a:r>
          </a:p>
          <a:p>
            <a:r>
              <a:rPr lang="en-US" dirty="0" smtClean="0"/>
              <a:t>Disruption may occur with more local and regional conflicts and interests prevailing, as a globalized world is competing for local resources.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0678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ounded Rectangle 1"/>
          <p:cNvSpPr/>
          <p:nvPr/>
        </p:nvSpPr>
        <p:spPr>
          <a:xfrm>
            <a:off x="609600" y="6324600"/>
            <a:ext cx="78486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Globalization can bring dangerous diseases like Ebola and affect the rural areas</a:t>
            </a:r>
            <a:endParaRPr lang="en-US" dirty="0"/>
          </a:p>
        </p:txBody>
      </p:sp>
    </p:spTree>
    <p:extLst>
      <p:ext uri="{BB962C8B-B14F-4D97-AF65-F5344CB8AC3E}">
        <p14:creationId xmlns:p14="http://schemas.microsoft.com/office/powerpoint/2010/main" xmlns="" val="287182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 2: Connectivity</a:t>
            </a:r>
            <a:endParaRPr lang="en-US" dirty="0"/>
          </a:p>
        </p:txBody>
      </p:sp>
      <p:sp>
        <p:nvSpPr>
          <p:cNvPr id="3" name="Content Placeholder 2"/>
          <p:cNvSpPr>
            <a:spLocks noGrp="1"/>
          </p:cNvSpPr>
          <p:nvPr>
            <p:ph idx="1"/>
          </p:nvPr>
        </p:nvSpPr>
        <p:spPr/>
        <p:txBody>
          <a:bodyPr/>
          <a:lstStyle/>
          <a:p>
            <a:r>
              <a:rPr lang="en-US" dirty="0" smtClean="0"/>
              <a:t>It will become cheaper and easier for more individuals to be connected everywhere at all times, thus changing the meaning of remoteness and isolation. </a:t>
            </a:r>
          </a:p>
          <a:p>
            <a:r>
              <a:rPr lang="en-US" dirty="0" smtClean="0"/>
              <a:t>Disruption may occur due to a divide in the quality and intensity of connectivity in accordance with the wealth of the users.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533400"/>
            <a:ext cx="80772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ounded Rectangle 1"/>
          <p:cNvSpPr/>
          <p:nvPr/>
        </p:nvSpPr>
        <p:spPr>
          <a:xfrm>
            <a:off x="381000" y="6096000"/>
            <a:ext cx="8305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Divide can create Digital inequality for the Rural Areas</a:t>
            </a:r>
            <a:endParaRPr lang="en-US" dirty="0"/>
          </a:p>
        </p:txBody>
      </p:sp>
    </p:spTree>
    <p:extLst>
      <p:ext uri="{BB962C8B-B14F-4D97-AF65-F5344CB8AC3E}">
        <p14:creationId xmlns:p14="http://schemas.microsoft.com/office/powerpoint/2010/main" xmlns="" val="3492724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52600" y="762000"/>
            <a:ext cx="5410199" cy="403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914400" y="5410200"/>
            <a:ext cx="6858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Disruptive Innovation Might Improve Life in Rural Areas</a:t>
            </a:r>
            <a:endParaRPr lang="en-US" dirty="0"/>
          </a:p>
        </p:txBody>
      </p:sp>
    </p:spTree>
    <p:extLst>
      <p:ext uri="{BB962C8B-B14F-4D97-AF65-F5344CB8AC3E}">
        <p14:creationId xmlns:p14="http://schemas.microsoft.com/office/powerpoint/2010/main" xmlns="" val="2463253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Transformation 3: Consumption Patterns</a:t>
            </a:r>
            <a:endParaRPr lang="en-US" dirty="0"/>
          </a:p>
        </p:txBody>
      </p:sp>
      <p:sp>
        <p:nvSpPr>
          <p:cNvPr id="3" name="Content Placeholder 2"/>
          <p:cNvSpPr>
            <a:spLocks noGrp="1"/>
          </p:cNvSpPr>
          <p:nvPr>
            <p:ph idx="1"/>
          </p:nvPr>
        </p:nvSpPr>
        <p:spPr/>
        <p:txBody>
          <a:bodyPr/>
          <a:lstStyle/>
          <a:p>
            <a:r>
              <a:rPr lang="en-US" dirty="0" smtClean="0"/>
              <a:t>We are now living beyond the means of the planet and will further do. </a:t>
            </a:r>
          </a:p>
          <a:p>
            <a:r>
              <a:rPr lang="en-US" dirty="0" smtClean="0"/>
              <a:t>This leads to the decline and quality of the resources we use. </a:t>
            </a:r>
          </a:p>
          <a:p>
            <a:r>
              <a:rPr lang="en-US" dirty="0" smtClean="0"/>
              <a:t>Threat on consumption can trigger changes towards more sustainable consumption patterns.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740</Words>
  <Application>Microsoft Office PowerPoint</Application>
  <PresentationFormat>On-screen Show (4:3)</PresentationFormat>
  <Paragraphs>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Future of Rural Development</vt:lpstr>
      <vt:lpstr>Why we are studying about the future Now?</vt:lpstr>
      <vt:lpstr>Transformation in Rural Development Thinking: Why Study Only Eight Transformations?</vt:lpstr>
      <vt:lpstr>Transformation 1: Globalization</vt:lpstr>
      <vt:lpstr>Slide 5</vt:lpstr>
      <vt:lpstr>Transformation 2: Connectivity</vt:lpstr>
      <vt:lpstr>Slide 7</vt:lpstr>
      <vt:lpstr>Slide 8</vt:lpstr>
      <vt:lpstr>Transformation 3: Consumption Patterns</vt:lpstr>
      <vt:lpstr>Slide 10</vt:lpstr>
      <vt:lpstr>Transformation 4: Ecological Decline &amp; Resource Scarcity</vt:lpstr>
      <vt:lpstr>Slide 12</vt:lpstr>
      <vt:lpstr>Transformation 5: Population Dynamics</vt:lpstr>
      <vt:lpstr>Transformation 6: Urbanization</vt:lpstr>
      <vt:lpstr>Transformation 7: Technology Development</vt:lpstr>
      <vt:lpstr>Transformation 8: Prosperity</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of Rural Development</dc:title>
  <dc:creator>Probook</dc:creator>
  <cp:lastModifiedBy>Faisal</cp:lastModifiedBy>
  <cp:revision>7</cp:revision>
  <dcterms:created xsi:type="dcterms:W3CDTF">2019-04-02T05:28:42Z</dcterms:created>
  <dcterms:modified xsi:type="dcterms:W3CDTF">2021-08-21T12:24:55Z</dcterms:modified>
</cp:coreProperties>
</file>