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67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3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0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6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7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5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1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15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5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7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3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B0A8D-CC7A-4E21-AFD4-DDEFCE1448CB}" type="datetimeFigureOut">
              <a:rPr lang="en-US" smtClean="0"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AE21-3072-4131-96FB-8C390B7C4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562"/>
          </a:xfrm>
        </p:spPr>
        <p:txBody>
          <a:bodyPr/>
          <a:lstStyle/>
          <a:p>
            <a:r>
              <a:rPr lang="en-US" b="1" dirty="0" smtClean="0"/>
              <a:t>VITAMINS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104" y="1298714"/>
            <a:ext cx="10986053" cy="527436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Vitamins are naturally occurring, organic molecule that is a normal constituent of the diet. It should be essential for our body &amp; is required to maintain normal cellular biochemistry and tissue integrity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b="1" dirty="0"/>
              <a:t>Vitamins Are Required to Maintain Normal Biochemical Functions of the Tissues:</a:t>
            </a:r>
            <a:endParaRPr lang="en-US" dirty="0"/>
          </a:p>
          <a:p>
            <a:pPr algn="just"/>
            <a:r>
              <a:rPr lang="en-US" dirty="0"/>
              <a:t>Most vitamins function either as a hormone/chemical messenger (</a:t>
            </a:r>
            <a:r>
              <a:rPr lang="en-US" dirty="0" err="1"/>
              <a:t>cholecalciferol</a:t>
            </a:r>
            <a:r>
              <a:rPr lang="en-US" dirty="0"/>
              <a:t>), structural component in some metabolic process (pantothenic acid), or a coenzyme (</a:t>
            </a:r>
            <a:r>
              <a:rPr lang="en-US" dirty="0" err="1"/>
              <a:t>phytonadione</a:t>
            </a:r>
            <a:r>
              <a:rPr lang="en-US" dirty="0"/>
              <a:t>, thiamine, riboflavin, niacin, pyridoxine, biotin, folic acid, </a:t>
            </a:r>
            <a:r>
              <a:rPr lang="en-US" dirty="0" err="1"/>
              <a:t>cyanocobalamin</a:t>
            </a:r>
            <a:r>
              <a:rPr lang="en-US" dirty="0"/>
              <a:t>). At least one vitamin has more than one biochemical role. Vitamin A</a:t>
            </a:r>
            <a:r>
              <a:rPr lang="en-US" b="1" dirty="0"/>
              <a:t> </a:t>
            </a:r>
            <a:r>
              <a:rPr lang="en-US" dirty="0"/>
              <a:t>as an aldehyde (retinal) is a structural component of the visual pigment rhodopsin and, in its acid form (retinoic acid), is a regulator of cell differentiation. The precise biochemical functions of ascorbic acid and a-</a:t>
            </a:r>
            <a:r>
              <a:rPr lang="en-US" dirty="0" err="1"/>
              <a:t>tocopherol</a:t>
            </a:r>
            <a:r>
              <a:rPr lang="en-US" dirty="0"/>
              <a:t> still are not well defined.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77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347" y="238538"/>
            <a:ext cx="11224591" cy="633453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Numerous compounds have been tested for their </a:t>
            </a:r>
            <a:r>
              <a:rPr lang="en-US" dirty="0" err="1" smtClean="0"/>
              <a:t>antihemorrhagic</a:t>
            </a:r>
            <a:r>
              <a:rPr lang="en-US" dirty="0"/>
              <a:t> </a:t>
            </a:r>
            <a:r>
              <a:rPr lang="en-US" dirty="0" smtClean="0"/>
              <a:t>activity, and significant biological activity is manifested in compounds with the following structure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when</a:t>
            </a:r>
          </a:p>
          <a:p>
            <a:r>
              <a:rPr lang="en-US" dirty="0" smtClean="0"/>
              <a:t>Ring </a:t>
            </a:r>
            <a:r>
              <a:rPr lang="en-US" dirty="0"/>
              <a:t>A is aromatic or </a:t>
            </a:r>
            <a:r>
              <a:rPr lang="en-US" dirty="0" err="1" smtClean="0"/>
              <a:t>hydroaromotic</a:t>
            </a:r>
            <a:r>
              <a:rPr lang="en-US" dirty="0"/>
              <a:t>.</a:t>
            </a:r>
          </a:p>
          <a:p>
            <a:r>
              <a:rPr lang="en-US" dirty="0" smtClean="0"/>
              <a:t>Ring </a:t>
            </a:r>
            <a:r>
              <a:rPr lang="en-US" dirty="0"/>
              <a:t>A is not substituted.</a:t>
            </a:r>
          </a:p>
          <a:p>
            <a:r>
              <a:rPr lang="en-US" dirty="0" smtClean="0"/>
              <a:t>Ring </a:t>
            </a:r>
            <a:r>
              <a:rPr lang="en-US" dirty="0"/>
              <a:t>B is aromatic or </a:t>
            </a:r>
            <a:r>
              <a:rPr lang="en-US" dirty="0" err="1"/>
              <a:t>hydroaromatic</a:t>
            </a:r>
            <a:r>
              <a:rPr lang="en-US" dirty="0"/>
              <a:t>.</a:t>
            </a:r>
          </a:p>
          <a:p>
            <a:r>
              <a:rPr lang="en-US" dirty="0" smtClean="0"/>
              <a:t>R </a:t>
            </a:r>
            <a:r>
              <a:rPr lang="en-US" dirty="0"/>
              <a:t>is OH. CO. OR. </a:t>
            </a:r>
            <a:r>
              <a:rPr lang="en-US" dirty="0" err="1"/>
              <a:t>OAc</a:t>
            </a:r>
            <a:r>
              <a:rPr lang="en-US" dirty="0"/>
              <a:t> (the R in OR is methyl or ethyl).</a:t>
            </a:r>
          </a:p>
          <a:p>
            <a:r>
              <a:rPr lang="en-US" dirty="0" smtClean="0"/>
              <a:t>R</a:t>
            </a:r>
            <a:r>
              <a:rPr lang="en-US" dirty="0"/>
              <a:t>' is methyl.</a:t>
            </a:r>
          </a:p>
          <a:p>
            <a:r>
              <a:rPr lang="en-US" dirty="0" smtClean="0"/>
              <a:t>R</a:t>
            </a:r>
            <a:r>
              <a:rPr lang="en-US" dirty="0"/>
              <a:t>" is H. sulfonic acid. </a:t>
            </a:r>
            <a:r>
              <a:rPr lang="en-US" dirty="0" err="1"/>
              <a:t>dimethylamino</a:t>
            </a:r>
            <a:r>
              <a:rPr lang="en-US" dirty="0"/>
              <a:t>. or an alkyl group </a:t>
            </a:r>
            <a:r>
              <a:rPr lang="en-US" dirty="0" smtClean="0"/>
              <a:t>containing 10 or more </a:t>
            </a:r>
            <a:r>
              <a:rPr lang="en-US" dirty="0"/>
              <a:t>carbon atoms. </a:t>
            </a:r>
            <a:endParaRPr lang="en-US" dirty="0" smtClean="0"/>
          </a:p>
          <a:p>
            <a:r>
              <a:rPr lang="en-US" dirty="0"/>
              <a:t>R'" is H, OH, NH2, CO. OR, Ac (the R in OR is methyl </a:t>
            </a:r>
            <a:r>
              <a:rPr lang="en-US" dirty="0" smtClean="0"/>
              <a:t>or ethyl</a:t>
            </a:r>
            <a:r>
              <a:rPr lang="en-US" dirty="0"/>
              <a:t>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2287" y="1150574"/>
            <a:ext cx="1900947" cy="153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26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Decreased </a:t>
            </a:r>
            <a:r>
              <a:rPr lang="en-US" dirty="0" err="1" smtClean="0"/>
              <a:t>antihemorrhagic</a:t>
            </a:r>
            <a:r>
              <a:rPr lang="en-US" dirty="0" smtClean="0"/>
              <a:t> activity is obtained when</a:t>
            </a:r>
          </a:p>
          <a:p>
            <a:r>
              <a:rPr lang="en-US" dirty="0" smtClean="0"/>
              <a:t>I. Ring A is substituted.</a:t>
            </a:r>
          </a:p>
          <a:p>
            <a:r>
              <a:rPr lang="en-US" dirty="0" smtClean="0"/>
              <a:t>2. R' is an alkyl group larger than a methyl.</a:t>
            </a:r>
          </a:p>
          <a:p>
            <a:r>
              <a:rPr lang="en-US" dirty="0" smtClean="0"/>
              <a:t>3. R" is a hydroxyl group.</a:t>
            </a:r>
          </a:p>
          <a:p>
            <a:r>
              <a:rPr lang="en-US" dirty="0" smtClean="0"/>
              <a:t>4. R" contains a hydroxyl group in a side chain.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5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7327"/>
          </a:xfrm>
        </p:spPr>
        <p:txBody>
          <a:bodyPr/>
          <a:lstStyle/>
          <a:p>
            <a:r>
              <a:rPr lang="en-US" dirty="0" smtClean="0"/>
              <a:t>Causes of Vitamin Deficiencies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2452"/>
            <a:ext cx="10744200" cy="4944511"/>
          </a:xfrm>
        </p:spPr>
        <p:txBody>
          <a:bodyPr>
            <a:normAutofit/>
          </a:bodyPr>
          <a:lstStyle/>
          <a:p>
            <a:r>
              <a:rPr lang="en-US" dirty="0" smtClean="0"/>
              <a:t>There are a variety of reasons why a person might be experiencing a vitamin deficiency including economics, genetics, diseased intestinal tract, alcoholism, a variety of medical conditions, lifestyle, and vitamin-drug interactions.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	Inadequate ingestion 	</a:t>
            </a:r>
          </a:p>
          <a:p>
            <a:r>
              <a:rPr lang="en-US" dirty="0" smtClean="0"/>
              <a:t>•	usually from a poor diet.</a:t>
            </a:r>
          </a:p>
          <a:p>
            <a:r>
              <a:rPr lang="en-US" dirty="0" smtClean="0"/>
              <a:t>•	Economic deprivation.</a:t>
            </a:r>
          </a:p>
          <a:p>
            <a:r>
              <a:rPr lang="en-US" dirty="0" smtClean="0"/>
              <a:t>•	Self-imposed reducing diets.</a:t>
            </a:r>
          </a:p>
          <a:p>
            <a:r>
              <a:rPr lang="en-US" dirty="0" smtClean="0"/>
              <a:t>•	Disease.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08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670" y="540163"/>
            <a:ext cx="11049000" cy="5913645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	Inadequate absorption	</a:t>
            </a:r>
          </a:p>
          <a:p>
            <a:r>
              <a:rPr lang="en-US" dirty="0" smtClean="0"/>
              <a:t>•	Diseased intestinal tract.</a:t>
            </a:r>
          </a:p>
          <a:p>
            <a:r>
              <a:rPr lang="en-US" dirty="0" smtClean="0"/>
              <a:t>•	Mineral oil laxatives, which may dissolve the oil-soluble vitamins.</a:t>
            </a:r>
          </a:p>
          <a:p>
            <a:r>
              <a:rPr lang="en-US" dirty="0" smtClean="0"/>
              <a:t>•	Ion exchange resins (</a:t>
            </a:r>
            <a:r>
              <a:rPr lang="en-US" dirty="0" err="1" smtClean="0"/>
              <a:t>colestipol</a:t>
            </a:r>
            <a:r>
              <a:rPr lang="en-US" dirty="0" smtClean="0"/>
              <a:t>, </a:t>
            </a:r>
            <a:r>
              <a:rPr lang="en-US" dirty="0" err="1" smtClean="0"/>
              <a:t>colestyramine</a:t>
            </a:r>
            <a:r>
              <a:rPr lang="en-US" dirty="0" smtClean="0"/>
              <a:t>), which complex with the bile salts and can interfere with the absorption of the oil-soluble vitamins.</a:t>
            </a:r>
          </a:p>
          <a:p>
            <a:r>
              <a:rPr lang="en-US" dirty="0" smtClean="0"/>
              <a:t>•	Aluminum antacids can complex with some of the vitamins and, when used chronically, most definitely can cause hypophosphatemia.</a:t>
            </a:r>
          </a:p>
          <a:p>
            <a:r>
              <a:rPr lang="en-US" dirty="0" smtClean="0"/>
              <a:t>•	Cystic fibrosis, which can cause fat malabsorption (</a:t>
            </a:r>
            <a:r>
              <a:rPr lang="en-US" dirty="0" err="1" smtClean="0"/>
              <a:t>steatorrhea</a:t>
            </a:r>
            <a:r>
              <a:rPr lang="en-US" dirty="0" smtClean="0"/>
              <a:t>) attributed to inadequate production of pancreatic lipases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	Inadequate utilization:</a:t>
            </a:r>
          </a:p>
          <a:p>
            <a:r>
              <a:rPr lang="en-US" dirty="0" smtClean="0"/>
              <a:t>•	Genetic disease</a:t>
            </a:r>
          </a:p>
          <a:p>
            <a:r>
              <a:rPr lang="en-US" dirty="0" smtClean="0"/>
              <a:t>•	Drug-vitamin interactions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159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/>
          <a:lstStyle/>
          <a:p>
            <a:r>
              <a:rPr lang="en-US" b="1" dirty="0" err="1"/>
              <a:t>Hypervitaminosis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365" y="1444487"/>
            <a:ext cx="10946296" cy="5181600"/>
          </a:xfrm>
        </p:spPr>
        <p:txBody>
          <a:bodyPr>
            <a:normAutofit fontScale="92500"/>
          </a:bodyPr>
          <a:lstStyle/>
          <a:p>
            <a:pPr algn="just"/>
            <a:r>
              <a:rPr lang="en-US" b="1" dirty="0" err="1"/>
              <a:t>Hypervitaminosis</a:t>
            </a:r>
            <a:r>
              <a:rPr lang="en-US" dirty="0"/>
              <a:t> refers to a condition of abnormally high storage levels of vitamins, which can lead to toxic symptoms</a:t>
            </a:r>
            <a:r>
              <a:rPr lang="en-US" dirty="0" smtClean="0"/>
              <a:t>. </a:t>
            </a:r>
            <a:r>
              <a:rPr lang="en-US" dirty="0" err="1"/>
              <a:t>Hypervitaminosis</a:t>
            </a:r>
            <a:r>
              <a:rPr lang="en-US" dirty="0"/>
              <a:t> primarily affects the fat soluble vitamins, as these are stored by the body for longer period than the water-soluble </a:t>
            </a:r>
            <a:r>
              <a:rPr lang="en-US" dirty="0" smtClean="0"/>
              <a:t>vitamins.</a:t>
            </a:r>
          </a:p>
          <a:p>
            <a:pPr algn="just"/>
            <a:r>
              <a:rPr lang="en-US" dirty="0" err="1" smtClean="0"/>
              <a:t>Hypervitaminosis</a:t>
            </a:r>
            <a:r>
              <a:rPr lang="en-US" dirty="0" smtClean="0"/>
              <a:t> </a:t>
            </a:r>
            <a:r>
              <a:rPr lang="en-US" dirty="0"/>
              <a:t>A can lead to both short- and </a:t>
            </a:r>
            <a:r>
              <a:rPr lang="en-US" dirty="0" smtClean="0"/>
              <a:t>long-term effects, they are central </a:t>
            </a:r>
            <a:r>
              <a:rPr lang="en-US" dirty="0"/>
              <a:t>nervous system </a:t>
            </a:r>
            <a:r>
              <a:rPr lang="en-US" dirty="0" smtClean="0"/>
              <a:t>effects including </a:t>
            </a:r>
            <a:r>
              <a:rPr lang="en-US" dirty="0"/>
              <a:t>increased intracranial pressure, headache. </a:t>
            </a:r>
            <a:r>
              <a:rPr lang="en-US" dirty="0" smtClean="0"/>
              <a:t>Irritability, and seizures; </a:t>
            </a:r>
            <a:r>
              <a:rPr lang="en-US" dirty="0"/>
              <a:t>gastrointestinal </a:t>
            </a:r>
            <a:r>
              <a:rPr lang="en-US" dirty="0" smtClean="0"/>
              <a:t>effects including nausea</a:t>
            </a:r>
            <a:r>
              <a:rPr lang="en-US" dirty="0"/>
              <a:t>, vomiting, and </a:t>
            </a:r>
            <a:r>
              <a:rPr lang="en-US" dirty="0" smtClean="0"/>
              <a:t>pain dermatological </a:t>
            </a:r>
            <a:r>
              <a:rPr lang="en-US" dirty="0"/>
              <a:t>effects such </a:t>
            </a:r>
            <a:r>
              <a:rPr lang="en-US" dirty="0" smtClean="0"/>
              <a:t>as desquamation</a:t>
            </a:r>
            <a:r>
              <a:rPr lang="en-US" dirty="0"/>
              <a:t>;</a:t>
            </a:r>
            <a:r>
              <a:rPr lang="en-US" dirty="0" smtClean="0"/>
              <a:t> </a:t>
            </a:r>
            <a:r>
              <a:rPr lang="en-US" dirty="0"/>
              <a:t>ophthalmic effects such as </a:t>
            </a:r>
            <a:r>
              <a:rPr lang="en-US" dirty="0" smtClean="0"/>
              <a:t>papilledema, </a:t>
            </a:r>
            <a:r>
              <a:rPr lang="en-US" dirty="0" err="1" smtClean="0"/>
              <a:t>scotoma</a:t>
            </a:r>
            <a:r>
              <a:rPr lang="en-US" dirty="0" smtClean="0"/>
              <a:t> </a:t>
            </a:r>
            <a:r>
              <a:rPr lang="en-US" dirty="0"/>
              <a:t>and photophobia; and liver damage.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teratogenic effects of vitamin A are also </a:t>
            </a:r>
            <a:r>
              <a:rPr lang="en-US" dirty="0" smtClean="0"/>
              <a:t>well known. Intake </a:t>
            </a:r>
            <a:r>
              <a:rPr lang="en-US" dirty="0"/>
              <a:t>of as little as 10.000 </a:t>
            </a:r>
            <a:r>
              <a:rPr lang="en-US" dirty="0" err="1"/>
              <a:t>lU</a:t>
            </a:r>
            <a:r>
              <a:rPr lang="en-US" dirty="0"/>
              <a:t>/day during </a:t>
            </a:r>
            <a:r>
              <a:rPr lang="en-US" dirty="0" smtClean="0"/>
              <a:t>pregnancy may </a:t>
            </a:r>
            <a:r>
              <a:rPr lang="en-US" dirty="0"/>
              <a:t>increase the risk of birth defects, and the </a:t>
            </a:r>
            <a:r>
              <a:rPr lang="en-US" dirty="0" smtClean="0"/>
              <a:t>risk increases </a:t>
            </a:r>
            <a:r>
              <a:rPr lang="en-US" dirty="0"/>
              <a:t>with increasing intake of vitamin A</a:t>
            </a:r>
            <a:r>
              <a:rPr lang="en-US" dirty="0" smtClean="0"/>
              <a:t>. Birth defects include craniofacial, neural </a:t>
            </a:r>
            <a:r>
              <a:rPr lang="en-US" dirty="0"/>
              <a:t>tube, and urogenital and </a:t>
            </a:r>
            <a:r>
              <a:rPr lang="en-US" dirty="0" smtClean="0"/>
              <a:t>musculoskeletal abnormalities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907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437323"/>
            <a:ext cx="10956235" cy="2597425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Hypervitaminosis</a:t>
            </a:r>
            <a:r>
              <a:rPr lang="en-US" dirty="0" smtClean="0"/>
              <a:t> D is a rare but potentially serious condition.</a:t>
            </a:r>
          </a:p>
          <a:p>
            <a:pPr algn="just"/>
            <a:r>
              <a:rPr lang="en-US" dirty="0"/>
              <a:t>Too much vitamin D can cause abnormally high levels of calcium in the blood. This can affect bones, tissues, and other organs. </a:t>
            </a:r>
            <a:endParaRPr lang="en-US" dirty="0" smtClean="0"/>
          </a:p>
          <a:p>
            <a:pPr algn="just"/>
            <a:r>
              <a:rPr lang="en-US" dirty="0"/>
              <a:t>Excessive amounts of vitamin D </a:t>
            </a:r>
            <a:r>
              <a:rPr lang="en-US" dirty="0" smtClean="0"/>
              <a:t>can </a:t>
            </a:r>
            <a:r>
              <a:rPr lang="en-US" dirty="0"/>
              <a:t>lead to a condition called </a:t>
            </a:r>
            <a:r>
              <a:rPr lang="en-US" dirty="0" err="1"/>
              <a:t>hypercalcemia</a:t>
            </a:r>
            <a:r>
              <a:rPr lang="en-US" dirty="0"/>
              <a:t> (too much </a:t>
            </a:r>
            <a:r>
              <a:rPr lang="en-US" dirty="0" smtClean="0"/>
              <a:t>calcium in blood</a:t>
            </a:r>
            <a:r>
              <a:rPr lang="en-US" dirty="0"/>
              <a:t>). Symptoms include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92696" y="2902227"/>
            <a:ext cx="9806608" cy="3750364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fatigue</a:t>
            </a:r>
          </a:p>
          <a:p>
            <a:r>
              <a:rPr lang="en-US" dirty="0" smtClean="0"/>
              <a:t>loss of appetite</a:t>
            </a:r>
          </a:p>
          <a:p>
            <a:r>
              <a:rPr lang="en-US" dirty="0" smtClean="0"/>
              <a:t>weight loss</a:t>
            </a:r>
          </a:p>
          <a:p>
            <a:r>
              <a:rPr lang="en-US" dirty="0" smtClean="0"/>
              <a:t>excessive thirst</a:t>
            </a:r>
          </a:p>
          <a:p>
            <a:r>
              <a:rPr lang="en-US" dirty="0" smtClean="0"/>
              <a:t>excessive urination</a:t>
            </a:r>
          </a:p>
          <a:p>
            <a:r>
              <a:rPr lang="en-US" dirty="0" smtClean="0"/>
              <a:t>dehydration</a:t>
            </a:r>
          </a:p>
          <a:p>
            <a:r>
              <a:rPr lang="en-US" dirty="0" smtClean="0"/>
              <a:t>constipation</a:t>
            </a:r>
          </a:p>
          <a:p>
            <a:r>
              <a:rPr lang="en-US" dirty="0" smtClean="0"/>
              <a:t>irritability, nervousness</a:t>
            </a:r>
          </a:p>
          <a:p>
            <a:r>
              <a:rPr lang="en-US" dirty="0" smtClean="0"/>
              <a:t>ringing in the ear (tinnitus)</a:t>
            </a:r>
          </a:p>
          <a:p>
            <a:r>
              <a:rPr lang="en-US" dirty="0" smtClean="0"/>
              <a:t>muscle weakness</a:t>
            </a:r>
          </a:p>
          <a:p>
            <a:r>
              <a:rPr lang="en-US" dirty="0" smtClean="0"/>
              <a:t>nausea, vomiting</a:t>
            </a:r>
          </a:p>
          <a:p>
            <a:r>
              <a:rPr lang="en-US" dirty="0" smtClean="0"/>
              <a:t>dizziness</a:t>
            </a:r>
          </a:p>
          <a:p>
            <a:r>
              <a:rPr lang="en-US" dirty="0" smtClean="0"/>
              <a:t>confusion, disorientation</a:t>
            </a:r>
          </a:p>
          <a:p>
            <a:r>
              <a:rPr lang="en-US" dirty="0" smtClean="0"/>
              <a:t>high blood pressure</a:t>
            </a:r>
          </a:p>
          <a:p>
            <a:r>
              <a:rPr lang="en-US" dirty="0" smtClean="0"/>
              <a:t>heart arrhythmias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25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895" y="328129"/>
            <a:ext cx="4740965" cy="6152184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Chemistry of </a:t>
            </a:r>
            <a:r>
              <a:rPr lang="en-US" b="1" dirty="0" err="1" smtClean="0"/>
              <a:t>Vit</a:t>
            </a:r>
            <a:r>
              <a:rPr lang="en-US" b="1" dirty="0" smtClean="0"/>
              <a:t> A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The commercial form of vitamin A is all-trans retinol, usually formulated as the acetate or </a:t>
            </a:r>
            <a:r>
              <a:rPr lang="en-US" dirty="0" err="1" smtClean="0"/>
              <a:t>palmitate</a:t>
            </a:r>
            <a:r>
              <a:rPr lang="en-US" dirty="0" smtClean="0"/>
              <a:t> ester. The active forms are the two oxidation products,</a:t>
            </a:r>
          </a:p>
          <a:p>
            <a:pPr algn="just"/>
            <a:r>
              <a:rPr lang="en-US" dirty="0" smtClean="0"/>
              <a:t>(1) retinal, which is a structural component of the visual pigment rhodopsin, and</a:t>
            </a:r>
          </a:p>
          <a:p>
            <a:pPr algn="just"/>
            <a:r>
              <a:rPr lang="en-US" dirty="0" smtClean="0"/>
              <a:t>(2) retinoic acid, which is required for cell differentiation.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554" y="169675"/>
            <a:ext cx="4162655" cy="664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34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79"/>
          </a:xfrm>
        </p:spPr>
        <p:txBody>
          <a:bodyPr/>
          <a:lstStyle/>
          <a:p>
            <a:r>
              <a:rPr lang="en-US" dirty="0" smtClean="0"/>
              <a:t>Vitamin D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870" y="1364974"/>
            <a:ext cx="11012556" cy="5181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Chemistry: There are two forms of vitamin D, and both are considered biologically equivalent. Irradiation of the major plant sterol, </a:t>
            </a:r>
            <a:r>
              <a:rPr lang="en-US" dirty="0" err="1" smtClean="0"/>
              <a:t>ergosterol</a:t>
            </a:r>
            <a:r>
              <a:rPr lang="en-US" dirty="0" smtClean="0"/>
              <a:t>, produces </a:t>
            </a:r>
            <a:r>
              <a:rPr lang="en-US" dirty="0" err="1" smtClean="0"/>
              <a:t>ergocalciferol</a:t>
            </a:r>
            <a:r>
              <a:rPr lang="en-US" dirty="0" smtClean="0"/>
              <a:t>, also known as vitamin D, they are photochemical reactions.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Biochemical Function: </a:t>
            </a:r>
            <a:r>
              <a:rPr lang="en-US" dirty="0" err="1" smtClean="0"/>
              <a:t>Calciferol</a:t>
            </a:r>
            <a:r>
              <a:rPr lang="en-US" dirty="0" smtClean="0"/>
              <a:t> function is complex and, with the exception of calcium transport from the intestinal tract, is poorly understood. Specific vitamin D receptors (VDRs) are found in 30 different tissues including bone, intestine, prostate and skin. There are at least 50 genes that respond to </a:t>
            </a:r>
            <a:r>
              <a:rPr lang="en-US" dirty="0" err="1" smtClean="0"/>
              <a:t>hydroxylated</a:t>
            </a:r>
            <a:r>
              <a:rPr lang="en-US" dirty="0" smtClean="0"/>
              <a:t> </a:t>
            </a:r>
            <a:r>
              <a:rPr lang="en-US" dirty="0" err="1" smtClean="0"/>
              <a:t>calciferols</a:t>
            </a:r>
            <a:r>
              <a:rPr lang="en-US" dirty="0" smtClean="0"/>
              <a:t> regulating calcium release and uptake and cell division.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6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047" y="232208"/>
            <a:ext cx="3483317" cy="591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08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Vitamin K</a:t>
            </a:r>
            <a:r>
              <a:rPr lang="en-US" dirty="0"/>
              <a:t> is a group of structurally similar, fat-soluble vitamins the human body requires for complete synthesis of certain proteins that are prerequisites for blood </a:t>
            </a:r>
            <a:r>
              <a:rPr lang="en-US" dirty="0" smtClean="0"/>
              <a:t>coagulation.</a:t>
            </a:r>
          </a:p>
          <a:p>
            <a:pPr algn="just"/>
            <a:r>
              <a:rPr lang="en-US" dirty="0"/>
              <a:t>Chemically, the vitamin K family comprises 2-methyl-1,4-naphthoquinone (3-) derivatives. Vitamin K includes two natural </a:t>
            </a:r>
            <a:r>
              <a:rPr lang="en-US" dirty="0" smtClean="0"/>
              <a:t>vitamins:</a:t>
            </a:r>
            <a:r>
              <a:rPr lang="en-US" dirty="0"/>
              <a:t> vitamin K</a:t>
            </a:r>
            <a:r>
              <a:rPr lang="en-US" baseline="-25000" dirty="0"/>
              <a:t>1</a:t>
            </a:r>
            <a:r>
              <a:rPr lang="en-US" dirty="0"/>
              <a:t> and vitamin K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0814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628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VITAMINS</vt:lpstr>
      <vt:lpstr>Causes of Vitamin Deficiencies</vt:lpstr>
      <vt:lpstr>PowerPoint Presentation</vt:lpstr>
      <vt:lpstr>Hypervitaminosis</vt:lpstr>
      <vt:lpstr>PowerPoint Presentation</vt:lpstr>
      <vt:lpstr>PowerPoint Presentation</vt:lpstr>
      <vt:lpstr>Vitamin D Family</vt:lpstr>
      <vt:lpstr>PowerPoint Presentation</vt:lpstr>
      <vt:lpstr>Vitamin K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VITAMINS</dc:title>
  <dc:creator>su</dc:creator>
  <cp:lastModifiedBy>su</cp:lastModifiedBy>
  <cp:revision>9</cp:revision>
  <dcterms:created xsi:type="dcterms:W3CDTF">2016-11-24T06:15:18Z</dcterms:created>
  <dcterms:modified xsi:type="dcterms:W3CDTF">2017-05-09T04:22:32Z</dcterms:modified>
</cp:coreProperties>
</file>