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6" r:id="rId2"/>
    <p:sldId id="288" r:id="rId3"/>
    <p:sldId id="258" r:id="rId4"/>
    <p:sldId id="290" r:id="rId5"/>
    <p:sldId id="265" r:id="rId6"/>
    <p:sldId id="289" r:id="rId7"/>
    <p:sldId id="278" r:id="rId8"/>
    <p:sldId id="291" r:id="rId9"/>
    <p:sldId id="280" r:id="rId10"/>
    <p:sldId id="283" r:id="rId11"/>
    <p:sldId id="284" r:id="rId12"/>
    <p:sldId id="285" r:id="rId13"/>
    <p:sldId id="286" r:id="rId14"/>
    <p:sldId id="287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0099"/>
    <a:srgbClr val="33CCCC"/>
    <a:srgbClr val="00CC99"/>
    <a:srgbClr val="7A0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8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0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8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7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3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9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3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2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8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8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0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51A1-0742-48EB-A5BE-00A32BC34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Interpolation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0A1F0-B69D-4687-B749-022B9C7F22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Lagrange Interpolation Formula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1A8E2-3F40-4C57-829E-465A76700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646" y="315977"/>
            <a:ext cx="222885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C130B5-582C-DC47-82A7-73FE4792B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1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B3A72-E8FD-4E29-9EEC-BA96471623B0}"/>
              </a:ext>
            </a:extLst>
          </p:cNvPr>
          <p:cNvSpPr/>
          <p:nvPr/>
        </p:nvSpPr>
        <p:spPr>
          <a:xfrm>
            <a:off x="319497" y="459032"/>
            <a:ext cx="10257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3:  Given  the following values: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75ABD2B-5504-43FF-BDC1-B2E0D8BA9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03951"/>
              </p:ext>
            </p:extLst>
          </p:nvPr>
        </p:nvGraphicFramePr>
        <p:xfrm>
          <a:off x="1384088" y="1137983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0186244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3708981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484293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894709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0053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0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78585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D6AA8A8-49B4-4A7B-B480-C729E18D5436}"/>
              </a:ext>
            </a:extLst>
          </p:cNvPr>
          <p:cNvSpPr/>
          <p:nvPr/>
        </p:nvSpPr>
        <p:spPr>
          <a:xfrm>
            <a:off x="403413" y="2261020"/>
            <a:ext cx="7939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Find the Lagrange’s polynomial 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12433-7107-4C1C-96B2-084C73F303FF}"/>
              </a:ext>
            </a:extLst>
          </p:cNvPr>
          <p:cNvSpPr txBox="1"/>
          <p:nvPr/>
        </p:nvSpPr>
        <p:spPr>
          <a:xfrm>
            <a:off x="403413" y="2992877"/>
            <a:ext cx="290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20D79BE-5F20-4982-8B8C-9F6FAED786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4088" y="3392706"/>
                <a:ext cx="9788217" cy="3058171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Lagrange’s formula, we have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 3" charset="2"/>
                  <a:buNone/>
                </a:pPr>
                <a:endParaRPr lang="en-US" sz="2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……(1)</a:t>
                </a:r>
              </a:p>
              <a:p>
                <a:pPr marL="0" indent="0">
                  <a:buFont typeface="Wingdings 3" charset="2"/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20D79BE-5F20-4982-8B8C-9F6FAED78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088" y="3392706"/>
                <a:ext cx="9788217" cy="3058171"/>
              </a:xfrm>
              <a:prstGeom prst="rect">
                <a:avLst/>
              </a:prstGeom>
              <a:blipFill>
                <a:blip r:embed="rId2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5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5D92BDA-0540-41BF-9859-30A23A26A2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568" y="1581414"/>
                <a:ext cx="11953702" cy="501889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−5)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2)(−1−5)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−5)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0+1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−5)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2+1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5+1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×15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−5)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(−1)(−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−5)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(1)(−2)(−15)</m:t>
                          </m:r>
                        </m:den>
                      </m:f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−5)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)(2)(−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)(5)(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×15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sz="2000" b="0" i="1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0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000" b="0" i="1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000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5D92BDA-0540-41BF-9859-30A23A26A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68" y="1581414"/>
                <a:ext cx="11953702" cy="50188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64DF0A0-B0FA-4741-B44F-879F701C7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975297"/>
              </p:ext>
            </p:extLst>
          </p:nvPr>
        </p:nvGraphicFramePr>
        <p:xfrm>
          <a:off x="1818460" y="473532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0186244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3708981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484293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894709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0053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0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785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2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56ED5B-56B4-4C9D-A13E-9C1FE176B87D}"/>
              </a:ext>
            </a:extLst>
          </p:cNvPr>
          <p:cNvSpPr/>
          <p:nvPr/>
        </p:nvSpPr>
        <p:spPr>
          <a:xfrm>
            <a:off x="388837" y="594872"/>
            <a:ext cx="10257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4:  Given  the following values: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5B1F570B-8DD2-414B-B949-12084CDE4F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6290220"/>
                  </p:ext>
                </p:extLst>
              </p:nvPr>
            </p:nvGraphicFramePr>
            <p:xfrm>
              <a:off x="1793891" y="1195520"/>
              <a:ext cx="8128000" cy="9234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01862441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3708981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4842933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89470998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200538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𝟓𝟎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𝟓𝟐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𝟓𝟒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𝟓𝟔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8706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  <m:rad>
                                  <m:ra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g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𝟔𝟖𝟒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𝟕𝟑𝟐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𝟕𝟕𝟗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𝟖𝟐𝟓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785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5B1F570B-8DD2-414B-B949-12084CDE4F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6290220"/>
                  </p:ext>
                </p:extLst>
              </p:nvPr>
            </p:nvGraphicFramePr>
            <p:xfrm>
              <a:off x="1793891" y="1195520"/>
              <a:ext cx="8128000" cy="9234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01862441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3708981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4842933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89470998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200538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>
                        <a:blipFill>
                          <a:blip r:embed="rId2"/>
                          <a:stretch>
                            <a:fillRect l="-781" t="-2778" r="-402344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>
                        <a:blipFill>
                          <a:blip r:embed="rId2"/>
                          <a:stretch>
                            <a:fillRect l="-100781" t="-2778" r="-302344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>
                        <a:blipFill>
                          <a:blip r:embed="rId2"/>
                          <a:stretch>
                            <a:fillRect l="-199225" t="-2778" r="-200000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>
                        <a:blipFill>
                          <a:blip r:embed="rId2"/>
                          <a:stretch>
                            <a:fillRect l="-301563" t="-2778" r="-101563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>
                        <a:blipFill>
                          <a:blip r:embed="rId2"/>
                          <a:stretch>
                            <a:fillRect l="-401563" t="-2778" r="-1563" b="-1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8706075"/>
                      </a:ext>
                    </a:extLst>
                  </a:tr>
                  <a:tr h="466217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>
                        <a:blipFill>
                          <a:blip r:embed="rId2"/>
                          <a:stretch>
                            <a:fillRect l="-781" t="-100000" r="-402344" b="-24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>
                        <a:blipFill>
                          <a:blip r:embed="rId2"/>
                          <a:stretch>
                            <a:fillRect l="-100781" t="-100000" r="-302344" b="-24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>
                        <a:blipFill>
                          <a:blip r:embed="rId2"/>
                          <a:stretch>
                            <a:fillRect l="-199225" t="-100000" r="-200000" b="-24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>
                        <a:blipFill>
                          <a:blip r:embed="rId2"/>
                          <a:stretch>
                            <a:fillRect l="-301563" t="-100000" r="-101563" b="-24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>
                        <a:blipFill>
                          <a:blip r:embed="rId2"/>
                          <a:stretch>
                            <a:fillRect l="-401563" t="-100000" r="-1563" b="-243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97858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049868-BFF7-4D44-BF0D-7892F4003067}"/>
                  </a:ext>
                </a:extLst>
              </p:cNvPr>
              <p:cNvSpPr/>
              <p:nvPr/>
            </p:nvSpPr>
            <p:spPr>
              <a:xfrm>
                <a:off x="446049" y="2376471"/>
                <a:ext cx="11574966" cy="470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Lagrange’s formula to Find the value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𝟕𝟓𝟔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049868-BFF7-4D44-BF0D-7892F400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9" y="2376471"/>
                <a:ext cx="11574966" cy="470770"/>
              </a:xfrm>
              <a:prstGeom prst="rect">
                <a:avLst/>
              </a:prstGeom>
              <a:blipFill>
                <a:blip r:embed="rId3"/>
                <a:stretch>
                  <a:fillRect l="-877" t="-10526" b="-26316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369BFCB-E2C9-034D-8950-D73A2D5904B9}"/>
              </a:ext>
            </a:extLst>
          </p:cNvPr>
          <p:cNvGrpSpPr/>
          <p:nvPr/>
        </p:nvGrpSpPr>
        <p:grpSpPr>
          <a:xfrm>
            <a:off x="7344885" y="4135127"/>
            <a:ext cx="1912062" cy="2199727"/>
            <a:chOff x="7344885" y="4135127"/>
            <a:chExt cx="1912062" cy="21997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342C523-39F4-4A15-8028-17F7F04E0BBB}"/>
                    </a:ext>
                  </a:extLst>
                </p:cNvPr>
                <p:cNvSpPr/>
                <p:nvPr/>
              </p:nvSpPr>
              <p:spPr>
                <a:xfrm>
                  <a:off x="7344885" y="4135127"/>
                  <a:ext cx="19120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𝟔𝟖𝟒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342C523-39F4-4A15-8028-17F7F04E0B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4885" y="4135127"/>
                  <a:ext cx="1912062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316" t="-10811" r="-3289" b="-29730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9FEF456-B48C-47B4-83E3-DFA9D223E4BC}"/>
                    </a:ext>
                  </a:extLst>
                </p:cNvPr>
                <p:cNvSpPr txBox="1"/>
                <p:nvPr/>
              </p:nvSpPr>
              <p:spPr>
                <a:xfrm>
                  <a:off x="7344885" y="5311495"/>
                  <a:ext cx="17040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3.779,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9FEF456-B48C-47B4-83E3-DFA9D223E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4885" y="5311495"/>
                  <a:ext cx="170403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481" t="-10811" b="-29730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8F68543-38C4-4785-95C2-7C46FEBB6587}"/>
                    </a:ext>
                  </a:extLst>
                </p:cNvPr>
                <p:cNvSpPr txBox="1"/>
                <p:nvPr/>
              </p:nvSpPr>
              <p:spPr>
                <a:xfrm>
                  <a:off x="7344885" y="5873189"/>
                  <a:ext cx="17918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3.825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8F68543-38C4-4785-95C2-7C46FEBB65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4885" y="5873189"/>
                  <a:ext cx="179183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408" t="-10811" b="-29730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80134E9-B4DB-4C7D-89F4-06E4B2D5D914}"/>
                    </a:ext>
                  </a:extLst>
                </p:cNvPr>
                <p:cNvSpPr/>
                <p:nvPr/>
              </p:nvSpPr>
              <p:spPr>
                <a:xfrm>
                  <a:off x="7344885" y="4751567"/>
                  <a:ext cx="17667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3.732 , 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80134E9-B4DB-4C7D-89F4-06E4B2D5D9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4885" y="4751567"/>
                  <a:ext cx="17667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429" t="-7895" r="-4286" b="-28947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05F3A2-6510-A547-A0A6-23704654FE73}"/>
              </a:ext>
            </a:extLst>
          </p:cNvPr>
          <p:cNvGrpSpPr/>
          <p:nvPr/>
        </p:nvGrpSpPr>
        <p:grpSpPr>
          <a:xfrm>
            <a:off x="4895682" y="4135127"/>
            <a:ext cx="1509709" cy="2199728"/>
            <a:chOff x="4895682" y="4135127"/>
            <a:chExt cx="1509709" cy="21997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EC5CBDF-BC5B-45E8-9C20-18FF31A96816}"/>
                    </a:ext>
                  </a:extLst>
                </p:cNvPr>
                <p:cNvSpPr/>
                <p:nvPr/>
              </p:nvSpPr>
              <p:spPr>
                <a:xfrm>
                  <a:off x="4895682" y="4710396"/>
                  <a:ext cx="15097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𝟓𝟐</m:t>
                      </m:r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,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7EC5CBDF-BC5B-45E8-9C20-18FF31A968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682" y="4710396"/>
                  <a:ext cx="1509709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10811" r="-5000" b="-29730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2600359-85B8-4538-8DBE-AFF217F5E728}"/>
                    </a:ext>
                  </a:extLst>
                </p:cNvPr>
                <p:cNvSpPr/>
                <p:nvPr/>
              </p:nvSpPr>
              <p:spPr>
                <a:xfrm>
                  <a:off x="4895682" y="5314176"/>
                  <a:ext cx="149367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2600359-85B8-4538-8DBE-AFF217F5E7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682" y="5314176"/>
                  <a:ext cx="1493679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391A2E6-117C-4B50-BACA-022D2A62646E}"/>
                    </a:ext>
                  </a:extLst>
                </p:cNvPr>
                <p:cNvSpPr/>
                <p:nvPr/>
              </p:nvSpPr>
              <p:spPr>
                <a:xfrm>
                  <a:off x="4895682" y="5873190"/>
                  <a:ext cx="141833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391A2E6-117C-4B50-BACA-022D2A6264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682" y="5873190"/>
                  <a:ext cx="1418337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4671772-83B6-49B4-A785-C75F3ABDEFAA}"/>
                    </a:ext>
                  </a:extLst>
                </p:cNvPr>
                <p:cNvSpPr/>
                <p:nvPr/>
              </p:nvSpPr>
              <p:spPr>
                <a:xfrm>
                  <a:off x="4895682" y="4135127"/>
                  <a:ext cx="1333955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50 ,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4671772-83B6-49B4-A785-C75F3ABDEF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682" y="4135127"/>
                  <a:ext cx="1333955" cy="461665"/>
                </a:xfrm>
                <a:prstGeom prst="rect">
                  <a:avLst/>
                </a:prstGeom>
                <a:blipFill>
                  <a:blip r:embed="rId11"/>
                  <a:stretch>
                    <a:fillRect t="-10811" r="-3774" b="-29730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896D30-4025-F54F-94BD-AF0E2ABFF29A}"/>
              </a:ext>
            </a:extLst>
          </p:cNvPr>
          <p:cNvGrpSpPr/>
          <p:nvPr/>
        </p:nvGrpSpPr>
        <p:grpSpPr>
          <a:xfrm>
            <a:off x="414565" y="3494683"/>
            <a:ext cx="4514276" cy="1111214"/>
            <a:chOff x="414565" y="3494683"/>
            <a:chExt cx="4514276" cy="11112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3D7DB2-1808-42C8-ACA6-7FE95961A41D}"/>
                    </a:ext>
                  </a:extLst>
                </p:cNvPr>
                <p:cNvSpPr txBox="1"/>
                <p:nvPr/>
              </p:nvSpPr>
              <p:spPr>
                <a:xfrm>
                  <a:off x="617736" y="4135127"/>
                  <a:ext cx="4311105" cy="470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Given, 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ad>
                        <m:ra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𝟕𝟓𝟔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a14:m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63D7DB2-1808-42C8-ACA6-7FE95961A4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736" y="4135127"/>
                  <a:ext cx="4311105" cy="470770"/>
                </a:xfrm>
                <a:prstGeom prst="rect">
                  <a:avLst/>
                </a:prstGeom>
                <a:blipFill>
                  <a:blip r:embed="rId12"/>
                  <a:stretch>
                    <a:fillRect l="-1466" t="-7895" r="-1466" b="-28947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DCB601-0C19-6F44-B737-3BB5B0C709F1}"/>
                </a:ext>
              </a:extLst>
            </p:cNvPr>
            <p:cNvSpPr txBox="1"/>
            <p:nvPr/>
          </p:nvSpPr>
          <p:spPr>
            <a:xfrm>
              <a:off x="414565" y="3494683"/>
              <a:ext cx="2902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98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E288CA9-CEB3-4FBF-B4F3-D8B12B1A13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780" y="1089758"/>
                <a:ext cx="11653025" cy="379447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Lagrange’s formula,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 3" charset="2"/>
                  <a:buNone/>
                </a:pPr>
                <a:endParaRPr 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……(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 3" charset="2"/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E288CA9-CEB3-4FBF-B4F3-D8B12B1A1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0" y="1089758"/>
                <a:ext cx="11653025" cy="3794476"/>
              </a:xfrm>
              <a:prstGeom prst="rect">
                <a:avLst/>
              </a:prstGeom>
              <a:blipFill>
                <a:blip r:embed="rId2"/>
                <a:stretch>
                  <a:fillRect l="-871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78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15C2B7-44B1-0840-A446-80D3CDD9EFED}"/>
              </a:ext>
            </a:extLst>
          </p:cNvPr>
          <p:cNvGrpSpPr/>
          <p:nvPr/>
        </p:nvGrpSpPr>
        <p:grpSpPr>
          <a:xfrm>
            <a:off x="904035" y="176885"/>
            <a:ext cx="9091912" cy="1465695"/>
            <a:chOff x="904035" y="176885"/>
            <a:chExt cx="9091912" cy="1465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A60F457-F802-49C2-BB3E-569669832768}"/>
                    </a:ext>
                  </a:extLst>
                </p:cNvPr>
                <p:cNvSpPr txBox="1"/>
                <p:nvPr/>
              </p:nvSpPr>
              <p:spPr>
                <a:xfrm>
                  <a:off x="904035" y="176885"/>
                  <a:ext cx="4716180" cy="470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Given ,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ad>
                        <m:ra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𝟕𝟓𝟔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a14:m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A60F457-F802-49C2-BB3E-569669832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035" y="176885"/>
                  <a:ext cx="4716180" cy="470770"/>
                </a:xfrm>
                <a:prstGeom prst="rect">
                  <a:avLst/>
                </a:prstGeom>
                <a:blipFill>
                  <a:blip r:embed="rId2"/>
                  <a:stretch>
                    <a:fillRect t="-5263" b="-31579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F4236AE-5775-47C2-8FC2-DA8E37E1D255}"/>
                    </a:ext>
                  </a:extLst>
                </p:cNvPr>
                <p:cNvSpPr/>
                <p:nvPr/>
              </p:nvSpPr>
              <p:spPr>
                <a:xfrm>
                  <a:off x="4308137" y="737377"/>
                  <a:ext cx="15097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𝟓𝟐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, 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F4236AE-5775-47C2-8FC2-DA8E37E1D2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137" y="737377"/>
                  <a:ext cx="1509709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811" r="-5882" b="-29730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D494093-8C8B-471A-B6BA-91F2CBDA01B1}"/>
                    </a:ext>
                  </a:extLst>
                </p:cNvPr>
                <p:cNvSpPr/>
                <p:nvPr/>
              </p:nvSpPr>
              <p:spPr>
                <a:xfrm>
                  <a:off x="2035901" y="1180915"/>
                  <a:ext cx="19120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𝟔𝟖𝟒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D494093-8C8B-471A-B6BA-91F2CBDA01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5901" y="1180915"/>
                  <a:ext cx="1912062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316" t="-10811" r="-3289" b="-29730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AADDE2D-406B-47C8-A667-988ECD61B99B}"/>
                    </a:ext>
                  </a:extLst>
                </p:cNvPr>
                <p:cNvSpPr/>
                <p:nvPr/>
              </p:nvSpPr>
              <p:spPr>
                <a:xfrm>
                  <a:off x="6346162" y="737377"/>
                  <a:ext cx="149367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AADDE2D-406B-47C8-A667-988ECD61B9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6162" y="737377"/>
                  <a:ext cx="1493679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840" b="-21622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D50D29C-3578-4A0E-9ECD-D6CAF0EB7461}"/>
                    </a:ext>
                  </a:extLst>
                </p:cNvPr>
                <p:cNvSpPr/>
                <p:nvPr/>
              </p:nvSpPr>
              <p:spPr>
                <a:xfrm>
                  <a:off x="8244039" y="737377"/>
                  <a:ext cx="141833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D50D29C-3578-4A0E-9ECD-D6CAF0EB74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039" y="737377"/>
                  <a:ext cx="1418337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979C668-D54F-4AC9-988E-DACD34034F0D}"/>
                    </a:ext>
                  </a:extLst>
                </p:cNvPr>
                <p:cNvSpPr txBox="1"/>
                <p:nvPr/>
              </p:nvSpPr>
              <p:spPr>
                <a:xfrm>
                  <a:off x="6350846" y="1180915"/>
                  <a:ext cx="17040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3.779,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979C668-D54F-4AC9-988E-DACD34034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846" y="1180915"/>
                  <a:ext cx="1704035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481" t="-10811" b="-29730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E309F9C-BCE5-4FF8-8E0D-5E80D77B2B07}"/>
                    </a:ext>
                  </a:extLst>
                </p:cNvPr>
                <p:cNvSpPr txBox="1"/>
                <p:nvPr/>
              </p:nvSpPr>
              <p:spPr>
                <a:xfrm>
                  <a:off x="8204111" y="1180915"/>
                  <a:ext cx="17918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3.825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E309F9C-BCE5-4FF8-8E0D-5E80D77B2B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111" y="1180915"/>
                  <a:ext cx="1791836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408" t="-10811" b="-29730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5280CB0-6871-4FBD-B15A-D859D645BDC4}"/>
                    </a:ext>
                  </a:extLst>
                </p:cNvPr>
                <p:cNvSpPr/>
                <p:nvPr/>
              </p:nvSpPr>
              <p:spPr>
                <a:xfrm>
                  <a:off x="4271246" y="1180915"/>
                  <a:ext cx="17667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3.732 , 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5280CB0-6871-4FBD-B15A-D859D645BD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1246" y="1180915"/>
                  <a:ext cx="1766766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429" t="-10811" r="-4286" b="-29730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54ABCC6-FE3D-4B90-AA73-14CF6A024FD5}"/>
                    </a:ext>
                  </a:extLst>
                </p:cNvPr>
                <p:cNvSpPr/>
                <p:nvPr/>
              </p:nvSpPr>
              <p:spPr>
                <a:xfrm>
                  <a:off x="2081008" y="737377"/>
                  <a:ext cx="172155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,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54ABCC6-FE3D-4B90-AA73-14CF6A024F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1008" y="737377"/>
                  <a:ext cx="1721558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6ACC54A-96CD-481D-A0CF-5537214D26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4078" y="1826363"/>
                <a:ext cx="11095265" cy="4741705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1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3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3.756</m:t>
                              </m:r>
                              <m:r>
                                <a:rPr lang="en-US" sz="3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3.732</m:t>
                              </m:r>
                            </m:e>
                          </m:d>
                          <m:d>
                            <m:dPr>
                              <m:ctrlPr>
                                <a:rPr lang="en-US" sz="3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3.756</m:t>
                              </m:r>
                              <m:r>
                                <a:rPr lang="en-US" sz="3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3.779</m:t>
                              </m:r>
                            </m:e>
                          </m:d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(3.756−3.825)</m:t>
                          </m:r>
                        </m:num>
                        <m:den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3.684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3.732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3.684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3.779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(3.684−3.825)</m:t>
                          </m:r>
                        </m:den>
                      </m:f>
                      <m:r>
                        <a:rPr lang="en-US" sz="3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1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50</m:t>
                      </m:r>
                    </m:oMath>
                  </m:oMathPara>
                </a14:m>
                <a:endParaRPr lang="en-US" sz="31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3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3.756</m:t>
                              </m:r>
                              <m:r>
                                <a:rPr lang="en-US" sz="3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3.684</m:t>
                              </m:r>
                            </m:e>
                          </m:d>
                          <m:d>
                            <m:dPr>
                              <m:ctrlPr>
                                <a:rPr lang="en-US" sz="3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3.756</m:t>
                              </m:r>
                              <m:r>
                                <a:rPr lang="en-US" sz="3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3.779</m:t>
                              </m:r>
                            </m:e>
                          </m:d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3.756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3.825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3.732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3.684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3.732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3.779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3.732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3.825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1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×52</m:t>
                      </m:r>
                      <m:r>
                        <a:rPr lang="en-US" sz="31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1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3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3.756</m:t>
                              </m:r>
                              <m:r>
                                <a:rPr lang="en-US" sz="3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3.684</m:t>
                              </m:r>
                            </m:e>
                          </m:d>
                          <m:d>
                            <m:dPr>
                              <m:ctrlPr>
                                <a:rPr lang="en-US" sz="3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3.756</m:t>
                              </m:r>
                              <m:r>
                                <a:rPr lang="en-US" sz="3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3.732</m:t>
                              </m:r>
                            </m:e>
                          </m:d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3.756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3.825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3.779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3.684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3.779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3.732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3.779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3.825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×54 </m:t>
                      </m:r>
                    </m:oMath>
                  </m:oMathPara>
                </a14:m>
                <a:endParaRPr lang="en-US" sz="31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3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3.756</m:t>
                              </m:r>
                              <m:r>
                                <a:rPr lang="en-US" sz="3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3.684</m:t>
                              </m:r>
                            </m:e>
                          </m:d>
                          <m:d>
                            <m:dPr>
                              <m:ctrlPr>
                                <a:rPr lang="en-US" sz="3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3.756</m:t>
                              </m:r>
                              <m:r>
                                <a:rPr lang="en-US" sz="3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3.732</m:t>
                              </m:r>
                            </m:e>
                          </m:d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3.756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3.779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3.825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3.684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3.825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3.732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3.825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3.779</m:t>
                          </m:r>
                          <m:r>
                            <a:rPr lang="en-US" sz="3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×56 </m:t>
                      </m:r>
                      <m:r>
                        <a:rPr lang="en-US" sz="31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1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dirty="0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sz="3100" b="0" i="1" dirty="0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100" b="0" i="1" dirty="0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52.9879</m:t>
                      </m:r>
                    </m:oMath>
                  </m:oMathPara>
                </a14:m>
                <a:endParaRPr lang="en-US" sz="3100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6ACC54A-96CD-481D-A0CF-5537214D2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78" y="1826363"/>
                <a:ext cx="11095265" cy="4741705"/>
              </a:xfrm>
              <a:prstGeom prst="rect">
                <a:avLst/>
              </a:prstGeom>
              <a:blipFill>
                <a:blip r:embed="rId11"/>
                <a:stretch>
                  <a:fillRect l="-914" b="-1340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8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37C27-265F-42F3-960A-372D01E9E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9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7590-A033-4CE4-B374-39E205E08FFF}"/>
              </a:ext>
            </a:extLst>
          </p:cNvPr>
          <p:cNvSpPr txBox="1">
            <a:spLocks/>
          </p:cNvSpPr>
          <p:nvPr/>
        </p:nvSpPr>
        <p:spPr>
          <a:xfrm>
            <a:off x="1523429" y="353069"/>
            <a:ext cx="10799180" cy="63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Types of Interpolation (According to Method)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8B34D1-9414-4C21-A28C-064E979513F8}"/>
              </a:ext>
            </a:extLst>
          </p:cNvPr>
          <p:cNvGrpSpPr/>
          <p:nvPr/>
        </p:nvGrpSpPr>
        <p:grpSpPr>
          <a:xfrm>
            <a:off x="2533285" y="1253068"/>
            <a:ext cx="6987822" cy="2912534"/>
            <a:chOff x="2533285" y="1253068"/>
            <a:chExt cx="6987822" cy="2912534"/>
          </a:xfrm>
        </p:grpSpPr>
        <p:sp>
          <p:nvSpPr>
            <p:cNvPr id="4" name="Rounded Rectangle 6">
              <a:extLst>
                <a:ext uri="{FF2B5EF4-FFF2-40B4-BE49-F238E27FC236}">
                  <a16:creationId xmlns:a16="http://schemas.microsoft.com/office/drawing/2014/main" id="{01FFD277-5EFD-498B-A765-8EBBA89C931F}"/>
                </a:ext>
              </a:extLst>
            </p:cNvPr>
            <p:cNvSpPr/>
            <p:nvPr/>
          </p:nvSpPr>
          <p:spPr>
            <a:xfrm>
              <a:off x="3775061" y="1253068"/>
              <a:ext cx="4278489" cy="1162755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+mj-ea"/>
                  <a:cs typeface="+mj-cs"/>
                </a:rPr>
                <a:t>Interpolation</a:t>
              </a:r>
              <a:endParaRPr lang="en-US" b="1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10AF773-1873-4A65-8F4A-1FB4392BCDB5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5908662" y="2415823"/>
              <a:ext cx="0" cy="869245"/>
            </a:xfrm>
            <a:prstGeom prst="straightConnector1">
              <a:avLst/>
            </a:prstGeom>
            <a:ln w="76200"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0B26260-970E-4197-BF2A-4067894A5BC9}"/>
                </a:ext>
              </a:extLst>
            </p:cNvPr>
            <p:cNvCxnSpPr/>
            <p:nvPr/>
          </p:nvCxnSpPr>
          <p:spPr>
            <a:xfrm flipV="1">
              <a:off x="2533285" y="3285068"/>
              <a:ext cx="6987822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7ED5A28-4EFC-4D08-BCC0-30B334E723B6}"/>
                </a:ext>
              </a:extLst>
            </p:cNvPr>
            <p:cNvCxnSpPr/>
            <p:nvPr/>
          </p:nvCxnSpPr>
          <p:spPr>
            <a:xfrm flipH="1">
              <a:off x="2563765" y="3296357"/>
              <a:ext cx="0" cy="86924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930FD2-5BA8-4B67-A160-3526BF059D6C}"/>
                </a:ext>
              </a:extLst>
            </p:cNvPr>
            <p:cNvCxnSpPr/>
            <p:nvPr/>
          </p:nvCxnSpPr>
          <p:spPr>
            <a:xfrm>
              <a:off x="9479668" y="3287210"/>
              <a:ext cx="0" cy="85581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517383C-C1BD-4F1B-8C61-A0197CF3C63D}"/>
              </a:ext>
            </a:extLst>
          </p:cNvPr>
          <p:cNvSpPr/>
          <p:nvPr/>
        </p:nvSpPr>
        <p:spPr>
          <a:xfrm>
            <a:off x="336167" y="4176891"/>
            <a:ext cx="4976613" cy="8153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Newton’s Interpolation Formula</a:t>
            </a:r>
            <a:endParaRPr lang="en-US" sz="2800" b="1" dirty="0"/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ACC5E805-E340-4E35-8C33-FF3E330E424D}"/>
              </a:ext>
            </a:extLst>
          </p:cNvPr>
          <p:cNvSpPr/>
          <p:nvPr/>
        </p:nvSpPr>
        <p:spPr>
          <a:xfrm>
            <a:off x="7180918" y="4143023"/>
            <a:ext cx="4734833" cy="83409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Lagrange’s Interpolation Formula</a:t>
            </a:r>
            <a:endParaRPr lang="en-US" sz="28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20">
                <a:extLst>
                  <a:ext uri="{FF2B5EF4-FFF2-40B4-BE49-F238E27FC236}">
                    <a16:creationId xmlns:a16="http://schemas.microsoft.com/office/drawing/2014/main" id="{568FFA10-9047-467E-9A9E-11254343590E}"/>
                  </a:ext>
                </a:extLst>
              </p:cNvPr>
              <p:cNvSpPr/>
              <p:nvPr/>
            </p:nvSpPr>
            <p:spPr>
              <a:xfrm rot="20600845">
                <a:off x="128576" y="1998690"/>
                <a:ext cx="2860627" cy="1316019"/>
              </a:xfrm>
              <a:prstGeom prst="wedgeRoundRectCallout">
                <a:avLst>
                  <a:gd name="adj1" fmla="val -25308"/>
                  <a:gd name="adj2" fmla="val 10310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difference of value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equal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ular Callout 20">
                <a:extLst>
                  <a:ext uri="{FF2B5EF4-FFF2-40B4-BE49-F238E27FC236}">
                    <a16:creationId xmlns:a16="http://schemas.microsoft.com/office/drawing/2014/main" id="{568FFA10-9047-467E-9A9E-1125434359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00845">
                <a:off x="128576" y="1998690"/>
                <a:ext cx="2860627" cy="1316019"/>
              </a:xfrm>
              <a:prstGeom prst="wedgeRoundRectCallout">
                <a:avLst>
                  <a:gd name="adj1" fmla="val -25308"/>
                  <a:gd name="adj2" fmla="val 103105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ular Callout 20">
                <a:extLst>
                  <a:ext uri="{FF2B5EF4-FFF2-40B4-BE49-F238E27FC236}">
                    <a16:creationId xmlns:a16="http://schemas.microsoft.com/office/drawing/2014/main" id="{46262A52-0014-164B-AAEC-5EE960B22CA6}"/>
                  </a:ext>
                </a:extLst>
              </p:cNvPr>
              <p:cNvSpPr/>
              <p:nvPr/>
            </p:nvSpPr>
            <p:spPr>
              <a:xfrm>
                <a:off x="8769657" y="2128221"/>
                <a:ext cx="3422343" cy="1056939"/>
              </a:xfrm>
              <a:prstGeom prst="wedgeRoundRectCallout">
                <a:avLst>
                  <a:gd name="adj1" fmla="val 2292"/>
                  <a:gd name="adj2" fmla="val 13886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difference of  value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unequal or equal</a:t>
                </a:r>
              </a:p>
            </p:txBody>
          </p:sp>
        </mc:Choice>
        <mc:Fallback>
          <p:sp>
            <p:nvSpPr>
              <p:cNvPr id="14" name="Rounded Rectangular Callout 20">
                <a:extLst>
                  <a:ext uri="{FF2B5EF4-FFF2-40B4-BE49-F238E27FC236}">
                    <a16:creationId xmlns:a16="http://schemas.microsoft.com/office/drawing/2014/main" id="{46262A52-0014-164B-AAEC-5EE960B22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657" y="2128221"/>
                <a:ext cx="3422343" cy="1056939"/>
              </a:xfrm>
              <a:prstGeom prst="wedgeRoundRectCallout">
                <a:avLst>
                  <a:gd name="adj1" fmla="val 2292"/>
                  <a:gd name="adj2" fmla="val 138866"/>
                  <a:gd name="adj3" fmla="val 16667"/>
                </a:avLst>
              </a:prstGeom>
              <a:blipFill>
                <a:blip r:embed="rId3"/>
                <a:stretch>
                  <a:fillRect l="-738" r="-2583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5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24EE8C3-298F-41BC-AA48-8BBD4B58F5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6439" y="2636443"/>
                <a:ext cx="11559196" cy="3830859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24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Lagrange’s Interpolation Formula</a:t>
                </a:r>
                <a:r>
                  <a:rPr lang="en-US" sz="2400" b="1" dirty="0">
                    <a:solidFill>
                      <a:prstClr val="white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states:</a:t>
                </a:r>
              </a:p>
              <a:p>
                <a:pPr marL="0" lvl="0" indent="0">
                  <a:buNone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)…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24EE8C3-298F-41BC-AA48-8BBD4B58F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39" y="2636443"/>
                <a:ext cx="11559196" cy="3830859"/>
              </a:xfrm>
              <a:prstGeom prst="rect">
                <a:avLst/>
              </a:prstGeom>
              <a:blipFill>
                <a:blip r:embed="rId2"/>
                <a:stretch>
                  <a:fillRect l="-527" t="-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058629E9-E02B-4E90-A93A-D2D565DA9CA3}"/>
              </a:ext>
            </a:extLst>
          </p:cNvPr>
          <p:cNvSpPr/>
          <p:nvPr/>
        </p:nvSpPr>
        <p:spPr>
          <a:xfrm>
            <a:off x="0" y="0"/>
            <a:ext cx="12192000" cy="776595"/>
          </a:xfrm>
          <a:prstGeom prst="roundRect">
            <a:avLst>
              <a:gd name="adj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Lagrange’s Interpolation Formula</a:t>
            </a:r>
            <a:endParaRPr lang="en-US" sz="28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6034728"/>
                  </p:ext>
                </p:extLst>
              </p:nvPr>
            </p:nvGraphicFramePr>
            <p:xfrm>
              <a:off x="1509360" y="1410366"/>
              <a:ext cx="8437422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406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253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53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6034728"/>
                  </p:ext>
                </p:extLst>
              </p:nvPr>
            </p:nvGraphicFramePr>
            <p:xfrm>
              <a:off x="1509360" y="1410366"/>
              <a:ext cx="8437422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406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3" t="-10526" r="-5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33" t="-10526" r="-4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33" t="-10526" r="-3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739" t="-10526" r="-201739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00" t="-10526" r="-866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3" t="-112000" r="-5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33" t="-112000" r="-4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33" t="-112000" r="-3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739" t="-112000" r="-201739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00" t="-112000" r="-866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0" y="855335"/>
                <a:ext cx="12191999" cy="3770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values of the function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namely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1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respectively</a:t>
                </a:r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5335"/>
                <a:ext cx="12191999" cy="377025"/>
              </a:xfrm>
              <a:prstGeom prst="rect">
                <a:avLst/>
              </a:prstGeom>
              <a:blipFill>
                <a:blip r:embed="rId4"/>
                <a:stretch>
                  <a:fillRect l="-624" t="-16667" r="-416" b="-3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925759"/>
                  </p:ext>
                </p:extLst>
              </p:nvPr>
            </p:nvGraphicFramePr>
            <p:xfrm>
              <a:off x="1509360" y="1410366"/>
              <a:ext cx="8437422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406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253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53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925759"/>
                  </p:ext>
                </p:extLst>
              </p:nvPr>
            </p:nvGraphicFramePr>
            <p:xfrm>
              <a:off x="1509360" y="1410366"/>
              <a:ext cx="8437422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406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33" t="-10526" r="-5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433" t="-10526" r="-4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433" t="-10526" r="-3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739" t="-10526" r="-201739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0000" t="-10526" r="-866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33" t="-112000" r="-5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433" t="-112000" r="-4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433" t="-112000" r="-3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739" t="-112000" r="-201739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0000" t="-112000" r="-866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8746070"/>
                  </p:ext>
                </p:extLst>
              </p:nvPr>
            </p:nvGraphicFramePr>
            <p:xfrm>
              <a:off x="1509360" y="1410366"/>
              <a:ext cx="8437422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406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253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53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8746070"/>
                  </p:ext>
                </p:extLst>
              </p:nvPr>
            </p:nvGraphicFramePr>
            <p:xfrm>
              <a:off x="1509360" y="1410366"/>
              <a:ext cx="8437422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406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33" t="-10526" r="-5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433" t="-10526" r="-4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433" t="-10526" r="-3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1739" t="-10526" r="-201739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0000" t="-10526" r="-866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33" t="-112000" r="-5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433" t="-112000" r="-4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433" t="-112000" r="-3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1739" t="-112000" r="-201739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0000" t="-112000" r="-866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155988"/>
                  </p:ext>
                </p:extLst>
              </p:nvPr>
            </p:nvGraphicFramePr>
            <p:xfrm>
              <a:off x="1509360" y="1410366"/>
              <a:ext cx="8437422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406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253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53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155988"/>
                  </p:ext>
                </p:extLst>
              </p:nvPr>
            </p:nvGraphicFramePr>
            <p:xfrm>
              <a:off x="1509360" y="1410366"/>
              <a:ext cx="8437422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406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33" t="-10526" r="-5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433" t="-10526" r="-4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433" t="-10526" r="-3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739" t="-10526" r="-201739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0000" t="-10526" r="-866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33" t="-112000" r="-5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433" t="-112000" r="-4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433" t="-112000" r="-3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739" t="-112000" r="-201739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00000" t="-112000" r="-866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6339911"/>
                  </p:ext>
                </p:extLst>
              </p:nvPr>
            </p:nvGraphicFramePr>
            <p:xfrm>
              <a:off x="595545" y="11369213"/>
              <a:ext cx="8437422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406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253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53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6339911"/>
                  </p:ext>
                </p:extLst>
              </p:nvPr>
            </p:nvGraphicFramePr>
            <p:xfrm>
              <a:off x="595545" y="11369213"/>
              <a:ext cx="8437422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406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33" t="-10526" r="-5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433" t="-10526" r="-4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433" t="-10526" r="-3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1739" t="-10526" r="-201739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00000" t="-10526" r="-866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33" t="-112000" r="-5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433" t="-112000" r="-4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433" t="-112000" r="-3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1739" t="-112000" r="-201739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00000" t="-112000" r="-866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839354"/>
                  </p:ext>
                </p:extLst>
              </p:nvPr>
            </p:nvGraphicFramePr>
            <p:xfrm>
              <a:off x="1509360" y="1410366"/>
              <a:ext cx="8437422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406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253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53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839354"/>
                  </p:ext>
                </p:extLst>
              </p:nvPr>
            </p:nvGraphicFramePr>
            <p:xfrm>
              <a:off x="1509360" y="1410366"/>
              <a:ext cx="8437422" cy="9144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4062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0623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433" t="-10526" r="-5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433" t="-10526" r="-4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0433" t="-10526" r="-30043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1739" t="-10526" r="-201739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500000" t="-10526" r="-866" b="-1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433" t="-112000" r="-5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433" t="-112000" r="-4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0433" t="-112000" r="-3004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1739" t="-112000" r="-201739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500000" t="-112000" r="-866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81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5FB364-34D2-40F1-91CE-D3074CB29A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7389" y="419830"/>
                <a:ext cx="10972800" cy="568840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sz="2400" b="1" dirty="0">
                    <a:solidFill>
                      <a:srgbClr val="C00000"/>
                    </a:solidFill>
                  </a:rPr>
                  <a:t>Problem 1: Apply Lagrange’s formula to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𝟔𝟓𝟔</m:t>
                        </m:r>
                      </m:e>
                    </m:func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using the following values: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5FB364-34D2-40F1-91CE-D3074CB29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89" y="419830"/>
                <a:ext cx="10972800" cy="568840"/>
              </a:xfrm>
              <a:prstGeom prst="rect">
                <a:avLst/>
              </a:prstGeom>
              <a:blipFill>
                <a:blip r:embed="rId2"/>
                <a:stretch>
                  <a:fillRect l="-889" t="-8602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DFDD5C5-139B-434D-AC5B-BF43D4889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652" y="1148308"/>
            <a:ext cx="9638611" cy="8718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275" y="2678193"/>
                <a:ext cx="10358987" cy="104946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Here,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=654,  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=658,  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=659,   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=661,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=656</m:t>
                    </m:r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=2.8156 ,  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=2.8182 ,  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=2.8189,  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=8202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75" y="2678193"/>
                <a:ext cx="10358987" cy="1049460"/>
              </a:xfrm>
              <a:prstGeom prst="rect">
                <a:avLst/>
              </a:prstGeom>
              <a:blipFill>
                <a:blip r:embed="rId4"/>
                <a:stretch>
                  <a:fillRect l="-980" t="-4762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775887"/>
                  </p:ext>
                </p:extLst>
              </p:nvPr>
            </p:nvGraphicFramePr>
            <p:xfrm>
              <a:off x="387389" y="4433363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2448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𝟔𝟓𝟒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𝟔𝟓𝟖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𝟔𝟓𝟗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𝟔𝟔𝟏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=2.8156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=2.8182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=2.8189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=2.8202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775887"/>
                  </p:ext>
                </p:extLst>
              </p:nvPr>
            </p:nvGraphicFramePr>
            <p:xfrm>
              <a:off x="387389" y="4433363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2448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2" t="-1163" r="-401087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1163" r="-300000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543" t="-1163" r="-200815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9729" t="-1163" r="-100271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0815" t="-1163" r="-543" b="-109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2" t="-102353" r="-401087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102353" r="-300000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543" t="-102353" r="-200815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9729" t="-102353" r="-100271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0815" t="-102353" r="-543" b="-1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1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7539" y="1894586"/>
                <a:ext cx="10851216" cy="424180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Lagrange’s formula, we have 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⋯⋯⋯(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39" y="1894586"/>
                <a:ext cx="10851216" cy="4241808"/>
              </a:xfrm>
              <a:prstGeom prst="rect">
                <a:avLst/>
              </a:prstGeom>
              <a:blipFill>
                <a:blip r:embed="rId2"/>
                <a:stretch>
                  <a:fillRect l="-936" t="-119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405999"/>
                  </p:ext>
                </p:extLst>
              </p:nvPr>
            </p:nvGraphicFramePr>
            <p:xfrm>
              <a:off x="461993" y="489325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2448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𝟔𝟓𝟒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𝟔𝟓𝟖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𝟔𝟓𝟗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𝟔𝟔𝟏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=2.8156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=2.8182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=2.8189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=2.8202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405999"/>
                  </p:ext>
                </p:extLst>
              </p:nvPr>
            </p:nvGraphicFramePr>
            <p:xfrm>
              <a:off x="461993" y="489325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2448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1" t="-1163" r="-400000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43" t="-1163" r="-301087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163" r="-200271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815" t="-1163" r="-100815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729" t="-1163" r="-542" b="-109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1" t="-102353" r="-400000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43" t="-102353" r="-301087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02353" r="-200271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815" t="-102353" r="-100815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729" t="-102353" r="-542" b="-1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0617718"/>
                  </p:ext>
                </p:extLst>
              </p:nvPr>
            </p:nvGraphicFramePr>
            <p:xfrm>
              <a:off x="461993" y="489325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2448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𝟔𝟓𝟒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𝟔𝟓𝟖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𝟔𝟓𝟗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𝟔𝟔𝟏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=2.8156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=2.8182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=2.8189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=2.8202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0617718"/>
                  </p:ext>
                </p:extLst>
              </p:nvPr>
            </p:nvGraphicFramePr>
            <p:xfrm>
              <a:off x="461993" y="489325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2448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1" t="-1163" r="-400000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43" t="-1163" r="-301087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1163" r="-200271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815" t="-1163" r="-100815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9729" t="-1163" r="-542" b="-109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1" t="-102353" r="-400000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43" t="-102353" r="-301087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102353" r="-200271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815" t="-102353" r="-100815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9729" t="-102353" r="-542" b="-1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752743"/>
                  </p:ext>
                </p:extLst>
              </p:nvPr>
            </p:nvGraphicFramePr>
            <p:xfrm>
              <a:off x="461993" y="489325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2448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𝟔𝟓𝟒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𝟔𝟓𝟖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𝟔𝟓𝟗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𝟔𝟔𝟏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=2.8156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=2.8182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=2.8189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=2.8202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752743"/>
                  </p:ext>
                </p:extLst>
              </p:nvPr>
            </p:nvGraphicFramePr>
            <p:xfrm>
              <a:off x="461993" y="489325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2448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1" t="-1163" r="-400000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43" t="-1163" r="-301087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1163" r="-200271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815" t="-1163" r="-100815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9729" t="-1163" r="-542" b="-109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1" t="-102353" r="-400000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43" t="-102353" r="-301087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102353" r="-200271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815" t="-102353" r="-100815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9729" t="-102353" r="-542" b="-1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9747722"/>
                  </p:ext>
                </p:extLst>
              </p:nvPr>
            </p:nvGraphicFramePr>
            <p:xfrm>
              <a:off x="461993" y="489325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2448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𝟔𝟓𝟒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𝟔𝟓𝟖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𝟔𝟓𝟗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𝟔𝟔𝟏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=2.8156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=2.8182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=2.8189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=2.8202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9747722"/>
                  </p:ext>
                </p:extLst>
              </p:nvPr>
            </p:nvGraphicFramePr>
            <p:xfrm>
              <a:off x="461993" y="489325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2448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71" t="-1163" r="-400000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543" t="-1163" r="-301087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t="-1163" r="-200271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815" t="-1163" r="-100815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9729" t="-1163" r="-542" b="-109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71" t="-102353" r="-400000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543" t="-102353" r="-301087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t="-102353" r="-200271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815" t="-102353" r="-100815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9729" t="-102353" r="-542" b="-1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3003582"/>
                  </p:ext>
                </p:extLst>
              </p:nvPr>
            </p:nvGraphicFramePr>
            <p:xfrm>
              <a:off x="461993" y="489325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2448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𝟔𝟓𝟒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𝟔𝟓𝟖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𝟔𝟓𝟗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𝟔𝟔𝟏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=2.8156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=2.8182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=2.8189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=2.8202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3003582"/>
                  </p:ext>
                </p:extLst>
              </p:nvPr>
            </p:nvGraphicFramePr>
            <p:xfrm>
              <a:off x="461993" y="489325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2448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71" t="-1163" r="-400000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543" t="-1163" r="-301087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1163" r="-200271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815" t="-1163" r="-100815" b="-1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9729" t="-1163" r="-542" b="-109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71" t="-102353" r="-400000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543" t="-102353" r="-301087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102353" r="-200271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815" t="-102353" r="-100815" b="-1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99729" t="-102353" r="-542" b="-1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844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089" y="702799"/>
                <a:ext cx="10167961" cy="60533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Putting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=654, 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=658, 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=659,  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=661,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656, 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2.8156,  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=2.8182, 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=2.8189, 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=2.8202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(1):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89" y="702799"/>
                <a:ext cx="10167961" cy="605334"/>
              </a:xfrm>
              <a:prstGeom prst="rect">
                <a:avLst/>
              </a:prstGeom>
              <a:blipFill>
                <a:blip r:embed="rId2"/>
                <a:stretch>
                  <a:fillRect l="-18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367" y="1466779"/>
                <a:ext cx="6015399" cy="257766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656</m:t>
                          </m:r>
                        </m:e>
                      </m:d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656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658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656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659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(656−661)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(654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658)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−659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(65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−661)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×2.8156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656−65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656−659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(656−661)</m:t>
                          </m:r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(65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−659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(65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−661)</m:t>
                          </m:r>
                        </m:den>
                      </m:f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×2.8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182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656−65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656−65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(656−661)</m:t>
                          </m:r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(65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−65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(65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−661)</m:t>
                          </m:r>
                        </m:den>
                      </m:f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×2.8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189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656−65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656−65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(656−6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59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(6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61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61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−65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(6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61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59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×2.8202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67" y="1466779"/>
                <a:ext cx="6015399" cy="25776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366" y="4100853"/>
                <a:ext cx="6015399" cy="42395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656</m:t>
                          </m:r>
                        </m:e>
                      </m:d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.60334+7.0455−5.6378+0.80577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66" y="4100853"/>
                <a:ext cx="6015399" cy="423950"/>
              </a:xfrm>
              <a:prstGeom prst="rect">
                <a:avLst/>
              </a:prstGeom>
              <a:blipFill>
                <a:blip r:embed="rId4"/>
                <a:stretch>
                  <a:fillRect l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365" y="4645033"/>
                <a:ext cx="6015399" cy="42395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656</m:t>
                          </m:r>
                        </m:e>
                      </m:d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.81681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65" y="4645033"/>
                <a:ext cx="6015399" cy="423950"/>
              </a:xfrm>
              <a:prstGeom prst="rect">
                <a:avLst/>
              </a:prstGeom>
              <a:blipFill>
                <a:blip r:embed="rId5"/>
                <a:stretch>
                  <a:fillRect l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365" y="5162326"/>
                <a:ext cx="2706935" cy="423950"/>
              </a:xfrm>
              <a:prstGeom prst="rect">
                <a:avLst/>
              </a:prstGeom>
              <a:solidFill>
                <a:srgbClr val="009999">
                  <a:alpha val="60000"/>
                </a:srgbClr>
              </a:solidFill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656</m:t>
                          </m:r>
                        </m:e>
                      </m:func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.81681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65" y="5162326"/>
                <a:ext cx="2706935" cy="4239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1850" y="1483762"/>
                <a:ext cx="4905375" cy="2316714"/>
              </a:xfrm>
              <a:prstGeom prst="rect">
                <a:avLst/>
              </a:prstGeom>
              <a:solidFill>
                <a:srgbClr val="33CCCC">
                  <a:alpha val="31000"/>
                </a:srgbClr>
              </a:solidFill>
              <a:ln w="22225">
                <a:solidFill>
                  <a:schemeClr val="tx1"/>
                </a:solidFill>
              </a:ln>
            </p:spPr>
            <p:txBody>
              <a:bodyPr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⋯⋯⋯(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850" y="1483762"/>
                <a:ext cx="4905375" cy="23167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54581" y="5051135"/>
                <a:ext cx="2179956" cy="646331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656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656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81" y="5051135"/>
                <a:ext cx="2179956" cy="646331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0C0641-A8F2-43AD-8B6E-3ACDC83F6665}"/>
                  </a:ext>
                </a:extLst>
              </p:cNvPr>
              <p:cNvSpPr/>
              <p:nvPr/>
            </p:nvSpPr>
            <p:spPr>
              <a:xfrm>
                <a:off x="387389" y="333023"/>
                <a:ext cx="1090478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2: Apply Lagrange’s formula to find the value of y 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𝟐𝟕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following values: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00C0641-A8F2-43AD-8B6E-3ACDC83F6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89" y="333023"/>
                <a:ext cx="10904784" cy="830997"/>
              </a:xfrm>
              <a:prstGeom prst="rect">
                <a:avLst/>
              </a:prstGeom>
              <a:blipFill>
                <a:blip r:embed="rId2"/>
                <a:stretch>
                  <a:fillRect l="-895" t="-5882" r="-89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087CEEC-7F22-4D21-95B5-9E76E98007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348445"/>
                  </p:ext>
                </p:extLst>
              </p:nvPr>
            </p:nvGraphicFramePr>
            <p:xfrm>
              <a:off x="1617349" y="1373144"/>
              <a:ext cx="8128000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01862441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3708981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4842933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89470998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200538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𝟐𝟐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𝟐𝟑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𝟐𝟖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8706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9785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087CEEC-7F22-4D21-95B5-9E76E98007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348445"/>
                  </p:ext>
                </p:extLst>
              </p:nvPr>
            </p:nvGraphicFramePr>
            <p:xfrm>
              <a:off x="1617349" y="1373144"/>
              <a:ext cx="8128000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01862441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3708981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4842933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89470998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200538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5" t="-1316" r="-401124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1316" r="-301124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128" t="-1316" r="-202256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316" r="-101498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316" r="-1498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87060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5" t="-102667" r="-401124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102667" r="-301124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128" t="-102667" r="-202256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2667" r="-101498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02667" r="-1498" b="-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97858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7389" y="2912166"/>
                <a:ext cx="10358987" cy="104946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4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Here,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=22,  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=23.5,  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=25.2,   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=28.7,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=27</m:t>
                    </m:r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=2.8 , 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=3.5 , 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=4.6, 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=5.3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89" y="2912166"/>
                <a:ext cx="10358987" cy="1049460"/>
              </a:xfrm>
              <a:prstGeom prst="rect">
                <a:avLst/>
              </a:prstGeom>
              <a:blipFill>
                <a:blip r:embed="rId4"/>
                <a:stretch>
                  <a:fillRect l="-857" t="-4819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2374095"/>
                  </p:ext>
                </p:extLst>
              </p:nvPr>
            </p:nvGraphicFramePr>
            <p:xfrm>
              <a:off x="387389" y="4433363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888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08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=22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=23.5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=25.2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=28.7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=2.8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=3.5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4.6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=5.3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2374095"/>
                  </p:ext>
                </p:extLst>
              </p:nvPr>
            </p:nvGraphicFramePr>
            <p:xfrm>
              <a:off x="387389" y="4433363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888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08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32" t="-2439" r="-371277" b="-1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3855" t="-2439" r="-320482" b="-1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565" t="-2439" r="-200565" b="-1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565" t="-2439" r="-100565" b="-1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0565" t="-2439" r="-565" b="-1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32" t="-102439" r="-371277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3855" t="-102439" r="-320482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565" t="-102439" r="-200565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565" t="-102439" r="-100565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0565" t="-102439" r="-565" b="-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030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7539" y="1894586"/>
                <a:ext cx="10851216" cy="424180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Lagrange’s formula, we have 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⋯⋯⋯(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39" y="1894586"/>
                <a:ext cx="10851216" cy="4241808"/>
              </a:xfrm>
              <a:prstGeom prst="rect">
                <a:avLst/>
              </a:prstGeom>
              <a:blipFill>
                <a:blip r:embed="rId2"/>
                <a:stretch>
                  <a:fillRect l="-936" t="-119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32329"/>
                  </p:ext>
                </p:extLst>
              </p:nvPr>
            </p:nvGraphicFramePr>
            <p:xfrm>
              <a:off x="543235" y="390709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888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08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𝟐𝟖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=2.8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=3.5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4.6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=5.3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32329"/>
                  </p:ext>
                </p:extLst>
              </p:nvPr>
            </p:nvGraphicFramePr>
            <p:xfrm>
              <a:off x="543235" y="390709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888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08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371277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3253" r="-320482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r="-200565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r="-100565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000" r="-565" b="-1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2439" r="-371277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3253" t="-102439" r="-320482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02439" r="-200565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102439" r="-100565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000" t="-102439" r="-565" b="-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366404"/>
                  </p:ext>
                </p:extLst>
              </p:nvPr>
            </p:nvGraphicFramePr>
            <p:xfrm>
              <a:off x="543235" y="390709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888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08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𝟐𝟖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=2.8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=3.5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4.6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=5.3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366404"/>
                  </p:ext>
                </p:extLst>
              </p:nvPr>
            </p:nvGraphicFramePr>
            <p:xfrm>
              <a:off x="543235" y="390709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888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08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371277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253" r="-320482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r="-200565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r="-100565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r="-565" b="-1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2439" r="-371277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253" t="-102439" r="-320482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102439" r="-200565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102439" r="-100565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102439" r="-565" b="-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9403958"/>
                  </p:ext>
                </p:extLst>
              </p:nvPr>
            </p:nvGraphicFramePr>
            <p:xfrm>
              <a:off x="543235" y="390709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888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08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𝟐𝟖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=2.8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=3.5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4.6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=5.3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9403958"/>
                  </p:ext>
                </p:extLst>
              </p:nvPr>
            </p:nvGraphicFramePr>
            <p:xfrm>
              <a:off x="543235" y="390709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888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08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r="-371277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3253" r="-320482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r="-200565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r="-100565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0000" r="-565" b="-1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02439" r="-371277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3253" t="-102439" r="-320482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102439" r="-200565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t="-102439" r="-100565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0000" t="-102439" r="-565" b="-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341060"/>
                  </p:ext>
                </p:extLst>
              </p:nvPr>
            </p:nvGraphicFramePr>
            <p:xfrm>
              <a:off x="543235" y="390709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888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08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𝟐𝟖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=2.8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=3.5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4.6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=5.3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341060"/>
                  </p:ext>
                </p:extLst>
              </p:nvPr>
            </p:nvGraphicFramePr>
            <p:xfrm>
              <a:off x="543235" y="390709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888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08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r="-371277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3253" r="-320482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r="-200565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r="-100565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000" r="-565" b="-1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02439" r="-371277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3253" t="-102439" r="-320482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t="-102439" r="-200565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t="-102439" r="-100565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000" t="-102439" r="-565" b="-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4436246"/>
                  </p:ext>
                </p:extLst>
              </p:nvPr>
            </p:nvGraphicFramePr>
            <p:xfrm>
              <a:off x="543235" y="390709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888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08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=22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=23.5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=25.2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=28.7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=2.8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=3.5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4.6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=5.3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4436246"/>
                  </p:ext>
                </p:extLst>
              </p:nvPr>
            </p:nvGraphicFramePr>
            <p:xfrm>
              <a:off x="543235" y="390709"/>
              <a:ext cx="11224390" cy="10396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888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08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4487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19846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r="-371277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3253" r="-320482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r="-200565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r="-100565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r="-565" b="-1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9846"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02439" r="-371277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3253" t="-102439" r="-320482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102439" r="-200565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102439" r="-100565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BD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102439" r="-565" b="-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896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501F2E6-93EB-4D59-8C70-F98DB7BE78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846" y="1189818"/>
                <a:ext cx="7053472" cy="3360144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23.5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25.2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(27−28.7)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23.5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25.2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(22−28.7)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×2.8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25.2</m:t>
                              </m:r>
                            </m:e>
                          </m:d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28.7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23.5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23.5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25.2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23.5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28.7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3.5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23.5</m:t>
                              </m:r>
                            </m:e>
                          </m:d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28.7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25.2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25.2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23.5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25.2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28.7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×4.6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23.5</m:t>
                              </m:r>
                            </m:e>
                          </m:d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25.2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28.7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28.7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23.5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28.7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25.2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501F2E6-93EB-4D59-8C70-F98DB7BE7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46" y="1189818"/>
                <a:ext cx="7053472" cy="33601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981" y="246083"/>
                <a:ext cx="11158289" cy="84458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Putting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=22,  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=23.5,  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=25.2,   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=28.7,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=27, 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=2.8 , 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=3.5 , 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=4.6, 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=5.3  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𝑖𝑛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(1)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81" y="246083"/>
                <a:ext cx="11158289" cy="844586"/>
              </a:xfrm>
              <a:prstGeom prst="rect">
                <a:avLst/>
              </a:prstGeom>
              <a:blipFill>
                <a:blip r:embed="rId3"/>
                <a:stretch>
                  <a:fillRect l="-437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12655" y="1476260"/>
                <a:ext cx="4483866" cy="2181340"/>
              </a:xfrm>
              <a:prstGeom prst="rect">
                <a:avLst/>
              </a:prstGeom>
              <a:solidFill>
                <a:srgbClr val="33CCCC">
                  <a:alpha val="40000"/>
                </a:srgbClr>
              </a:solidFill>
              <a:ln w="22225">
                <a:solidFill>
                  <a:schemeClr val="tx1"/>
                </a:solidFill>
              </a:ln>
            </p:spPr>
            <p:txBody>
              <a:bodyPr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sz="1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5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5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5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5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5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sz="15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5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5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5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5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5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sz="15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5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5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sz="1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5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5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5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5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US" sz="15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5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⋯⋯⋯(</m:t>
                      </m:r>
                      <m:r>
                        <a:rPr lang="en-US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55" y="1476260"/>
                <a:ext cx="4483866" cy="2181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880" y="4651686"/>
                <a:ext cx="7030438" cy="42395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0.93246 − 4.03846 + 7.18750 + 1.36912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80" y="4651686"/>
                <a:ext cx="7030438" cy="423950"/>
              </a:xfrm>
              <a:prstGeom prst="rect">
                <a:avLst/>
              </a:prstGeom>
              <a:blipFill>
                <a:blip r:embed="rId5"/>
                <a:stretch>
                  <a:fillRect l="-6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879" y="5195866"/>
                <a:ext cx="6015399" cy="42395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5.45062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79" y="5195866"/>
                <a:ext cx="6015399" cy="423950"/>
              </a:xfrm>
              <a:prstGeom prst="rect">
                <a:avLst/>
              </a:prstGeom>
              <a:blipFill>
                <a:blip r:embed="rId6"/>
                <a:stretch>
                  <a:fillRect l="-811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878" y="5713159"/>
                <a:ext cx="3527075" cy="423950"/>
              </a:xfrm>
              <a:prstGeom prst="rect">
                <a:avLst/>
              </a:prstGeom>
              <a:solidFill>
                <a:srgbClr val="009999">
                  <a:alpha val="60000"/>
                </a:srgbClr>
              </a:solidFill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5.45062 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DD0077D5-A317-4A30-94AF-27AD833E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78" y="5713159"/>
                <a:ext cx="3527075" cy="423950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612655" y="5605247"/>
                <a:ext cx="1416477" cy="461665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55" y="5605247"/>
                <a:ext cx="1416477" cy="461665"/>
              </a:xfrm>
              <a:prstGeom prst="rect">
                <a:avLst/>
              </a:prstGeom>
              <a:blipFill>
                <a:blip r:embed="rId8"/>
                <a:stretch>
                  <a:fillRect b="-1375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4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2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1389</Words>
  <Application>Microsoft Macintosh PowerPoint</Application>
  <PresentationFormat>Widescreen</PresentationFormat>
  <Paragraphs>340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Wingdings 3</vt:lpstr>
      <vt:lpstr>Office Theme</vt:lpstr>
      <vt:lpstr>Interpolation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Interpolation</dc:title>
  <dc:creator>user</dc:creator>
  <cp:lastModifiedBy>sshirin.ju35@outlook.com</cp:lastModifiedBy>
  <cp:revision>128</cp:revision>
  <dcterms:created xsi:type="dcterms:W3CDTF">2020-06-21T13:07:44Z</dcterms:created>
  <dcterms:modified xsi:type="dcterms:W3CDTF">2020-10-28T05:41:33Z</dcterms:modified>
</cp:coreProperties>
</file>