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12192000" cy="6858000"/>
  <p:embeddedFontLst>
    <p:embeddedFont>
      <p:font typeface="Libre Franklin"/>
      <p:regular r:id="rId35"/>
      <p:bold r:id="rId36"/>
      <p:italic r:id="rId37"/>
      <p:boldItalic r:id="rId38"/>
    </p:embeddedFont>
    <p:embeddedFont>
      <p:font typeface="Franklin Gothic"/>
      <p:bold r:id="rId39"/>
    </p:embeddedFont>
    <p:embeddedFont>
      <p:font typeface="Century Schoolbook"/>
      <p:regular r:id="rId40"/>
      <p:bold r:id="rId41"/>
      <p:italic r:id="rId42"/>
      <p:boldItalic r:id="rId43"/>
    </p:embeddedFont>
    <p:embeddedFont>
      <p:font typeface="Book Antiqu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gjNn0BLqj1N9AJPxWQFaIi4Zpk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Schoolbook-italic.fntdata"/><Relationship Id="rId41" Type="http://schemas.openxmlformats.org/officeDocument/2006/relationships/font" Target="fonts/CenturySchoolbook-bold.fntdata"/><Relationship Id="rId22" Type="http://schemas.openxmlformats.org/officeDocument/2006/relationships/slide" Target="slides/slide17.xml"/><Relationship Id="rId44" Type="http://schemas.openxmlformats.org/officeDocument/2006/relationships/font" Target="fonts/BookAntiqua-regular.fntdata"/><Relationship Id="rId21" Type="http://schemas.openxmlformats.org/officeDocument/2006/relationships/slide" Target="slides/slide16.xml"/><Relationship Id="rId43" Type="http://schemas.openxmlformats.org/officeDocument/2006/relationships/font" Target="fonts/CenturySchoolbook-boldItalic.fntdata"/><Relationship Id="rId24" Type="http://schemas.openxmlformats.org/officeDocument/2006/relationships/slide" Target="slides/slide19.xml"/><Relationship Id="rId46" Type="http://schemas.openxmlformats.org/officeDocument/2006/relationships/font" Target="fonts/BookAntiqua-italic.fntdata"/><Relationship Id="rId23" Type="http://schemas.openxmlformats.org/officeDocument/2006/relationships/slide" Target="slides/slide18.xml"/><Relationship Id="rId45" Type="http://schemas.openxmlformats.org/officeDocument/2006/relationships/font" Target="fonts/BookAntiqu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BookAntiqua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ibreFranklin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ibreFranklin-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-bold.fntdata"/><Relationship Id="rId17" Type="http://schemas.openxmlformats.org/officeDocument/2006/relationships/slide" Target="slides/slide12.xml"/><Relationship Id="rId39" Type="http://schemas.openxmlformats.org/officeDocument/2006/relationships/font" Target="fonts/FranklinGothic-bold.fntdata"/><Relationship Id="rId16" Type="http://schemas.openxmlformats.org/officeDocument/2006/relationships/slide" Target="slides/slide11.xml"/><Relationship Id="rId38" Type="http://schemas.openxmlformats.org/officeDocument/2006/relationships/font" Target="fonts/LibreFranklin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 type="obj">
  <p:cSld name="OBJECT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  <a:defRPr b="0" i="0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ctrTitle"/>
          </p:nvPr>
        </p:nvSpPr>
        <p:spPr>
          <a:xfrm>
            <a:off x="758593" y="787132"/>
            <a:ext cx="10674813" cy="6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i="0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"/>
          <p:cNvGrpSpPr/>
          <p:nvPr/>
        </p:nvGrpSpPr>
        <p:grpSpPr>
          <a:xfrm>
            <a:off x="0" y="14"/>
            <a:ext cx="12317079" cy="6857986"/>
            <a:chOff x="-190500" y="1066800"/>
            <a:chExt cx="12268175" cy="6857986"/>
          </a:xfrm>
        </p:grpSpPr>
        <p:sp>
          <p:nvSpPr>
            <p:cNvPr id="102" name="Google Shape;102;p1"/>
            <p:cNvSpPr/>
            <p:nvPr/>
          </p:nvSpPr>
          <p:spPr>
            <a:xfrm>
              <a:off x="-152753" y="1087463"/>
              <a:ext cx="12192681" cy="681666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-190500" y="1087469"/>
              <a:ext cx="12268175" cy="68166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-152753" y="1108125"/>
              <a:ext cx="12192680" cy="67753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-152751" y="1066800"/>
              <a:ext cx="12192677" cy="685798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152400" y="152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99" name="Google Shape;199;p10"/>
          <p:cNvGrpSpPr/>
          <p:nvPr/>
        </p:nvGrpSpPr>
        <p:grpSpPr>
          <a:xfrm>
            <a:off x="461963" y="2366962"/>
            <a:ext cx="1840864" cy="854710"/>
            <a:chOff x="1828796" y="806115"/>
            <a:chExt cx="1840864" cy="854710"/>
          </a:xfrm>
        </p:grpSpPr>
        <p:grpSp>
          <p:nvGrpSpPr>
            <p:cNvPr id="200" name="Google Shape;200;p10"/>
            <p:cNvGrpSpPr/>
            <p:nvPr/>
          </p:nvGrpSpPr>
          <p:grpSpPr>
            <a:xfrm>
              <a:off x="1828796" y="806115"/>
              <a:ext cx="1840864" cy="854710"/>
              <a:chOff x="1828796" y="806115"/>
              <a:chExt cx="1840864" cy="854710"/>
            </a:xfrm>
          </p:grpSpPr>
          <p:sp>
            <p:nvSpPr>
              <p:cNvPr id="201" name="Google Shape;201;p10"/>
              <p:cNvSpPr/>
              <p:nvPr/>
            </p:nvSpPr>
            <p:spPr>
              <a:xfrm>
                <a:off x="1828796" y="806115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46" y="854240"/>
                    </a:moveTo>
                    <a:lnTo>
                      <a:pt x="142377" y="854240"/>
                    </a:lnTo>
                    <a:lnTo>
                      <a:pt x="97375" y="846982"/>
                    </a:lnTo>
                    <a:lnTo>
                      <a:pt x="58291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4"/>
                    </a:lnTo>
                    <a:lnTo>
                      <a:pt x="7258" y="97372"/>
                    </a:lnTo>
                    <a:lnTo>
                      <a:pt x="27470" y="58289"/>
                    </a:lnTo>
                    <a:lnTo>
                      <a:pt x="58291" y="27469"/>
                    </a:lnTo>
                    <a:lnTo>
                      <a:pt x="97375" y="7258"/>
                    </a:lnTo>
                    <a:lnTo>
                      <a:pt x="142377" y="0"/>
                    </a:lnTo>
                    <a:lnTo>
                      <a:pt x="1698446" y="0"/>
                    </a:lnTo>
                    <a:lnTo>
                      <a:pt x="1752937" y="10837"/>
                    </a:lnTo>
                    <a:lnTo>
                      <a:pt x="1799121" y="41699"/>
                    </a:lnTo>
                    <a:lnTo>
                      <a:pt x="1829983" y="87890"/>
                    </a:lnTo>
                    <a:lnTo>
                      <a:pt x="1840821" y="142374"/>
                    </a:lnTo>
                    <a:lnTo>
                      <a:pt x="1840821" y="711863"/>
                    </a:lnTo>
                    <a:lnTo>
                      <a:pt x="1833562" y="756865"/>
                    </a:lnTo>
                    <a:lnTo>
                      <a:pt x="1813349" y="795949"/>
                    </a:lnTo>
                    <a:lnTo>
                      <a:pt x="1782528" y="826770"/>
                    </a:lnTo>
                    <a:lnTo>
                      <a:pt x="1743445" y="846982"/>
                    </a:lnTo>
                    <a:lnTo>
                      <a:pt x="1698446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828796" y="806115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4"/>
                    </a:moveTo>
                    <a:lnTo>
                      <a:pt x="7258" y="97372"/>
                    </a:lnTo>
                    <a:lnTo>
                      <a:pt x="27470" y="58289"/>
                    </a:lnTo>
                    <a:lnTo>
                      <a:pt x="58291" y="27469"/>
                    </a:lnTo>
                    <a:lnTo>
                      <a:pt x="97375" y="7258"/>
                    </a:lnTo>
                    <a:lnTo>
                      <a:pt x="142377" y="0"/>
                    </a:lnTo>
                    <a:lnTo>
                      <a:pt x="1698446" y="0"/>
                    </a:lnTo>
                    <a:lnTo>
                      <a:pt x="1752937" y="10837"/>
                    </a:lnTo>
                    <a:lnTo>
                      <a:pt x="1799121" y="41699"/>
                    </a:lnTo>
                    <a:lnTo>
                      <a:pt x="1829983" y="87890"/>
                    </a:lnTo>
                    <a:lnTo>
                      <a:pt x="1840821" y="142374"/>
                    </a:lnTo>
                    <a:lnTo>
                      <a:pt x="1840821" y="711863"/>
                    </a:lnTo>
                    <a:lnTo>
                      <a:pt x="1833562" y="756865"/>
                    </a:lnTo>
                    <a:lnTo>
                      <a:pt x="1813349" y="795949"/>
                    </a:lnTo>
                    <a:lnTo>
                      <a:pt x="1782528" y="826770"/>
                    </a:lnTo>
                    <a:lnTo>
                      <a:pt x="1743445" y="846982"/>
                    </a:lnTo>
                    <a:lnTo>
                      <a:pt x="1698446" y="854240"/>
                    </a:lnTo>
                    <a:lnTo>
                      <a:pt x="142377" y="854240"/>
                    </a:lnTo>
                    <a:lnTo>
                      <a:pt x="97375" y="846982"/>
                    </a:lnTo>
                    <a:lnTo>
                      <a:pt x="58291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" name="Google Shape;203;p10"/>
            <p:cNvSpPr txBox="1"/>
            <p:nvPr/>
          </p:nvSpPr>
          <p:spPr>
            <a:xfrm>
              <a:off x="2104542" y="961392"/>
              <a:ext cx="1289685" cy="51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- 1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4" name="Google Shape;204;p10"/>
          <p:cNvSpPr txBox="1"/>
          <p:nvPr/>
        </p:nvSpPr>
        <p:spPr>
          <a:xfrm>
            <a:off x="461963" y="3197994"/>
            <a:ext cx="9748837" cy="689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C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Check: is it strictly diagonally dominant?</a:t>
            </a:r>
            <a:endParaRPr sz="4400">
              <a:solidFill>
                <a:srgbClr val="CC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413771" y="4191000"/>
            <a:ext cx="9601200" cy="205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14" r="-950" t="-41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461963" y="1787584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339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Solution: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/>
          <p:nvPr/>
        </p:nvSpPr>
        <p:spPr>
          <a:xfrm>
            <a:off x="990600" y="762000"/>
            <a:ext cx="9067800" cy="41704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1524000" y="5257800"/>
            <a:ext cx="7431843" cy="46166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Hence the system is strictly diagonally dominant.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2"/>
          <p:cNvGrpSpPr/>
          <p:nvPr/>
        </p:nvGrpSpPr>
        <p:grpSpPr>
          <a:xfrm>
            <a:off x="59374" y="374038"/>
            <a:ext cx="1840864" cy="854710"/>
            <a:chOff x="0" y="1416894"/>
            <a:chExt cx="1840864" cy="854710"/>
          </a:xfrm>
        </p:grpSpPr>
        <p:grpSp>
          <p:nvGrpSpPr>
            <p:cNvPr id="219" name="Google Shape;219;p12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20" name="Google Shape;220;p12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2"/>
            <p:cNvSpPr txBox="1"/>
            <p:nvPr/>
          </p:nvSpPr>
          <p:spPr>
            <a:xfrm>
              <a:off x="253130" y="1572175"/>
              <a:ext cx="1334770" cy="51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- 2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3" name="Google Shape;223;p12"/>
          <p:cNvSpPr txBox="1"/>
          <p:nvPr>
            <p:ph type="title"/>
          </p:nvPr>
        </p:nvSpPr>
        <p:spPr>
          <a:xfrm>
            <a:off x="2037011" y="221858"/>
            <a:ext cx="9926389" cy="112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875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Re-write those equations in (1) by the  following equations as (2)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977765" y="2263028"/>
            <a:ext cx="8900193" cy="34054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7543800" y="818978"/>
            <a:ext cx="4579819" cy="14440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3124200" y="1219200"/>
            <a:ext cx="5125377" cy="11578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133600" y="3124200"/>
            <a:ext cx="7319559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48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4"/>
          <p:cNvGrpSpPr/>
          <p:nvPr/>
        </p:nvGrpSpPr>
        <p:grpSpPr>
          <a:xfrm>
            <a:off x="59374" y="374038"/>
            <a:ext cx="1840864" cy="854710"/>
            <a:chOff x="0" y="1416894"/>
            <a:chExt cx="1840864" cy="854710"/>
          </a:xfrm>
        </p:grpSpPr>
        <p:grpSp>
          <p:nvGrpSpPr>
            <p:cNvPr id="237" name="Google Shape;237;p14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38" name="Google Shape;238;p14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14"/>
            <p:cNvSpPr txBox="1"/>
            <p:nvPr/>
          </p:nvSpPr>
          <p:spPr>
            <a:xfrm>
              <a:off x="253130" y="1572175"/>
              <a:ext cx="1334770" cy="51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- 3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1" name="Google Shape;241;p14"/>
          <p:cNvSpPr txBox="1"/>
          <p:nvPr>
            <p:ph type="title"/>
          </p:nvPr>
        </p:nvSpPr>
        <p:spPr>
          <a:xfrm>
            <a:off x="2037011" y="221858"/>
            <a:ext cx="9926389" cy="112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2159" l="-2639" r="0" t="-1459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1339914" y="1600200"/>
            <a:ext cx="9748245" cy="34056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914400" y="3429000"/>
            <a:ext cx="86106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61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914400" y="304800"/>
            <a:ext cx="7319559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48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/>
        </p:nvSpPr>
        <p:spPr>
          <a:xfrm>
            <a:off x="2286000" y="5862"/>
            <a:ext cx="9448800" cy="18301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664" l="-2772" r="-2838" t="-2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>
            <a:off x="838200" y="25908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88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55" name="Google Shape;255;p16"/>
          <p:cNvGrpSpPr/>
          <p:nvPr/>
        </p:nvGrpSpPr>
        <p:grpSpPr>
          <a:xfrm>
            <a:off x="4762" y="493564"/>
            <a:ext cx="1840864" cy="854710"/>
            <a:chOff x="0" y="1416894"/>
            <a:chExt cx="1840864" cy="854710"/>
          </a:xfrm>
        </p:grpSpPr>
        <p:grpSp>
          <p:nvGrpSpPr>
            <p:cNvPr id="256" name="Google Shape;256;p16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16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- 4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/>
        </p:nvSpPr>
        <p:spPr>
          <a:xfrm>
            <a:off x="2057400" y="316070"/>
            <a:ext cx="10017044" cy="568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875">
            <a:spAutoFit/>
          </a:bodyPr>
          <a:lstStyle/>
          <a:p>
            <a:pPr indent="0" lvl="0" marL="12700" marR="5080" rtl="0" algn="just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use the values of Iteration-1 in equation (3)</a:t>
            </a:r>
            <a:endParaRPr b="1" sz="3600">
              <a:solidFill>
                <a:srgbClr val="001F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17"/>
          <p:cNvGrpSpPr/>
          <p:nvPr/>
        </p:nvGrpSpPr>
        <p:grpSpPr>
          <a:xfrm>
            <a:off x="10680" y="155261"/>
            <a:ext cx="1840864" cy="854710"/>
            <a:chOff x="0" y="1416894"/>
            <a:chExt cx="1840864" cy="854710"/>
          </a:xfrm>
        </p:grpSpPr>
        <p:grpSp>
          <p:nvGrpSpPr>
            <p:cNvPr id="266" name="Google Shape;266;p17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67" name="Google Shape;267;p17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" name="Google Shape;269;p17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- 5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0" name="Google Shape;270;p17"/>
          <p:cNvSpPr/>
          <p:nvPr/>
        </p:nvSpPr>
        <p:spPr>
          <a:xfrm>
            <a:off x="762000" y="19050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32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idx="1" type="body"/>
          </p:nvPr>
        </p:nvSpPr>
        <p:spPr>
          <a:xfrm>
            <a:off x="838200" y="1981200"/>
            <a:ext cx="10515600" cy="1128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875">
            <a:spAutoFit/>
          </a:bodyPr>
          <a:lstStyle/>
          <a:p>
            <a:pPr indent="-12700" lvl="0" marL="12700" marR="5080" rtl="0" algn="just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001F60"/>
              </a:buClr>
              <a:buSzPts val="3600"/>
              <a:buNone/>
            </a:pPr>
            <a:r>
              <a:rPr b="1" lang="en-US" sz="3600">
                <a:solidFill>
                  <a:srgbClr val="001F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way, this iteration will be continued until the last two iterations are same or equal.</a:t>
            </a:r>
            <a:endParaRPr b="1" sz="3600">
              <a:solidFill>
                <a:srgbClr val="001F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6" name="Google Shape;276;p18"/>
          <p:cNvGrpSpPr/>
          <p:nvPr/>
        </p:nvGrpSpPr>
        <p:grpSpPr>
          <a:xfrm>
            <a:off x="80962" y="309562"/>
            <a:ext cx="1840864" cy="854710"/>
            <a:chOff x="0" y="1416894"/>
            <a:chExt cx="1840864" cy="854710"/>
          </a:xfrm>
        </p:grpSpPr>
        <p:grpSp>
          <p:nvGrpSpPr>
            <p:cNvPr id="277" name="Google Shape;277;p18"/>
            <p:cNvGrpSpPr/>
            <p:nvPr/>
          </p:nvGrpSpPr>
          <p:grpSpPr>
            <a:xfrm>
              <a:off x="0" y="1416894"/>
              <a:ext cx="1840864" cy="854710"/>
              <a:chOff x="0" y="1416894"/>
              <a:chExt cx="1840864" cy="854710"/>
            </a:xfrm>
          </p:grpSpPr>
          <p:sp>
            <p:nvSpPr>
              <p:cNvPr id="278" name="Google Shape;278;p18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1698451" y="854240"/>
                    </a:move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close/>
                  </a:path>
                </a:pathLst>
              </a:custGeom>
              <a:solidFill>
                <a:srgbClr val="E9BAA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0" y="1416894"/>
                <a:ext cx="1840864" cy="854710"/>
              </a:xfrm>
              <a:custGeom>
                <a:rect b="b" l="l" r="r" t="t"/>
                <a:pathLst>
                  <a:path extrusionOk="0" h="854710" w="1840864">
                    <a:moveTo>
                      <a:pt x="0" y="142377"/>
                    </a:moveTo>
                    <a:lnTo>
                      <a:pt x="7258" y="97375"/>
                    </a:lnTo>
                    <a:lnTo>
                      <a:pt x="27470" y="58291"/>
                    </a:lnTo>
                    <a:lnTo>
                      <a:pt x="58290" y="27470"/>
                    </a:lnTo>
                    <a:lnTo>
                      <a:pt x="97374" y="7258"/>
                    </a:lnTo>
                    <a:lnTo>
                      <a:pt x="142376" y="0"/>
                    </a:lnTo>
                    <a:lnTo>
                      <a:pt x="1698451" y="0"/>
                    </a:lnTo>
                    <a:lnTo>
                      <a:pt x="1752936" y="10837"/>
                    </a:lnTo>
                    <a:lnTo>
                      <a:pt x="1799126" y="41702"/>
                    </a:lnTo>
                    <a:lnTo>
                      <a:pt x="1829988" y="87892"/>
                    </a:lnTo>
                    <a:lnTo>
                      <a:pt x="1840826" y="142377"/>
                    </a:lnTo>
                    <a:lnTo>
                      <a:pt x="1840826" y="711863"/>
                    </a:lnTo>
                    <a:lnTo>
                      <a:pt x="1833568" y="756865"/>
                    </a:lnTo>
                    <a:lnTo>
                      <a:pt x="1813356" y="795949"/>
                    </a:lnTo>
                    <a:lnTo>
                      <a:pt x="1782536" y="826770"/>
                    </a:lnTo>
                    <a:lnTo>
                      <a:pt x="1743453" y="846982"/>
                    </a:lnTo>
                    <a:lnTo>
                      <a:pt x="1698451" y="854240"/>
                    </a:lnTo>
                    <a:lnTo>
                      <a:pt x="142376" y="854240"/>
                    </a:lnTo>
                    <a:lnTo>
                      <a:pt x="97374" y="846982"/>
                    </a:lnTo>
                    <a:lnTo>
                      <a:pt x="58290" y="826770"/>
                    </a:lnTo>
                    <a:lnTo>
                      <a:pt x="27470" y="795949"/>
                    </a:lnTo>
                    <a:lnTo>
                      <a:pt x="7258" y="756865"/>
                    </a:lnTo>
                    <a:lnTo>
                      <a:pt x="0" y="711863"/>
                    </a:lnTo>
                    <a:lnTo>
                      <a:pt x="0" y="14237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3771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18"/>
            <p:cNvSpPr txBox="1"/>
            <p:nvPr/>
          </p:nvSpPr>
          <p:spPr>
            <a:xfrm>
              <a:off x="253130" y="1572175"/>
              <a:ext cx="1334770" cy="505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Step - 6</a:t>
              </a:r>
              <a:endPara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609600" y="3505200"/>
            <a:ext cx="110490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26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609600" y="304800"/>
            <a:ext cx="110490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26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1447800" y="3810000"/>
            <a:ext cx="6714027" cy="1656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0" lvl="0" marL="12700" marR="5080" rtl="0" algn="l">
              <a:lnSpc>
                <a:spcPct val="9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solution of	system  of	Linear Equation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388625" y="1240275"/>
            <a:ext cx="6080700" cy="3465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111240" y="0"/>
            <a:ext cx="6080760" cy="34657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609600" y="3505200"/>
            <a:ext cx="110490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26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609600" y="304800"/>
            <a:ext cx="110490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26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"/>
          <p:cNvSpPr/>
          <p:nvPr/>
        </p:nvSpPr>
        <p:spPr>
          <a:xfrm>
            <a:off x="609600" y="304800"/>
            <a:ext cx="112776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9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533400" y="3733800"/>
            <a:ext cx="11416553" cy="1569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780" l="-854" r="-265" t="-31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/>
          <p:nvPr/>
        </p:nvSpPr>
        <p:spPr>
          <a:xfrm>
            <a:off x="152400" y="152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>
            <a:off x="706021" y="2057400"/>
            <a:ext cx="11028779" cy="41704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8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/>
          <p:nvPr/>
        </p:nvSpPr>
        <p:spPr>
          <a:xfrm>
            <a:off x="952500" y="381000"/>
            <a:ext cx="10210800" cy="1529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95" r="0" t="-31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>
            <a:off x="952500" y="2971800"/>
            <a:ext cx="103251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84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/>
          <p:nvPr/>
        </p:nvSpPr>
        <p:spPr>
          <a:xfrm>
            <a:off x="882917" y="35052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88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882917" y="609600"/>
            <a:ext cx="9829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92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/>
          <p:nvPr/>
        </p:nvSpPr>
        <p:spPr>
          <a:xfrm>
            <a:off x="152400" y="55548"/>
            <a:ext cx="11582400" cy="11513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631" l="-2261" r="-2314" t="-121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912225" y="22098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88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32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32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/>
          <p:nvPr/>
        </p:nvSpPr>
        <p:spPr>
          <a:xfrm>
            <a:off x="914400" y="533400"/>
            <a:ext cx="10972800" cy="26492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32" r="0" t="-18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914400" y="3810000"/>
            <a:ext cx="10972800" cy="26492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32" r="0" t="-1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457200" y="2209800"/>
            <a:ext cx="11416553" cy="15696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780" l="-799" r="0" t="-31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/>
          <p:nvPr/>
        </p:nvSpPr>
        <p:spPr>
          <a:xfrm>
            <a:off x="6478737" y="336999"/>
            <a:ext cx="4495790" cy="28479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304800" y="3962400"/>
            <a:ext cx="11582400" cy="16794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381000" y="0"/>
            <a:ext cx="877111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3175">
            <a:spAutoFit/>
          </a:bodyPr>
          <a:lstStyle/>
          <a:p>
            <a:pPr indent="-990600" lvl="0" marL="1002664" marR="508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lang="en-US">
                <a:solidFill>
                  <a:srgbClr val="0070C0"/>
                </a:solidFill>
              </a:rPr>
              <a:t>System of	Linear  Equations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524000" y="1752600"/>
            <a:ext cx="7543800" cy="914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287" l="-725" r="0" t="0"/>
            </a:stretch>
          </a:blipFill>
          <a:ln cap="rnd" cmpd="sng" w="12700">
            <a:solidFill>
              <a:srgbClr val="9935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524000" y="2753833"/>
            <a:ext cx="7543800" cy="1143000"/>
          </a:xfrm>
          <a:prstGeom prst="flowChartDocument">
            <a:avLst/>
          </a:prstGeom>
          <a:gradFill>
            <a:gsLst>
              <a:gs pos="0">
                <a:srgbClr val="B556BC"/>
              </a:gs>
              <a:gs pos="84000">
                <a:srgbClr val="8E3193"/>
              </a:gs>
              <a:gs pos="100000">
                <a:srgbClr val="8E3193"/>
              </a:gs>
            </a:gsLst>
            <a:lin ang="5400000" scaled="0"/>
          </a:gradFill>
          <a:ln cap="rnd" cmpd="sng" w="12700">
            <a:solidFill>
              <a:srgbClr val="99359F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bre Frankli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 SLE consists of 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b="0" i="0" lang="en-US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linear equations, each in </a:t>
            </a:r>
            <a:r>
              <a:rPr b="0" i="1" lang="en-US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</a:t>
            </a:r>
            <a:r>
              <a:rPr b="0" i="0" lang="en-US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variables. It may be written as follows.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524000" y="3952649"/>
            <a:ext cx="7543800" cy="19032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12700">
            <a:solidFill>
              <a:srgbClr val="3D6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8915400" y="0"/>
            <a:ext cx="3276600" cy="1371600"/>
          </a:xfrm>
          <a:prstGeom prst="roundRect">
            <a:avLst>
              <a:gd fmla="val 25458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rnd" cmpd="sng" w="12700">
            <a:solidFill>
              <a:srgbClr val="3D6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3350096" y="3232071"/>
            <a:ext cx="636173" cy="1872211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82BFD6"/>
          </a:solidFill>
          <a:ln cap="rnd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 rot="-5400000">
            <a:off x="2620653" y="3961472"/>
            <a:ext cx="1872211" cy="413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Matrix Form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467301" y="457200"/>
            <a:ext cx="9229055" cy="729732"/>
          </a:xfrm>
          <a:prstGeom prst="rect">
            <a:avLst/>
          </a:prstGeom>
          <a:solidFill>
            <a:srgbClr val="ABD5E3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ranklin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MATRIX FORM OF SLE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4007532" y="1234427"/>
            <a:ext cx="5191058" cy="19032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rnd" cmpd="sng" w="12700">
            <a:solidFill>
              <a:srgbClr val="3D6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4007531" y="3268389"/>
            <a:ext cx="5191059" cy="18465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12700">
            <a:solidFill>
              <a:srgbClr val="3D63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986269" y="5206244"/>
            <a:ext cx="5191059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304800" y="5922843"/>
            <a:ext cx="11694047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887" l="0" r="0" t="-8887"/>
            </a:stretch>
          </a:blipFill>
          <a:ln cap="flat" cmpd="sng" w="28575">
            <a:solidFill>
              <a:srgbClr val="AA3B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381000" y="38055"/>
            <a:ext cx="83052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3175">
            <a:spAutoFit/>
          </a:bodyPr>
          <a:lstStyle/>
          <a:p>
            <a:pPr indent="-990600" lvl="0" marL="1002664" marR="5080" rtl="0" algn="l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Strictly</a:t>
            </a: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Diagonally  Dominant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1295400" y="2133600"/>
            <a:ext cx="8839200" cy="205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381000" y="-152400"/>
            <a:ext cx="11125200" cy="80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3175">
            <a:spAutoFit/>
          </a:bodyPr>
          <a:lstStyle/>
          <a:p>
            <a:pPr indent="-990600" lvl="0" marL="1002664" marR="5080" rtl="0" algn="l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152400" y="533400"/>
            <a:ext cx="11582400" cy="16794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381000" y="2154116"/>
            <a:ext cx="11582400" cy="41704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8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1828800" y="6324600"/>
            <a:ext cx="7431843" cy="46166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Hence the system is strictly diagonally dominant.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304800" y="-61469"/>
            <a:ext cx="11506200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3175">
            <a:spAutoFit/>
          </a:bodyPr>
          <a:lstStyle/>
          <a:p>
            <a:pPr indent="-990600" lvl="0" marL="1002664" marR="5080" rtl="0" algn="l">
              <a:lnSpc>
                <a:spcPct val="14659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Categories of System of Linear Equations (SLE)</a:t>
            </a:r>
            <a:endParaRPr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" name="Google Shape;153;p7"/>
          <p:cNvGrpSpPr/>
          <p:nvPr/>
        </p:nvGrpSpPr>
        <p:grpSpPr>
          <a:xfrm>
            <a:off x="2031995" y="930678"/>
            <a:ext cx="8126730" cy="1709420"/>
            <a:chOff x="2031995" y="930678"/>
            <a:chExt cx="8126730" cy="1709420"/>
          </a:xfrm>
        </p:grpSpPr>
        <p:grpSp>
          <p:nvGrpSpPr>
            <p:cNvPr id="154" name="Google Shape;154;p7"/>
            <p:cNvGrpSpPr/>
            <p:nvPr/>
          </p:nvGrpSpPr>
          <p:grpSpPr>
            <a:xfrm>
              <a:off x="2031995" y="930678"/>
              <a:ext cx="8126730" cy="1709420"/>
              <a:chOff x="2031995" y="930678"/>
              <a:chExt cx="8126730" cy="1709420"/>
            </a:xfrm>
          </p:grpSpPr>
          <p:sp>
            <p:nvSpPr>
              <p:cNvPr id="155" name="Google Shape;155;p7"/>
              <p:cNvSpPr/>
              <p:nvPr/>
            </p:nvSpPr>
            <p:spPr>
              <a:xfrm>
                <a:off x="2031995" y="930678"/>
                <a:ext cx="8126730" cy="1709420"/>
              </a:xfrm>
              <a:custGeom>
                <a:rect b="b" l="l" r="r" t="t"/>
                <a:pathLst>
                  <a:path extrusionOk="0" h="1709420" w="8126730">
                    <a:moveTo>
                      <a:pt x="7955208" y="1709216"/>
                    </a:moveTo>
                    <a:lnTo>
                      <a:pt x="170919" y="1709216"/>
                    </a:lnTo>
                    <a:lnTo>
                      <a:pt x="125482" y="1703110"/>
                    </a:lnTo>
                    <a:lnTo>
                      <a:pt x="84652" y="1685880"/>
                    </a:lnTo>
                    <a:lnTo>
                      <a:pt x="50060" y="1659153"/>
                    </a:lnTo>
                    <a:lnTo>
                      <a:pt x="23335" y="1624558"/>
                    </a:lnTo>
                    <a:lnTo>
                      <a:pt x="6105" y="1583726"/>
                    </a:lnTo>
                    <a:lnTo>
                      <a:pt x="0" y="1538284"/>
                    </a:lnTo>
                    <a:lnTo>
                      <a:pt x="0" y="170922"/>
                    </a:lnTo>
                    <a:lnTo>
                      <a:pt x="6105" y="125484"/>
                    </a:lnTo>
                    <a:lnTo>
                      <a:pt x="23335" y="84654"/>
                    </a:lnTo>
                    <a:lnTo>
                      <a:pt x="50060" y="50062"/>
                    </a:lnTo>
                    <a:lnTo>
                      <a:pt x="84652" y="23335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7955208" y="0"/>
                    </a:lnTo>
                    <a:lnTo>
                      <a:pt x="8020611" y="13010"/>
                    </a:lnTo>
                    <a:lnTo>
                      <a:pt x="8076058" y="50062"/>
                    </a:lnTo>
                    <a:lnTo>
                      <a:pt x="8113102" y="105513"/>
                    </a:lnTo>
                    <a:lnTo>
                      <a:pt x="8126108" y="170922"/>
                    </a:lnTo>
                    <a:lnTo>
                      <a:pt x="8126108" y="1538284"/>
                    </a:lnTo>
                    <a:lnTo>
                      <a:pt x="8120003" y="1583726"/>
                    </a:lnTo>
                    <a:lnTo>
                      <a:pt x="8102773" y="1624558"/>
                    </a:lnTo>
                    <a:lnTo>
                      <a:pt x="8076049" y="1659153"/>
                    </a:lnTo>
                    <a:lnTo>
                      <a:pt x="8041460" y="1685880"/>
                    </a:lnTo>
                    <a:lnTo>
                      <a:pt x="8000637" y="1703110"/>
                    </a:lnTo>
                    <a:lnTo>
                      <a:pt x="7955208" y="1709216"/>
                    </a:lnTo>
                    <a:close/>
                  </a:path>
                </a:pathLst>
              </a:custGeom>
              <a:solidFill>
                <a:srgbClr val="70855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2031995" y="930678"/>
                <a:ext cx="8126730" cy="1709420"/>
              </a:xfrm>
              <a:custGeom>
                <a:rect b="b" l="l" r="r" t="t"/>
                <a:pathLst>
                  <a:path extrusionOk="0" h="1709420" w="8126730">
                    <a:moveTo>
                      <a:pt x="0" y="170922"/>
                    </a:moveTo>
                    <a:lnTo>
                      <a:pt x="6105" y="125484"/>
                    </a:lnTo>
                    <a:lnTo>
                      <a:pt x="23335" y="84654"/>
                    </a:lnTo>
                    <a:lnTo>
                      <a:pt x="50060" y="50062"/>
                    </a:lnTo>
                    <a:lnTo>
                      <a:pt x="84652" y="23335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7955208" y="0"/>
                    </a:lnTo>
                    <a:lnTo>
                      <a:pt x="8020611" y="13010"/>
                    </a:lnTo>
                    <a:lnTo>
                      <a:pt x="8076058" y="50062"/>
                    </a:lnTo>
                    <a:lnTo>
                      <a:pt x="8113102" y="105513"/>
                    </a:lnTo>
                    <a:lnTo>
                      <a:pt x="8126108" y="170922"/>
                    </a:lnTo>
                    <a:lnTo>
                      <a:pt x="8126108" y="1538284"/>
                    </a:lnTo>
                    <a:lnTo>
                      <a:pt x="8120003" y="1583726"/>
                    </a:lnTo>
                    <a:lnTo>
                      <a:pt x="8102773" y="1624558"/>
                    </a:lnTo>
                    <a:lnTo>
                      <a:pt x="8076049" y="1659153"/>
                    </a:lnTo>
                    <a:lnTo>
                      <a:pt x="8041460" y="1685880"/>
                    </a:lnTo>
                    <a:lnTo>
                      <a:pt x="8000637" y="1703110"/>
                    </a:lnTo>
                    <a:lnTo>
                      <a:pt x="7955208" y="1709216"/>
                    </a:lnTo>
                    <a:lnTo>
                      <a:pt x="170919" y="1709216"/>
                    </a:lnTo>
                    <a:lnTo>
                      <a:pt x="125482" y="1703110"/>
                    </a:lnTo>
                    <a:lnTo>
                      <a:pt x="84652" y="1685880"/>
                    </a:lnTo>
                    <a:lnTo>
                      <a:pt x="50060" y="1659153"/>
                    </a:lnTo>
                    <a:lnTo>
                      <a:pt x="23335" y="1624558"/>
                    </a:lnTo>
                    <a:lnTo>
                      <a:pt x="6105" y="1583726"/>
                    </a:lnTo>
                    <a:lnTo>
                      <a:pt x="0" y="1538284"/>
                    </a:lnTo>
                    <a:lnTo>
                      <a:pt x="0" y="170922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7"/>
            <p:cNvSpPr txBox="1"/>
            <p:nvPr/>
          </p:nvSpPr>
          <p:spPr>
            <a:xfrm>
              <a:off x="5142295" y="1212634"/>
              <a:ext cx="1905635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Book Antiqua"/>
                <a:buNone/>
              </a:pPr>
              <a:r>
                <a:rPr lang="en-US" sz="6500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SLE</a:t>
              </a:r>
              <a:endParaRPr sz="6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  <p:grpSp>
        <p:nvGrpSpPr>
          <p:cNvPr id="158" name="Google Shape;158;p7"/>
          <p:cNvGrpSpPr/>
          <p:nvPr/>
        </p:nvGrpSpPr>
        <p:grpSpPr>
          <a:xfrm>
            <a:off x="2032928" y="2785394"/>
            <a:ext cx="5308600" cy="1709420"/>
            <a:chOff x="2032928" y="2785394"/>
            <a:chExt cx="5308600" cy="1709420"/>
          </a:xfrm>
        </p:grpSpPr>
        <p:grpSp>
          <p:nvGrpSpPr>
            <p:cNvPr id="159" name="Google Shape;159;p7"/>
            <p:cNvGrpSpPr/>
            <p:nvPr/>
          </p:nvGrpSpPr>
          <p:grpSpPr>
            <a:xfrm>
              <a:off x="2032928" y="2785394"/>
              <a:ext cx="5308600" cy="1709420"/>
              <a:chOff x="2032928" y="2785394"/>
              <a:chExt cx="5308600" cy="1709420"/>
            </a:xfrm>
          </p:grpSpPr>
          <p:sp>
            <p:nvSpPr>
              <p:cNvPr id="160" name="Google Shape;160;p7"/>
              <p:cNvSpPr/>
              <p:nvPr/>
            </p:nvSpPr>
            <p:spPr>
              <a:xfrm>
                <a:off x="2032928" y="2785394"/>
                <a:ext cx="5308600" cy="1709420"/>
              </a:xfrm>
              <a:custGeom>
                <a:rect b="b" l="l" r="r" t="t"/>
                <a:pathLst>
                  <a:path extrusionOk="0" h="1709420" w="5308600">
                    <a:moveTo>
                      <a:pt x="5137307" y="1709221"/>
                    </a:moveTo>
                    <a:lnTo>
                      <a:pt x="170919" y="1709221"/>
                    </a:lnTo>
                    <a:lnTo>
                      <a:pt x="125482" y="1703116"/>
                    </a:lnTo>
                    <a:lnTo>
                      <a:pt x="84652" y="1685885"/>
                    </a:lnTo>
                    <a:lnTo>
                      <a:pt x="50060" y="1659159"/>
                    </a:lnTo>
                    <a:lnTo>
                      <a:pt x="23335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5137307" y="0"/>
                    </a:lnTo>
                    <a:lnTo>
                      <a:pt x="5202710" y="13018"/>
                    </a:lnTo>
                    <a:lnTo>
                      <a:pt x="5258157" y="50074"/>
                    </a:lnTo>
                    <a:lnTo>
                      <a:pt x="5295222" y="105521"/>
                    </a:lnTo>
                    <a:lnTo>
                      <a:pt x="5308231" y="170924"/>
                    </a:lnTo>
                    <a:lnTo>
                      <a:pt x="5308231" y="1538296"/>
                    </a:lnTo>
                    <a:lnTo>
                      <a:pt x="5302126" y="1583735"/>
                    </a:lnTo>
                    <a:lnTo>
                      <a:pt x="5284895" y="1624566"/>
                    </a:lnTo>
                    <a:lnTo>
                      <a:pt x="5258169" y="1659159"/>
                    </a:lnTo>
                    <a:lnTo>
                      <a:pt x="5223576" y="1685885"/>
                    </a:lnTo>
                    <a:lnTo>
                      <a:pt x="5182746" y="1703116"/>
                    </a:lnTo>
                    <a:lnTo>
                      <a:pt x="5137307" y="1709221"/>
                    </a:lnTo>
                    <a:close/>
                  </a:path>
                </a:pathLst>
              </a:custGeom>
              <a:solidFill>
                <a:srgbClr val="69AA8E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2032928" y="2785394"/>
                <a:ext cx="5308600" cy="1709420"/>
              </a:xfrm>
              <a:custGeom>
                <a:rect b="b" l="l" r="r" t="t"/>
                <a:pathLst>
                  <a:path extrusionOk="0" h="1709420" w="530860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5137307" y="0"/>
                    </a:lnTo>
                    <a:lnTo>
                      <a:pt x="5202710" y="13018"/>
                    </a:lnTo>
                    <a:lnTo>
                      <a:pt x="5258156" y="50074"/>
                    </a:lnTo>
                    <a:lnTo>
                      <a:pt x="5295222" y="105521"/>
                    </a:lnTo>
                    <a:lnTo>
                      <a:pt x="5308231" y="170924"/>
                    </a:lnTo>
                    <a:lnTo>
                      <a:pt x="5308231" y="1538296"/>
                    </a:lnTo>
                    <a:lnTo>
                      <a:pt x="5302126" y="1583735"/>
                    </a:lnTo>
                    <a:lnTo>
                      <a:pt x="5284895" y="1624566"/>
                    </a:lnTo>
                    <a:lnTo>
                      <a:pt x="5258169" y="1659159"/>
                    </a:lnTo>
                    <a:lnTo>
                      <a:pt x="5223576" y="1685885"/>
                    </a:lnTo>
                    <a:lnTo>
                      <a:pt x="5182745" y="1703116"/>
                    </a:lnTo>
                    <a:lnTo>
                      <a:pt x="5137307" y="1709221"/>
                    </a:lnTo>
                    <a:lnTo>
                      <a:pt x="170919" y="1709221"/>
                    </a:lnTo>
                    <a:lnTo>
                      <a:pt x="125482" y="1703116"/>
                    </a:lnTo>
                    <a:lnTo>
                      <a:pt x="84652" y="1685885"/>
                    </a:lnTo>
                    <a:lnTo>
                      <a:pt x="50060" y="1659159"/>
                    </a:lnTo>
                    <a:lnTo>
                      <a:pt x="23335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7"/>
            <p:cNvSpPr txBox="1"/>
            <p:nvPr/>
          </p:nvSpPr>
          <p:spPr>
            <a:xfrm>
              <a:off x="2660728" y="3222272"/>
              <a:ext cx="4053204" cy="741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2700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Iteration	Method</a:t>
              </a:r>
              <a:endParaRPr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3" name="Google Shape;163;p7"/>
          <p:cNvGrpSpPr/>
          <p:nvPr/>
        </p:nvGrpSpPr>
        <p:grpSpPr>
          <a:xfrm>
            <a:off x="2032928" y="4638190"/>
            <a:ext cx="2599690" cy="1709420"/>
            <a:chOff x="2032928" y="4638190"/>
            <a:chExt cx="2599690" cy="1709420"/>
          </a:xfrm>
        </p:grpSpPr>
        <p:grpSp>
          <p:nvGrpSpPr>
            <p:cNvPr id="164" name="Google Shape;164;p7"/>
            <p:cNvGrpSpPr/>
            <p:nvPr/>
          </p:nvGrpSpPr>
          <p:grpSpPr>
            <a:xfrm>
              <a:off x="2032928" y="4638190"/>
              <a:ext cx="2599690" cy="1709420"/>
              <a:chOff x="2032928" y="4638190"/>
              <a:chExt cx="2599690" cy="1709420"/>
            </a:xfrm>
          </p:grpSpPr>
          <p:sp>
            <p:nvSpPr>
              <p:cNvPr id="165" name="Google Shape;165;p7"/>
              <p:cNvSpPr/>
              <p:nvPr/>
            </p:nvSpPr>
            <p:spPr>
              <a:xfrm>
                <a:off x="2032928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2428612" y="1709196"/>
                    </a:moveTo>
                    <a:lnTo>
                      <a:pt x="170919" y="1709196"/>
                    </a:lnTo>
                    <a:lnTo>
                      <a:pt x="125482" y="1703091"/>
                    </a:lnTo>
                    <a:lnTo>
                      <a:pt x="84652" y="1685860"/>
                    </a:lnTo>
                    <a:lnTo>
                      <a:pt x="50060" y="1659134"/>
                    </a:lnTo>
                    <a:lnTo>
                      <a:pt x="23335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77" y="50049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2428612" y="0"/>
                    </a:lnTo>
                    <a:lnTo>
                      <a:pt x="2494015" y="13006"/>
                    </a:lnTo>
                    <a:lnTo>
                      <a:pt x="2549472" y="50062"/>
                    </a:lnTo>
                    <a:lnTo>
                      <a:pt x="2586518" y="105499"/>
                    </a:lnTo>
                    <a:lnTo>
                      <a:pt x="2599537" y="170924"/>
                    </a:lnTo>
                    <a:lnTo>
                      <a:pt x="2599537" y="1538271"/>
                    </a:lnTo>
                    <a:lnTo>
                      <a:pt x="2593431" y="1583710"/>
                    </a:lnTo>
                    <a:lnTo>
                      <a:pt x="2576201" y="1624541"/>
                    </a:lnTo>
                    <a:lnTo>
                      <a:pt x="2549474" y="1659134"/>
                    </a:lnTo>
                    <a:lnTo>
                      <a:pt x="2514881" y="1685860"/>
                    </a:lnTo>
                    <a:lnTo>
                      <a:pt x="2474051" y="1703091"/>
                    </a:lnTo>
                    <a:lnTo>
                      <a:pt x="2428612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2032928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5" y="84655"/>
                    </a:lnTo>
                    <a:lnTo>
                      <a:pt x="50060" y="50062"/>
                    </a:lnTo>
                    <a:lnTo>
                      <a:pt x="84652" y="23336"/>
                    </a:lnTo>
                    <a:lnTo>
                      <a:pt x="125482" y="6105"/>
                    </a:lnTo>
                    <a:lnTo>
                      <a:pt x="170919" y="0"/>
                    </a:lnTo>
                    <a:lnTo>
                      <a:pt x="2428612" y="0"/>
                    </a:lnTo>
                    <a:lnTo>
                      <a:pt x="2494015" y="13006"/>
                    </a:lnTo>
                    <a:lnTo>
                      <a:pt x="2549462" y="50049"/>
                    </a:lnTo>
                    <a:lnTo>
                      <a:pt x="2586518" y="105499"/>
                    </a:lnTo>
                    <a:lnTo>
                      <a:pt x="2599537" y="170924"/>
                    </a:lnTo>
                    <a:lnTo>
                      <a:pt x="2599537" y="1538271"/>
                    </a:lnTo>
                    <a:lnTo>
                      <a:pt x="2593431" y="1583710"/>
                    </a:lnTo>
                    <a:lnTo>
                      <a:pt x="2576201" y="1624541"/>
                    </a:lnTo>
                    <a:lnTo>
                      <a:pt x="2549474" y="1659134"/>
                    </a:lnTo>
                    <a:lnTo>
                      <a:pt x="2514881" y="1685860"/>
                    </a:lnTo>
                    <a:lnTo>
                      <a:pt x="2474051" y="1703091"/>
                    </a:lnTo>
                    <a:lnTo>
                      <a:pt x="2428612" y="1709196"/>
                    </a:lnTo>
                    <a:lnTo>
                      <a:pt x="170919" y="1709196"/>
                    </a:lnTo>
                    <a:lnTo>
                      <a:pt x="125482" y="1703091"/>
                    </a:lnTo>
                    <a:lnTo>
                      <a:pt x="84652" y="1685860"/>
                    </a:lnTo>
                    <a:lnTo>
                      <a:pt x="50060" y="1659134"/>
                    </a:lnTo>
                    <a:lnTo>
                      <a:pt x="23335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7"/>
            <p:cNvSpPr txBox="1"/>
            <p:nvPr/>
          </p:nvSpPr>
          <p:spPr>
            <a:xfrm>
              <a:off x="2685178" y="4858548"/>
              <a:ext cx="1294800" cy="13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78725">
              <a:spAutoFit/>
            </a:bodyPr>
            <a:lstStyle/>
            <a:p>
              <a:pPr indent="13969" lvl="0" marL="12700" marR="5080" rtl="0" algn="l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Seidel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8" name="Google Shape;168;p7"/>
          <p:cNvGrpSpPr/>
          <p:nvPr/>
        </p:nvGrpSpPr>
        <p:grpSpPr>
          <a:xfrm>
            <a:off x="4741640" y="4638190"/>
            <a:ext cx="2599690" cy="1709420"/>
            <a:chOff x="4741640" y="4638190"/>
            <a:chExt cx="2599690" cy="170942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4741640" y="4638190"/>
              <a:ext cx="2599690" cy="1709420"/>
              <a:chOff x="4741640" y="4638190"/>
              <a:chExt cx="2599690" cy="170942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4741640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2428595" y="1709196"/>
                    </a:move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78" y="50049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595" y="0"/>
                    </a:lnTo>
                    <a:lnTo>
                      <a:pt x="2494001" y="13006"/>
                    </a:lnTo>
                    <a:lnTo>
                      <a:pt x="2549480" y="50062"/>
                    </a:lnTo>
                    <a:lnTo>
                      <a:pt x="2586513" y="105499"/>
                    </a:lnTo>
                    <a:lnTo>
                      <a:pt x="2599519" y="170924"/>
                    </a:lnTo>
                    <a:lnTo>
                      <a:pt x="2599519" y="1538271"/>
                    </a:lnTo>
                    <a:lnTo>
                      <a:pt x="2593414" y="1583710"/>
                    </a:lnTo>
                    <a:lnTo>
                      <a:pt x="2576183" y="1624541"/>
                    </a:lnTo>
                    <a:lnTo>
                      <a:pt x="2549457" y="1659134"/>
                    </a:lnTo>
                    <a:lnTo>
                      <a:pt x="2514864" y="1685860"/>
                    </a:lnTo>
                    <a:lnTo>
                      <a:pt x="2474033" y="1703091"/>
                    </a:lnTo>
                    <a:lnTo>
                      <a:pt x="2428595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4741640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595" y="0"/>
                    </a:lnTo>
                    <a:lnTo>
                      <a:pt x="2494001" y="13006"/>
                    </a:lnTo>
                    <a:lnTo>
                      <a:pt x="2549469" y="50049"/>
                    </a:lnTo>
                    <a:lnTo>
                      <a:pt x="2586513" y="105499"/>
                    </a:lnTo>
                    <a:lnTo>
                      <a:pt x="2599519" y="170924"/>
                    </a:lnTo>
                    <a:lnTo>
                      <a:pt x="2599519" y="1538271"/>
                    </a:lnTo>
                    <a:lnTo>
                      <a:pt x="2593414" y="1583710"/>
                    </a:lnTo>
                    <a:lnTo>
                      <a:pt x="2576183" y="1624541"/>
                    </a:lnTo>
                    <a:lnTo>
                      <a:pt x="2549457" y="1659134"/>
                    </a:lnTo>
                    <a:lnTo>
                      <a:pt x="2514864" y="1685860"/>
                    </a:lnTo>
                    <a:lnTo>
                      <a:pt x="2474033" y="1703091"/>
                    </a:lnTo>
                    <a:lnTo>
                      <a:pt x="2428595" y="1709196"/>
                    </a:ln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7"/>
            <p:cNvSpPr txBox="1"/>
            <p:nvPr/>
          </p:nvSpPr>
          <p:spPr>
            <a:xfrm>
              <a:off x="5379869" y="4858548"/>
              <a:ext cx="1322705" cy="1187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78725">
              <a:spAutoFit/>
            </a:bodyPr>
            <a:lstStyle/>
            <a:p>
              <a:pPr indent="27940" lvl="0" marL="12700" marR="5080" rtl="0" algn="l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Jacobi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7559509" y="2785394"/>
            <a:ext cx="2599691" cy="1709420"/>
            <a:chOff x="7559509" y="2785394"/>
            <a:chExt cx="2599691" cy="1709420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7559509" y="2785394"/>
              <a:ext cx="2599691" cy="1709420"/>
              <a:chOff x="7559509" y="2785394"/>
              <a:chExt cx="2599691" cy="1709420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7559510" y="2785394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2428620" y="1709221"/>
                    </a:moveTo>
                    <a:lnTo>
                      <a:pt x="170924" y="1709221"/>
                    </a:lnTo>
                    <a:lnTo>
                      <a:pt x="125485" y="1703116"/>
                    </a:lnTo>
                    <a:lnTo>
                      <a:pt x="84655" y="1685885"/>
                    </a:lnTo>
                    <a:lnTo>
                      <a:pt x="50062" y="1659159"/>
                    </a:lnTo>
                    <a:lnTo>
                      <a:pt x="23336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18"/>
                    </a:lnTo>
                    <a:lnTo>
                      <a:pt x="2549469" y="50074"/>
                    </a:lnTo>
                    <a:lnTo>
                      <a:pt x="2586526" y="105521"/>
                    </a:lnTo>
                    <a:lnTo>
                      <a:pt x="2599544" y="170924"/>
                    </a:lnTo>
                    <a:lnTo>
                      <a:pt x="2599544" y="1538296"/>
                    </a:lnTo>
                    <a:lnTo>
                      <a:pt x="2593439" y="1583735"/>
                    </a:lnTo>
                    <a:lnTo>
                      <a:pt x="2576208" y="1624566"/>
                    </a:lnTo>
                    <a:lnTo>
                      <a:pt x="2549482" y="1659159"/>
                    </a:lnTo>
                    <a:lnTo>
                      <a:pt x="2514889" y="1685885"/>
                    </a:lnTo>
                    <a:lnTo>
                      <a:pt x="2474058" y="1703116"/>
                    </a:lnTo>
                    <a:lnTo>
                      <a:pt x="2428620" y="1709221"/>
                    </a:lnTo>
                    <a:close/>
                  </a:path>
                </a:pathLst>
              </a:custGeom>
              <a:solidFill>
                <a:srgbClr val="69AA8E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7559509" y="2785394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18"/>
                    </a:lnTo>
                    <a:lnTo>
                      <a:pt x="2549469" y="50074"/>
                    </a:lnTo>
                    <a:lnTo>
                      <a:pt x="2586526" y="105521"/>
                    </a:lnTo>
                    <a:lnTo>
                      <a:pt x="2599544" y="170924"/>
                    </a:lnTo>
                    <a:lnTo>
                      <a:pt x="2599544" y="1538296"/>
                    </a:lnTo>
                    <a:lnTo>
                      <a:pt x="2593439" y="1583735"/>
                    </a:lnTo>
                    <a:lnTo>
                      <a:pt x="2576208" y="1624566"/>
                    </a:lnTo>
                    <a:lnTo>
                      <a:pt x="2549482" y="1659159"/>
                    </a:lnTo>
                    <a:lnTo>
                      <a:pt x="2514889" y="1685885"/>
                    </a:lnTo>
                    <a:lnTo>
                      <a:pt x="2474058" y="1703116"/>
                    </a:lnTo>
                    <a:lnTo>
                      <a:pt x="2428620" y="1709221"/>
                    </a:lnTo>
                    <a:lnTo>
                      <a:pt x="170924" y="1709221"/>
                    </a:lnTo>
                    <a:lnTo>
                      <a:pt x="125485" y="1703116"/>
                    </a:lnTo>
                    <a:lnTo>
                      <a:pt x="84655" y="1685885"/>
                    </a:lnTo>
                    <a:lnTo>
                      <a:pt x="50062" y="1659159"/>
                    </a:lnTo>
                    <a:lnTo>
                      <a:pt x="23336" y="1624566"/>
                    </a:lnTo>
                    <a:lnTo>
                      <a:pt x="6105" y="1583735"/>
                    </a:lnTo>
                    <a:lnTo>
                      <a:pt x="0" y="1538296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p7"/>
            <p:cNvSpPr txBox="1"/>
            <p:nvPr/>
          </p:nvSpPr>
          <p:spPr>
            <a:xfrm>
              <a:off x="7918311" y="2898427"/>
              <a:ext cx="1882139" cy="1389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91425">
              <a:spAutoFit/>
            </a:bodyPr>
            <a:lstStyle/>
            <a:p>
              <a:pPr indent="182245" lvl="0" marL="12700" marR="5080" rtl="0" algn="l">
                <a:lnSpc>
                  <a:spcPct val="1085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Direct  Method</a:t>
              </a:r>
              <a:endParaRPr sz="4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7541069" y="4690588"/>
            <a:ext cx="2599691" cy="1709420"/>
            <a:chOff x="7541069" y="4690588"/>
            <a:chExt cx="2599691" cy="1709420"/>
          </a:xfrm>
        </p:grpSpPr>
        <p:grpSp>
          <p:nvGrpSpPr>
            <p:cNvPr id="179" name="Google Shape;179;p7"/>
            <p:cNvGrpSpPr/>
            <p:nvPr/>
          </p:nvGrpSpPr>
          <p:grpSpPr>
            <a:xfrm>
              <a:off x="7541069" y="4690588"/>
              <a:ext cx="2599691" cy="1709420"/>
              <a:chOff x="7559509" y="4638190"/>
              <a:chExt cx="2599691" cy="1709420"/>
            </a:xfrm>
          </p:grpSpPr>
          <p:sp>
            <p:nvSpPr>
              <p:cNvPr id="180" name="Google Shape;180;p7"/>
              <p:cNvSpPr/>
              <p:nvPr/>
            </p:nvSpPr>
            <p:spPr>
              <a:xfrm>
                <a:off x="7559510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2428620" y="1709196"/>
                    </a:move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78" y="50049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06"/>
                    </a:lnTo>
                    <a:lnTo>
                      <a:pt x="2549480" y="50062"/>
                    </a:lnTo>
                    <a:lnTo>
                      <a:pt x="2586526" y="105499"/>
                    </a:lnTo>
                    <a:lnTo>
                      <a:pt x="2599544" y="170924"/>
                    </a:lnTo>
                    <a:lnTo>
                      <a:pt x="2599544" y="1538271"/>
                    </a:lnTo>
                    <a:lnTo>
                      <a:pt x="2593439" y="1583710"/>
                    </a:lnTo>
                    <a:lnTo>
                      <a:pt x="2576208" y="1624541"/>
                    </a:lnTo>
                    <a:lnTo>
                      <a:pt x="2549482" y="1659134"/>
                    </a:lnTo>
                    <a:lnTo>
                      <a:pt x="2514889" y="1685860"/>
                    </a:lnTo>
                    <a:lnTo>
                      <a:pt x="2474058" y="1703091"/>
                    </a:lnTo>
                    <a:lnTo>
                      <a:pt x="2428620" y="1709196"/>
                    </a:lnTo>
                    <a:close/>
                  </a:path>
                </a:pathLst>
              </a:custGeom>
              <a:solidFill>
                <a:srgbClr val="A52F0D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7559509" y="4638190"/>
                <a:ext cx="2599690" cy="1709420"/>
              </a:xfrm>
              <a:custGeom>
                <a:rect b="b" l="l" r="r" t="t"/>
                <a:pathLst>
                  <a:path extrusionOk="0" h="1709420" w="2599690">
                    <a:moveTo>
                      <a:pt x="0" y="170924"/>
                    </a:moveTo>
                    <a:lnTo>
                      <a:pt x="6105" y="125485"/>
                    </a:lnTo>
                    <a:lnTo>
                      <a:pt x="23336" y="84655"/>
                    </a:lnTo>
                    <a:lnTo>
                      <a:pt x="50062" y="50062"/>
                    </a:lnTo>
                    <a:lnTo>
                      <a:pt x="84655" y="23336"/>
                    </a:lnTo>
                    <a:lnTo>
                      <a:pt x="125485" y="6105"/>
                    </a:lnTo>
                    <a:lnTo>
                      <a:pt x="170924" y="0"/>
                    </a:lnTo>
                    <a:lnTo>
                      <a:pt x="2428620" y="0"/>
                    </a:lnTo>
                    <a:lnTo>
                      <a:pt x="2494023" y="13006"/>
                    </a:lnTo>
                    <a:lnTo>
                      <a:pt x="2549469" y="50049"/>
                    </a:lnTo>
                    <a:lnTo>
                      <a:pt x="2586526" y="105499"/>
                    </a:lnTo>
                    <a:lnTo>
                      <a:pt x="2599544" y="170924"/>
                    </a:lnTo>
                    <a:lnTo>
                      <a:pt x="2599544" y="1538271"/>
                    </a:lnTo>
                    <a:lnTo>
                      <a:pt x="2593439" y="1583710"/>
                    </a:lnTo>
                    <a:lnTo>
                      <a:pt x="2576208" y="1624541"/>
                    </a:lnTo>
                    <a:lnTo>
                      <a:pt x="2549482" y="1659134"/>
                    </a:lnTo>
                    <a:lnTo>
                      <a:pt x="2514889" y="1685860"/>
                    </a:lnTo>
                    <a:lnTo>
                      <a:pt x="2474058" y="1703091"/>
                    </a:lnTo>
                    <a:lnTo>
                      <a:pt x="2428620" y="1709196"/>
                    </a:lnTo>
                    <a:lnTo>
                      <a:pt x="170924" y="1709196"/>
                    </a:lnTo>
                    <a:lnTo>
                      <a:pt x="125485" y="1703091"/>
                    </a:lnTo>
                    <a:lnTo>
                      <a:pt x="84655" y="1685860"/>
                    </a:lnTo>
                    <a:lnTo>
                      <a:pt x="50062" y="1659134"/>
                    </a:lnTo>
                    <a:lnTo>
                      <a:pt x="23336" y="1624541"/>
                    </a:lnTo>
                    <a:lnTo>
                      <a:pt x="6105" y="1583710"/>
                    </a:lnTo>
                    <a:lnTo>
                      <a:pt x="0" y="1538271"/>
                    </a:lnTo>
                    <a:lnTo>
                      <a:pt x="0" y="170924"/>
                    </a:lnTo>
                    <a:close/>
                  </a:path>
                </a:pathLst>
              </a:custGeom>
              <a:noFill/>
              <a:ln cap="flat" cmpd="sng" w="158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Google Shape;182;p7"/>
            <p:cNvSpPr txBox="1"/>
            <p:nvPr/>
          </p:nvSpPr>
          <p:spPr>
            <a:xfrm>
              <a:off x="8137273" y="4954750"/>
              <a:ext cx="1657200" cy="13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3800">
              <a:spAutoFit/>
            </a:bodyPr>
            <a:lstStyle/>
            <a:p>
              <a:pPr indent="41910" lvl="0" marL="12700" marR="5080" rtl="0" algn="l">
                <a:lnSpc>
                  <a:spcPct val="10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Gauss  Jordan</a:t>
              </a:r>
              <a:endParaRPr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3657600" y="2209800"/>
            <a:ext cx="5105400" cy="1905000"/>
          </a:xfrm>
          <a:prstGeom prst="ellipse">
            <a:avLst/>
          </a:prstGeom>
          <a:solidFill>
            <a:srgbClr val="E59F39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Gauss-Seidel  Method</a:t>
            </a:r>
            <a:endParaRPr sz="4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>
            <p:ph type="ctrTitle"/>
          </p:nvPr>
        </p:nvSpPr>
        <p:spPr>
          <a:xfrm>
            <a:off x="457187" y="0"/>
            <a:ext cx="11277600" cy="689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b="0" lang="en-US" sz="4400">
                <a:solidFill>
                  <a:srgbClr val="0070C0"/>
                </a:solidFill>
              </a:rPr>
              <a:t>Procedure</a:t>
            </a:r>
            <a:r>
              <a:rPr b="0" lang="en-US"/>
              <a:t> </a:t>
            </a:r>
            <a:r>
              <a:rPr b="0" lang="en-US" sz="4400">
                <a:solidFill>
                  <a:srgbClr val="0070C0"/>
                </a:solidFill>
              </a:rPr>
              <a:t>of Gauss–Seidel Iteration Method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876287" y="1447800"/>
            <a:ext cx="10439400" cy="396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7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2020-09-21T15:58:30Z</dcterms:created>
  <dc:creator>Shirin Sultana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2020-09-21T00:00:00Z</vt:filetime>
  </property>
</Properties>
</file>