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</p:sldIdLst>
  <p:sldSz cy="6858000" cx="9144000"/>
  <p:notesSz cx="6858000" cy="9144000"/>
  <p:embeddedFontLst>
    <p:embeddedFont>
      <p:font typeface="Century Gothic"/>
      <p:regular r:id="rId39"/>
      <p:bold r:id="rId40"/>
      <p:italic r:id="rId41"/>
      <p:boldItalic r:id="rId4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43" roundtripDataSignature="AMtx7mgfZBRWp2d3YqdmidZoxlCwoSefh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CenturyGothic-bold.fntdata"/><Relationship Id="rId20" Type="http://schemas.openxmlformats.org/officeDocument/2006/relationships/slide" Target="slides/slide15.xml"/><Relationship Id="rId42" Type="http://schemas.openxmlformats.org/officeDocument/2006/relationships/font" Target="fonts/CenturyGothic-boldItalic.fntdata"/><Relationship Id="rId41" Type="http://schemas.openxmlformats.org/officeDocument/2006/relationships/font" Target="fonts/CenturyGothic-italic.fntdata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43" Type="http://customschemas.google.com/relationships/presentationmetadata" Target="metadata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font" Target="fonts/CenturyGothic-regular.fntdata"/><Relationship Id="rId16" Type="http://schemas.openxmlformats.org/officeDocument/2006/relationships/slide" Target="slides/slide11.xml"/><Relationship Id="rId38" Type="http://schemas.openxmlformats.org/officeDocument/2006/relationships/slide" Target="slides/slide33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Google Shape;288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" name="Google Shape;301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p2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" name="Google Shape;327;p2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4" name="Google Shape;334;p2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2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6" name="Google Shape;346;p3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3" name="Google Shape;353;p3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1" name="Google Shape;361;p3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9" name="Google Shape;369;p3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5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3" name="Google Shape;13;p35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4" name="Google Shape;14;p35"/>
          <p:cNvSpPr txBox="1"/>
          <p:nvPr>
            <p:ph type="ctrTitle"/>
          </p:nvPr>
        </p:nvSpPr>
        <p:spPr>
          <a:xfrm>
            <a:off x="3200400" y="4208929"/>
            <a:ext cx="5458968" cy="104868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600"/>
              <a:buFont typeface="Century Gothic"/>
              <a:buNone/>
              <a:defRPr sz="460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5"/>
          <p:cNvSpPr txBox="1"/>
          <p:nvPr>
            <p:ph idx="1" type="subTitle"/>
          </p:nvPr>
        </p:nvSpPr>
        <p:spPr>
          <a:xfrm>
            <a:off x="3200400" y="5257800"/>
            <a:ext cx="5458968" cy="6217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6" name="Google Shape;16;p35"/>
          <p:cNvSpPr txBox="1"/>
          <p:nvPr>
            <p:ph idx="10" type="dt"/>
          </p:nvPr>
        </p:nvSpPr>
        <p:spPr>
          <a:xfrm>
            <a:off x="3276600" y="390525"/>
            <a:ext cx="55046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sz="2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5"/>
          <p:cNvSpPr txBox="1"/>
          <p:nvPr>
            <p:ph idx="11" type="ftr"/>
          </p:nvPr>
        </p:nvSpPr>
        <p:spPr>
          <a:xfrm>
            <a:off x="3218688" y="6356350"/>
            <a:ext cx="473659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1100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5"/>
          <p:cNvSpPr txBox="1"/>
          <p:nvPr>
            <p:ph idx="12" type="sldNum"/>
          </p:nvPr>
        </p:nvSpPr>
        <p:spPr>
          <a:xfrm>
            <a:off x="8256494" y="6356350"/>
            <a:ext cx="685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Content">
  <p:cSld name="3 Conten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44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4" name="Google Shape;84;p44"/>
          <p:cNvSpPr txBox="1"/>
          <p:nvPr>
            <p:ph type="title"/>
          </p:nvPr>
        </p:nvSpPr>
        <p:spPr>
          <a:xfrm>
            <a:off x="457199" y="914400"/>
            <a:ext cx="7391401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44"/>
          <p:cNvSpPr txBox="1"/>
          <p:nvPr>
            <p:ph idx="1" type="body"/>
          </p:nvPr>
        </p:nvSpPr>
        <p:spPr>
          <a:xfrm>
            <a:off x="4282440" y="2214562"/>
            <a:ext cx="3566160" cy="192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  <p:sp>
        <p:nvSpPr>
          <p:cNvPr id="86" name="Google Shape;86;p44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44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44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9" name="Google Shape;89;p44"/>
          <p:cNvSpPr txBox="1"/>
          <p:nvPr>
            <p:ph idx="2" type="body"/>
          </p:nvPr>
        </p:nvSpPr>
        <p:spPr>
          <a:xfrm>
            <a:off x="4282440" y="4224973"/>
            <a:ext cx="3566160" cy="192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  <p:sp>
        <p:nvSpPr>
          <p:cNvPr id="90" name="Google Shape;90;p44"/>
          <p:cNvSpPr txBox="1"/>
          <p:nvPr>
            <p:ph idx="3" type="body"/>
          </p:nvPr>
        </p:nvSpPr>
        <p:spPr>
          <a:xfrm>
            <a:off x="457200" y="2214563"/>
            <a:ext cx="3566160" cy="39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 Content">
  <p:cSld name="4 Content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4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3" name="Google Shape;93;p45"/>
          <p:cNvSpPr txBox="1"/>
          <p:nvPr>
            <p:ph type="title"/>
          </p:nvPr>
        </p:nvSpPr>
        <p:spPr>
          <a:xfrm>
            <a:off x="457199" y="914400"/>
            <a:ext cx="7391401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45"/>
          <p:cNvSpPr txBox="1"/>
          <p:nvPr>
            <p:ph idx="1" type="body"/>
          </p:nvPr>
        </p:nvSpPr>
        <p:spPr>
          <a:xfrm>
            <a:off x="4282440" y="2214562"/>
            <a:ext cx="3566160" cy="192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  <p:sp>
        <p:nvSpPr>
          <p:cNvPr id="95" name="Google Shape;95;p45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45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45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8" name="Google Shape;98;p45"/>
          <p:cNvSpPr txBox="1"/>
          <p:nvPr>
            <p:ph idx="2" type="body"/>
          </p:nvPr>
        </p:nvSpPr>
        <p:spPr>
          <a:xfrm>
            <a:off x="4282440" y="4224973"/>
            <a:ext cx="3566160" cy="192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  <p:sp>
        <p:nvSpPr>
          <p:cNvPr id="99" name="Google Shape;99;p45"/>
          <p:cNvSpPr txBox="1"/>
          <p:nvPr>
            <p:ph idx="3" type="body"/>
          </p:nvPr>
        </p:nvSpPr>
        <p:spPr>
          <a:xfrm>
            <a:off x="457200" y="2214562"/>
            <a:ext cx="3566160" cy="192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  <p:sp>
        <p:nvSpPr>
          <p:cNvPr id="100" name="Google Shape;100;p45"/>
          <p:cNvSpPr txBox="1"/>
          <p:nvPr>
            <p:ph idx="4" type="body"/>
          </p:nvPr>
        </p:nvSpPr>
        <p:spPr>
          <a:xfrm>
            <a:off x="457200" y="4224973"/>
            <a:ext cx="3566160" cy="192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6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3" name="Google Shape;103;p46"/>
          <p:cNvSpPr txBox="1"/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46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46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46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9" name="Google Shape;109;p47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47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47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8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14" name="Google Shape;114;p48"/>
          <p:cNvSpPr txBox="1"/>
          <p:nvPr>
            <p:ph type="title"/>
          </p:nvPr>
        </p:nvSpPr>
        <p:spPr>
          <a:xfrm>
            <a:off x="457199" y="995082"/>
            <a:ext cx="3566160" cy="10354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Gothic"/>
              <a:buNone/>
              <a:defRPr b="0" sz="2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48"/>
          <p:cNvSpPr txBox="1"/>
          <p:nvPr>
            <p:ph idx="1" type="body"/>
          </p:nvPr>
        </p:nvSpPr>
        <p:spPr>
          <a:xfrm>
            <a:off x="4762052" y="990600"/>
            <a:ext cx="3566160" cy="513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  <p:sp>
        <p:nvSpPr>
          <p:cNvPr id="116" name="Google Shape;116;p48"/>
          <p:cNvSpPr txBox="1"/>
          <p:nvPr>
            <p:ph idx="2" type="body"/>
          </p:nvPr>
        </p:nvSpPr>
        <p:spPr>
          <a:xfrm>
            <a:off x="457199" y="2057400"/>
            <a:ext cx="3566160" cy="3657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17" name="Google Shape;117;p48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48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48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>
  <p:cSld name="Picture with Caption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9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22" name="Google Shape;122;p49"/>
          <p:cNvSpPr txBox="1"/>
          <p:nvPr>
            <p:ph type="title"/>
          </p:nvPr>
        </p:nvSpPr>
        <p:spPr>
          <a:xfrm>
            <a:off x="457199" y="995082"/>
            <a:ext cx="3566160" cy="10354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Gothic"/>
              <a:buNone/>
              <a:defRPr b="0" sz="2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49"/>
          <p:cNvSpPr txBox="1"/>
          <p:nvPr>
            <p:ph idx="1" type="body"/>
          </p:nvPr>
        </p:nvSpPr>
        <p:spPr>
          <a:xfrm>
            <a:off x="457199" y="2057400"/>
            <a:ext cx="3566160" cy="3657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24" name="Google Shape;124;p49"/>
          <p:cNvSpPr txBox="1"/>
          <p:nvPr>
            <p:ph idx="10" type="dt"/>
          </p:nvPr>
        </p:nvSpPr>
        <p:spPr>
          <a:xfrm>
            <a:off x="161365" y="6124014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49"/>
          <p:cNvSpPr txBox="1"/>
          <p:nvPr>
            <p:ph idx="11" type="ftr"/>
          </p:nvPr>
        </p:nvSpPr>
        <p:spPr>
          <a:xfrm>
            <a:off x="174812" y="6356350"/>
            <a:ext cx="38637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49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7" name="Google Shape;127;p49"/>
          <p:cNvSpPr/>
          <p:nvPr>
            <p:ph idx="2" type="pic"/>
          </p:nvPr>
        </p:nvSpPr>
        <p:spPr>
          <a:xfrm>
            <a:off x="4760258" y="990600"/>
            <a:ext cx="4096512" cy="5611813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above Caption" type="picTx">
  <p:cSld name="PICTURE_WITH_CAPTION_TEXT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0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30" name="Google Shape;130;p50"/>
          <p:cNvSpPr txBox="1"/>
          <p:nvPr>
            <p:ph type="title"/>
          </p:nvPr>
        </p:nvSpPr>
        <p:spPr>
          <a:xfrm>
            <a:off x="458788" y="4267200"/>
            <a:ext cx="64770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Gothic"/>
              <a:buNone/>
              <a:defRPr b="0" sz="2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50"/>
          <p:cNvSpPr/>
          <p:nvPr>
            <p:ph idx="2" type="pic"/>
          </p:nvPr>
        </p:nvSpPr>
        <p:spPr>
          <a:xfrm>
            <a:off x="269874" y="268288"/>
            <a:ext cx="6858000" cy="3639312"/>
          </a:xfrm>
          <a:prstGeom prst="rect">
            <a:avLst/>
          </a:prstGeom>
          <a:noFill/>
          <a:ln>
            <a:noFill/>
          </a:ln>
        </p:spPr>
      </p:sp>
      <p:sp>
        <p:nvSpPr>
          <p:cNvPr id="132" name="Google Shape;132;p50"/>
          <p:cNvSpPr txBox="1"/>
          <p:nvPr>
            <p:ph idx="1" type="body"/>
          </p:nvPr>
        </p:nvSpPr>
        <p:spPr>
          <a:xfrm>
            <a:off x="458788" y="4840941"/>
            <a:ext cx="6475412" cy="13042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33" name="Google Shape;133;p50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50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50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 Pictures with Caption">
  <p:cSld name="4 Pictures with Caption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51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38" name="Google Shape;138;p51"/>
          <p:cNvSpPr txBox="1"/>
          <p:nvPr>
            <p:ph type="title"/>
          </p:nvPr>
        </p:nvSpPr>
        <p:spPr>
          <a:xfrm>
            <a:off x="458788" y="4267200"/>
            <a:ext cx="64770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Gothic"/>
              <a:buNone/>
              <a:defRPr b="0" sz="2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51"/>
          <p:cNvSpPr/>
          <p:nvPr>
            <p:ph idx="2" type="pic"/>
          </p:nvPr>
        </p:nvSpPr>
        <p:spPr>
          <a:xfrm>
            <a:off x="269874" y="268288"/>
            <a:ext cx="3006726" cy="3639312"/>
          </a:xfrm>
          <a:prstGeom prst="rect">
            <a:avLst/>
          </a:prstGeom>
          <a:noFill/>
          <a:ln>
            <a:noFill/>
          </a:ln>
        </p:spPr>
      </p:sp>
      <p:sp>
        <p:nvSpPr>
          <p:cNvPr id="140" name="Google Shape;140;p51"/>
          <p:cNvSpPr txBox="1"/>
          <p:nvPr>
            <p:ph idx="1" type="body"/>
          </p:nvPr>
        </p:nvSpPr>
        <p:spPr>
          <a:xfrm>
            <a:off x="458788" y="4840941"/>
            <a:ext cx="6475412" cy="13042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41" name="Google Shape;141;p51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51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51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4" name="Google Shape;144;p51"/>
          <p:cNvSpPr/>
          <p:nvPr>
            <p:ph idx="3" type="pic"/>
          </p:nvPr>
        </p:nvSpPr>
        <p:spPr>
          <a:xfrm>
            <a:off x="3352800" y="268288"/>
            <a:ext cx="4701988" cy="1775665"/>
          </a:xfrm>
          <a:prstGeom prst="rect">
            <a:avLst/>
          </a:prstGeom>
          <a:noFill/>
          <a:ln>
            <a:noFill/>
          </a:ln>
        </p:spPr>
      </p:sp>
      <p:sp>
        <p:nvSpPr>
          <p:cNvPr id="145" name="Google Shape;145;p51"/>
          <p:cNvSpPr/>
          <p:nvPr>
            <p:ph idx="4" type="pic"/>
          </p:nvPr>
        </p:nvSpPr>
        <p:spPr>
          <a:xfrm>
            <a:off x="3352800" y="2131935"/>
            <a:ext cx="2304288" cy="1775665"/>
          </a:xfrm>
          <a:prstGeom prst="rect">
            <a:avLst/>
          </a:prstGeom>
          <a:noFill/>
          <a:ln>
            <a:noFill/>
          </a:ln>
        </p:spPr>
      </p:sp>
      <p:sp>
        <p:nvSpPr>
          <p:cNvPr id="146" name="Google Shape;146;p51"/>
          <p:cNvSpPr/>
          <p:nvPr>
            <p:ph idx="5" type="pic"/>
          </p:nvPr>
        </p:nvSpPr>
        <p:spPr>
          <a:xfrm>
            <a:off x="5750500" y="2131935"/>
            <a:ext cx="2304288" cy="1775665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52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49" name="Google Shape;149;p52"/>
          <p:cNvSpPr txBox="1"/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52"/>
          <p:cNvSpPr txBox="1"/>
          <p:nvPr>
            <p:ph idx="1" type="body"/>
          </p:nvPr>
        </p:nvSpPr>
        <p:spPr>
          <a:xfrm rot="5400000">
            <a:off x="1753206" y="913793"/>
            <a:ext cx="3916363" cy="65083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9pPr>
          </a:lstStyle>
          <a:p/>
        </p:txBody>
      </p:sp>
      <p:sp>
        <p:nvSpPr>
          <p:cNvPr id="151" name="Google Shape;151;p52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52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52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53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56" name="Google Shape;156;p53"/>
          <p:cNvSpPr txBox="1"/>
          <p:nvPr>
            <p:ph type="title"/>
          </p:nvPr>
        </p:nvSpPr>
        <p:spPr>
          <a:xfrm rot="5400000">
            <a:off x="5659577" y="2919646"/>
            <a:ext cx="5090739" cy="13222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53"/>
          <p:cNvSpPr txBox="1"/>
          <p:nvPr>
            <p:ph idx="1" type="body"/>
          </p:nvPr>
        </p:nvSpPr>
        <p:spPr>
          <a:xfrm rot="5400000">
            <a:off x="912206" y="580418"/>
            <a:ext cx="5109789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9pPr>
          </a:lstStyle>
          <a:p/>
        </p:txBody>
      </p:sp>
      <p:sp>
        <p:nvSpPr>
          <p:cNvPr id="158" name="Google Shape;158;p53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9" name="Google Shape;159;p53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53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6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1" name="Google Shape;21;p36"/>
          <p:cNvSpPr txBox="1"/>
          <p:nvPr>
            <p:ph type="title"/>
          </p:nvPr>
        </p:nvSpPr>
        <p:spPr>
          <a:xfrm>
            <a:off x="457199" y="914400"/>
            <a:ext cx="7391401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6"/>
          <p:cNvSpPr txBox="1"/>
          <p:nvPr>
            <p:ph idx="1" type="body"/>
          </p:nvPr>
        </p:nvSpPr>
        <p:spPr>
          <a:xfrm>
            <a:off x="457200" y="2214563"/>
            <a:ext cx="3566160" cy="39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  <p:sp>
        <p:nvSpPr>
          <p:cNvPr id="23" name="Google Shape;23;p36"/>
          <p:cNvSpPr txBox="1"/>
          <p:nvPr>
            <p:ph idx="2" type="body"/>
          </p:nvPr>
        </p:nvSpPr>
        <p:spPr>
          <a:xfrm>
            <a:off x="4282440" y="2214563"/>
            <a:ext cx="3566160" cy="39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  <p:sp>
        <p:nvSpPr>
          <p:cNvPr id="24" name="Google Shape;24;p36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6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6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7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9" name="Google Shape;29;p37"/>
          <p:cNvSpPr txBox="1"/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37"/>
          <p:cNvSpPr txBox="1"/>
          <p:nvPr>
            <p:ph idx="1" type="body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9pPr>
          </a:lstStyle>
          <a:p/>
        </p:txBody>
      </p:sp>
      <p:sp>
        <p:nvSpPr>
          <p:cNvPr id="31" name="Google Shape;31;p37"/>
          <p:cNvSpPr txBox="1"/>
          <p:nvPr>
            <p:ph idx="10" type="dt"/>
          </p:nvPr>
        </p:nvSpPr>
        <p:spPr>
          <a:xfrm>
            <a:off x="7212106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37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37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with Picture">
  <p:cSld name="Title Slide with Picture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38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6" name="Google Shape;36;p38"/>
          <p:cNvSpPr txBox="1"/>
          <p:nvPr>
            <p:ph type="ctrTitle"/>
          </p:nvPr>
        </p:nvSpPr>
        <p:spPr>
          <a:xfrm>
            <a:off x="3200399" y="4171950"/>
            <a:ext cx="5457919" cy="10858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600"/>
              <a:buFont typeface="Century Gothic"/>
              <a:buNone/>
              <a:defRPr sz="4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38"/>
          <p:cNvSpPr txBox="1"/>
          <p:nvPr>
            <p:ph idx="1" type="subTitle"/>
          </p:nvPr>
        </p:nvSpPr>
        <p:spPr>
          <a:xfrm>
            <a:off x="3200401" y="5257799"/>
            <a:ext cx="5457918" cy="6185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8" name="Google Shape;38;p38"/>
          <p:cNvSpPr txBox="1"/>
          <p:nvPr>
            <p:ph idx="10" type="dt"/>
          </p:nvPr>
        </p:nvSpPr>
        <p:spPr>
          <a:xfrm>
            <a:off x="3276600" y="389965"/>
            <a:ext cx="549984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sz="22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8"/>
          <p:cNvSpPr txBox="1"/>
          <p:nvPr>
            <p:ph idx="11" type="ftr"/>
          </p:nvPr>
        </p:nvSpPr>
        <p:spPr>
          <a:xfrm>
            <a:off x="3213847" y="6356350"/>
            <a:ext cx="47341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38"/>
          <p:cNvSpPr txBox="1"/>
          <p:nvPr>
            <p:ph idx="12" type="sldNum"/>
          </p:nvPr>
        </p:nvSpPr>
        <p:spPr>
          <a:xfrm>
            <a:off x="8265459" y="6356350"/>
            <a:ext cx="685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1" name="Google Shape;41;p38"/>
          <p:cNvSpPr/>
          <p:nvPr>
            <p:ph idx="2" type="pic"/>
          </p:nvPr>
        </p:nvSpPr>
        <p:spPr>
          <a:xfrm>
            <a:off x="3200400" y="2877671"/>
            <a:ext cx="5646867" cy="1280160"/>
          </a:xfrm>
          <a:prstGeom prst="rect">
            <a:avLst/>
          </a:prstGeom>
          <a:noFill/>
          <a:ln>
            <a:noFill/>
          </a:ln>
        </p:spPr>
      </p:sp>
      <p:sp>
        <p:nvSpPr>
          <p:cNvPr id="42" name="Google Shape;42;p38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, and Picture">
  <p:cSld name="Title, Content, and Picture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39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5" name="Google Shape;45;p39"/>
          <p:cNvSpPr txBox="1"/>
          <p:nvPr>
            <p:ph type="title"/>
          </p:nvPr>
        </p:nvSpPr>
        <p:spPr>
          <a:xfrm>
            <a:off x="2178423" y="914400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39"/>
          <p:cNvSpPr txBox="1"/>
          <p:nvPr>
            <p:ph idx="1" type="body"/>
          </p:nvPr>
        </p:nvSpPr>
        <p:spPr>
          <a:xfrm>
            <a:off x="2178423" y="2209800"/>
            <a:ext cx="6508377" cy="3916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9pPr>
          </a:lstStyle>
          <a:p/>
        </p:txBody>
      </p:sp>
      <p:sp>
        <p:nvSpPr>
          <p:cNvPr id="47" name="Google Shape;47;p39"/>
          <p:cNvSpPr txBox="1"/>
          <p:nvPr>
            <p:ph idx="10" type="dt"/>
          </p:nvPr>
        </p:nvSpPr>
        <p:spPr>
          <a:xfrm>
            <a:off x="7212106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9"/>
          <p:cNvSpPr txBox="1"/>
          <p:nvPr>
            <p:ph idx="11" type="ftr"/>
          </p:nvPr>
        </p:nvSpPr>
        <p:spPr>
          <a:xfrm>
            <a:off x="2178423" y="6356350"/>
            <a:ext cx="492685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39"/>
          <p:cNvSpPr txBox="1"/>
          <p:nvPr>
            <p:ph idx="12" type="sldNum"/>
          </p:nvPr>
        </p:nvSpPr>
        <p:spPr>
          <a:xfrm>
            <a:off x="3316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0" name="Google Shape;50;p39"/>
          <p:cNvSpPr/>
          <p:nvPr>
            <p:ph idx="2" type="pic"/>
          </p:nvPr>
        </p:nvSpPr>
        <p:spPr>
          <a:xfrm>
            <a:off x="269875" y="1976718"/>
            <a:ext cx="1645920" cy="4625788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40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3" name="Google Shape;53;p40"/>
          <p:cNvSpPr txBox="1"/>
          <p:nvPr>
            <p:ph type="title"/>
          </p:nvPr>
        </p:nvSpPr>
        <p:spPr>
          <a:xfrm>
            <a:off x="2209801" y="3429000"/>
            <a:ext cx="4966446" cy="139849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600"/>
              <a:buFont typeface="Century Gothic"/>
              <a:buNone/>
              <a:defRPr b="0" sz="46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40"/>
          <p:cNvSpPr txBox="1"/>
          <p:nvPr>
            <p:ph idx="1" type="body"/>
          </p:nvPr>
        </p:nvSpPr>
        <p:spPr>
          <a:xfrm>
            <a:off x="2209801" y="4824414"/>
            <a:ext cx="4966446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5" name="Google Shape;55;p40"/>
          <p:cNvSpPr txBox="1"/>
          <p:nvPr>
            <p:ph idx="10" type="dt"/>
          </p:nvPr>
        </p:nvSpPr>
        <p:spPr>
          <a:xfrm>
            <a:off x="5562600" y="6356350"/>
            <a:ext cx="1622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40"/>
          <p:cNvSpPr txBox="1"/>
          <p:nvPr>
            <p:ph idx="11" type="ftr"/>
          </p:nvPr>
        </p:nvSpPr>
        <p:spPr>
          <a:xfrm>
            <a:off x="174812" y="6356350"/>
            <a:ext cx="53115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40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with Picture">
  <p:cSld name="Section with Picture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1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0" name="Google Shape;60;p41"/>
          <p:cNvSpPr txBox="1"/>
          <p:nvPr>
            <p:ph type="title"/>
          </p:nvPr>
        </p:nvSpPr>
        <p:spPr>
          <a:xfrm>
            <a:off x="3720354" y="3429001"/>
            <a:ext cx="4966446" cy="139849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600"/>
              <a:buFont typeface="Century Gothic"/>
              <a:buNone/>
              <a:defRPr b="0" sz="46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41"/>
          <p:cNvSpPr txBox="1"/>
          <p:nvPr>
            <p:ph idx="1" type="body"/>
          </p:nvPr>
        </p:nvSpPr>
        <p:spPr>
          <a:xfrm>
            <a:off x="3720354" y="4824414"/>
            <a:ext cx="4966446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2" name="Google Shape;62;p41"/>
          <p:cNvSpPr txBox="1"/>
          <p:nvPr>
            <p:ph idx="12" type="sldNum"/>
          </p:nvPr>
        </p:nvSpPr>
        <p:spPr>
          <a:xfrm>
            <a:off x="351212" y="6104965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3" name="Google Shape;63;p41"/>
          <p:cNvSpPr/>
          <p:nvPr>
            <p:ph idx="2" type="pic"/>
          </p:nvPr>
        </p:nvSpPr>
        <p:spPr>
          <a:xfrm>
            <a:off x="269874" y="268288"/>
            <a:ext cx="2971800" cy="443865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42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6" name="Google Shape;66;p42"/>
          <p:cNvSpPr txBox="1"/>
          <p:nvPr>
            <p:ph type="title"/>
          </p:nvPr>
        </p:nvSpPr>
        <p:spPr>
          <a:xfrm>
            <a:off x="457199" y="914400"/>
            <a:ext cx="7388352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42"/>
          <p:cNvSpPr txBox="1"/>
          <p:nvPr>
            <p:ph idx="1" type="body"/>
          </p:nvPr>
        </p:nvSpPr>
        <p:spPr>
          <a:xfrm>
            <a:off x="457200" y="2054132"/>
            <a:ext cx="356616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0"/>
              </a:spcBef>
              <a:spcAft>
                <a:spcPts val="0"/>
              </a:spcAft>
              <a:buSzPts val="2000"/>
              <a:buNone/>
              <a:defRPr b="1" sz="20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68" name="Google Shape;68;p42"/>
          <p:cNvSpPr txBox="1"/>
          <p:nvPr>
            <p:ph idx="2" type="body"/>
          </p:nvPr>
        </p:nvSpPr>
        <p:spPr>
          <a:xfrm>
            <a:off x="457200" y="2689411"/>
            <a:ext cx="3566160" cy="34367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◼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◼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◼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◼"/>
              <a:defRPr sz="1600"/>
            </a:lvl9pPr>
          </a:lstStyle>
          <a:p/>
        </p:txBody>
      </p:sp>
      <p:sp>
        <p:nvSpPr>
          <p:cNvPr id="69" name="Google Shape;69;p42"/>
          <p:cNvSpPr txBox="1"/>
          <p:nvPr>
            <p:ph idx="3" type="body"/>
          </p:nvPr>
        </p:nvSpPr>
        <p:spPr>
          <a:xfrm>
            <a:off x="4279391" y="2054132"/>
            <a:ext cx="356616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0"/>
              </a:spcBef>
              <a:spcAft>
                <a:spcPts val="0"/>
              </a:spcAft>
              <a:buSzPts val="2000"/>
              <a:buNone/>
              <a:defRPr b="1" sz="20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0" name="Google Shape;70;p42"/>
          <p:cNvSpPr txBox="1"/>
          <p:nvPr>
            <p:ph idx="4" type="body"/>
          </p:nvPr>
        </p:nvSpPr>
        <p:spPr>
          <a:xfrm>
            <a:off x="4279391" y="2689411"/>
            <a:ext cx="3566160" cy="34367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◼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◼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◼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◼"/>
              <a:defRPr sz="1600"/>
            </a:lvl9pPr>
          </a:lstStyle>
          <a:p/>
        </p:txBody>
      </p:sp>
      <p:sp>
        <p:nvSpPr>
          <p:cNvPr id="71" name="Google Shape;71;p42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42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42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Content, Top and Bottom">
  <p:cSld name="2 Content, Top and Bottom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3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6" name="Google Shape;76;p43"/>
          <p:cNvSpPr txBox="1"/>
          <p:nvPr>
            <p:ph type="title"/>
          </p:nvPr>
        </p:nvSpPr>
        <p:spPr>
          <a:xfrm>
            <a:off x="457199" y="914400"/>
            <a:ext cx="7391401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43"/>
          <p:cNvSpPr txBox="1"/>
          <p:nvPr>
            <p:ph idx="1" type="body"/>
          </p:nvPr>
        </p:nvSpPr>
        <p:spPr>
          <a:xfrm>
            <a:off x="457199" y="2214562"/>
            <a:ext cx="7396163" cy="192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  <p:sp>
        <p:nvSpPr>
          <p:cNvPr id="78" name="Google Shape;78;p43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43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43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1" name="Google Shape;81;p43"/>
          <p:cNvSpPr txBox="1"/>
          <p:nvPr>
            <p:ph idx="2" type="body"/>
          </p:nvPr>
        </p:nvSpPr>
        <p:spPr>
          <a:xfrm>
            <a:off x="457199" y="4224973"/>
            <a:ext cx="7396163" cy="192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theme" Target="../theme/theme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6" Type="http://schemas.openxmlformats.org/officeDocument/2006/relationships/slideLayout" Target="../slideLayouts/slideLayout6.xml"/><Relationship Id="rId1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4"/>
          <p:cNvSpPr txBox="1"/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  <a:defRPr b="0" i="0" sz="36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4"/>
          <p:cNvSpPr txBox="1"/>
          <p:nvPr>
            <p:ph idx="1" type="body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marR="0" rtl="0" algn="l"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◼"/>
              <a:defRPr b="0" i="0" sz="20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2900" lvl="1" marL="914400" marR="0" rtl="0" algn="l">
              <a:spcBef>
                <a:spcPts val="600"/>
              </a:spcBef>
              <a:spcAft>
                <a:spcPts val="0"/>
              </a:spcAft>
              <a:buClr>
                <a:srgbClr val="4C0000"/>
              </a:buClr>
              <a:buSzPts val="1800"/>
              <a:buFont typeface="Noto Sans Symbols"/>
              <a:buChar char="◼"/>
              <a:defRPr b="0" i="0" sz="18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42900" lvl="2" marL="13716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◼"/>
              <a:defRPr b="0" i="0" sz="18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marR="0" rtl="0" algn="l">
              <a:spcBef>
                <a:spcPts val="600"/>
              </a:spcBef>
              <a:spcAft>
                <a:spcPts val="0"/>
              </a:spcAft>
              <a:buClr>
                <a:srgbClr val="4C0000"/>
              </a:buClr>
              <a:buSzPts val="1800"/>
              <a:buFont typeface="Noto Sans Symbols"/>
              <a:buChar char="◼"/>
              <a:defRPr b="0" i="0" sz="18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◼"/>
              <a:defRPr b="0" i="0" sz="18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rgbClr val="4C0000"/>
              </a:buClr>
              <a:buSzPts val="1800"/>
              <a:buFont typeface="Noto Sans Symbols"/>
              <a:buChar char="◼"/>
              <a:defRPr b="0" i="0" sz="18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◼"/>
              <a:defRPr b="0" i="0" sz="18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rgbClr val="4C0000"/>
              </a:buClr>
              <a:buSzPts val="1800"/>
              <a:buFont typeface="Noto Sans Symbols"/>
              <a:buChar char="◼"/>
              <a:defRPr b="0" i="0" sz="18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◼"/>
              <a:defRPr b="0" i="0" sz="18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8" name="Google Shape;8;p34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9" name="Google Shape;9;p34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0" name="Google Shape;10;p34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1" i="0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spcBef>
                <a:spcPts val="0"/>
              </a:spcBef>
              <a:buNone/>
              <a:defRPr b="1" i="0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spcBef>
                <a:spcPts val="0"/>
              </a:spcBef>
              <a:buNone/>
              <a:defRPr b="1" i="0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spcBef>
                <a:spcPts val="0"/>
              </a:spcBef>
              <a:buNone/>
              <a:defRPr b="1" i="0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spcBef>
                <a:spcPts val="0"/>
              </a:spcBef>
              <a:buNone/>
              <a:defRPr b="1" i="0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spcBef>
                <a:spcPts val="0"/>
              </a:spcBef>
              <a:buNone/>
              <a:defRPr b="1" i="0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spcBef>
                <a:spcPts val="0"/>
              </a:spcBef>
              <a:buNone/>
              <a:defRPr b="1" i="0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spcBef>
                <a:spcPts val="0"/>
              </a:spcBef>
              <a:buNone/>
              <a:defRPr b="1" i="0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spcBef>
                <a:spcPts val="0"/>
              </a:spcBef>
              <a:buNone/>
              <a:defRPr b="1" i="0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0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4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8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4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5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1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6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13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3.png"/><Relationship Id="rId4" Type="http://schemas.openxmlformats.org/officeDocument/2006/relationships/image" Target="../media/image12.pn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"/>
          <p:cNvSpPr txBox="1"/>
          <p:nvPr>
            <p:ph type="ctrTitle"/>
          </p:nvPr>
        </p:nvSpPr>
        <p:spPr>
          <a:xfrm>
            <a:off x="3200400" y="4190999"/>
            <a:ext cx="5458968" cy="8634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600"/>
              <a:buFont typeface="Century Gothic"/>
              <a:buNone/>
            </a:pPr>
            <a:r>
              <a:rPr lang="en-US"/>
              <a:t>Number Systems</a:t>
            </a:r>
            <a:endParaRPr/>
          </a:p>
        </p:txBody>
      </p:sp>
      <p:sp>
        <p:nvSpPr>
          <p:cNvPr id="166" name="Google Shape;166;p1"/>
          <p:cNvSpPr txBox="1"/>
          <p:nvPr/>
        </p:nvSpPr>
        <p:spPr>
          <a:xfrm>
            <a:off x="3088760" y="5301608"/>
            <a:ext cx="5458968" cy="9446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</a:pPr>
            <a:r>
              <a:rPr lang="en-US" sz="16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Afjal H. Sarower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</a:pPr>
            <a:r>
              <a:rPr lang="en-US" sz="16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Lecturer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</a:pPr>
            <a:r>
              <a:rPr b="0" i="0" lang="en-US" sz="16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Department of CSE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</a:pPr>
            <a:r>
              <a:rPr b="0" i="0" lang="en-US" sz="16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Daffodil International University</a:t>
            </a:r>
            <a:endParaRPr b="0" i="0" sz="1600" u="none" cap="none" strike="noStrik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0"/>
          <p:cNvSpPr txBox="1"/>
          <p:nvPr>
            <p:ph type="title"/>
          </p:nvPr>
        </p:nvSpPr>
        <p:spPr>
          <a:xfrm>
            <a:off x="457199" y="330200"/>
            <a:ext cx="6508377" cy="660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Octal Number System</a:t>
            </a:r>
            <a:r>
              <a:rPr lang="en-US"/>
              <a:t> </a:t>
            </a:r>
            <a:endParaRPr/>
          </a:p>
        </p:txBody>
      </p:sp>
      <p:sp>
        <p:nvSpPr>
          <p:cNvPr id="221" name="Google Shape;221;p10"/>
          <p:cNvSpPr txBox="1"/>
          <p:nvPr>
            <p:ph idx="1" type="body"/>
          </p:nvPr>
        </p:nvSpPr>
        <p:spPr>
          <a:xfrm>
            <a:off x="279400" y="1282700"/>
            <a:ext cx="8864599" cy="54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2400"/>
              <a:buChar char="◼"/>
            </a:pPr>
            <a:r>
              <a:rPr b="1" lang="en-US" sz="2400"/>
              <a:t>Characteristics</a:t>
            </a:r>
            <a:endParaRPr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000"/>
              <a:buChar char="◼"/>
            </a:pPr>
            <a:r>
              <a:rPr lang="en-US" sz="2000"/>
              <a:t>A positional number system</a:t>
            </a:r>
            <a:endParaRPr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000"/>
              <a:buChar char="◼"/>
            </a:pPr>
            <a:r>
              <a:rPr lang="en-US" sz="2000"/>
              <a:t>Has total 8 symbols or digits (0, 1, 2, 3, 4, 5, 6, 7). </a:t>
            </a:r>
            <a:endParaRPr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000"/>
              <a:buChar char="◼"/>
            </a:pPr>
            <a:r>
              <a:rPr lang="en-US" sz="2000"/>
              <a:t>Hence, its base = 8</a:t>
            </a:r>
            <a:endParaRPr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000"/>
              <a:buChar char="◼"/>
            </a:pPr>
            <a:r>
              <a:rPr lang="en-US" sz="2000"/>
              <a:t>The maximum value of a single digit is 7 (one less than the value of the base)</a:t>
            </a:r>
            <a:endParaRPr sz="2000"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000"/>
              <a:buChar char="◼"/>
            </a:pPr>
            <a:r>
              <a:rPr lang="en-US" sz="2000"/>
              <a:t>Each position of a digit represents a specific power of the base (8) </a:t>
            </a:r>
            <a:endParaRPr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000"/>
              <a:buChar char="◼"/>
            </a:pPr>
            <a:r>
              <a:rPr lang="en-US" sz="2000"/>
              <a:t>Since there are only 8 digits, 3 bits (2</a:t>
            </a:r>
            <a:r>
              <a:rPr baseline="30000" lang="en-US" sz="2000"/>
              <a:t>3</a:t>
            </a:r>
            <a:r>
              <a:rPr lang="en-US" sz="2000"/>
              <a:t> = 8) are sufficient to represent any octal number in binary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ts val="2400"/>
              <a:buChar char="◼"/>
            </a:pPr>
            <a:r>
              <a:rPr b="1" lang="en-US" sz="2400"/>
              <a:t>Example</a:t>
            </a:r>
            <a:endParaRPr/>
          </a:p>
          <a:p>
            <a:pPr indent="0" lvl="1" marL="228600" rtl="0" algn="l"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US"/>
              <a:t>	2 0 5 7</a:t>
            </a:r>
            <a:r>
              <a:rPr baseline="-25000" lang="en-US"/>
              <a:t>8</a:t>
            </a:r>
            <a:r>
              <a:rPr lang="en-US"/>
              <a:t> 	= (2 x 8</a:t>
            </a:r>
            <a:r>
              <a:rPr baseline="30000" lang="en-US"/>
              <a:t>3</a:t>
            </a:r>
            <a:r>
              <a:rPr lang="en-US"/>
              <a:t>) + (0 x 8</a:t>
            </a:r>
            <a:r>
              <a:rPr baseline="30000" lang="en-US"/>
              <a:t>2</a:t>
            </a:r>
            <a:r>
              <a:rPr lang="en-US"/>
              <a:t>) + (5 x 8</a:t>
            </a:r>
            <a:r>
              <a:rPr baseline="30000" lang="en-US"/>
              <a:t>1</a:t>
            </a:r>
            <a:r>
              <a:rPr lang="en-US"/>
              <a:t>) + (7 x 8</a:t>
            </a:r>
            <a:r>
              <a:rPr baseline="30000" lang="en-US"/>
              <a:t>0</a:t>
            </a:r>
            <a:r>
              <a:rPr lang="en-US"/>
              <a:t>)</a:t>
            </a:r>
            <a:endParaRPr/>
          </a:p>
          <a:p>
            <a:pPr indent="0" lvl="1" marL="228600" rtl="0" algn="l"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US"/>
              <a:t>		= 1024 + 0 + 40 + 7</a:t>
            </a:r>
            <a:endParaRPr/>
          </a:p>
          <a:p>
            <a:pPr indent="0" lvl="1" marL="228600" rtl="0" algn="l"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US"/>
              <a:t>		= 1071</a:t>
            </a:r>
            <a:r>
              <a:rPr baseline="-25000" lang="en-US"/>
              <a:t>10</a:t>
            </a:r>
            <a:r>
              <a:rPr lang="en-US"/>
              <a:t>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1"/>
          <p:cNvSpPr txBox="1"/>
          <p:nvPr>
            <p:ph type="title"/>
          </p:nvPr>
        </p:nvSpPr>
        <p:spPr>
          <a:xfrm>
            <a:off x="330199" y="292100"/>
            <a:ext cx="6972301" cy="64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Hexadecimal Number System</a:t>
            </a:r>
            <a:endParaRPr/>
          </a:p>
        </p:txBody>
      </p:sp>
      <p:sp>
        <p:nvSpPr>
          <p:cNvPr id="227" name="Google Shape;227;p11"/>
          <p:cNvSpPr txBox="1"/>
          <p:nvPr>
            <p:ph idx="1" type="body"/>
          </p:nvPr>
        </p:nvSpPr>
        <p:spPr>
          <a:xfrm>
            <a:off x="330199" y="1333500"/>
            <a:ext cx="8572501" cy="533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ct val="100000"/>
              <a:buChar char="◼"/>
            </a:pPr>
            <a:r>
              <a:rPr b="1" lang="en-US"/>
              <a:t>Characteristics</a:t>
            </a:r>
            <a:endParaRPr/>
          </a:p>
          <a:p>
            <a:pPr indent="-228631" lvl="1" marL="457200" rtl="0" algn="l">
              <a:spcBef>
                <a:spcPts val="600"/>
              </a:spcBef>
              <a:spcAft>
                <a:spcPts val="0"/>
              </a:spcAft>
              <a:buSzPct val="100000"/>
              <a:buChar char="◼"/>
            </a:pPr>
            <a:r>
              <a:rPr lang="en-US" sz="1900"/>
              <a:t>A positional number system</a:t>
            </a:r>
            <a:endParaRPr/>
          </a:p>
          <a:p>
            <a:pPr indent="-228631" lvl="1" marL="457200" rtl="0" algn="l">
              <a:spcBef>
                <a:spcPts val="600"/>
              </a:spcBef>
              <a:spcAft>
                <a:spcPts val="0"/>
              </a:spcAft>
              <a:buSzPct val="100000"/>
              <a:buChar char="◼"/>
            </a:pPr>
            <a:r>
              <a:rPr lang="en-US" sz="1900"/>
              <a:t>Has total 16 symbols or digits (0, 1, 2, 3, 4, 5, 6, 7, 8, 9, A, B, C, D, E, F). Hence its base = 16</a:t>
            </a:r>
            <a:endParaRPr/>
          </a:p>
          <a:p>
            <a:pPr indent="-228631" lvl="1" marL="457200" rtl="0" algn="l">
              <a:spcBef>
                <a:spcPts val="600"/>
              </a:spcBef>
              <a:spcAft>
                <a:spcPts val="0"/>
              </a:spcAft>
              <a:buSzPct val="100000"/>
              <a:buChar char="◼"/>
            </a:pPr>
            <a:r>
              <a:rPr lang="en-US" sz="1900"/>
              <a:t>The symbols A, B, C, D, E and F represent the decimal values 10, 11, 12, 13, 14 and 15 respectively</a:t>
            </a:r>
            <a:endParaRPr sz="1900"/>
          </a:p>
          <a:p>
            <a:pPr indent="-228631" lvl="1" marL="457200" rtl="0" algn="l">
              <a:spcBef>
                <a:spcPts val="600"/>
              </a:spcBef>
              <a:spcAft>
                <a:spcPts val="0"/>
              </a:spcAft>
              <a:buSzPct val="100000"/>
              <a:buChar char="◼"/>
            </a:pPr>
            <a:r>
              <a:rPr lang="en-US" sz="1900"/>
              <a:t>The maximum value of a single digit is 15 (one less than the value of the base) </a:t>
            </a:r>
            <a:endParaRPr sz="1900"/>
          </a:p>
          <a:p>
            <a:pPr indent="-228631" lvl="1" marL="457200" rtl="0" algn="l">
              <a:spcBef>
                <a:spcPts val="600"/>
              </a:spcBef>
              <a:spcAft>
                <a:spcPts val="0"/>
              </a:spcAft>
              <a:buSzPct val="100000"/>
              <a:buChar char="◼"/>
            </a:pPr>
            <a:r>
              <a:rPr lang="en-US" sz="1900"/>
              <a:t>Each position of a digit represents a specific power of the base (16)</a:t>
            </a:r>
            <a:endParaRPr/>
          </a:p>
          <a:p>
            <a:pPr indent="-228631" lvl="1" marL="457200" rtl="0" algn="l">
              <a:spcBef>
                <a:spcPts val="600"/>
              </a:spcBef>
              <a:spcAft>
                <a:spcPts val="0"/>
              </a:spcAft>
              <a:buSzPct val="100000"/>
              <a:buChar char="◼"/>
            </a:pPr>
            <a:r>
              <a:rPr lang="en-US" sz="1900"/>
              <a:t>Since there are only 16 digits, 4 bits (2</a:t>
            </a:r>
            <a:r>
              <a:rPr baseline="30000" lang="en-US" sz="1900"/>
              <a:t>4</a:t>
            </a:r>
            <a:r>
              <a:rPr lang="en-US" sz="1900"/>
              <a:t> = 16) are sufficient to represent any hexadecimal number in binary</a:t>
            </a:r>
            <a:endParaRPr sz="1900"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ct val="100000"/>
              <a:buChar char="◼"/>
            </a:pPr>
            <a:r>
              <a:rPr lang="en-US"/>
              <a:t> </a:t>
            </a:r>
            <a:r>
              <a:rPr b="1" lang="en-US"/>
              <a:t>Example</a:t>
            </a:r>
            <a:endParaRPr/>
          </a:p>
          <a:p>
            <a:pPr indent="0" lvl="0" marL="0" rtl="0" algn="l">
              <a:spcBef>
                <a:spcPts val="1800"/>
              </a:spcBef>
              <a:spcAft>
                <a:spcPts val="0"/>
              </a:spcAft>
              <a:buSzPct val="100000"/>
              <a:buNone/>
            </a:pPr>
            <a:r>
              <a:rPr lang="en-US"/>
              <a:t> 	1AF</a:t>
            </a:r>
            <a:r>
              <a:rPr baseline="-25000" lang="en-US"/>
              <a:t>16</a:t>
            </a:r>
            <a:r>
              <a:rPr lang="en-US"/>
              <a:t> 	= (1 x 16</a:t>
            </a:r>
            <a:r>
              <a:rPr baseline="30000" lang="en-US"/>
              <a:t>2</a:t>
            </a:r>
            <a:r>
              <a:rPr lang="en-US"/>
              <a:t>) + (A x 16</a:t>
            </a:r>
            <a:r>
              <a:rPr baseline="30000" lang="en-US"/>
              <a:t>1</a:t>
            </a:r>
            <a:r>
              <a:rPr lang="en-US"/>
              <a:t>) + (F x 16</a:t>
            </a:r>
            <a:r>
              <a:rPr baseline="30000" lang="en-US"/>
              <a:t>0</a:t>
            </a:r>
            <a:r>
              <a:rPr lang="en-US"/>
              <a:t>)</a:t>
            </a:r>
            <a:endParaRPr/>
          </a:p>
          <a:p>
            <a:pPr indent="0" lvl="0" marL="0" rtl="0" algn="l">
              <a:spcBef>
                <a:spcPts val="1800"/>
              </a:spcBef>
              <a:spcAft>
                <a:spcPts val="0"/>
              </a:spcAft>
              <a:buSzPct val="100000"/>
              <a:buNone/>
            </a:pPr>
            <a:r>
              <a:rPr lang="en-US"/>
              <a:t> 		= 1 x 256 + 10 x 16 + 15 x 1</a:t>
            </a:r>
            <a:endParaRPr/>
          </a:p>
          <a:p>
            <a:pPr indent="0" lvl="0" marL="0" rtl="0" algn="l">
              <a:spcBef>
                <a:spcPts val="1800"/>
              </a:spcBef>
              <a:spcAft>
                <a:spcPts val="0"/>
              </a:spcAft>
              <a:buSzPct val="100000"/>
              <a:buNone/>
            </a:pPr>
            <a:r>
              <a:rPr lang="en-US"/>
              <a:t>	 	= 256 + 160 + 15</a:t>
            </a:r>
            <a:endParaRPr/>
          </a:p>
          <a:p>
            <a:pPr indent="0" lvl="0" marL="0" rtl="0" algn="l">
              <a:spcBef>
                <a:spcPts val="1800"/>
              </a:spcBef>
              <a:spcAft>
                <a:spcPts val="0"/>
              </a:spcAft>
              <a:buSzPct val="100000"/>
              <a:buNone/>
            </a:pPr>
            <a:r>
              <a:rPr lang="en-US"/>
              <a:t> 		= 431</a:t>
            </a:r>
            <a:r>
              <a:rPr baseline="-25000" lang="en-US"/>
              <a:t>10</a:t>
            </a:r>
            <a:endParaRPr/>
          </a:p>
          <a:p>
            <a:pPr indent="-111125" lvl="0" marL="228600" rtl="0" algn="l">
              <a:spcBef>
                <a:spcPts val="18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2"/>
          <p:cNvSpPr txBox="1"/>
          <p:nvPr>
            <p:ph type="title"/>
          </p:nvPr>
        </p:nvSpPr>
        <p:spPr>
          <a:xfrm>
            <a:off x="457199" y="304800"/>
            <a:ext cx="6781801" cy="104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entury Gothic"/>
              <a:buNone/>
            </a:pPr>
            <a:r>
              <a:rPr b="1" lang="en-US" sz="3200"/>
              <a:t>Converting a Number of Another Base to a Decimal Number</a:t>
            </a:r>
            <a:r>
              <a:rPr lang="en-US" sz="3200"/>
              <a:t> </a:t>
            </a:r>
            <a:endParaRPr/>
          </a:p>
        </p:txBody>
      </p:sp>
      <p:sp>
        <p:nvSpPr>
          <p:cNvPr id="233" name="Google Shape;233;p12"/>
          <p:cNvSpPr txBox="1"/>
          <p:nvPr>
            <p:ph idx="1" type="body"/>
          </p:nvPr>
        </p:nvSpPr>
        <p:spPr>
          <a:xfrm>
            <a:off x="457199" y="2540000"/>
            <a:ext cx="8394701" cy="3916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2800"/>
              <a:buChar char="◼"/>
            </a:pPr>
            <a:r>
              <a:rPr b="1" lang="en-US" sz="2800"/>
              <a:t>Method</a:t>
            </a:r>
            <a:endParaRPr/>
          </a:p>
          <a:p>
            <a:pPr indent="-101600" lvl="0" marL="228600" rtl="0" algn="l">
              <a:spcBef>
                <a:spcPts val="18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400"/>
              <a:buFont typeface="Noto Sans Symbols"/>
              <a:buChar char="⮚"/>
            </a:pPr>
            <a:r>
              <a:rPr lang="en-US" sz="2400"/>
              <a:t> Step 1: Determine the column (positional) value of each digit</a:t>
            </a:r>
            <a:endParaRPr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400"/>
              <a:buFont typeface="Noto Sans Symbols"/>
              <a:buChar char="⮚"/>
            </a:pPr>
            <a:r>
              <a:rPr lang="en-US" sz="2400"/>
              <a:t> Step 2: Multiply the obtained column values by the digits in the corresponding columns</a:t>
            </a:r>
            <a:endParaRPr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400"/>
              <a:buFont typeface="Noto Sans Symbols"/>
              <a:buChar char="⮚"/>
            </a:pPr>
            <a:r>
              <a:rPr lang="en-US" sz="2400"/>
              <a:t> Step 3: Calculate the sum of these products</a:t>
            </a:r>
            <a:endParaRPr/>
          </a:p>
          <a:p>
            <a:pPr indent="-101600" lvl="0" marL="228600" rtl="0" algn="l">
              <a:spcBef>
                <a:spcPts val="18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3"/>
          <p:cNvSpPr txBox="1"/>
          <p:nvPr>
            <p:ph idx="1" type="body"/>
          </p:nvPr>
        </p:nvSpPr>
        <p:spPr>
          <a:xfrm>
            <a:off x="469899" y="1892301"/>
            <a:ext cx="6508377" cy="83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2400"/>
              <a:buChar char="◼"/>
            </a:pPr>
            <a:r>
              <a:rPr b="1" lang="en-US" sz="2400"/>
              <a:t>Example</a:t>
            </a:r>
            <a:endParaRPr b="1"/>
          </a:p>
        </p:txBody>
      </p:sp>
      <p:pic>
        <p:nvPicPr>
          <p:cNvPr id="239" name="Google Shape;239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5800" y="2647949"/>
            <a:ext cx="8216899" cy="3433088"/>
          </a:xfrm>
          <a:prstGeom prst="rect">
            <a:avLst/>
          </a:prstGeom>
          <a:noFill/>
          <a:ln>
            <a:noFill/>
          </a:ln>
        </p:spPr>
      </p:pic>
      <p:sp>
        <p:nvSpPr>
          <p:cNvPr id="240" name="Google Shape;240;p13"/>
          <p:cNvSpPr txBox="1"/>
          <p:nvPr>
            <p:ph type="title"/>
          </p:nvPr>
        </p:nvSpPr>
        <p:spPr>
          <a:xfrm>
            <a:off x="457199" y="304800"/>
            <a:ext cx="6781801" cy="104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entury Gothic"/>
              <a:buNone/>
            </a:pPr>
            <a:r>
              <a:rPr b="1" lang="en-US" sz="3200"/>
              <a:t>Converting a Number of Another Base to a Decimal Number</a:t>
            </a:r>
            <a:r>
              <a:rPr lang="en-US" sz="3200"/>
              <a:t> 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4"/>
          <p:cNvSpPr txBox="1"/>
          <p:nvPr>
            <p:ph type="title"/>
          </p:nvPr>
        </p:nvSpPr>
        <p:spPr>
          <a:xfrm>
            <a:off x="457199" y="317500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entury Gothic"/>
              <a:buNone/>
            </a:pPr>
            <a:r>
              <a:rPr b="1" lang="en-US" sz="3200"/>
              <a:t>Converting a Decimal Number to a Number of Another Base</a:t>
            </a:r>
            <a:r>
              <a:rPr lang="en-US" sz="3200"/>
              <a:t> </a:t>
            </a:r>
            <a:endParaRPr/>
          </a:p>
        </p:txBody>
      </p:sp>
      <p:sp>
        <p:nvSpPr>
          <p:cNvPr id="246" name="Google Shape;246;p14"/>
          <p:cNvSpPr txBox="1"/>
          <p:nvPr>
            <p:ph idx="1" type="body"/>
          </p:nvPr>
        </p:nvSpPr>
        <p:spPr>
          <a:xfrm>
            <a:off x="457199" y="1600200"/>
            <a:ext cx="8382001" cy="49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ct val="100000"/>
              <a:buChar char="◼"/>
            </a:pPr>
            <a:r>
              <a:rPr b="1" lang="en-US" sz="2800"/>
              <a:t>Division-Remainder Method</a:t>
            </a:r>
            <a:endParaRPr sz="2800"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ct val="100000"/>
              <a:buFont typeface="Noto Sans Symbols"/>
              <a:buChar char="⮚"/>
            </a:pPr>
            <a:r>
              <a:rPr b="1" lang="en-US" sz="2400"/>
              <a:t>Step 1:</a:t>
            </a:r>
            <a:r>
              <a:rPr lang="en-US" sz="2400"/>
              <a:t> Divide the decimal number to be converted by the value of the new base</a:t>
            </a:r>
            <a:endParaRPr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ct val="100000"/>
              <a:buFont typeface="Noto Sans Symbols"/>
              <a:buChar char="⮚"/>
            </a:pPr>
            <a:r>
              <a:rPr b="1" lang="en-US" sz="2400"/>
              <a:t>Step 2:</a:t>
            </a:r>
            <a:r>
              <a:rPr lang="en-US" sz="2400"/>
              <a:t> Record the remainder from Step 1 as the rightmost digit (least significant digit) of the new base number</a:t>
            </a:r>
            <a:endParaRPr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ct val="100000"/>
              <a:buFont typeface="Noto Sans Symbols"/>
              <a:buChar char="⮚"/>
            </a:pPr>
            <a:r>
              <a:rPr b="1" lang="en-US" sz="2400"/>
              <a:t>Step 3:</a:t>
            </a:r>
            <a:r>
              <a:rPr lang="en-US" sz="2400"/>
              <a:t> Divide the quotient of the previous divide by the new base </a:t>
            </a:r>
            <a:endParaRPr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ct val="100000"/>
              <a:buFont typeface="Noto Sans Symbols"/>
              <a:buChar char="⮚"/>
            </a:pPr>
            <a:r>
              <a:rPr b="1" lang="en-US" sz="2400"/>
              <a:t>Step 4:</a:t>
            </a:r>
            <a:r>
              <a:rPr lang="en-US" sz="2400"/>
              <a:t> Record the remainder from Step 3 as the next digit (to the left) of the new base number</a:t>
            </a:r>
            <a:endParaRPr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ct val="100000"/>
              <a:buFont typeface="Noto Sans Symbols"/>
              <a:buChar char="⮚"/>
            </a:pPr>
            <a:r>
              <a:rPr lang="en-US" sz="2400"/>
              <a:t>Repeat Steps 3 and 4, recording remainders from right to left, until the quotient becomes zero in Step 3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ct val="100000"/>
              <a:buChar char="◼"/>
            </a:pPr>
            <a:r>
              <a:rPr lang="en-US" sz="2400"/>
              <a:t>Note that the last remainder thus obtained will be the most significant digit (MSD) of the new base number 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1" name="Google Shape;251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97100" y="1733064"/>
            <a:ext cx="4991100" cy="4642622"/>
          </a:xfrm>
          <a:prstGeom prst="rect">
            <a:avLst/>
          </a:prstGeom>
          <a:noFill/>
          <a:ln>
            <a:noFill/>
          </a:ln>
        </p:spPr>
      </p:pic>
      <p:sp>
        <p:nvSpPr>
          <p:cNvPr id="252" name="Google Shape;252;p15"/>
          <p:cNvSpPr txBox="1"/>
          <p:nvPr>
            <p:ph idx="1" type="body"/>
          </p:nvPr>
        </p:nvSpPr>
        <p:spPr>
          <a:xfrm>
            <a:off x="457199" y="1600201"/>
            <a:ext cx="6508377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2800"/>
              <a:buChar char="◼"/>
            </a:pPr>
            <a:r>
              <a:rPr b="1" lang="en-US" sz="2800"/>
              <a:t>Example</a:t>
            </a:r>
            <a:r>
              <a:rPr b="1" lang="en-US"/>
              <a:t>:</a:t>
            </a:r>
            <a:endParaRPr b="1"/>
          </a:p>
        </p:txBody>
      </p:sp>
      <p:sp>
        <p:nvSpPr>
          <p:cNvPr id="253" name="Google Shape;253;p15"/>
          <p:cNvSpPr txBox="1"/>
          <p:nvPr>
            <p:ph type="title"/>
          </p:nvPr>
        </p:nvSpPr>
        <p:spPr>
          <a:xfrm>
            <a:off x="457199" y="317500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entury Gothic"/>
              <a:buNone/>
            </a:pPr>
            <a:r>
              <a:rPr b="1" lang="en-US" sz="3200"/>
              <a:t>Converting a Decimal Number to a Number of Another Base</a:t>
            </a:r>
            <a:r>
              <a:rPr lang="en-US" sz="3200"/>
              <a:t> 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6"/>
          <p:cNvSpPr txBox="1"/>
          <p:nvPr>
            <p:ph type="title"/>
          </p:nvPr>
        </p:nvSpPr>
        <p:spPr>
          <a:xfrm>
            <a:off x="368299" y="292100"/>
            <a:ext cx="6946901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entury Gothic"/>
              <a:buNone/>
            </a:pPr>
            <a:r>
              <a:rPr b="1" lang="en-US" sz="3200"/>
              <a:t>Converting a Number of Some Base to a Number of Another Base</a:t>
            </a:r>
            <a:r>
              <a:rPr lang="en-US" sz="3200"/>
              <a:t> </a:t>
            </a:r>
            <a:endParaRPr/>
          </a:p>
        </p:txBody>
      </p:sp>
      <p:sp>
        <p:nvSpPr>
          <p:cNvPr id="259" name="Google Shape;259;p16"/>
          <p:cNvSpPr txBox="1"/>
          <p:nvPr>
            <p:ph idx="1" type="body"/>
          </p:nvPr>
        </p:nvSpPr>
        <p:spPr>
          <a:xfrm>
            <a:off x="457199" y="2209800"/>
            <a:ext cx="8369301" cy="3916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3200"/>
              <a:buChar char="◼"/>
            </a:pPr>
            <a:r>
              <a:rPr b="1" lang="en-US" sz="3200"/>
              <a:t>Method</a:t>
            </a:r>
            <a:endParaRPr/>
          </a:p>
          <a:p>
            <a:pPr indent="0" lvl="0" marL="0" rtl="0" algn="l">
              <a:spcBef>
                <a:spcPts val="180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 sz="3200"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800"/>
              <a:buFont typeface="Noto Sans Symbols"/>
              <a:buChar char="⮚"/>
            </a:pPr>
            <a:r>
              <a:rPr b="1" lang="en-US" sz="2800"/>
              <a:t>Step 1:</a:t>
            </a:r>
            <a:r>
              <a:rPr lang="en-US" sz="2800"/>
              <a:t> Convert the original number to a decimal number (base 10)</a:t>
            </a:r>
            <a:endParaRPr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800"/>
              <a:buFont typeface="Noto Sans Symbols"/>
              <a:buChar char="⮚"/>
            </a:pPr>
            <a:r>
              <a:rPr b="1" lang="en-US" sz="2800"/>
              <a:t>Step 2:</a:t>
            </a:r>
            <a:r>
              <a:rPr lang="en-US" sz="2800"/>
              <a:t> Convert the decimal number so obtained to the new base number 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7"/>
          <p:cNvSpPr txBox="1"/>
          <p:nvPr>
            <p:ph idx="1" type="body"/>
          </p:nvPr>
        </p:nvSpPr>
        <p:spPr>
          <a:xfrm>
            <a:off x="393699" y="1841501"/>
            <a:ext cx="8382001" cy="57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2800"/>
              <a:buChar char="◼"/>
            </a:pPr>
            <a:r>
              <a:rPr b="1" lang="en-US" sz="2800"/>
              <a:t>Example: </a:t>
            </a:r>
            <a:endParaRPr b="1" sz="2800"/>
          </a:p>
        </p:txBody>
      </p:sp>
      <p:pic>
        <p:nvPicPr>
          <p:cNvPr id="265" name="Google Shape;265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5000" y="2542637"/>
            <a:ext cx="8343900" cy="3756562"/>
          </a:xfrm>
          <a:prstGeom prst="rect">
            <a:avLst/>
          </a:prstGeom>
          <a:noFill/>
          <a:ln>
            <a:noFill/>
          </a:ln>
        </p:spPr>
      </p:pic>
      <p:sp>
        <p:nvSpPr>
          <p:cNvPr id="266" name="Google Shape;266;p17"/>
          <p:cNvSpPr txBox="1"/>
          <p:nvPr>
            <p:ph type="title"/>
          </p:nvPr>
        </p:nvSpPr>
        <p:spPr>
          <a:xfrm>
            <a:off x="368299" y="292100"/>
            <a:ext cx="6946901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entury Gothic"/>
              <a:buNone/>
            </a:pPr>
            <a:r>
              <a:rPr b="1" lang="en-US" sz="3200"/>
              <a:t>Converting a Number of Some Base to a Number of Another Base</a:t>
            </a:r>
            <a:r>
              <a:rPr lang="en-US" sz="3200"/>
              <a:t> 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18"/>
          <p:cNvSpPr txBox="1"/>
          <p:nvPr>
            <p:ph type="title"/>
          </p:nvPr>
        </p:nvSpPr>
        <p:spPr>
          <a:xfrm>
            <a:off x="368299" y="292100"/>
            <a:ext cx="6946901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entury Gothic"/>
              <a:buNone/>
            </a:pPr>
            <a:r>
              <a:rPr b="1" lang="en-US" sz="3200"/>
              <a:t>Converting a Number of Some Base to a Number of Another Base</a:t>
            </a:r>
            <a:r>
              <a:rPr lang="en-US" sz="3200"/>
              <a:t> </a:t>
            </a:r>
            <a:endParaRPr/>
          </a:p>
        </p:txBody>
      </p:sp>
      <p:pic>
        <p:nvPicPr>
          <p:cNvPr id="272" name="Google Shape;272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8300" y="1663700"/>
            <a:ext cx="5334000" cy="5016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9"/>
          <p:cNvSpPr txBox="1"/>
          <p:nvPr>
            <p:ph type="title"/>
          </p:nvPr>
        </p:nvSpPr>
        <p:spPr>
          <a:xfrm>
            <a:off x="444499" y="279400"/>
            <a:ext cx="7035801" cy="1536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entury Gothic"/>
              <a:buNone/>
            </a:pPr>
            <a:r>
              <a:rPr b="1" lang="en-US" sz="3200"/>
              <a:t>Shortcut Method for Converting a Binary Number to its Equivalent Octal Number</a:t>
            </a:r>
            <a:r>
              <a:rPr lang="en-US" sz="3200"/>
              <a:t> </a:t>
            </a:r>
            <a:endParaRPr/>
          </a:p>
        </p:txBody>
      </p:sp>
      <p:sp>
        <p:nvSpPr>
          <p:cNvPr id="278" name="Google Shape;278;p19"/>
          <p:cNvSpPr txBox="1"/>
          <p:nvPr>
            <p:ph idx="1" type="body"/>
          </p:nvPr>
        </p:nvSpPr>
        <p:spPr>
          <a:xfrm>
            <a:off x="457199" y="2209800"/>
            <a:ext cx="8407401" cy="3916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2800"/>
              <a:buChar char="◼"/>
            </a:pPr>
            <a:r>
              <a:rPr b="1" lang="en-US" sz="2800"/>
              <a:t>Method</a:t>
            </a:r>
            <a:endParaRPr/>
          </a:p>
          <a:p>
            <a:pPr indent="0" lvl="0" marL="0" rtl="0" algn="l">
              <a:spcBef>
                <a:spcPts val="18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2800"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600"/>
              <a:buFont typeface="Noto Sans Symbols"/>
              <a:buChar char="⮚"/>
            </a:pPr>
            <a:r>
              <a:rPr lang="en-US" sz="2600"/>
              <a:t>Step 1: Divide the digits into groups of three starting from the right</a:t>
            </a:r>
            <a:endParaRPr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600"/>
              <a:buFont typeface="Noto Sans Symbols"/>
              <a:buChar char="⮚"/>
            </a:pPr>
            <a:r>
              <a:rPr lang="en-US" sz="2600"/>
              <a:t>Step 2: Convert each group of three binary digits to one octal digit using the method of binary to decimal conversion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"/>
          <p:cNvSpPr txBox="1"/>
          <p:nvPr>
            <p:ph type="title"/>
          </p:nvPr>
        </p:nvSpPr>
        <p:spPr>
          <a:xfrm>
            <a:off x="457199" y="330200"/>
            <a:ext cx="7391401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Learning Objectives</a:t>
            </a:r>
            <a:r>
              <a:rPr lang="en-US"/>
              <a:t> </a:t>
            </a:r>
            <a:endParaRPr/>
          </a:p>
        </p:txBody>
      </p:sp>
      <p:sp>
        <p:nvSpPr>
          <p:cNvPr id="172" name="Google Shape;172;p2"/>
          <p:cNvSpPr txBox="1"/>
          <p:nvPr>
            <p:ph idx="1" type="body"/>
          </p:nvPr>
        </p:nvSpPr>
        <p:spPr>
          <a:xfrm>
            <a:off x="457200" y="2214563"/>
            <a:ext cx="4038600" cy="39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b="1" lang="en-US" sz="2000"/>
              <a:t>In this lecture you will learn about:</a:t>
            </a:r>
            <a:r>
              <a:rPr lang="en-US" sz="2000"/>
              <a:t> </a:t>
            </a:r>
            <a:endParaRPr sz="2000"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ts val="1800"/>
              <a:buFont typeface="Noto Sans Symbols"/>
              <a:buChar char="✔"/>
            </a:pPr>
            <a:r>
              <a:rPr lang="en-US"/>
              <a:t>Non-positional number system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ts val="1800"/>
              <a:buFont typeface="Noto Sans Symbols"/>
              <a:buChar char="✔"/>
            </a:pPr>
            <a:r>
              <a:rPr lang="en-US"/>
              <a:t>Positional number system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ts val="1800"/>
              <a:buFont typeface="Noto Sans Symbols"/>
              <a:buChar char="✔"/>
            </a:pPr>
            <a:r>
              <a:rPr lang="en-US"/>
              <a:t>Decimal number system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ts val="1800"/>
              <a:buFont typeface="Noto Sans Symbols"/>
              <a:buChar char="✔"/>
            </a:pPr>
            <a:r>
              <a:rPr lang="en-US"/>
              <a:t>Binary number system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ts val="1800"/>
              <a:buFont typeface="Noto Sans Symbols"/>
              <a:buChar char="✔"/>
            </a:pPr>
            <a:r>
              <a:rPr lang="en-US"/>
              <a:t>Octal number system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ts val="1800"/>
              <a:buFont typeface="Noto Sans Symbols"/>
              <a:buChar char="✔"/>
            </a:pPr>
            <a:r>
              <a:rPr lang="en-US"/>
              <a:t>Hexadecimal number system</a:t>
            </a:r>
            <a:endParaRPr/>
          </a:p>
          <a:p>
            <a:pPr indent="-114300" lvl="0" marL="228600" rtl="0" algn="l">
              <a:spcBef>
                <a:spcPts val="18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73" name="Google Shape;173;p2"/>
          <p:cNvSpPr txBox="1"/>
          <p:nvPr>
            <p:ph idx="2" type="body"/>
          </p:nvPr>
        </p:nvSpPr>
        <p:spPr>
          <a:xfrm>
            <a:off x="4726940" y="2239962"/>
            <a:ext cx="4124960" cy="42116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1800"/>
              <a:buChar char="◼"/>
            </a:pPr>
            <a:r>
              <a:rPr lang="en-US"/>
              <a:t>Convert a number’s base</a:t>
            </a:r>
            <a:endParaRPr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1800"/>
              <a:buFont typeface="Noto Sans Symbols"/>
              <a:buChar char="✔"/>
            </a:pPr>
            <a:r>
              <a:rPr lang="en-US"/>
              <a:t>Another base to decimal base</a:t>
            </a:r>
            <a:endParaRPr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1800"/>
              <a:buFont typeface="Noto Sans Symbols"/>
              <a:buChar char="✔"/>
            </a:pPr>
            <a:r>
              <a:rPr lang="en-US"/>
              <a:t>Decimal base to another base</a:t>
            </a:r>
            <a:endParaRPr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1800"/>
              <a:buFont typeface="Noto Sans Symbols"/>
              <a:buChar char="✔"/>
            </a:pPr>
            <a:r>
              <a:rPr lang="en-US"/>
              <a:t>Some base to another base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ts val="1800"/>
              <a:buChar char="◼"/>
            </a:pPr>
            <a:r>
              <a:rPr lang="en-US"/>
              <a:t>Shortcut methods for converting</a:t>
            </a:r>
            <a:endParaRPr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1800"/>
              <a:buFont typeface="Noto Sans Symbols"/>
              <a:buChar char="✔"/>
            </a:pPr>
            <a:r>
              <a:rPr lang="en-US"/>
              <a:t>Binary to octal number</a:t>
            </a:r>
            <a:endParaRPr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1800"/>
              <a:buFont typeface="Noto Sans Symbols"/>
              <a:buChar char="✔"/>
            </a:pPr>
            <a:r>
              <a:rPr lang="en-US"/>
              <a:t>Octal to binary number</a:t>
            </a:r>
            <a:endParaRPr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1800"/>
              <a:buFont typeface="Noto Sans Symbols"/>
              <a:buChar char="✔"/>
            </a:pPr>
            <a:r>
              <a:rPr lang="en-US"/>
              <a:t>Binary to hexadecimal number</a:t>
            </a:r>
            <a:endParaRPr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1800"/>
              <a:buFont typeface="Noto Sans Symbols"/>
              <a:buChar char="✔"/>
            </a:pPr>
            <a:r>
              <a:rPr lang="en-US"/>
              <a:t>Hexadecimal to binary number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ts val="1800"/>
              <a:buChar char="◼"/>
            </a:pPr>
            <a:r>
              <a:rPr lang="en-US"/>
              <a:t>Fractional numbers in binary number system 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20"/>
          <p:cNvSpPr txBox="1"/>
          <p:nvPr>
            <p:ph idx="1" type="body"/>
          </p:nvPr>
        </p:nvSpPr>
        <p:spPr>
          <a:xfrm>
            <a:off x="431799" y="1485901"/>
            <a:ext cx="6508377" cy="52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2400"/>
              <a:buChar char="◼"/>
            </a:pPr>
            <a:r>
              <a:rPr b="1" lang="en-US" sz="2400"/>
              <a:t>Example</a:t>
            </a:r>
            <a:r>
              <a:rPr lang="en-US" sz="2400"/>
              <a:t>:</a:t>
            </a:r>
            <a:endParaRPr sz="2400"/>
          </a:p>
        </p:txBody>
      </p:sp>
      <p:sp>
        <p:nvSpPr>
          <p:cNvPr id="284" name="Google Shape;284;p20"/>
          <p:cNvSpPr txBox="1"/>
          <p:nvPr>
            <p:ph type="title"/>
          </p:nvPr>
        </p:nvSpPr>
        <p:spPr>
          <a:xfrm>
            <a:off x="419099" y="292100"/>
            <a:ext cx="6819901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Century Gothic"/>
              <a:buNone/>
            </a:pPr>
            <a:r>
              <a:rPr b="1" lang="en-US" sz="2700"/>
              <a:t>Shortcut Method for Converting a Binary Number to its Equivalent Octal Number</a:t>
            </a:r>
            <a:r>
              <a:rPr lang="en-US" sz="2700"/>
              <a:t> </a:t>
            </a:r>
            <a:endParaRPr/>
          </a:p>
        </p:txBody>
      </p:sp>
      <p:pic>
        <p:nvPicPr>
          <p:cNvPr id="285" name="Google Shape;285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4100" y="2077184"/>
            <a:ext cx="7289800" cy="44506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21"/>
          <p:cNvSpPr txBox="1"/>
          <p:nvPr>
            <p:ph type="title"/>
          </p:nvPr>
        </p:nvSpPr>
        <p:spPr>
          <a:xfrm>
            <a:off x="457199" y="292100"/>
            <a:ext cx="6870701" cy="1422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Gothic"/>
              <a:buNone/>
            </a:pPr>
            <a:r>
              <a:rPr b="1" lang="en-US" sz="2800"/>
              <a:t>Shortcut Method for Converting an Octal Number to Its Equivalent Binary Number</a:t>
            </a:r>
            <a:r>
              <a:rPr lang="en-US" sz="2800"/>
              <a:t> </a:t>
            </a:r>
            <a:endParaRPr/>
          </a:p>
        </p:txBody>
      </p:sp>
      <p:sp>
        <p:nvSpPr>
          <p:cNvPr id="291" name="Google Shape;291;p21"/>
          <p:cNvSpPr txBox="1"/>
          <p:nvPr>
            <p:ph idx="1" type="body"/>
          </p:nvPr>
        </p:nvSpPr>
        <p:spPr>
          <a:xfrm>
            <a:off x="457199" y="2209800"/>
            <a:ext cx="8382001" cy="3916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3200"/>
              <a:buChar char="◼"/>
            </a:pPr>
            <a:r>
              <a:rPr b="1" lang="en-US" sz="3200"/>
              <a:t>Method</a:t>
            </a:r>
            <a:endParaRPr/>
          </a:p>
          <a:p>
            <a:pPr indent="0" lvl="0" marL="0" rtl="0" algn="l">
              <a:spcBef>
                <a:spcPts val="180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 sz="3200"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800"/>
              <a:buFont typeface="Noto Sans Symbols"/>
              <a:buChar char="⮚"/>
            </a:pPr>
            <a:r>
              <a:rPr lang="en-US" sz="2800"/>
              <a:t>Step 1: Convert each octal digit to a 3 digit binary number (the octal digits may be treated as decimal for this conversion)</a:t>
            </a:r>
            <a:endParaRPr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800"/>
              <a:buFont typeface="Noto Sans Symbols"/>
              <a:buChar char="⮚"/>
            </a:pPr>
            <a:r>
              <a:rPr lang="en-US" sz="2800"/>
              <a:t>Step 2: Combine all the resulting binary groups (of 3 digits each) into a single binary number </a:t>
            </a:r>
            <a:endParaRPr sz="28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22"/>
          <p:cNvSpPr txBox="1"/>
          <p:nvPr>
            <p:ph idx="1" type="body"/>
          </p:nvPr>
        </p:nvSpPr>
        <p:spPr>
          <a:xfrm>
            <a:off x="457199" y="1828801"/>
            <a:ext cx="6508377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2400"/>
              <a:buChar char="◼"/>
            </a:pPr>
            <a:r>
              <a:rPr b="1" lang="en-US" sz="2400"/>
              <a:t>Example:</a:t>
            </a:r>
            <a:endParaRPr b="1" sz="2400"/>
          </a:p>
        </p:txBody>
      </p:sp>
      <p:pic>
        <p:nvPicPr>
          <p:cNvPr id="297" name="Google Shape;297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8800" y="2552700"/>
            <a:ext cx="8026400" cy="3903749"/>
          </a:xfrm>
          <a:prstGeom prst="rect">
            <a:avLst/>
          </a:prstGeom>
          <a:noFill/>
          <a:ln>
            <a:noFill/>
          </a:ln>
        </p:spPr>
      </p:pic>
      <p:sp>
        <p:nvSpPr>
          <p:cNvPr id="298" name="Google Shape;298;p22"/>
          <p:cNvSpPr txBox="1"/>
          <p:nvPr>
            <p:ph type="title"/>
          </p:nvPr>
        </p:nvSpPr>
        <p:spPr>
          <a:xfrm>
            <a:off x="457199" y="292100"/>
            <a:ext cx="6870701" cy="1422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Gothic"/>
              <a:buNone/>
            </a:pPr>
            <a:r>
              <a:rPr b="1" lang="en-US" sz="2800"/>
              <a:t>Shortcut Method for Converting an Octal Number to Its Equivalent Binary Number</a:t>
            </a:r>
            <a:r>
              <a:rPr lang="en-US" sz="2800"/>
              <a:t> 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23"/>
          <p:cNvSpPr txBox="1"/>
          <p:nvPr>
            <p:ph type="title"/>
          </p:nvPr>
        </p:nvSpPr>
        <p:spPr>
          <a:xfrm>
            <a:off x="457199" y="304800"/>
            <a:ext cx="6781801" cy="1295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Gothic"/>
              <a:buNone/>
            </a:pPr>
            <a:r>
              <a:rPr b="1" lang="en-US" sz="2800"/>
              <a:t>Shortcut Method for Converting a Binary Number to its Equivalent Hexadecimal Number</a:t>
            </a:r>
            <a:r>
              <a:rPr lang="en-US" sz="2800"/>
              <a:t> </a:t>
            </a:r>
            <a:endParaRPr/>
          </a:p>
        </p:txBody>
      </p:sp>
      <p:sp>
        <p:nvSpPr>
          <p:cNvPr id="304" name="Google Shape;304;p23"/>
          <p:cNvSpPr txBox="1"/>
          <p:nvPr>
            <p:ph idx="1" type="body"/>
          </p:nvPr>
        </p:nvSpPr>
        <p:spPr>
          <a:xfrm>
            <a:off x="457199" y="2209800"/>
            <a:ext cx="8369301" cy="3916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2800"/>
              <a:buChar char="◼"/>
            </a:pPr>
            <a:r>
              <a:rPr b="1" lang="en-US" sz="2800"/>
              <a:t>Method</a:t>
            </a:r>
            <a:endParaRPr/>
          </a:p>
          <a:p>
            <a:pPr indent="0" lvl="0" marL="0" rtl="0" algn="l">
              <a:spcBef>
                <a:spcPts val="18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2800"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400"/>
              <a:buFont typeface="Noto Sans Symbols"/>
              <a:buChar char="⮚"/>
            </a:pPr>
            <a:r>
              <a:rPr lang="en-US" sz="2400"/>
              <a:t>Step 1: Divide the binary digits into groups of four starting from the right</a:t>
            </a:r>
            <a:endParaRPr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400"/>
              <a:buFont typeface="Noto Sans Symbols"/>
              <a:buChar char="⮚"/>
            </a:pPr>
            <a:r>
              <a:rPr lang="en-US" sz="2400"/>
              <a:t>Step 2: Combine each group of four binary digits to one hexadecimal digit 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24"/>
          <p:cNvSpPr txBox="1"/>
          <p:nvPr>
            <p:ph idx="1" type="body"/>
          </p:nvPr>
        </p:nvSpPr>
        <p:spPr>
          <a:xfrm>
            <a:off x="457199" y="1803401"/>
            <a:ext cx="6508377" cy="5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2400"/>
              <a:buChar char="◼"/>
            </a:pPr>
            <a:r>
              <a:rPr b="1" lang="en-US" sz="2400"/>
              <a:t>Example:</a:t>
            </a:r>
            <a:endParaRPr b="1" sz="2400"/>
          </a:p>
        </p:txBody>
      </p:sp>
      <p:pic>
        <p:nvPicPr>
          <p:cNvPr id="310" name="Google Shape;310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3100" y="2474676"/>
            <a:ext cx="8051800" cy="3918828"/>
          </a:xfrm>
          <a:prstGeom prst="rect">
            <a:avLst/>
          </a:prstGeom>
          <a:noFill/>
          <a:ln>
            <a:noFill/>
          </a:ln>
        </p:spPr>
      </p:pic>
      <p:sp>
        <p:nvSpPr>
          <p:cNvPr id="311" name="Google Shape;311;p24"/>
          <p:cNvSpPr txBox="1"/>
          <p:nvPr>
            <p:ph type="title"/>
          </p:nvPr>
        </p:nvSpPr>
        <p:spPr>
          <a:xfrm>
            <a:off x="457199" y="304800"/>
            <a:ext cx="6781801" cy="1295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Gothic"/>
              <a:buNone/>
            </a:pPr>
            <a:r>
              <a:rPr b="1" lang="en-US" sz="2800"/>
              <a:t>Shortcut Method for Converting a Binary Number to its Equivalent Hexadecimal Number</a:t>
            </a:r>
            <a:r>
              <a:rPr lang="en-US" sz="2800"/>
              <a:t> 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25"/>
          <p:cNvSpPr txBox="1"/>
          <p:nvPr>
            <p:ph type="title"/>
          </p:nvPr>
        </p:nvSpPr>
        <p:spPr>
          <a:xfrm>
            <a:off x="457199" y="317500"/>
            <a:ext cx="6508377" cy="140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Gothic"/>
              <a:buNone/>
            </a:pPr>
            <a:r>
              <a:rPr b="1" lang="en-US" sz="2800"/>
              <a:t>Shortcut Method for Converting an Octal Number to Its Equivalent Binary Number</a:t>
            </a:r>
            <a:r>
              <a:rPr lang="en-US" sz="2800"/>
              <a:t> </a:t>
            </a:r>
            <a:endParaRPr/>
          </a:p>
        </p:txBody>
      </p:sp>
      <p:sp>
        <p:nvSpPr>
          <p:cNvPr id="317" name="Google Shape;317;p25"/>
          <p:cNvSpPr txBox="1"/>
          <p:nvPr>
            <p:ph idx="1" type="body"/>
          </p:nvPr>
        </p:nvSpPr>
        <p:spPr>
          <a:xfrm>
            <a:off x="457199" y="2209800"/>
            <a:ext cx="8407401" cy="3916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2800"/>
              <a:buChar char="◼"/>
            </a:pPr>
            <a:r>
              <a:rPr b="1" lang="en-US" sz="2800"/>
              <a:t>Method</a:t>
            </a:r>
            <a:endParaRPr/>
          </a:p>
          <a:p>
            <a:pPr indent="0" lvl="0" marL="0" rtl="0" algn="l">
              <a:spcBef>
                <a:spcPts val="18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2800"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Step 1: Convert each octal digit to a 3 digit binary number (the octal digits may be treated as decimal for this conversion)</a:t>
            </a:r>
            <a:endParaRPr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Step 2: Combine all the resulting binary groups (of 3 digits each) into a single binary number </a:t>
            </a:r>
            <a:endParaRPr sz="24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26"/>
          <p:cNvSpPr txBox="1"/>
          <p:nvPr>
            <p:ph idx="1" type="body"/>
          </p:nvPr>
        </p:nvSpPr>
        <p:spPr>
          <a:xfrm>
            <a:off x="457199" y="2019301"/>
            <a:ext cx="6508377" cy="71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2400"/>
              <a:buChar char="◼"/>
            </a:pPr>
            <a:r>
              <a:rPr b="1" lang="en-US" sz="2400"/>
              <a:t>Example:</a:t>
            </a:r>
            <a:endParaRPr b="1" sz="2400"/>
          </a:p>
        </p:txBody>
      </p:sp>
      <p:pic>
        <p:nvPicPr>
          <p:cNvPr id="323" name="Google Shape;323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0400" y="2679700"/>
            <a:ext cx="8356600" cy="4076700"/>
          </a:xfrm>
          <a:prstGeom prst="rect">
            <a:avLst/>
          </a:prstGeom>
          <a:noFill/>
          <a:ln>
            <a:noFill/>
          </a:ln>
        </p:spPr>
      </p:pic>
      <p:sp>
        <p:nvSpPr>
          <p:cNvPr id="324" name="Google Shape;324;p26"/>
          <p:cNvSpPr txBox="1"/>
          <p:nvPr>
            <p:ph type="title"/>
          </p:nvPr>
        </p:nvSpPr>
        <p:spPr>
          <a:xfrm>
            <a:off x="469899" y="292100"/>
            <a:ext cx="6756401" cy="140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Gothic"/>
              <a:buNone/>
            </a:pPr>
            <a:r>
              <a:rPr b="1" lang="en-US" sz="2800"/>
              <a:t>Shortcut Method for Converting an Octal Number to Its Equivalent Binary Number</a:t>
            </a:r>
            <a:r>
              <a:rPr lang="en-US" sz="2800"/>
              <a:t> 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27"/>
          <p:cNvSpPr txBox="1"/>
          <p:nvPr>
            <p:ph type="title"/>
          </p:nvPr>
        </p:nvSpPr>
        <p:spPr>
          <a:xfrm>
            <a:off x="457199" y="304800"/>
            <a:ext cx="6508377" cy="1358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Gothic"/>
              <a:buNone/>
            </a:pPr>
            <a:r>
              <a:rPr b="1" lang="en-US" sz="2800"/>
              <a:t>Shortcut Method for Converting a Binary Number to its Equivalent Hexadecimal Number</a:t>
            </a:r>
            <a:r>
              <a:rPr lang="en-US" sz="2800"/>
              <a:t> </a:t>
            </a:r>
            <a:endParaRPr/>
          </a:p>
        </p:txBody>
      </p:sp>
      <p:sp>
        <p:nvSpPr>
          <p:cNvPr id="330" name="Google Shape;330;p27"/>
          <p:cNvSpPr txBox="1"/>
          <p:nvPr>
            <p:ph idx="1" type="body"/>
          </p:nvPr>
        </p:nvSpPr>
        <p:spPr>
          <a:xfrm>
            <a:off x="444499" y="1701801"/>
            <a:ext cx="6508377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2400"/>
              <a:buChar char="◼"/>
            </a:pPr>
            <a:r>
              <a:rPr b="1" lang="en-US" sz="2400"/>
              <a:t>Example:</a:t>
            </a:r>
            <a:endParaRPr b="1" sz="2400"/>
          </a:p>
        </p:txBody>
      </p:sp>
      <p:pic>
        <p:nvPicPr>
          <p:cNvPr id="331" name="Google Shape;331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98499" y="2372073"/>
            <a:ext cx="8166099" cy="4006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28"/>
          <p:cNvSpPr txBox="1"/>
          <p:nvPr>
            <p:ph type="title"/>
          </p:nvPr>
        </p:nvSpPr>
        <p:spPr>
          <a:xfrm>
            <a:off x="457199" y="317500"/>
            <a:ext cx="6508377" cy="1320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Gothic"/>
              <a:buNone/>
            </a:pPr>
            <a:r>
              <a:rPr b="1" lang="en-US" sz="2800"/>
              <a:t>Shortcut Method for Converting a Hexadecimal Number to its Equivalent Binary Number</a:t>
            </a:r>
            <a:r>
              <a:rPr lang="en-US" sz="2800"/>
              <a:t> </a:t>
            </a:r>
            <a:endParaRPr/>
          </a:p>
        </p:txBody>
      </p:sp>
      <p:sp>
        <p:nvSpPr>
          <p:cNvPr id="337" name="Google Shape;337;p28"/>
          <p:cNvSpPr txBox="1"/>
          <p:nvPr>
            <p:ph idx="1" type="body"/>
          </p:nvPr>
        </p:nvSpPr>
        <p:spPr>
          <a:xfrm>
            <a:off x="457199" y="2209800"/>
            <a:ext cx="8394701" cy="3916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2800"/>
              <a:buChar char="◼"/>
            </a:pPr>
            <a:r>
              <a:rPr b="1" lang="en-US" sz="2800"/>
              <a:t>Method</a:t>
            </a:r>
            <a:endParaRPr/>
          </a:p>
          <a:p>
            <a:pPr indent="0" lvl="0" marL="0" rtl="0" algn="l">
              <a:spcBef>
                <a:spcPts val="18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2800"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Step 1: Convert the decimal equivalent of each hexadecimal digit to a 4 digit binary number</a:t>
            </a:r>
            <a:endParaRPr sz="2400"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Step 2: Combine all the resulting binary groups (of 4 digits each) in a single binary number 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29"/>
          <p:cNvSpPr txBox="1"/>
          <p:nvPr>
            <p:ph idx="1" type="body"/>
          </p:nvPr>
        </p:nvSpPr>
        <p:spPr>
          <a:xfrm>
            <a:off x="368301" y="1828800"/>
            <a:ext cx="8724900" cy="48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2000"/>
              <a:buChar char="◼"/>
            </a:pPr>
            <a:r>
              <a:rPr b="1" lang="en-US"/>
              <a:t>Example:  </a:t>
            </a:r>
            <a:r>
              <a:rPr lang="en-US"/>
              <a:t>4</a:t>
            </a:r>
            <a:r>
              <a:rPr lang="en-US"/>
              <a:t>AB</a:t>
            </a:r>
            <a:r>
              <a:rPr baseline="-25000" lang="en-US"/>
              <a:t>16</a:t>
            </a:r>
            <a:r>
              <a:rPr lang="en-US"/>
              <a:t> = ?</a:t>
            </a:r>
            <a:r>
              <a:rPr baseline="-25000" lang="en-US"/>
              <a:t>2</a:t>
            </a:r>
            <a:endParaRPr/>
          </a:p>
          <a:p>
            <a:pPr indent="0" lvl="0" marL="0" rtl="0" algn="l">
              <a:spcBef>
                <a:spcPts val="1800"/>
              </a:spcBef>
              <a:spcAft>
                <a:spcPts val="0"/>
              </a:spcAft>
              <a:buSzPts val="2000"/>
              <a:buNone/>
            </a:pPr>
            <a:r>
              <a:rPr b="1" lang="en-US"/>
              <a:t>   Step 1</a:t>
            </a:r>
            <a:r>
              <a:rPr lang="en-US"/>
              <a:t>: Convert each hexadecimal digit to a 4 digit binary  number</a:t>
            </a:r>
            <a:endParaRPr b="1"/>
          </a:p>
          <a:p>
            <a:pPr indent="457200" lvl="0" marL="457200" rtl="0" algn="l">
              <a:spcBef>
                <a:spcPts val="1800"/>
              </a:spcBef>
              <a:spcAft>
                <a:spcPts val="0"/>
              </a:spcAft>
              <a:buSzPts val="2000"/>
              <a:buNone/>
            </a:pPr>
            <a:r>
              <a:rPr b="1" lang="en-US" sz="3047"/>
              <a:t>4</a:t>
            </a:r>
            <a:r>
              <a:rPr b="1" baseline="-25000" lang="en-US" sz="3047"/>
              <a:t>16</a:t>
            </a:r>
            <a:r>
              <a:rPr b="1" lang="en-US" sz="3047"/>
              <a:t> =100=0100</a:t>
            </a:r>
            <a:endParaRPr b="1" sz="3047"/>
          </a:p>
          <a:p>
            <a:pPr indent="0" lvl="0" marL="0" rtl="0" algn="l">
              <a:spcBef>
                <a:spcPts val="1800"/>
              </a:spcBef>
              <a:spcAft>
                <a:spcPts val="0"/>
              </a:spcAft>
              <a:buSzPts val="2000"/>
              <a:buNone/>
            </a:pPr>
            <a:r>
              <a:rPr lang="en-US"/>
              <a:t> 		</a:t>
            </a:r>
            <a:r>
              <a:rPr b="1" lang="en-US" sz="2363"/>
              <a:t>A</a:t>
            </a:r>
            <a:r>
              <a:rPr b="1" baseline="-25000" lang="en-US" sz="2363"/>
              <a:t>16</a:t>
            </a:r>
            <a:r>
              <a:rPr b="1" lang="en-US" sz="2363"/>
              <a:t> = 1010 = 1010</a:t>
            </a:r>
            <a:r>
              <a:rPr b="1" baseline="-25000" lang="en-US" sz="2363"/>
              <a:t>2</a:t>
            </a:r>
            <a:endParaRPr b="1" sz="2363"/>
          </a:p>
          <a:p>
            <a:pPr indent="0" lvl="0" marL="0" rtl="0" algn="l">
              <a:spcBef>
                <a:spcPts val="1800"/>
              </a:spcBef>
              <a:spcAft>
                <a:spcPts val="0"/>
              </a:spcAft>
              <a:buSzPts val="2000"/>
              <a:buNone/>
            </a:pPr>
            <a:r>
              <a:rPr lang="en-US"/>
              <a:t> 		</a:t>
            </a:r>
            <a:r>
              <a:rPr b="1" lang="en-US" sz="2363"/>
              <a:t>B</a:t>
            </a:r>
            <a:r>
              <a:rPr b="1" baseline="-25000" lang="en-US" sz="2363"/>
              <a:t>16</a:t>
            </a:r>
            <a:r>
              <a:rPr b="1" lang="en-US" sz="2363"/>
              <a:t> = 1011 = 1011</a:t>
            </a:r>
            <a:r>
              <a:rPr b="1" baseline="-25000" lang="en-US" sz="2363"/>
              <a:t>2</a:t>
            </a:r>
            <a:endParaRPr b="1" baseline="-25000" sz="2363"/>
          </a:p>
          <a:p>
            <a:pPr indent="0" lvl="0" marL="0" rtl="0" algn="l">
              <a:spcBef>
                <a:spcPts val="1800"/>
              </a:spcBef>
              <a:spcAft>
                <a:spcPts val="0"/>
              </a:spcAft>
              <a:buSzPts val="2000"/>
              <a:buNone/>
            </a:pPr>
            <a:r>
              <a:rPr b="1" lang="en-US"/>
              <a:t>   Step 2</a:t>
            </a:r>
            <a:r>
              <a:rPr lang="en-US"/>
              <a:t>: Combine the binary groups</a:t>
            </a:r>
            <a:endParaRPr/>
          </a:p>
          <a:p>
            <a:pPr indent="0" lvl="0" marL="0" rtl="0" algn="l">
              <a:spcBef>
                <a:spcPts val="1800"/>
              </a:spcBef>
              <a:spcAft>
                <a:spcPts val="0"/>
              </a:spcAft>
              <a:buSzPts val="2000"/>
              <a:buNone/>
            </a:pPr>
            <a:r>
              <a:rPr lang="en-US"/>
              <a:t> 		2AB</a:t>
            </a:r>
            <a:r>
              <a:rPr baseline="-25000" lang="en-US"/>
              <a:t>16</a:t>
            </a:r>
            <a:r>
              <a:rPr lang="en-US"/>
              <a:t> =  </a:t>
            </a:r>
            <a:r>
              <a:rPr lang="en-US" u="sng"/>
              <a:t>0010</a:t>
            </a:r>
            <a:r>
              <a:rPr lang="en-US"/>
              <a:t> 	 </a:t>
            </a:r>
            <a:r>
              <a:rPr lang="en-US" u="sng"/>
              <a:t>1010</a:t>
            </a:r>
            <a:r>
              <a:rPr lang="en-US"/>
              <a:t>	</a:t>
            </a:r>
            <a:r>
              <a:rPr lang="en-US" u="sng"/>
              <a:t>1011</a:t>
            </a:r>
            <a:r>
              <a:rPr lang="en-US"/>
              <a:t> </a:t>
            </a:r>
            <a:endParaRPr/>
          </a:p>
          <a:p>
            <a:pPr indent="0" lvl="0" marL="0" rtl="0" algn="l">
              <a:spcBef>
                <a:spcPts val="1800"/>
              </a:spcBef>
              <a:spcAft>
                <a:spcPts val="0"/>
              </a:spcAft>
              <a:buSzPts val="2000"/>
              <a:buNone/>
            </a:pPr>
            <a:r>
              <a:rPr lang="en-US"/>
              <a:t>             	                 	    2	   A	   B</a:t>
            </a:r>
            <a:endParaRPr/>
          </a:p>
          <a:p>
            <a:pPr indent="0" lvl="0" marL="0" rtl="0" algn="l">
              <a:spcBef>
                <a:spcPts val="1800"/>
              </a:spcBef>
              <a:spcAft>
                <a:spcPts val="0"/>
              </a:spcAft>
              <a:buSzPts val="2000"/>
              <a:buNone/>
            </a:pPr>
            <a:r>
              <a:rPr lang="en-US"/>
              <a:t>    Hence, 2AB</a:t>
            </a:r>
            <a:r>
              <a:rPr baseline="-25000" lang="en-US"/>
              <a:t>16</a:t>
            </a:r>
            <a:r>
              <a:rPr lang="en-US"/>
              <a:t> =</a:t>
            </a:r>
            <a:r>
              <a:rPr b="1" lang="en-US"/>
              <a:t> 001010101011</a:t>
            </a:r>
            <a:r>
              <a:rPr baseline="-25000" lang="en-US"/>
              <a:t>2</a:t>
            </a:r>
            <a:r>
              <a:rPr lang="en-US"/>
              <a:t> </a:t>
            </a:r>
            <a:endParaRPr/>
          </a:p>
        </p:txBody>
      </p:sp>
      <p:sp>
        <p:nvSpPr>
          <p:cNvPr id="343" name="Google Shape;343;p29"/>
          <p:cNvSpPr txBox="1"/>
          <p:nvPr>
            <p:ph type="title"/>
          </p:nvPr>
        </p:nvSpPr>
        <p:spPr>
          <a:xfrm>
            <a:off x="355599" y="254000"/>
            <a:ext cx="6508377" cy="1320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Gothic"/>
              <a:buNone/>
            </a:pPr>
            <a:r>
              <a:rPr b="1" lang="en-US" sz="2800"/>
              <a:t>Shortcut Method for Converting a Hexadecimal Number to its Equivalent Binary Number</a:t>
            </a:r>
            <a:r>
              <a:rPr lang="en-US" sz="2800"/>
              <a:t>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"/>
          <p:cNvSpPr txBox="1"/>
          <p:nvPr>
            <p:ph type="title"/>
          </p:nvPr>
        </p:nvSpPr>
        <p:spPr>
          <a:xfrm>
            <a:off x="457199" y="346642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Number Systems</a:t>
            </a:r>
            <a:r>
              <a:rPr lang="en-US"/>
              <a:t> </a:t>
            </a:r>
            <a:endParaRPr/>
          </a:p>
        </p:txBody>
      </p:sp>
      <p:sp>
        <p:nvSpPr>
          <p:cNvPr id="179" name="Google Shape;179;p3"/>
          <p:cNvSpPr txBox="1"/>
          <p:nvPr>
            <p:ph idx="1" type="body"/>
          </p:nvPr>
        </p:nvSpPr>
        <p:spPr>
          <a:xfrm>
            <a:off x="472140" y="2209800"/>
            <a:ext cx="6508377" cy="3916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 sz="2400"/>
              <a:t>Two types of number systems are:</a:t>
            </a:r>
            <a:endParaRPr sz="2400"/>
          </a:p>
          <a:p>
            <a:pPr indent="-457200" lvl="0" marL="457200" rtl="0" algn="l">
              <a:spcBef>
                <a:spcPts val="1800"/>
              </a:spcBef>
              <a:spcAft>
                <a:spcPts val="0"/>
              </a:spcAft>
              <a:buSzPts val="2400"/>
              <a:buFont typeface="Arial"/>
              <a:buAutoNum type="arabicPeriod"/>
            </a:pPr>
            <a:r>
              <a:rPr lang="en-US" sz="2400"/>
              <a:t>Non-positional number systems</a:t>
            </a:r>
            <a:endParaRPr/>
          </a:p>
          <a:p>
            <a:pPr indent="-457200" lvl="0" marL="457200" rtl="0" algn="l">
              <a:spcBef>
                <a:spcPts val="1800"/>
              </a:spcBef>
              <a:spcAft>
                <a:spcPts val="0"/>
              </a:spcAft>
              <a:buSzPts val="2400"/>
              <a:buFont typeface="Arial"/>
              <a:buAutoNum type="arabicPeriod"/>
            </a:pPr>
            <a:r>
              <a:rPr lang="en-US" sz="2400"/>
              <a:t>Positional number systems 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30"/>
          <p:cNvSpPr txBox="1"/>
          <p:nvPr>
            <p:ph idx="1" type="body"/>
          </p:nvPr>
        </p:nvSpPr>
        <p:spPr>
          <a:xfrm>
            <a:off x="393699" y="1854201"/>
            <a:ext cx="8369301" cy="87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2400"/>
              <a:buChar char="◼"/>
            </a:pPr>
            <a:r>
              <a:rPr b="1" lang="en-US" sz="2400"/>
              <a:t>Fractional numbers</a:t>
            </a:r>
            <a:r>
              <a:rPr i="1" lang="en-US" sz="2400"/>
              <a:t> </a:t>
            </a:r>
            <a:r>
              <a:rPr lang="en-US" sz="2400"/>
              <a:t> are formed same way as decimal number system </a:t>
            </a:r>
            <a:endParaRPr/>
          </a:p>
        </p:txBody>
      </p:sp>
      <p:sp>
        <p:nvSpPr>
          <p:cNvPr id="349" name="Google Shape;349;p30"/>
          <p:cNvSpPr txBox="1"/>
          <p:nvPr>
            <p:ph type="title"/>
          </p:nvPr>
        </p:nvSpPr>
        <p:spPr>
          <a:xfrm>
            <a:off x="380999" y="317500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Fractional Numbers</a:t>
            </a:r>
            <a:r>
              <a:rPr lang="en-US"/>
              <a:t> </a:t>
            </a:r>
            <a:endParaRPr/>
          </a:p>
        </p:txBody>
      </p:sp>
      <p:pic>
        <p:nvPicPr>
          <p:cNvPr id="350" name="Google Shape;350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3820" y="2832100"/>
            <a:ext cx="8089179" cy="36035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31"/>
          <p:cNvSpPr txBox="1"/>
          <p:nvPr>
            <p:ph type="title"/>
          </p:nvPr>
        </p:nvSpPr>
        <p:spPr>
          <a:xfrm>
            <a:off x="304799" y="355600"/>
            <a:ext cx="6508377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Gothic"/>
              <a:buNone/>
            </a:pPr>
            <a:r>
              <a:rPr b="1" lang="en-US" sz="2800"/>
              <a:t>Formation of Fractional Numbers in Binary Number System</a:t>
            </a:r>
            <a:r>
              <a:rPr lang="en-US" sz="2800"/>
              <a:t> </a:t>
            </a:r>
            <a:endParaRPr/>
          </a:p>
        </p:txBody>
      </p:sp>
      <p:sp>
        <p:nvSpPr>
          <p:cNvPr id="356" name="Google Shape;356;p31"/>
          <p:cNvSpPr txBox="1"/>
          <p:nvPr>
            <p:ph idx="1" type="body"/>
          </p:nvPr>
        </p:nvSpPr>
        <p:spPr>
          <a:xfrm>
            <a:off x="381000" y="4143504"/>
            <a:ext cx="6508377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2400"/>
              <a:buChar char="◼"/>
            </a:pPr>
            <a:r>
              <a:rPr b="1" lang="en-US" sz="2400"/>
              <a:t>Example:</a:t>
            </a:r>
            <a:endParaRPr b="1" sz="2400"/>
          </a:p>
        </p:txBody>
      </p:sp>
      <p:pic>
        <p:nvPicPr>
          <p:cNvPr id="357" name="Google Shape;357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4350" y="1686028"/>
            <a:ext cx="8496300" cy="23756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58" name="Google Shape;358;p3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14350" y="5509816"/>
            <a:ext cx="8115298" cy="10692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32"/>
          <p:cNvSpPr txBox="1"/>
          <p:nvPr>
            <p:ph type="title"/>
          </p:nvPr>
        </p:nvSpPr>
        <p:spPr>
          <a:xfrm>
            <a:off x="393699" y="304800"/>
            <a:ext cx="6858001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entury Gothic"/>
              <a:buNone/>
            </a:pPr>
            <a:r>
              <a:rPr b="1" lang="en-US" sz="3200"/>
              <a:t>Formation of Fractional Numbers in Octal Number System</a:t>
            </a:r>
            <a:r>
              <a:rPr lang="en-US" sz="3200"/>
              <a:t> </a:t>
            </a:r>
            <a:endParaRPr/>
          </a:p>
        </p:txBody>
      </p:sp>
      <p:sp>
        <p:nvSpPr>
          <p:cNvPr id="364" name="Google Shape;364;p32"/>
          <p:cNvSpPr txBox="1"/>
          <p:nvPr>
            <p:ph idx="1" type="body"/>
          </p:nvPr>
        </p:nvSpPr>
        <p:spPr>
          <a:xfrm>
            <a:off x="393699" y="4457701"/>
            <a:ext cx="6508377" cy="43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2400"/>
              <a:buChar char="◼"/>
            </a:pPr>
            <a:r>
              <a:rPr b="1" lang="en-US" sz="2400"/>
              <a:t>Example</a:t>
            </a:r>
            <a:r>
              <a:rPr b="1" lang="en-US"/>
              <a:t>:</a:t>
            </a:r>
            <a:endParaRPr b="1"/>
          </a:p>
        </p:txBody>
      </p:sp>
      <p:pic>
        <p:nvPicPr>
          <p:cNvPr id="365" name="Google Shape;365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5598" y="1543778"/>
            <a:ext cx="8521702" cy="2735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366" name="Google Shape;366;p3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14399" y="4980694"/>
            <a:ext cx="7658099" cy="16849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33"/>
          <p:cNvSpPr txBox="1"/>
          <p:nvPr>
            <p:ph type="title"/>
          </p:nvPr>
        </p:nvSpPr>
        <p:spPr>
          <a:xfrm>
            <a:off x="457199" y="317500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Key Words/Phrases</a:t>
            </a:r>
            <a:r>
              <a:rPr lang="en-US"/>
              <a:t> </a:t>
            </a:r>
            <a:endParaRPr/>
          </a:p>
        </p:txBody>
      </p:sp>
      <p:sp>
        <p:nvSpPr>
          <p:cNvPr id="372" name="Google Shape;372;p33"/>
          <p:cNvSpPr txBox="1"/>
          <p:nvPr>
            <p:ph idx="1" type="body"/>
          </p:nvPr>
        </p:nvSpPr>
        <p:spPr>
          <a:xfrm>
            <a:off x="457199" y="2209800"/>
            <a:ext cx="8394701" cy="3916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ct val="100000"/>
              <a:buChar char="◼"/>
            </a:pPr>
            <a:r>
              <a:rPr lang="en-US"/>
              <a:t>Base					Least Significant Digit (LSD)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ct val="100000"/>
              <a:buChar char="◼"/>
            </a:pPr>
            <a:r>
              <a:rPr lang="en-US"/>
              <a:t>Binary number system		Memory dump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ct val="100000"/>
              <a:buChar char="◼"/>
            </a:pPr>
            <a:r>
              <a:rPr lang="en-US"/>
              <a:t>Binary point	 			Most Significant Digit (MSD)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ct val="100000"/>
              <a:buChar char="◼"/>
            </a:pPr>
            <a:r>
              <a:rPr lang="en-US"/>
              <a:t>Bit	 				Non-positional number 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ct val="100000"/>
              <a:buChar char="◼"/>
            </a:pPr>
            <a:r>
              <a:rPr lang="en-US"/>
              <a:t>Decimal number system		system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ct val="100000"/>
              <a:buChar char="◼"/>
            </a:pPr>
            <a:r>
              <a:rPr lang="en-US"/>
              <a:t>Division-Remainder technique	Number system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ct val="100000"/>
              <a:buChar char="◼"/>
            </a:pPr>
            <a:r>
              <a:rPr lang="en-US"/>
              <a:t>Fractional numbers			Octal number system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ct val="100000"/>
              <a:buChar char="◼"/>
            </a:pPr>
            <a:r>
              <a:rPr lang="en-US"/>
              <a:t>Hexadecimal number system		Positional number system</a:t>
            </a:r>
            <a:endParaRPr/>
          </a:p>
          <a:p>
            <a:pPr indent="-111125" lvl="0" marL="228600" rtl="0" algn="l">
              <a:spcBef>
                <a:spcPts val="18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4"/>
          <p:cNvSpPr txBox="1"/>
          <p:nvPr>
            <p:ph type="title"/>
          </p:nvPr>
        </p:nvSpPr>
        <p:spPr>
          <a:xfrm>
            <a:off x="457199" y="346642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Non-positional Number Systems</a:t>
            </a:r>
            <a:r>
              <a:rPr lang="en-US"/>
              <a:t> </a:t>
            </a:r>
            <a:endParaRPr/>
          </a:p>
        </p:txBody>
      </p:sp>
      <p:sp>
        <p:nvSpPr>
          <p:cNvPr id="185" name="Google Shape;185;p4"/>
          <p:cNvSpPr txBox="1"/>
          <p:nvPr>
            <p:ph idx="1" type="body"/>
          </p:nvPr>
        </p:nvSpPr>
        <p:spPr>
          <a:xfrm>
            <a:off x="444499" y="1660712"/>
            <a:ext cx="8373036" cy="46168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3200"/>
              <a:buChar char="◼"/>
            </a:pPr>
            <a:r>
              <a:rPr b="1" lang="en-US" sz="3200"/>
              <a:t>Characteristics</a:t>
            </a:r>
            <a:endParaRPr sz="2400"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Use symbols such as I for 1, II for 2, </a:t>
            </a:r>
            <a:r>
              <a:rPr lang="en-US" sz="2400"/>
              <a:t>III</a:t>
            </a:r>
            <a:r>
              <a:rPr lang="en-US" sz="2400"/>
              <a:t> for 3, IIII for 4, IIIII for 5, etc.  </a:t>
            </a:r>
            <a:r>
              <a:rPr lang="en-US" sz="2400"/>
              <a:t>II III IIII      IIII  IIII II       </a:t>
            </a:r>
            <a:endParaRPr sz="2400"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Each symbol represents the same value regardless of its position in the number</a:t>
            </a:r>
            <a:endParaRPr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The symbols are simply added to find out the value of a particular number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ts val="3200"/>
              <a:buChar char="◼"/>
            </a:pPr>
            <a:r>
              <a:rPr b="1" lang="en-US" sz="3200"/>
              <a:t>Difficulty</a:t>
            </a:r>
            <a:endParaRPr sz="2400"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It is difficult to perform arithmetic with such a number system</a:t>
            </a:r>
            <a:endParaRPr/>
          </a:p>
          <a:p>
            <a:pPr indent="-76200" lvl="0" marL="228600" rtl="0" algn="l">
              <a:spcBef>
                <a:spcPts val="18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5"/>
          <p:cNvSpPr txBox="1"/>
          <p:nvPr>
            <p:ph type="title"/>
          </p:nvPr>
        </p:nvSpPr>
        <p:spPr>
          <a:xfrm>
            <a:off x="457199" y="330200"/>
            <a:ext cx="6508377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Positional Number Systems</a:t>
            </a:r>
            <a:r>
              <a:rPr lang="en-US"/>
              <a:t> </a:t>
            </a:r>
            <a:endParaRPr/>
          </a:p>
        </p:txBody>
      </p:sp>
      <p:sp>
        <p:nvSpPr>
          <p:cNvPr id="191" name="Google Shape;191;p5"/>
          <p:cNvSpPr txBox="1"/>
          <p:nvPr>
            <p:ph idx="1" type="body"/>
          </p:nvPr>
        </p:nvSpPr>
        <p:spPr>
          <a:xfrm>
            <a:off x="457199" y="1562100"/>
            <a:ext cx="8356601" cy="501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2800"/>
              <a:buChar char="◼"/>
            </a:pPr>
            <a:r>
              <a:rPr b="1" lang="en-US" sz="2800"/>
              <a:t>Characteristics</a:t>
            </a:r>
            <a:endParaRPr sz="2400"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000"/>
              <a:buChar char="◼"/>
            </a:pPr>
            <a:r>
              <a:rPr lang="en-US" sz="2000"/>
              <a:t>Use only a few symbols called digits</a:t>
            </a:r>
            <a:endParaRPr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000"/>
              <a:buChar char="◼"/>
            </a:pPr>
            <a:r>
              <a:rPr lang="en-US" sz="2000"/>
              <a:t>These symbols represent different values depending on the position they occupy in the number 1    15235 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ts val="2800"/>
              <a:buChar char="◼"/>
            </a:pPr>
            <a:r>
              <a:rPr b="1" lang="en-US" sz="2800"/>
              <a:t>The value of each digit is determined by</a:t>
            </a:r>
            <a:endParaRPr b="1" sz="2800"/>
          </a:p>
          <a:p>
            <a:pPr indent="-457200" lvl="1" marL="685800" rtl="0" algn="l">
              <a:spcBef>
                <a:spcPts val="600"/>
              </a:spcBef>
              <a:spcAft>
                <a:spcPts val="0"/>
              </a:spcAft>
              <a:buSzPts val="2000"/>
              <a:buFont typeface="Arial"/>
              <a:buAutoNum type="arabicPeriod"/>
            </a:pPr>
            <a:r>
              <a:rPr lang="en-US" sz="2000"/>
              <a:t>The digit itself</a:t>
            </a:r>
            <a:endParaRPr/>
          </a:p>
          <a:p>
            <a:pPr indent="-457200" lvl="1" marL="685800" rtl="0" algn="l">
              <a:spcBef>
                <a:spcPts val="600"/>
              </a:spcBef>
              <a:spcAft>
                <a:spcPts val="0"/>
              </a:spcAft>
              <a:buSzPts val="2000"/>
              <a:buFont typeface="Arial"/>
              <a:buAutoNum type="arabicPeriod"/>
            </a:pPr>
            <a:r>
              <a:rPr lang="en-US" sz="2000"/>
              <a:t>The position of the digit in the number</a:t>
            </a:r>
            <a:endParaRPr/>
          </a:p>
          <a:p>
            <a:pPr indent="-457200" lvl="1" marL="685800" rtl="0" algn="l">
              <a:spcBef>
                <a:spcPts val="600"/>
              </a:spcBef>
              <a:spcAft>
                <a:spcPts val="0"/>
              </a:spcAft>
              <a:buSzPts val="2000"/>
              <a:buFont typeface="Arial"/>
              <a:buAutoNum type="arabicPeriod"/>
            </a:pPr>
            <a:r>
              <a:rPr lang="en-US" sz="2000"/>
              <a:t>The base of the number system (</a:t>
            </a:r>
            <a:r>
              <a:rPr b="1" lang="en-US" sz="2000"/>
              <a:t>base </a:t>
            </a:r>
            <a:r>
              <a:rPr lang="en-US" sz="2000"/>
              <a:t>= total number of digits in the number system)</a:t>
            </a:r>
            <a:endParaRPr sz="2000"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The maximum value of a single digit is always equal to one less than the value of the base </a:t>
            </a:r>
            <a:endParaRPr/>
          </a:p>
          <a:p>
            <a:pPr indent="-76200" lvl="0" marL="228600" rtl="0" algn="l">
              <a:spcBef>
                <a:spcPts val="18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6"/>
          <p:cNvSpPr txBox="1"/>
          <p:nvPr>
            <p:ph type="title"/>
          </p:nvPr>
        </p:nvSpPr>
        <p:spPr>
          <a:xfrm>
            <a:off x="457199" y="330200"/>
            <a:ext cx="6508377" cy="711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Decimal Number System</a:t>
            </a:r>
            <a:endParaRPr/>
          </a:p>
        </p:txBody>
      </p:sp>
      <p:sp>
        <p:nvSpPr>
          <p:cNvPr id="197" name="Google Shape;197;p6"/>
          <p:cNvSpPr txBox="1"/>
          <p:nvPr>
            <p:ph idx="1" type="body"/>
          </p:nvPr>
        </p:nvSpPr>
        <p:spPr>
          <a:xfrm>
            <a:off x="457199" y="1320800"/>
            <a:ext cx="8521701" cy="48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2800"/>
              <a:buChar char="◼"/>
            </a:pPr>
            <a:r>
              <a:rPr b="1" lang="en-US" sz="2800"/>
              <a:t>Characteristics</a:t>
            </a:r>
            <a:r>
              <a:rPr lang="en-US" sz="2800"/>
              <a:t> </a:t>
            </a:r>
            <a:endParaRPr sz="2800"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A positional number system</a:t>
            </a:r>
            <a:endParaRPr sz="2400"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Has 10 symbols or digits (0, 1, 2, 3, 4, 5, 6, 7, 8, 9). Hence, its base = 10</a:t>
            </a:r>
            <a:endParaRPr sz="2400"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The maximum value of a single digit is 9 (one less than the value of the base)</a:t>
            </a:r>
            <a:endParaRPr sz="2400"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Each position of a digit represents a specific power of the base (10)</a:t>
            </a:r>
            <a:endParaRPr sz="2400"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We use this number system in our day-to-day life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ts val="2800"/>
              <a:buChar char="◼"/>
            </a:pPr>
            <a:r>
              <a:rPr b="1" lang="en-US" sz="2800"/>
              <a:t>Example</a:t>
            </a:r>
            <a:endParaRPr sz="2400"/>
          </a:p>
          <a:p>
            <a:pPr indent="0" lvl="1" marL="228600" rtl="0" algn="l">
              <a:spcBef>
                <a:spcPts val="600"/>
              </a:spcBef>
              <a:spcAft>
                <a:spcPts val="0"/>
              </a:spcAft>
              <a:buSzPts val="2000"/>
              <a:buNone/>
            </a:pPr>
            <a:r>
              <a:rPr lang="en-US" sz="2000"/>
              <a:t> 	2586</a:t>
            </a:r>
            <a:r>
              <a:rPr baseline="-25000" lang="en-US" sz="2000"/>
              <a:t>10</a:t>
            </a:r>
            <a:r>
              <a:rPr lang="en-US" sz="2000"/>
              <a:t> 	= (2 x 10</a:t>
            </a:r>
            <a:r>
              <a:rPr baseline="30000" lang="en-US" sz="2000"/>
              <a:t>3</a:t>
            </a:r>
            <a:r>
              <a:rPr lang="en-US" sz="2000"/>
              <a:t>) + (5 x 10</a:t>
            </a:r>
            <a:r>
              <a:rPr baseline="30000" lang="en-US" sz="2000"/>
              <a:t>2</a:t>
            </a:r>
            <a:r>
              <a:rPr lang="en-US" sz="2000"/>
              <a:t>) + (8 x 10</a:t>
            </a:r>
            <a:r>
              <a:rPr baseline="30000" lang="en-US" sz="2000"/>
              <a:t>1</a:t>
            </a:r>
            <a:r>
              <a:rPr lang="en-US" sz="2000"/>
              <a:t>) + (6 x 10</a:t>
            </a:r>
            <a:r>
              <a:rPr baseline="30000" lang="en-US" sz="2000"/>
              <a:t>0</a:t>
            </a:r>
            <a:r>
              <a:rPr lang="en-US" sz="2000"/>
              <a:t>) </a:t>
            </a:r>
            <a:endParaRPr/>
          </a:p>
          <a:p>
            <a:pPr indent="0" lvl="1" marL="228600" rtl="0" algn="l">
              <a:spcBef>
                <a:spcPts val="600"/>
              </a:spcBef>
              <a:spcAft>
                <a:spcPts val="0"/>
              </a:spcAft>
              <a:buSzPts val="2000"/>
              <a:buNone/>
            </a:pPr>
            <a:r>
              <a:rPr lang="en-US" sz="2000"/>
              <a:t>            	= 2000 + 500 + 80 + 6 </a:t>
            </a:r>
            <a:endParaRPr sz="3600"/>
          </a:p>
          <a:p>
            <a:pPr indent="-76200" lvl="0" marL="228600" rtl="0" algn="l">
              <a:spcBef>
                <a:spcPts val="18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7"/>
          <p:cNvSpPr txBox="1"/>
          <p:nvPr>
            <p:ph type="title"/>
          </p:nvPr>
        </p:nvSpPr>
        <p:spPr>
          <a:xfrm>
            <a:off x="457199" y="330200"/>
            <a:ext cx="6508377" cy="736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Binary Number System</a:t>
            </a:r>
            <a:endParaRPr/>
          </a:p>
        </p:txBody>
      </p:sp>
      <p:sp>
        <p:nvSpPr>
          <p:cNvPr id="203" name="Google Shape;203;p7"/>
          <p:cNvSpPr txBox="1"/>
          <p:nvPr>
            <p:ph idx="1" type="body"/>
          </p:nvPr>
        </p:nvSpPr>
        <p:spPr>
          <a:xfrm>
            <a:off x="241299" y="1295400"/>
            <a:ext cx="8902701" cy="546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2800"/>
              <a:buChar char="◼"/>
            </a:pPr>
            <a:r>
              <a:rPr b="1" lang="en-US" sz="2800"/>
              <a:t>Characteristics</a:t>
            </a:r>
            <a:endParaRPr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000"/>
              <a:buChar char="◼"/>
            </a:pPr>
            <a:r>
              <a:rPr lang="en-US" sz="2000"/>
              <a:t>A positional number system</a:t>
            </a:r>
            <a:endParaRPr sz="2000"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000"/>
              <a:buChar char="◼"/>
            </a:pPr>
            <a:r>
              <a:rPr lang="en-US" sz="2000"/>
              <a:t>Has only 2 symbols or digits (0 and 1). Hence its base = 2</a:t>
            </a:r>
            <a:endParaRPr sz="2000"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000"/>
              <a:buChar char="◼"/>
            </a:pPr>
            <a:r>
              <a:rPr lang="en-US" sz="2000"/>
              <a:t>The maximum value of a single digit is 1 (one less than the value of the base)</a:t>
            </a:r>
            <a:endParaRPr sz="2000"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000"/>
              <a:buChar char="◼"/>
            </a:pPr>
            <a:r>
              <a:rPr lang="en-US" sz="2000"/>
              <a:t>Each position of a digit represents a specific power of the base (2)</a:t>
            </a:r>
            <a:endParaRPr sz="2000"/>
          </a:p>
          <a:p>
            <a:pPr indent="-228600" lvl="1" marL="457200" rtl="0" algn="l">
              <a:spcBef>
                <a:spcPts val="600"/>
              </a:spcBef>
              <a:spcAft>
                <a:spcPts val="0"/>
              </a:spcAft>
              <a:buSzPts val="2000"/>
              <a:buChar char="◼"/>
            </a:pPr>
            <a:r>
              <a:rPr lang="en-US" sz="2000"/>
              <a:t>This number system is used in computers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ts val="2800"/>
              <a:buChar char="◼"/>
            </a:pPr>
            <a:r>
              <a:rPr b="1" lang="en-US" sz="2800"/>
              <a:t>Example</a:t>
            </a:r>
            <a:endParaRPr/>
          </a:p>
          <a:p>
            <a:pPr indent="0" lvl="0" marL="0" rtl="0" algn="l">
              <a:spcBef>
                <a:spcPts val="1800"/>
              </a:spcBef>
              <a:spcAft>
                <a:spcPts val="0"/>
              </a:spcAft>
              <a:buSzPts val="2000"/>
              <a:buNone/>
            </a:pPr>
            <a:r>
              <a:rPr lang="en-US"/>
              <a:t>	10101</a:t>
            </a:r>
            <a:r>
              <a:rPr baseline="-25000" lang="en-US"/>
              <a:t>2</a:t>
            </a:r>
            <a:r>
              <a:rPr lang="en-US"/>
              <a:t> = (1 x 2</a:t>
            </a:r>
            <a:r>
              <a:rPr baseline="30000" lang="en-US"/>
              <a:t>4</a:t>
            </a:r>
            <a:r>
              <a:rPr lang="en-US"/>
              <a:t>) + (0 x 2</a:t>
            </a:r>
            <a:r>
              <a:rPr baseline="30000" lang="en-US"/>
              <a:t>3</a:t>
            </a:r>
            <a:r>
              <a:rPr lang="en-US"/>
              <a:t>) + (1 x 2</a:t>
            </a:r>
            <a:r>
              <a:rPr baseline="30000" lang="en-US"/>
              <a:t>2</a:t>
            </a:r>
            <a:r>
              <a:rPr lang="en-US"/>
              <a:t>) + (0 x 2</a:t>
            </a:r>
            <a:r>
              <a:rPr baseline="30000" lang="en-US"/>
              <a:t>1</a:t>
            </a:r>
            <a:r>
              <a:rPr lang="en-US"/>
              <a:t>) x (1 x 2</a:t>
            </a:r>
            <a:r>
              <a:rPr baseline="30000" lang="en-US"/>
              <a:t>0</a:t>
            </a:r>
            <a:r>
              <a:rPr lang="en-US"/>
              <a:t>)</a:t>
            </a:r>
            <a:endParaRPr/>
          </a:p>
          <a:p>
            <a:pPr indent="0" lvl="0" marL="0" rtl="0" algn="l">
              <a:spcBef>
                <a:spcPts val="1800"/>
              </a:spcBef>
              <a:spcAft>
                <a:spcPts val="0"/>
              </a:spcAft>
              <a:buSzPts val="2000"/>
              <a:buNone/>
            </a:pPr>
            <a:r>
              <a:rPr lang="en-US"/>
              <a:t> 	           = 16 + 0 + 4 + 0 + 1</a:t>
            </a:r>
            <a:endParaRPr/>
          </a:p>
          <a:p>
            <a:pPr indent="0" lvl="0" marL="0" rtl="0" algn="l">
              <a:spcBef>
                <a:spcPts val="1800"/>
              </a:spcBef>
              <a:spcAft>
                <a:spcPts val="0"/>
              </a:spcAft>
              <a:buSzPts val="2000"/>
              <a:buNone/>
            </a:pPr>
            <a:r>
              <a:rPr lang="en-US"/>
              <a:t> 	           = 21</a:t>
            </a:r>
            <a:r>
              <a:rPr baseline="-25000" lang="en-US"/>
              <a:t>10</a:t>
            </a:r>
            <a:endParaRPr/>
          </a:p>
          <a:p>
            <a:pPr indent="0" lvl="1" marL="228600" rtl="0" algn="l"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101600" lvl="0" marL="228600" rtl="0" algn="l">
              <a:spcBef>
                <a:spcPts val="18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8"/>
          <p:cNvSpPr txBox="1"/>
          <p:nvPr>
            <p:ph type="title"/>
          </p:nvPr>
        </p:nvSpPr>
        <p:spPr>
          <a:xfrm>
            <a:off x="457199" y="355600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Bit</a:t>
            </a:r>
            <a:r>
              <a:rPr lang="en-US"/>
              <a:t> </a:t>
            </a:r>
            <a:endParaRPr/>
          </a:p>
        </p:txBody>
      </p:sp>
      <p:sp>
        <p:nvSpPr>
          <p:cNvPr id="209" name="Google Shape;209;p8"/>
          <p:cNvSpPr txBox="1"/>
          <p:nvPr>
            <p:ph idx="1" type="body"/>
          </p:nvPr>
        </p:nvSpPr>
        <p:spPr>
          <a:xfrm>
            <a:off x="457199" y="2209800"/>
            <a:ext cx="8394701" cy="3916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Bit stands for binary digit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A bit in computer terminology means either a </a:t>
            </a:r>
            <a:r>
              <a:rPr b="1" lang="en-US" sz="2400"/>
              <a:t>0</a:t>
            </a:r>
            <a:r>
              <a:rPr lang="en-US" sz="2400"/>
              <a:t> or a </a:t>
            </a:r>
            <a:r>
              <a:rPr b="1" lang="en-US" sz="2400"/>
              <a:t>1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A binary number consisting of </a:t>
            </a:r>
            <a:r>
              <a:rPr i="1" lang="en-US" sz="2400"/>
              <a:t>n </a:t>
            </a:r>
            <a:r>
              <a:rPr lang="en-US" sz="2400"/>
              <a:t> bits is called an n-bit number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9"/>
          <p:cNvSpPr txBox="1"/>
          <p:nvPr>
            <p:ph type="title"/>
          </p:nvPr>
        </p:nvSpPr>
        <p:spPr>
          <a:xfrm>
            <a:off x="457199" y="355600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Representing Numbers in Different Number Systems</a:t>
            </a:r>
            <a:r>
              <a:rPr lang="en-US"/>
              <a:t> </a:t>
            </a:r>
            <a:endParaRPr/>
          </a:p>
        </p:txBody>
      </p:sp>
      <p:sp>
        <p:nvSpPr>
          <p:cNvPr id="215" name="Google Shape;215;p9"/>
          <p:cNvSpPr txBox="1"/>
          <p:nvPr>
            <p:ph idx="1" type="body"/>
          </p:nvPr>
        </p:nvSpPr>
        <p:spPr>
          <a:xfrm>
            <a:off x="457199" y="2209800"/>
            <a:ext cx="8331201" cy="3916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In order to be specific about which number system we are referring to, it is a common practice to indicate the base as a subscript. </a:t>
            </a:r>
            <a:endParaRPr sz="2400"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Thus, we write:	10101</a:t>
            </a:r>
            <a:r>
              <a:rPr baseline="-25000" lang="en-US" sz="2400"/>
              <a:t>2</a:t>
            </a:r>
            <a:r>
              <a:rPr lang="en-US" sz="2400"/>
              <a:t> = 21</a:t>
            </a:r>
            <a:r>
              <a:rPr baseline="-25000" lang="en-US" sz="2400"/>
              <a:t>10</a:t>
            </a:r>
            <a:endParaRPr/>
          </a:p>
          <a:p>
            <a:pPr indent="-101600" lvl="0" marL="228600" rtl="0" algn="l">
              <a:spcBef>
                <a:spcPts val="18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laza">
  <a:themeElements>
    <a:clrScheme name="Plaza">
      <a:dk1>
        <a:srgbClr val="000000"/>
      </a:dk1>
      <a:lt1>
        <a:srgbClr val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2014-09-13T17:38:25Z</dcterms:created>
  <dc:creator>S. R. H. Noori</dc:creator>
</cp:coreProperties>
</file>