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31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5E96B79-7DBA-4639-877F-73A17DBF46D6}"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7FEAD-DA2C-4754-9A32-3D56C5282405}" type="slidenum">
              <a:rPr lang="en-US" smtClean="0"/>
              <a:t>‹#›</a:t>
            </a:fld>
            <a:endParaRPr lang="en-US"/>
          </a:p>
        </p:txBody>
      </p:sp>
    </p:spTree>
    <p:extLst>
      <p:ext uri="{BB962C8B-B14F-4D97-AF65-F5344CB8AC3E}">
        <p14:creationId xmlns:p14="http://schemas.microsoft.com/office/powerpoint/2010/main" val="592026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E96B79-7DBA-4639-877F-73A17DBF46D6}"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7FEAD-DA2C-4754-9A32-3D56C5282405}" type="slidenum">
              <a:rPr lang="en-US" smtClean="0"/>
              <a:t>‹#›</a:t>
            </a:fld>
            <a:endParaRPr lang="en-US"/>
          </a:p>
        </p:txBody>
      </p:sp>
    </p:spTree>
    <p:extLst>
      <p:ext uri="{BB962C8B-B14F-4D97-AF65-F5344CB8AC3E}">
        <p14:creationId xmlns:p14="http://schemas.microsoft.com/office/powerpoint/2010/main" val="1846912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E96B79-7DBA-4639-877F-73A17DBF46D6}"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7FEAD-DA2C-4754-9A32-3D56C528240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86082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E96B79-7DBA-4639-877F-73A17DBF46D6}"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7FEAD-DA2C-4754-9A32-3D56C5282405}" type="slidenum">
              <a:rPr lang="en-US" smtClean="0"/>
              <a:t>‹#›</a:t>
            </a:fld>
            <a:endParaRPr lang="en-US"/>
          </a:p>
        </p:txBody>
      </p:sp>
    </p:spTree>
    <p:extLst>
      <p:ext uri="{BB962C8B-B14F-4D97-AF65-F5344CB8AC3E}">
        <p14:creationId xmlns:p14="http://schemas.microsoft.com/office/powerpoint/2010/main" val="3914057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E96B79-7DBA-4639-877F-73A17DBF46D6}"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7FEAD-DA2C-4754-9A32-3D56C528240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738864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E96B79-7DBA-4639-877F-73A17DBF46D6}"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7FEAD-DA2C-4754-9A32-3D56C5282405}" type="slidenum">
              <a:rPr lang="en-US" smtClean="0"/>
              <a:t>‹#›</a:t>
            </a:fld>
            <a:endParaRPr lang="en-US"/>
          </a:p>
        </p:txBody>
      </p:sp>
    </p:spTree>
    <p:extLst>
      <p:ext uri="{BB962C8B-B14F-4D97-AF65-F5344CB8AC3E}">
        <p14:creationId xmlns:p14="http://schemas.microsoft.com/office/powerpoint/2010/main" val="21337485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E96B79-7DBA-4639-877F-73A17DBF46D6}"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7FEAD-DA2C-4754-9A32-3D56C5282405}" type="slidenum">
              <a:rPr lang="en-US" smtClean="0"/>
              <a:t>‹#›</a:t>
            </a:fld>
            <a:endParaRPr lang="en-US"/>
          </a:p>
        </p:txBody>
      </p:sp>
    </p:spTree>
    <p:extLst>
      <p:ext uri="{BB962C8B-B14F-4D97-AF65-F5344CB8AC3E}">
        <p14:creationId xmlns:p14="http://schemas.microsoft.com/office/powerpoint/2010/main" val="3506068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E96B79-7DBA-4639-877F-73A17DBF46D6}"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7FEAD-DA2C-4754-9A32-3D56C5282405}" type="slidenum">
              <a:rPr lang="en-US" smtClean="0"/>
              <a:t>‹#›</a:t>
            </a:fld>
            <a:endParaRPr lang="en-US"/>
          </a:p>
        </p:txBody>
      </p:sp>
    </p:spTree>
    <p:extLst>
      <p:ext uri="{BB962C8B-B14F-4D97-AF65-F5344CB8AC3E}">
        <p14:creationId xmlns:p14="http://schemas.microsoft.com/office/powerpoint/2010/main" val="959401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E96B79-7DBA-4639-877F-73A17DBF46D6}"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7FEAD-DA2C-4754-9A32-3D56C5282405}" type="slidenum">
              <a:rPr lang="en-US" smtClean="0"/>
              <a:t>‹#›</a:t>
            </a:fld>
            <a:endParaRPr lang="en-US"/>
          </a:p>
        </p:txBody>
      </p:sp>
    </p:spTree>
    <p:extLst>
      <p:ext uri="{BB962C8B-B14F-4D97-AF65-F5344CB8AC3E}">
        <p14:creationId xmlns:p14="http://schemas.microsoft.com/office/powerpoint/2010/main" val="1522057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E96B79-7DBA-4639-877F-73A17DBF46D6}" type="datetimeFigureOut">
              <a:rPr lang="en-US" smtClean="0"/>
              <a:t>10/1/2023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D7FEAD-DA2C-4754-9A32-3D56C5282405}" type="slidenum">
              <a:rPr lang="en-US" smtClean="0"/>
              <a:t>‹#›</a:t>
            </a:fld>
            <a:endParaRPr lang="en-US"/>
          </a:p>
        </p:txBody>
      </p:sp>
    </p:spTree>
    <p:extLst>
      <p:ext uri="{BB962C8B-B14F-4D97-AF65-F5344CB8AC3E}">
        <p14:creationId xmlns:p14="http://schemas.microsoft.com/office/powerpoint/2010/main" val="198018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E96B79-7DBA-4639-877F-73A17DBF46D6}" type="datetimeFigureOut">
              <a:rPr lang="en-US" smtClean="0"/>
              <a:t>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7FEAD-DA2C-4754-9A32-3D56C5282405}" type="slidenum">
              <a:rPr lang="en-US" smtClean="0"/>
              <a:t>‹#›</a:t>
            </a:fld>
            <a:endParaRPr lang="en-US"/>
          </a:p>
        </p:txBody>
      </p:sp>
    </p:spTree>
    <p:extLst>
      <p:ext uri="{BB962C8B-B14F-4D97-AF65-F5344CB8AC3E}">
        <p14:creationId xmlns:p14="http://schemas.microsoft.com/office/powerpoint/2010/main" val="737696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E96B79-7DBA-4639-877F-73A17DBF46D6}" type="datetimeFigureOut">
              <a:rPr lang="en-US" smtClean="0"/>
              <a:t>10/1/2023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D7FEAD-DA2C-4754-9A32-3D56C5282405}" type="slidenum">
              <a:rPr lang="en-US" smtClean="0"/>
              <a:t>‹#›</a:t>
            </a:fld>
            <a:endParaRPr lang="en-US"/>
          </a:p>
        </p:txBody>
      </p:sp>
    </p:spTree>
    <p:extLst>
      <p:ext uri="{BB962C8B-B14F-4D97-AF65-F5344CB8AC3E}">
        <p14:creationId xmlns:p14="http://schemas.microsoft.com/office/powerpoint/2010/main" val="1835796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E96B79-7DBA-4639-877F-73A17DBF46D6}" type="datetimeFigureOut">
              <a:rPr lang="en-US" smtClean="0"/>
              <a:t>10/1/2023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D7FEAD-DA2C-4754-9A32-3D56C5282405}" type="slidenum">
              <a:rPr lang="en-US" smtClean="0"/>
              <a:t>‹#›</a:t>
            </a:fld>
            <a:endParaRPr lang="en-US"/>
          </a:p>
        </p:txBody>
      </p:sp>
    </p:spTree>
    <p:extLst>
      <p:ext uri="{BB962C8B-B14F-4D97-AF65-F5344CB8AC3E}">
        <p14:creationId xmlns:p14="http://schemas.microsoft.com/office/powerpoint/2010/main" val="1022566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E96B79-7DBA-4639-877F-73A17DBF46D6}" type="datetimeFigureOut">
              <a:rPr lang="en-US" smtClean="0"/>
              <a:t>10/1/2023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D7FEAD-DA2C-4754-9A32-3D56C5282405}" type="slidenum">
              <a:rPr lang="en-US" smtClean="0"/>
              <a:t>‹#›</a:t>
            </a:fld>
            <a:endParaRPr lang="en-US"/>
          </a:p>
        </p:txBody>
      </p:sp>
    </p:spTree>
    <p:extLst>
      <p:ext uri="{BB962C8B-B14F-4D97-AF65-F5344CB8AC3E}">
        <p14:creationId xmlns:p14="http://schemas.microsoft.com/office/powerpoint/2010/main" val="118253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E96B79-7DBA-4639-877F-73A17DBF46D6}" type="datetimeFigureOut">
              <a:rPr lang="en-US" smtClean="0"/>
              <a:t>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7FEAD-DA2C-4754-9A32-3D56C5282405}" type="slidenum">
              <a:rPr lang="en-US" smtClean="0"/>
              <a:t>‹#›</a:t>
            </a:fld>
            <a:endParaRPr lang="en-US"/>
          </a:p>
        </p:txBody>
      </p:sp>
    </p:spTree>
    <p:extLst>
      <p:ext uri="{BB962C8B-B14F-4D97-AF65-F5344CB8AC3E}">
        <p14:creationId xmlns:p14="http://schemas.microsoft.com/office/powerpoint/2010/main" val="1194011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E96B79-7DBA-4639-877F-73A17DBF46D6}" type="datetimeFigureOut">
              <a:rPr lang="en-US" smtClean="0"/>
              <a:t>10/1/2023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D7FEAD-DA2C-4754-9A32-3D56C5282405}" type="slidenum">
              <a:rPr lang="en-US" smtClean="0"/>
              <a:t>‹#›</a:t>
            </a:fld>
            <a:endParaRPr lang="en-US"/>
          </a:p>
        </p:txBody>
      </p:sp>
    </p:spTree>
    <p:extLst>
      <p:ext uri="{BB962C8B-B14F-4D97-AF65-F5344CB8AC3E}">
        <p14:creationId xmlns:p14="http://schemas.microsoft.com/office/powerpoint/2010/main" val="3911772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5E96B79-7DBA-4639-877F-73A17DBF46D6}" type="datetimeFigureOut">
              <a:rPr lang="en-US" smtClean="0"/>
              <a:t>10/1/2023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1D7FEAD-DA2C-4754-9A32-3D56C5282405}" type="slidenum">
              <a:rPr lang="en-US" smtClean="0"/>
              <a:t>‹#›</a:t>
            </a:fld>
            <a:endParaRPr lang="en-US"/>
          </a:p>
        </p:txBody>
      </p:sp>
    </p:spTree>
    <p:extLst>
      <p:ext uri="{BB962C8B-B14F-4D97-AF65-F5344CB8AC3E}">
        <p14:creationId xmlns:p14="http://schemas.microsoft.com/office/powerpoint/2010/main" val="2962684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gradesaver.com/the-duchess-of-malfi/study-guide/character-list#antoni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Duchess of </a:t>
            </a:r>
            <a:r>
              <a:rPr lang="en-US" dirty="0" err="1"/>
              <a:t>Malfi</a:t>
            </a:r>
            <a:endParaRPr lang="en-US" dirty="0"/>
          </a:p>
        </p:txBody>
      </p:sp>
      <p:sp>
        <p:nvSpPr>
          <p:cNvPr id="3" name="Subtitle 2"/>
          <p:cNvSpPr>
            <a:spLocks noGrp="1"/>
          </p:cNvSpPr>
          <p:nvPr>
            <p:ph type="subTitle" idx="1"/>
          </p:nvPr>
        </p:nvSpPr>
        <p:spPr/>
        <p:txBody>
          <a:bodyPr/>
          <a:lstStyle/>
          <a:p>
            <a:r>
              <a:rPr lang="en-US" dirty="0" smtClean="0"/>
              <a:t>Prepared by</a:t>
            </a:r>
          </a:p>
          <a:p>
            <a:r>
              <a:rPr lang="en-US" dirty="0" smtClean="0"/>
              <a:t>Emran Khan</a:t>
            </a:r>
            <a:endParaRPr lang="en-US" dirty="0"/>
          </a:p>
        </p:txBody>
      </p:sp>
    </p:spTree>
    <p:extLst>
      <p:ext uri="{BB962C8B-B14F-4D97-AF65-F5344CB8AC3E}">
        <p14:creationId xmlns:p14="http://schemas.microsoft.com/office/powerpoint/2010/main" val="2220652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Duchess of </a:t>
            </a:r>
            <a:r>
              <a:rPr lang="en-US" dirty="0" err="1"/>
              <a:t>Malfi</a:t>
            </a:r>
            <a:r>
              <a:rPr lang="en-US" dirty="0"/>
              <a:t> is generally considered to be John Webster’s greatest work. He probably wrote it in either 1613 or 1614, and it was first staged before the end of 1614.</a:t>
            </a:r>
          </a:p>
          <a:p>
            <a:endParaRPr lang="en-US" dirty="0"/>
          </a:p>
          <a:p>
            <a:r>
              <a:rPr lang="en-US" dirty="0">
                <a:solidFill>
                  <a:srgbClr val="1E1D1D"/>
                </a:solidFill>
                <a:latin typeface="-apple-system"/>
              </a:rPr>
              <a:t>The play is based on the true story of Giovanna of Aragon, Duchess of </a:t>
            </a:r>
            <a:r>
              <a:rPr lang="en-US" dirty="0" err="1">
                <a:solidFill>
                  <a:srgbClr val="1E1D1D"/>
                </a:solidFill>
                <a:latin typeface="-apple-system"/>
              </a:rPr>
              <a:t>Malfi</a:t>
            </a:r>
            <a:r>
              <a:rPr lang="en-US" dirty="0">
                <a:solidFill>
                  <a:srgbClr val="1E1D1D"/>
                </a:solidFill>
                <a:latin typeface="-apple-system"/>
              </a:rPr>
              <a:t>, who was widowed at about 20 years old and then secretly wed </a:t>
            </a:r>
            <a:r>
              <a:rPr lang="en-US" dirty="0">
                <a:solidFill>
                  <a:srgbClr val="7D9ECD"/>
                </a:solidFill>
                <a:latin typeface="-apple-system"/>
                <a:hlinkClick r:id="rId2"/>
              </a:rPr>
              <a:t>Antonio</a:t>
            </a:r>
            <a:r>
              <a:rPr lang="en-US" dirty="0">
                <a:solidFill>
                  <a:srgbClr val="1E1D1D"/>
                </a:solidFill>
                <a:latin typeface="-apple-system"/>
              </a:rPr>
              <a:t> Bologna in a service witnessed only by her waiting-woman, a similar situation to that which Webster dramatized. Though not all the details of the historical situation are known, the major plot points of the true story are the same as Webster’s version, save the retribution visited upon the brothers. In real life, the guilty parties were never brought to any justice.</a:t>
            </a:r>
            <a:endParaRPr lang="en-US" dirty="0"/>
          </a:p>
        </p:txBody>
      </p:sp>
    </p:spTree>
    <p:extLst>
      <p:ext uri="{BB962C8B-B14F-4D97-AF65-F5344CB8AC3E}">
        <p14:creationId xmlns:p14="http://schemas.microsoft.com/office/powerpoint/2010/main" val="872477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Characters </a:t>
            </a:r>
            <a:endParaRPr lang="en-US" dirty="0"/>
          </a:p>
        </p:txBody>
      </p:sp>
      <p:sp>
        <p:nvSpPr>
          <p:cNvPr id="3" name="Content Placeholder 2"/>
          <p:cNvSpPr>
            <a:spLocks noGrp="1"/>
          </p:cNvSpPr>
          <p:nvPr>
            <p:ph idx="1"/>
          </p:nvPr>
        </p:nvSpPr>
        <p:spPr/>
        <p:txBody>
          <a:bodyPr/>
          <a:lstStyle/>
          <a:p>
            <a:r>
              <a:rPr lang="en-US" b="1" dirty="0"/>
              <a:t>The Duchess of </a:t>
            </a:r>
            <a:r>
              <a:rPr lang="en-US" b="1" dirty="0" err="1"/>
              <a:t>Malfi</a:t>
            </a:r>
            <a:r>
              <a:rPr lang="en-US" b="1" dirty="0"/>
              <a:t> (Duchess Giovanna of Aragon)</a:t>
            </a:r>
            <a:r>
              <a:rPr lang="en-US" dirty="0"/>
              <a:t>: The protagonist of the play. She is a widow and the sister of Ferdinand and the Cardinal. She secretly marries Antonio, her steward, which leads to tragic consequences</a:t>
            </a:r>
            <a:r>
              <a:rPr lang="en-US" dirty="0" smtClean="0"/>
              <a:t>.</a:t>
            </a:r>
          </a:p>
          <a:p>
            <a:endParaRPr lang="en-US" dirty="0" smtClean="0"/>
          </a:p>
          <a:p>
            <a:r>
              <a:rPr lang="en-US" b="1" dirty="0">
                <a:latin typeface="Söhne"/>
              </a:rPr>
              <a:t>Ferdinand, the Duke of Calabria</a:t>
            </a:r>
            <a:r>
              <a:rPr lang="en-US" dirty="0">
                <a:solidFill>
                  <a:srgbClr val="374151"/>
                </a:solidFill>
                <a:latin typeface="Söhne"/>
              </a:rPr>
              <a:t>: The Duchess's twin brother, consumed by jealousy and an obsession with controlling his sister. He is one of the play's main antagonists and plays a pivotal role in the unfolding tragedy</a:t>
            </a:r>
            <a:r>
              <a:rPr lang="en-US" dirty="0" smtClean="0">
                <a:solidFill>
                  <a:srgbClr val="374151"/>
                </a:solidFill>
                <a:latin typeface="Söhne"/>
              </a:rPr>
              <a:t>.</a:t>
            </a:r>
          </a:p>
          <a:p>
            <a:r>
              <a:rPr lang="en-US" b="1" dirty="0">
                <a:latin typeface="Söhne"/>
              </a:rPr>
              <a:t>The Cardinal, Ferdinand's brother</a:t>
            </a:r>
            <a:r>
              <a:rPr lang="en-US" dirty="0">
                <a:solidFill>
                  <a:srgbClr val="374151"/>
                </a:solidFill>
                <a:latin typeface="Söhne"/>
              </a:rPr>
              <a:t>: A corrupt and ambitious churchman, he is equally determined to control the Duchess's life and fortune. He is ruthless and willing to manipulate others to achieve his goals.</a:t>
            </a:r>
            <a:endParaRPr lang="en-US" dirty="0"/>
          </a:p>
        </p:txBody>
      </p:sp>
    </p:spTree>
    <p:extLst>
      <p:ext uri="{BB962C8B-B14F-4D97-AF65-F5344CB8AC3E}">
        <p14:creationId xmlns:p14="http://schemas.microsoft.com/office/powerpoint/2010/main" val="65095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dirty="0"/>
              <a:t>Antonio Bologna</a:t>
            </a:r>
            <a:r>
              <a:rPr lang="en-US" dirty="0"/>
              <a:t>: The steward of the Duchess and her secret husband. He is a kind and honest man who loves the Duchess deeply and marries her despite the social and political consequences</a:t>
            </a:r>
            <a:r>
              <a:rPr lang="en-US" dirty="0" smtClean="0"/>
              <a:t>.</a:t>
            </a:r>
          </a:p>
          <a:p>
            <a:r>
              <a:rPr lang="en-US" b="1" dirty="0" err="1">
                <a:latin typeface="Söhne"/>
              </a:rPr>
              <a:t>Bosola</a:t>
            </a:r>
            <a:r>
              <a:rPr lang="en-US" dirty="0">
                <a:solidFill>
                  <a:srgbClr val="374151"/>
                </a:solidFill>
                <a:latin typeface="Söhne"/>
              </a:rPr>
              <a:t>: A former servant of the Cardinal and Ferdinand, later hired as a spy and assassin. He is a complex character torn between moral conflict and loyalty to those who employ </a:t>
            </a:r>
            <a:r>
              <a:rPr lang="en-US" dirty="0" smtClean="0">
                <a:solidFill>
                  <a:srgbClr val="374151"/>
                </a:solidFill>
                <a:latin typeface="Söhne"/>
              </a:rPr>
              <a:t>him</a:t>
            </a:r>
          </a:p>
          <a:p>
            <a:r>
              <a:rPr lang="en-US" dirty="0"/>
              <a:t>Julia, the Cardinal's mistress: She is involved in an affair with the Cardinal and is used as a pawn in the power struggles within the play. She is ultimately betrayed and manipulated by the Cardinal.</a:t>
            </a:r>
          </a:p>
          <a:p>
            <a:endParaRPr lang="en-US" dirty="0"/>
          </a:p>
          <a:p>
            <a:r>
              <a:rPr lang="en-US" dirty="0" err="1"/>
              <a:t>Delio</a:t>
            </a:r>
            <a:r>
              <a:rPr lang="en-US" dirty="0"/>
              <a:t>: Antonio's friend and confidant, who serves as a loyal and trustworthy advisor to both Antonio and the Duchess.</a:t>
            </a:r>
          </a:p>
        </p:txBody>
      </p:sp>
    </p:spTree>
    <p:extLst>
      <p:ext uri="{BB962C8B-B14F-4D97-AF65-F5344CB8AC3E}">
        <p14:creationId xmlns:p14="http://schemas.microsoft.com/office/powerpoint/2010/main" val="2070178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mj-lt"/>
              <a:buAutoNum type="arabicPeriod"/>
            </a:pPr>
            <a:r>
              <a:rPr lang="en-US" b="1" dirty="0" err="1">
                <a:solidFill>
                  <a:srgbClr val="374151"/>
                </a:solidFill>
                <a:latin typeface="Söhne"/>
              </a:rPr>
              <a:t>Cariola</a:t>
            </a:r>
            <a:r>
              <a:rPr lang="en-US" dirty="0">
                <a:solidFill>
                  <a:srgbClr val="374151"/>
                </a:solidFill>
                <a:latin typeface="Söhne"/>
              </a:rPr>
              <a:t>: The Duchess's maid and confidante, who supports the Duchess and Antonio in their secret marriage. She meets a tragic end due to her involvement.</a:t>
            </a:r>
          </a:p>
          <a:p>
            <a:pPr>
              <a:buFont typeface="+mj-lt"/>
              <a:buAutoNum type="arabicPeriod"/>
            </a:pPr>
            <a:r>
              <a:rPr lang="en-US" b="1" dirty="0">
                <a:solidFill>
                  <a:srgbClr val="374151"/>
                </a:solidFill>
                <a:latin typeface="Söhne"/>
              </a:rPr>
              <a:t>Silvio</a:t>
            </a:r>
            <a:r>
              <a:rPr lang="en-US" dirty="0">
                <a:solidFill>
                  <a:srgbClr val="374151"/>
                </a:solidFill>
                <a:latin typeface="Söhne"/>
              </a:rPr>
              <a:t>: Julia's brother, who is murdered by </a:t>
            </a:r>
            <a:r>
              <a:rPr lang="en-US" dirty="0" err="1">
                <a:solidFill>
                  <a:srgbClr val="374151"/>
                </a:solidFill>
                <a:latin typeface="Söhne"/>
              </a:rPr>
              <a:t>Bosola</a:t>
            </a:r>
            <a:r>
              <a:rPr lang="en-US" dirty="0">
                <a:solidFill>
                  <a:srgbClr val="374151"/>
                </a:solidFill>
                <a:latin typeface="Söhne"/>
              </a:rPr>
              <a:t> on the orders of Ferdinand.</a:t>
            </a:r>
          </a:p>
          <a:p>
            <a:endParaRPr lang="en-US" dirty="0"/>
          </a:p>
        </p:txBody>
      </p:sp>
    </p:spTree>
    <p:extLst>
      <p:ext uri="{BB962C8B-B14F-4D97-AF65-F5344CB8AC3E}">
        <p14:creationId xmlns:p14="http://schemas.microsoft.com/office/powerpoint/2010/main" val="121416863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TotalTime>
  <Words>310</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-apple-system</vt:lpstr>
      <vt:lpstr>Arial</vt:lpstr>
      <vt:lpstr>Söhne</vt:lpstr>
      <vt:lpstr>Trebuchet MS</vt:lpstr>
      <vt:lpstr>Wingdings 3</vt:lpstr>
      <vt:lpstr>Facet</vt:lpstr>
      <vt:lpstr>The Duchess of Malfi</vt:lpstr>
      <vt:lpstr>PowerPoint Presentation</vt:lpstr>
      <vt:lpstr>Characters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Duchess of Malfi</dc:title>
  <dc:creator>Emran</dc:creator>
  <cp:lastModifiedBy>Emran</cp:lastModifiedBy>
  <cp:revision>1</cp:revision>
  <dcterms:created xsi:type="dcterms:W3CDTF">2023-10-01T11:26:20Z</dcterms:created>
  <dcterms:modified xsi:type="dcterms:W3CDTF">2023-10-01T11:32:53Z</dcterms:modified>
</cp:coreProperties>
</file>