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311607"/>
            <a:ext cx="837691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305765"/>
            <a:ext cx="350837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339" y="1872665"/>
            <a:ext cx="7376795" cy="369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39" y="2514600"/>
            <a:ext cx="8836661" cy="615553"/>
          </a:xfrm>
        </p:spPr>
        <p:txBody>
          <a:bodyPr/>
          <a:lstStyle/>
          <a:p>
            <a:r>
              <a:rPr lang="en-US" dirty="0" smtClean="0"/>
              <a:t>Chapter -1: Introductory Food Hygiene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90004"/>
              </p:ext>
            </p:extLst>
          </p:nvPr>
        </p:nvGraphicFramePr>
        <p:xfrm>
          <a:off x="2511188" y="4435522"/>
          <a:ext cx="4531057" cy="1173708"/>
        </p:xfrm>
        <a:graphic>
          <a:graphicData uri="http://schemas.openxmlformats.org/drawingml/2006/table">
            <a:tbl>
              <a:tblPr/>
              <a:tblGrid>
                <a:gridCol w="4531057"/>
              </a:tblGrid>
              <a:tr h="11737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Dr. </a:t>
                      </a:r>
                      <a:r>
                        <a:rPr lang="en-US" b="1" dirty="0" err="1" smtClean="0"/>
                        <a:t>Arif</a:t>
                      </a:r>
                      <a:r>
                        <a:rPr lang="en-US" b="1" dirty="0" smtClean="0"/>
                        <a:t> Chowdhury </a:t>
                      </a:r>
                      <a:r>
                        <a:rPr lang="en-US" b="1" dirty="0" err="1" smtClean="0"/>
                        <a:t>Apou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Assistant</a:t>
                      </a:r>
                      <a:r>
                        <a:rPr lang="en-US" b="1" baseline="0" dirty="0" smtClean="0"/>
                        <a:t> Professor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Dept. of</a:t>
                      </a:r>
                      <a:r>
                        <a:rPr lang="en-US" b="1" baseline="0" dirty="0" smtClean="0"/>
                        <a:t> PH,DIU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35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11607"/>
            <a:ext cx="4333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Ready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eat </a:t>
            </a:r>
            <a:r>
              <a:rPr sz="32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raw </a:t>
            </a:r>
            <a:r>
              <a:rPr sz="32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food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918461"/>
            <a:ext cx="8531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Raw </a:t>
            </a:r>
            <a:r>
              <a:rPr sz="2400" spc="-15" dirty="0">
                <a:latin typeface="Calibri"/>
                <a:cs typeface="Calibri"/>
              </a:rPr>
              <a:t>foods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lettuce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fruit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contaminated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low </a:t>
            </a:r>
            <a:r>
              <a:rPr sz="2400" spc="-5" dirty="0">
                <a:latin typeface="Calibri"/>
                <a:cs typeface="Calibri"/>
              </a:rPr>
              <a:t> dose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pathogens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always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double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washed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running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water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before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eating.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05765"/>
            <a:ext cx="3233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993300"/>
                </a:solidFill>
              </a:rPr>
              <a:t>Food</a:t>
            </a:r>
            <a:r>
              <a:rPr spc="-75" dirty="0">
                <a:solidFill>
                  <a:srgbClr val="993300"/>
                </a:solidFill>
              </a:rPr>
              <a:t> </a:t>
            </a:r>
            <a:r>
              <a:rPr spc="-10" dirty="0">
                <a:solidFill>
                  <a:srgbClr val="993300"/>
                </a:solidFill>
              </a:rPr>
              <a:t>Poisoning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56461"/>
            <a:ext cx="8203565" cy="347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Food </a:t>
            </a:r>
            <a:r>
              <a:rPr sz="2400" spc="-5" dirty="0">
                <a:latin typeface="Calibri"/>
                <a:cs typeface="Calibri"/>
              </a:rPr>
              <a:t>poisoning </a:t>
            </a:r>
            <a:r>
              <a:rPr sz="2400" dirty="0">
                <a:latin typeface="Calibri"/>
                <a:cs typeface="Calibri"/>
              </a:rPr>
              <a:t>is an </a:t>
            </a:r>
            <a:r>
              <a:rPr sz="2400" spc="-10" dirty="0">
                <a:latin typeface="Calibri"/>
                <a:cs typeface="Calibri"/>
              </a:rPr>
              <a:t>acute </a:t>
            </a:r>
            <a:r>
              <a:rPr sz="2400" dirty="0">
                <a:latin typeface="Calibri"/>
                <a:cs typeface="Calibri"/>
              </a:rPr>
              <a:t>illness, which </a:t>
            </a:r>
            <a:r>
              <a:rPr sz="2400" spc="-5" dirty="0">
                <a:latin typeface="Calibri"/>
                <a:cs typeface="Calibri"/>
              </a:rPr>
              <a:t>usually </a:t>
            </a:r>
            <a:r>
              <a:rPr sz="2400" spc="-10" dirty="0">
                <a:latin typeface="Calibri"/>
                <a:cs typeface="Calibri"/>
              </a:rPr>
              <a:t>occurs </a:t>
            </a:r>
            <a:r>
              <a:rPr sz="2400" dirty="0">
                <a:latin typeface="Calibri"/>
                <a:cs typeface="Calibri"/>
              </a:rPr>
              <a:t>within 1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36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hours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eating</a:t>
            </a:r>
            <a:r>
              <a:rPr sz="2400" spc="-15" dirty="0">
                <a:latin typeface="Calibri"/>
                <a:cs typeface="Calibri"/>
              </a:rPr>
              <a:t> contaminated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poisonous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10" dirty="0">
                <a:latin typeface="Calibri"/>
                <a:cs typeface="Calibri"/>
              </a:rPr>
              <a:t>Symptoms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normally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last</a:t>
            </a:r>
            <a:r>
              <a:rPr sz="2400" spc="-15" dirty="0">
                <a:latin typeface="Calibri"/>
                <a:cs typeface="Calibri"/>
              </a:rPr>
              <a:t> from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 </a:t>
            </a:r>
            <a:r>
              <a:rPr sz="2400" spc="-10" dirty="0">
                <a:latin typeface="Calibri"/>
                <a:cs typeface="Calibri"/>
              </a:rPr>
              <a:t>one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more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following</a:t>
            </a:r>
            <a:endParaRPr sz="2400">
              <a:latin typeface="Calibri"/>
              <a:cs typeface="Calibri"/>
            </a:endParaRPr>
          </a:p>
          <a:p>
            <a:pPr marL="2755900" marR="3489960">
              <a:lnSpc>
                <a:spcPct val="100000"/>
              </a:lnSpc>
            </a:pPr>
            <a:r>
              <a:rPr sz="2400" i="1" spc="-5" dirty="0">
                <a:solidFill>
                  <a:srgbClr val="C00000"/>
                </a:solidFill>
                <a:latin typeface="Calibri"/>
                <a:cs typeface="Calibri"/>
              </a:rPr>
              <a:t>Abdominal</a:t>
            </a:r>
            <a:r>
              <a:rPr sz="2400" i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C00000"/>
                </a:solidFill>
                <a:latin typeface="Calibri"/>
                <a:cs typeface="Calibri"/>
              </a:rPr>
              <a:t>pain </a:t>
            </a:r>
            <a:r>
              <a:rPr sz="2400" i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C00000"/>
                </a:solidFill>
                <a:latin typeface="Calibri"/>
                <a:cs typeface="Calibri"/>
              </a:rPr>
              <a:t>diarrhea </a:t>
            </a:r>
            <a:r>
              <a:rPr sz="24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C00000"/>
                </a:solidFill>
                <a:latin typeface="Calibri"/>
                <a:cs typeface="Calibri"/>
              </a:rPr>
              <a:t>vomiting</a:t>
            </a:r>
            <a:endParaRPr sz="2400">
              <a:latin typeface="Calibri"/>
              <a:cs typeface="Calibri"/>
            </a:endParaRPr>
          </a:p>
          <a:p>
            <a:pPr marL="2755900" marR="4443095">
              <a:lnSpc>
                <a:spcPct val="100000"/>
              </a:lnSpc>
              <a:spcBef>
                <a:spcPts val="5"/>
              </a:spcBef>
            </a:pPr>
            <a:r>
              <a:rPr sz="2400" i="1" spc="-10" dirty="0">
                <a:solidFill>
                  <a:srgbClr val="C00000"/>
                </a:solidFill>
                <a:latin typeface="Calibri"/>
                <a:cs typeface="Calibri"/>
              </a:rPr>
              <a:t>fever </a:t>
            </a:r>
            <a:r>
              <a:rPr sz="2400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i="1" spc="-3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i="1" spc="-5" dirty="0">
                <a:solidFill>
                  <a:srgbClr val="C00000"/>
                </a:solidFill>
                <a:latin typeface="Calibri"/>
                <a:cs typeface="Calibri"/>
              </a:rPr>
              <a:t>oll</a:t>
            </a:r>
            <a:r>
              <a:rPr sz="24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i="1" spc="-1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400" i="1" spc="-5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275" y="4722874"/>
            <a:ext cx="6326124" cy="2042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64261"/>
            <a:ext cx="56870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5" dirty="0">
                <a:latin typeface="Calibri"/>
                <a:cs typeface="Calibri"/>
              </a:rPr>
              <a:t>Food </a:t>
            </a:r>
            <a:r>
              <a:rPr sz="3200" b="0" spc="-5" dirty="0">
                <a:latin typeface="Calibri"/>
                <a:cs typeface="Calibri"/>
              </a:rPr>
              <a:t>poisoning </a:t>
            </a:r>
            <a:r>
              <a:rPr sz="3200" b="0" spc="-20" dirty="0">
                <a:latin typeface="Calibri"/>
                <a:cs typeface="Calibri"/>
              </a:rPr>
              <a:t>may</a:t>
            </a:r>
            <a:r>
              <a:rPr sz="3200" b="0" spc="-1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be</a:t>
            </a:r>
            <a:r>
              <a:rPr sz="3200" b="0" spc="-5" dirty="0">
                <a:latin typeface="Calibri"/>
                <a:cs typeface="Calibri"/>
              </a:rPr>
              <a:t> caused</a:t>
            </a:r>
            <a:r>
              <a:rPr sz="3200" b="0" spc="-15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by: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80262"/>
            <a:ext cx="8218170" cy="350075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Bacteria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toxins</a:t>
            </a:r>
            <a:endParaRPr sz="240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alibri"/>
                <a:cs typeface="Calibri"/>
              </a:rPr>
              <a:t>Moulds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(mycotoxins)</a:t>
            </a:r>
            <a:endParaRPr sz="2400">
              <a:latin typeface="Calibri"/>
              <a:cs typeface="Calibri"/>
            </a:endParaRPr>
          </a:p>
          <a:p>
            <a:pPr marL="927100" marR="220979" indent="-9150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Chemicals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insecticides,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cleaning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agents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weed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killers.</a:t>
            </a:r>
            <a:endParaRPr sz="240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metals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lead,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copper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alibri"/>
                <a:cs typeface="Calibri"/>
              </a:rPr>
              <a:t>Poisonous</a:t>
            </a:r>
            <a:r>
              <a:rPr sz="2400" spc="-5" dirty="0">
                <a:latin typeface="Calibri"/>
                <a:cs typeface="Calibri"/>
              </a:rPr>
              <a:t> plants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</a:t>
            </a:r>
            <a:r>
              <a:rPr sz="2400" dirty="0">
                <a:latin typeface="Calibri"/>
                <a:cs typeface="Calibri"/>
              </a:rPr>
              <a:t> 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deadly nightshade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toadstools</a:t>
            </a:r>
            <a:endParaRPr sz="240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alibri"/>
                <a:cs typeface="Calibri"/>
              </a:rPr>
              <a:t>Poisonous </a:t>
            </a:r>
            <a:r>
              <a:rPr sz="2400" spc="-5" dirty="0">
                <a:latin typeface="Calibri"/>
                <a:cs typeface="Calibri"/>
              </a:rPr>
              <a:t>fish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shellfish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8676" y="4158996"/>
            <a:ext cx="3137523" cy="25450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4648162"/>
            <a:ext cx="1646174" cy="19470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83844"/>
            <a:ext cx="7028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The</a:t>
            </a:r>
            <a:r>
              <a:rPr spc="-25" dirty="0"/>
              <a:t> </a:t>
            </a:r>
            <a:r>
              <a:rPr spc="-20" dirty="0"/>
              <a:t>Prevention</a:t>
            </a:r>
            <a:r>
              <a:rPr spc="1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25" dirty="0"/>
              <a:t>food</a:t>
            </a:r>
            <a:r>
              <a:rPr dirty="0"/>
              <a:t> </a:t>
            </a:r>
            <a:r>
              <a:rPr spc="-5" dirty="0"/>
              <a:t>poisoning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56461"/>
            <a:ext cx="8455025" cy="403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39745" algn="l"/>
                <a:tab pos="5504180" algn="l"/>
                <a:tab pos="7825740" algn="l"/>
                <a:tab pos="7973695" algn="l"/>
              </a:tabLst>
            </a:pP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nin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ely	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cu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singl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ed 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	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  </a:t>
            </a:r>
            <a:r>
              <a:rPr sz="2400" spc="-5" dirty="0">
                <a:latin typeface="Calibri"/>
                <a:cs typeface="Calibri"/>
              </a:rPr>
              <a:t>poi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onin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sult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ailing	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		and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/or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control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 </a:t>
            </a:r>
            <a:r>
              <a:rPr sz="2400" spc="-15" dirty="0">
                <a:latin typeface="Calibri"/>
                <a:cs typeface="Calibri"/>
              </a:rPr>
              <a:t>hazards.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FF"/>
                </a:solidFill>
                <a:latin typeface="Calibri"/>
                <a:cs typeface="Calibri"/>
              </a:rPr>
              <a:t>food</a:t>
            </a:r>
            <a:r>
              <a:rPr sz="28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poisoning</a:t>
            </a:r>
            <a:r>
              <a:rPr sz="28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chain</a:t>
            </a:r>
            <a:r>
              <a:rPr sz="28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Calibri"/>
                <a:cs typeface="Calibri"/>
              </a:rPr>
              <a:t>consists</a:t>
            </a:r>
            <a:r>
              <a:rPr sz="28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28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major</a:t>
            </a:r>
            <a:r>
              <a:rPr sz="28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hazards.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00AF50"/>
                </a:solidFill>
                <a:latin typeface="Calibri"/>
                <a:cs typeface="Calibri"/>
              </a:rPr>
              <a:t>contamination</a:t>
            </a:r>
            <a:r>
              <a:rPr sz="28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high</a:t>
            </a:r>
            <a:r>
              <a:rPr sz="28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2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risk</a:t>
            </a:r>
            <a:r>
              <a:rPr sz="28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AF50"/>
                </a:solidFill>
                <a:latin typeface="Calibri"/>
                <a:cs typeface="Calibri"/>
              </a:rPr>
              <a:t>food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The multiplication</a:t>
            </a:r>
            <a:r>
              <a:rPr sz="28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 bacteria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 within</a:t>
            </a:r>
            <a:r>
              <a:rPr sz="2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AF50"/>
                </a:solidFill>
                <a:latin typeface="Calibri"/>
                <a:cs typeface="Calibri"/>
              </a:rPr>
              <a:t>food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8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survival</a:t>
            </a:r>
            <a:r>
              <a:rPr sz="2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 bacteria 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within</a:t>
            </a:r>
            <a:r>
              <a:rPr sz="2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AF50"/>
                </a:solidFill>
                <a:latin typeface="Calibri"/>
                <a:cs typeface="Calibri"/>
              </a:rPr>
              <a:t>food</a:t>
            </a:r>
            <a:endParaRPr sz="2800">
              <a:latin typeface="Calibri"/>
              <a:cs typeface="Calibri"/>
            </a:endParaRPr>
          </a:p>
          <a:p>
            <a:pPr marL="12700" marR="413384">
              <a:lnSpc>
                <a:spcPct val="100000"/>
              </a:lnSpc>
              <a:spcBef>
                <a:spcPts val="1200"/>
              </a:spcBef>
            </a:pPr>
            <a:r>
              <a:rPr sz="2800" spc="-15" dirty="0">
                <a:latin typeface="Calibri"/>
                <a:cs typeface="Calibri"/>
              </a:rPr>
              <a:t>controlling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hazards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breaks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prevents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food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poisoning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4952987"/>
            <a:ext cx="4923282" cy="16238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6367" y="6235323"/>
            <a:ext cx="868402" cy="6226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81965"/>
            <a:ext cx="867854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How</a:t>
            </a:r>
            <a:r>
              <a:rPr sz="3800" spc="-10" dirty="0"/>
              <a:t> </a:t>
            </a:r>
            <a:r>
              <a:rPr sz="3800" spc="-20" dirty="0"/>
              <a:t>to</a:t>
            </a:r>
            <a:r>
              <a:rPr sz="3800" spc="-10" dirty="0"/>
              <a:t> </a:t>
            </a:r>
            <a:r>
              <a:rPr sz="3800" spc="-20" dirty="0"/>
              <a:t>Protected</a:t>
            </a:r>
            <a:r>
              <a:rPr sz="3800" spc="-40" dirty="0"/>
              <a:t> </a:t>
            </a:r>
            <a:r>
              <a:rPr sz="3800" spc="-20" dirty="0"/>
              <a:t>food</a:t>
            </a:r>
            <a:r>
              <a:rPr sz="3800" spc="10" dirty="0"/>
              <a:t> </a:t>
            </a:r>
            <a:r>
              <a:rPr sz="3800" spc="-15" dirty="0"/>
              <a:t>from</a:t>
            </a:r>
            <a:r>
              <a:rPr sz="3800" spc="-20" dirty="0"/>
              <a:t> </a:t>
            </a:r>
            <a:r>
              <a:rPr sz="3800" spc="-15" dirty="0"/>
              <a:t>contamination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307340" y="1080261"/>
            <a:ext cx="849439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Purchasing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reputable</a:t>
            </a:r>
            <a:r>
              <a:rPr sz="2400" spc="-5" dirty="0">
                <a:latin typeface="Calibri"/>
                <a:cs typeface="Calibri"/>
              </a:rPr>
              <a:t> supplier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Effective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instruction,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supervision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training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handlers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  <a:tab pos="2572385" algn="l"/>
                <a:tab pos="6824980" algn="l"/>
              </a:tabLst>
            </a:pPr>
            <a:r>
              <a:rPr sz="2400" spc="-5" dirty="0">
                <a:latin typeface="Calibri"/>
                <a:cs typeface="Calibri"/>
              </a:rPr>
              <a:t>Maintaining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high	</a:t>
            </a:r>
            <a:r>
              <a:rPr sz="2400" spc="-15" dirty="0">
                <a:latin typeface="Calibri"/>
                <a:cs typeface="Calibri"/>
              </a:rPr>
              <a:t>standard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hygiene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	</a:t>
            </a:r>
            <a:r>
              <a:rPr sz="2400" spc="-10" dirty="0">
                <a:latin typeface="Calibri"/>
                <a:cs typeface="Calibri"/>
              </a:rPr>
              <a:t>good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hygiene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practices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Well </a:t>
            </a:r>
            <a:r>
              <a:rPr sz="2400" spc="-5" dirty="0">
                <a:latin typeface="Calibri"/>
                <a:cs typeface="Calibri"/>
              </a:rPr>
              <a:t>designed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constructed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premises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rooms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Effective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pest</a:t>
            </a:r>
            <a:r>
              <a:rPr sz="2400" spc="-15" dirty="0">
                <a:latin typeface="Calibri"/>
                <a:cs typeface="Calibri"/>
              </a:rPr>
              <a:t> control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separation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raw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stages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delivery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1625600" algn="l"/>
                <a:tab pos="3362960" algn="l"/>
              </a:tabLst>
            </a:pPr>
            <a:r>
              <a:rPr sz="2400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storage,	</a:t>
            </a:r>
            <a:r>
              <a:rPr sz="2400" spc="-15" dirty="0">
                <a:latin typeface="Calibri"/>
                <a:cs typeface="Calibri"/>
              </a:rPr>
              <a:t>preparation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	serving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distribution.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7"/>
              <a:tabLst>
                <a:tab pos="355600" algn="l"/>
                <a:tab pos="5252720" algn="l"/>
              </a:tabLst>
            </a:pPr>
            <a:r>
              <a:rPr sz="2400" spc="-25" dirty="0">
                <a:latin typeface="Calibri"/>
                <a:cs typeface="Calibri"/>
              </a:rPr>
              <a:t>Effective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storage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disposal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waste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unfit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7"/>
              <a:tabLst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Well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designed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proper </a:t>
            </a:r>
            <a:r>
              <a:rPr sz="2400" spc="-5" dirty="0">
                <a:latin typeface="Calibri"/>
                <a:cs typeface="Calibri"/>
              </a:rPr>
              <a:t>use of suitable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equipment/utensils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4889500"/>
            <a:ext cx="2225675" cy="19684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75" y="4887466"/>
            <a:ext cx="2269236" cy="19705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91160"/>
            <a:ext cx="7936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How</a:t>
            </a:r>
            <a:r>
              <a:rPr sz="2800" spc="-20" dirty="0"/>
              <a:t> </a:t>
            </a:r>
            <a:r>
              <a:rPr sz="2800" spc="-15" dirty="0"/>
              <a:t>to</a:t>
            </a:r>
            <a:r>
              <a:rPr sz="2800" spc="5" dirty="0"/>
              <a:t> </a:t>
            </a:r>
            <a:r>
              <a:rPr sz="2800" spc="-20" dirty="0"/>
              <a:t>prevent</a:t>
            </a:r>
            <a:r>
              <a:rPr sz="2800" spc="25" dirty="0"/>
              <a:t> </a:t>
            </a:r>
            <a:r>
              <a:rPr sz="2800" spc="-10" dirty="0"/>
              <a:t>bacteria</a:t>
            </a:r>
            <a:r>
              <a:rPr sz="2800" spc="35" dirty="0"/>
              <a:t> </a:t>
            </a:r>
            <a:r>
              <a:rPr sz="2800" spc="-10" dirty="0"/>
              <a:t>within</a:t>
            </a:r>
            <a:r>
              <a:rPr sz="2800" spc="5" dirty="0"/>
              <a:t> </a:t>
            </a:r>
            <a:r>
              <a:rPr sz="2800" spc="-20" dirty="0"/>
              <a:t>food</a:t>
            </a:r>
            <a:r>
              <a:rPr sz="2800" spc="10" dirty="0"/>
              <a:t> </a:t>
            </a:r>
            <a:r>
              <a:rPr sz="2800" spc="-15" dirty="0"/>
              <a:t>from</a:t>
            </a:r>
            <a:r>
              <a:rPr sz="2800" spc="5" dirty="0"/>
              <a:t> </a:t>
            </a:r>
            <a:r>
              <a:rPr sz="2800" spc="-5" dirty="0"/>
              <a:t>multiplying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58140" y="1080261"/>
            <a:ext cx="7513955" cy="289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 indent="-45148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89584" algn="l"/>
                <a:tab pos="5125720" algn="l"/>
              </a:tabLst>
            </a:pPr>
            <a:r>
              <a:rPr sz="2400" spc="-10" dirty="0">
                <a:latin typeface="Calibri"/>
                <a:cs typeface="Calibri"/>
              </a:rPr>
              <a:t>Storing</a:t>
            </a:r>
            <a:r>
              <a:rPr sz="2400" spc="-20" dirty="0">
                <a:latin typeface="Calibri"/>
                <a:cs typeface="Calibri"/>
              </a:rPr>
              <a:t> food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danger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Zone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.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952500">
              <a:lnSpc>
                <a:spcPct val="100000"/>
              </a:lnSpc>
              <a:tabLst>
                <a:tab pos="7221855" algn="l"/>
              </a:tabLst>
            </a:pP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Food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should</a:t>
            </a:r>
            <a:r>
              <a:rPr sz="24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be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kept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below</a:t>
            </a:r>
            <a:r>
              <a:rPr sz="24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2400" baseline="24305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2400" spc="262" baseline="243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kept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above</a:t>
            </a:r>
            <a:r>
              <a:rPr sz="24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63</a:t>
            </a:r>
            <a:r>
              <a:rPr sz="2400" spc="-7" baseline="24305" dirty="0">
                <a:solidFill>
                  <a:srgbClr val="0000FF"/>
                </a:solidFill>
                <a:latin typeface="Calibri"/>
                <a:cs typeface="Calibri"/>
              </a:rPr>
              <a:t>0	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  <a:p>
            <a:pPr marL="488950" indent="-451484">
              <a:lnSpc>
                <a:spcPct val="100000"/>
              </a:lnSpc>
              <a:spcBef>
                <a:spcPts val="1320"/>
              </a:spcBef>
              <a:buAutoNum type="arabicPeriod" startAt="2"/>
              <a:tabLst>
                <a:tab pos="489584" algn="l"/>
                <a:tab pos="3434079" algn="l"/>
              </a:tabLst>
            </a:pPr>
            <a:r>
              <a:rPr sz="2400" spc="-5" dirty="0">
                <a:latin typeface="Calibri"/>
                <a:cs typeface="Calibri"/>
              </a:rPr>
              <a:t>Cooling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rapidly	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possible</a:t>
            </a:r>
            <a:endParaRPr sz="2400">
              <a:latin typeface="Calibri"/>
              <a:cs typeface="Calibri"/>
            </a:endParaRPr>
          </a:p>
          <a:p>
            <a:pPr marL="488950" indent="-451484">
              <a:lnSpc>
                <a:spcPct val="100000"/>
              </a:lnSpc>
              <a:spcBef>
                <a:spcPts val="1320"/>
              </a:spcBef>
              <a:buAutoNum type="arabicPeriod" startAt="2"/>
              <a:tabLst>
                <a:tab pos="489584" algn="l"/>
              </a:tabLst>
            </a:pPr>
            <a:r>
              <a:rPr sz="2400" spc="-5" dirty="0">
                <a:latin typeface="Calibri"/>
                <a:cs typeface="Calibri"/>
              </a:rPr>
              <a:t>Not allowing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dried </a:t>
            </a:r>
            <a:r>
              <a:rPr sz="2400" spc="-20" dirty="0">
                <a:latin typeface="Calibri"/>
                <a:cs typeface="Calibri"/>
              </a:rPr>
              <a:t>foods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absorb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moisture</a:t>
            </a:r>
            <a:endParaRPr sz="2400">
              <a:latin typeface="Calibri"/>
              <a:cs typeface="Calibri"/>
            </a:endParaRPr>
          </a:p>
          <a:p>
            <a:pPr marL="488950" indent="-451484">
              <a:lnSpc>
                <a:spcPct val="100000"/>
              </a:lnSpc>
              <a:spcBef>
                <a:spcPts val="1320"/>
              </a:spcBef>
              <a:buAutoNum type="arabicPeriod" startAt="2"/>
              <a:tabLst>
                <a:tab pos="489584" algn="l"/>
                <a:tab pos="4075429" algn="l"/>
              </a:tabLst>
            </a:pPr>
            <a:r>
              <a:rPr sz="2400" spc="-5" dirty="0">
                <a:latin typeface="Calibri"/>
                <a:cs typeface="Calibri"/>
              </a:rPr>
              <a:t>Using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suitable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preservatives	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Salt,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Sugar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Vinegar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(Acid)</a:t>
            </a:r>
            <a:endParaRPr sz="2400">
              <a:latin typeface="Calibri"/>
              <a:cs typeface="Calibri"/>
            </a:endParaRPr>
          </a:p>
          <a:p>
            <a:pPr marL="488950" indent="-451484">
              <a:lnSpc>
                <a:spcPct val="100000"/>
              </a:lnSpc>
              <a:spcBef>
                <a:spcPts val="1320"/>
              </a:spcBef>
              <a:buAutoNum type="arabicPeriod" startAt="2"/>
              <a:tabLst>
                <a:tab pos="489584" algn="l"/>
                <a:tab pos="2305685" algn="l"/>
              </a:tabLst>
            </a:pPr>
            <a:r>
              <a:rPr sz="2400" spc="-10" dirty="0">
                <a:latin typeface="Calibri"/>
                <a:cs typeface="Calibri"/>
              </a:rPr>
              <a:t>Fermentation	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Yoghurt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,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Curd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4800637"/>
            <a:ext cx="1434465" cy="18394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08813"/>
            <a:ext cx="6882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How</a:t>
            </a:r>
            <a:r>
              <a:rPr sz="3600" spc="-15" dirty="0"/>
              <a:t> </a:t>
            </a:r>
            <a:r>
              <a:rPr sz="3600" spc="-20" dirty="0"/>
              <a:t>to</a:t>
            </a:r>
            <a:r>
              <a:rPr sz="3600" spc="-5" dirty="0"/>
              <a:t> </a:t>
            </a:r>
            <a:r>
              <a:rPr sz="3600" spc="-15" dirty="0"/>
              <a:t>destroy</a:t>
            </a:r>
            <a:r>
              <a:rPr sz="3600" spc="-20" dirty="0"/>
              <a:t> </a:t>
            </a:r>
            <a:r>
              <a:rPr sz="3600" spc="-10" dirty="0"/>
              <a:t>bacteria </a:t>
            </a:r>
            <a:r>
              <a:rPr sz="3600" dirty="0"/>
              <a:t>within</a:t>
            </a:r>
            <a:r>
              <a:rPr sz="3600" spc="-5" dirty="0"/>
              <a:t> </a:t>
            </a:r>
            <a:r>
              <a:rPr sz="3600" spc="-20" dirty="0"/>
              <a:t>food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1232661"/>
            <a:ext cx="7571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148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4184" algn="l"/>
              </a:tabLst>
            </a:pPr>
            <a:r>
              <a:rPr sz="2400" spc="-10" dirty="0">
                <a:latin typeface="Calibri"/>
                <a:cs typeface="Calibri"/>
              </a:rPr>
              <a:t>Through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Cooking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463550" indent="-451484">
              <a:lnSpc>
                <a:spcPct val="100000"/>
              </a:lnSpc>
              <a:buAutoNum type="arabicPeriod"/>
              <a:tabLst>
                <a:tab pos="464184" algn="l"/>
                <a:tab pos="2569845" algn="l"/>
              </a:tabLst>
            </a:pPr>
            <a:r>
              <a:rPr sz="2400" spc="-10" dirty="0">
                <a:latin typeface="Calibri"/>
                <a:cs typeface="Calibri"/>
              </a:rPr>
              <a:t>Heat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processing	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Pasteurization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Sterilization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Canning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4005" y="4050919"/>
            <a:ext cx="2861691" cy="26939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29311"/>
            <a:ext cx="662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Food </a:t>
            </a:r>
            <a:r>
              <a:rPr spc="-10" dirty="0"/>
              <a:t>spoilage</a:t>
            </a:r>
            <a:r>
              <a:rPr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15" dirty="0"/>
              <a:t>preservation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904078"/>
            <a:ext cx="8246109" cy="492696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440"/>
              </a:spcBef>
            </a:pPr>
            <a:r>
              <a:rPr sz="3200" b="1" i="1" spc="-15" dirty="0">
                <a:solidFill>
                  <a:srgbClr val="6F2F9F"/>
                </a:solidFill>
                <a:latin typeface="Calibri"/>
                <a:cs typeface="Calibri"/>
              </a:rPr>
              <a:t>Food</a:t>
            </a:r>
            <a:r>
              <a:rPr sz="3200" b="1" i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6F2F9F"/>
                </a:solidFill>
                <a:latin typeface="Calibri"/>
                <a:cs typeface="Calibri"/>
              </a:rPr>
              <a:t>spoilage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5"/>
              </a:spcBef>
              <a:tabLst>
                <a:tab pos="1381760" algn="l"/>
              </a:tabLst>
            </a:pPr>
            <a:r>
              <a:rPr sz="2400" spc="-10" dirty="0">
                <a:latin typeface="Calibri"/>
                <a:cs typeface="Calibri"/>
              </a:rPr>
              <a:t>Spoilage </a:t>
            </a:r>
            <a:r>
              <a:rPr sz="2400" spc="-5" dirty="0">
                <a:latin typeface="Calibri"/>
                <a:cs typeface="Calibri"/>
              </a:rPr>
              <a:t>commences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food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soon </a:t>
            </a:r>
            <a:r>
              <a:rPr sz="2400" dirty="0">
                <a:latin typeface="Calibri"/>
                <a:cs typeface="Calibri"/>
              </a:rPr>
              <a:t>as it is </a:t>
            </a:r>
            <a:r>
              <a:rPr sz="2400" spc="-10" dirty="0">
                <a:latin typeface="Calibri"/>
                <a:cs typeface="Calibri"/>
              </a:rPr>
              <a:t>harvested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taken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	</a:t>
            </a:r>
            <a:r>
              <a:rPr sz="2400" spc="-10" dirty="0">
                <a:latin typeface="Calibri"/>
                <a:cs typeface="Calibri"/>
              </a:rPr>
              <a:t>slaughtered.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400" spc="-10" dirty="0">
                <a:latin typeface="Calibri"/>
                <a:cs typeface="Calibri"/>
              </a:rPr>
              <a:t>Spoilage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results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2756535" marR="4454525">
              <a:lnSpc>
                <a:spcPct val="100000"/>
              </a:lnSpc>
            </a:pPr>
            <a:r>
              <a:rPr sz="2400" i="1" dirty="0">
                <a:solidFill>
                  <a:srgbClr val="00AF50"/>
                </a:solidFill>
                <a:latin typeface="Calibri"/>
                <a:cs typeface="Calibri"/>
              </a:rPr>
              <a:t>Bac</a:t>
            </a:r>
            <a:r>
              <a:rPr sz="2400" i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i="1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i="1" dirty="0">
                <a:solidFill>
                  <a:srgbClr val="00AF50"/>
                </a:solidFill>
                <a:latin typeface="Calibri"/>
                <a:cs typeface="Calibri"/>
              </a:rPr>
              <a:t>ia  Moulds </a:t>
            </a:r>
            <a:r>
              <a:rPr sz="2400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i="1" spc="-35" dirty="0">
                <a:solidFill>
                  <a:srgbClr val="00AF50"/>
                </a:solidFill>
                <a:latin typeface="Calibri"/>
                <a:cs typeface="Calibri"/>
              </a:rPr>
              <a:t>Yeasts</a:t>
            </a:r>
            <a:endParaRPr sz="2400">
              <a:latin typeface="Calibri"/>
              <a:cs typeface="Calibri"/>
            </a:endParaRPr>
          </a:p>
          <a:p>
            <a:pPr marL="165100">
              <a:lnSpc>
                <a:spcPts val="2760"/>
              </a:lnSpc>
            </a:pP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Poor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Hygiene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Practices</a:t>
            </a:r>
            <a:endParaRPr sz="2400">
              <a:latin typeface="Calibri"/>
              <a:cs typeface="Calibri"/>
            </a:endParaRPr>
          </a:p>
          <a:p>
            <a:pPr marL="165100" marR="4915535">
              <a:lnSpc>
                <a:spcPct val="100000"/>
              </a:lnSpc>
            </a:pP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Poor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temperature control </a:t>
            </a:r>
            <a:r>
              <a:rPr sz="2400" spc="-5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Unsuitable</a:t>
            </a:r>
            <a:r>
              <a:rPr sz="2400" spc="5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packing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Rough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handling</a:t>
            </a:r>
            <a:endParaRPr sz="2400">
              <a:latin typeface="Calibri"/>
              <a:cs typeface="Calibri"/>
            </a:endParaRPr>
          </a:p>
          <a:p>
            <a:pPr marL="10795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result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damage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accelerates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spoilage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Signs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10" dirty="0"/>
              <a:t>spoilage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927862"/>
            <a:ext cx="5349875" cy="41713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/>
                <a:cs typeface="Calibri"/>
              </a:rPr>
              <a:t>Off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odors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/>
                <a:cs typeface="Calibri"/>
              </a:rPr>
              <a:t>Discoloration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Slime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Stickiness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Mould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growth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(whiskers)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Change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texture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e.g.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spongy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Unusual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taste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Blown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packs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800600"/>
            <a:ext cx="2348356" cy="15970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05765"/>
            <a:ext cx="3839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20" dirty="0">
                <a:solidFill>
                  <a:srgbClr val="6F2F9F"/>
                </a:solidFill>
                <a:latin typeface="Calibri"/>
                <a:cs typeface="Calibri"/>
              </a:rPr>
              <a:t>Food</a:t>
            </a:r>
            <a:r>
              <a:rPr i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6F2F9F"/>
                </a:solidFill>
                <a:latin typeface="Calibri"/>
                <a:cs typeface="Calibri"/>
              </a:rPr>
              <a:t>preservation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080261"/>
            <a:ext cx="8470265" cy="563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360">
              <a:lnSpc>
                <a:spcPct val="100000"/>
              </a:lnSpc>
              <a:spcBef>
                <a:spcPts val="100"/>
              </a:spcBef>
              <a:tabLst>
                <a:tab pos="7909559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the t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tme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spoila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	and  </a:t>
            </a:r>
            <a:r>
              <a:rPr sz="2400" spc="-15" dirty="0">
                <a:latin typeface="Calibri"/>
                <a:cs typeface="Calibri"/>
              </a:rPr>
              <a:t>destroy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inhibit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growth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pathogenic </a:t>
            </a:r>
            <a:r>
              <a:rPr sz="2400" spc="-15" dirty="0">
                <a:latin typeface="Calibri"/>
                <a:cs typeface="Calibri"/>
              </a:rPr>
              <a:t>organism.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Main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ways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preserving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foods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698500" indent="-457200">
              <a:lnSpc>
                <a:spcPct val="100000"/>
              </a:lnSpc>
              <a:buAutoNum type="arabicPeriod"/>
              <a:tabLst>
                <a:tab pos="697865" algn="l"/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High</a:t>
            </a:r>
            <a:r>
              <a:rPr sz="2400" spc="-15" dirty="0">
                <a:latin typeface="Calibri"/>
                <a:cs typeface="Calibri"/>
              </a:rPr>
              <a:t> temperature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pasteurization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,ultra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–heat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treatment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sterilization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cooking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canning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bottling</a:t>
            </a:r>
            <a:endParaRPr sz="2400">
              <a:latin typeface="Calibri"/>
              <a:cs typeface="Calibri"/>
            </a:endParaRPr>
          </a:p>
          <a:p>
            <a:pPr marL="698500" indent="-457200">
              <a:lnSpc>
                <a:spcPct val="100000"/>
              </a:lnSpc>
              <a:spcBef>
                <a:spcPts val="1920"/>
              </a:spcBef>
              <a:buAutoNum type="arabicPeriod" startAt="2"/>
              <a:tabLst>
                <a:tab pos="697865" algn="l"/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Low</a:t>
            </a:r>
            <a:r>
              <a:rPr sz="2400" spc="-15" dirty="0">
                <a:latin typeface="Calibri"/>
                <a:cs typeface="Calibri"/>
              </a:rPr>
              <a:t> temperatures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refrigeration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10" dirty="0">
                <a:latin typeface="Calibri"/>
                <a:cs typeface="Calibri"/>
              </a:rPr>
              <a:t> freezing</a:t>
            </a:r>
            <a:endParaRPr sz="2400">
              <a:latin typeface="Calibri"/>
              <a:cs typeface="Calibri"/>
            </a:endParaRPr>
          </a:p>
          <a:p>
            <a:pPr marL="698500" marR="5080" indent="-457200">
              <a:lnSpc>
                <a:spcPct val="100000"/>
              </a:lnSpc>
              <a:spcBef>
                <a:spcPts val="1920"/>
              </a:spcBef>
              <a:buAutoNum type="arabicPeriod" startAt="2"/>
              <a:tabLst>
                <a:tab pos="697865" algn="l"/>
                <a:tab pos="698500" algn="l"/>
                <a:tab pos="5664200" algn="l"/>
              </a:tabLst>
            </a:pPr>
            <a:r>
              <a:rPr sz="2400" spc="-15" dirty="0">
                <a:latin typeface="Calibri"/>
                <a:cs typeface="Calibri"/>
              </a:rPr>
              <a:t>Dehydration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(the </a:t>
            </a:r>
            <a:r>
              <a:rPr sz="2400" spc="-15" dirty="0">
                <a:latin typeface="Calibri"/>
                <a:cs typeface="Calibri"/>
              </a:rPr>
              <a:t>removal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moisture)	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e.g.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Soup,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Vegetables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</a:t>
            </a:r>
            <a:endParaRPr sz="2400">
              <a:latin typeface="Calibri"/>
              <a:cs typeface="Calibri"/>
            </a:endParaRPr>
          </a:p>
          <a:p>
            <a:pPr marL="698500" indent="-457200">
              <a:lnSpc>
                <a:spcPct val="100000"/>
              </a:lnSpc>
              <a:spcBef>
                <a:spcPts val="1920"/>
              </a:spcBef>
              <a:buAutoNum type="arabicPeriod" startAt="2"/>
              <a:tabLst>
                <a:tab pos="697865" algn="l"/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Chemicals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e.g.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salt,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sugar,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Sulphur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dioxide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Calibri"/>
              <a:cs typeface="Calibri"/>
            </a:endParaRPr>
          </a:p>
          <a:p>
            <a:pPr marR="23114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contd/.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0"/>
            <a:ext cx="8305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19785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FOOD </a:t>
            </a:r>
            <a:r>
              <a:rPr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HYGIENE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861048" cy="46070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516077"/>
            <a:ext cx="8056880" cy="269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 indent="-366395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454659" algn="l"/>
                <a:tab pos="455295" algn="l"/>
                <a:tab pos="2599055" algn="l"/>
                <a:tab pos="3348990" algn="l"/>
              </a:tabLst>
            </a:pPr>
            <a:r>
              <a:rPr sz="2400" spc="-25" dirty="0">
                <a:latin typeface="Calibri"/>
                <a:cs typeface="Calibri"/>
              </a:rPr>
              <a:t>Vacuum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packing	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e.g.	</a:t>
            </a:r>
            <a:r>
              <a:rPr sz="2400" spc="-5" dirty="0">
                <a:latin typeface="Calibri"/>
                <a:cs typeface="Calibri"/>
              </a:rPr>
              <a:t>Fish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</a:t>
            </a:r>
            <a:endParaRPr sz="2400">
              <a:latin typeface="Calibri"/>
              <a:cs typeface="Calibri"/>
            </a:endParaRPr>
          </a:p>
          <a:p>
            <a:pPr marL="386080" indent="-297815">
              <a:lnSpc>
                <a:spcPct val="100000"/>
              </a:lnSpc>
              <a:spcBef>
                <a:spcPts val="1920"/>
              </a:spcBef>
              <a:buAutoNum type="arabicPeriod" startAt="5"/>
              <a:tabLst>
                <a:tab pos="386715" algn="l"/>
                <a:tab pos="1816735" algn="l"/>
              </a:tabLst>
            </a:pPr>
            <a:r>
              <a:rPr sz="2400" spc="-10" dirty="0">
                <a:latin typeface="Calibri"/>
                <a:cs typeface="Calibri"/>
              </a:rPr>
              <a:t>Irradiation	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e.g.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Spices</a:t>
            </a:r>
            <a:endParaRPr sz="2400">
              <a:latin typeface="Calibri"/>
              <a:cs typeface="Calibri"/>
            </a:endParaRPr>
          </a:p>
          <a:p>
            <a:pPr marL="386080" indent="-297815">
              <a:lnSpc>
                <a:spcPct val="100000"/>
              </a:lnSpc>
              <a:spcBef>
                <a:spcPts val="1920"/>
              </a:spcBef>
              <a:buAutoNum type="arabicPeriod" startAt="5"/>
              <a:tabLst>
                <a:tab pos="386715" algn="l"/>
              </a:tabLst>
            </a:pPr>
            <a:r>
              <a:rPr sz="2400" spc="-5" dirty="0">
                <a:latin typeface="Calibri"/>
                <a:cs typeface="Calibri"/>
              </a:rPr>
              <a:t>Smoking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fish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Packaging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very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important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extend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life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of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preserved</a:t>
            </a:r>
            <a:r>
              <a:rPr sz="24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foods.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3996054" algn="l"/>
              </a:tabLst>
            </a:pPr>
            <a:r>
              <a:rPr sz="2400" spc="5" dirty="0">
                <a:solidFill>
                  <a:srgbClr val="6F2F9F"/>
                </a:solidFill>
                <a:latin typeface="Calibri"/>
                <a:cs typeface="Calibri"/>
              </a:rPr>
              <a:t>e.g.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 cans,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tetra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 packs</a:t>
            </a:r>
            <a:r>
              <a:rPr sz="24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,	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bottles,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Calibri"/>
                <a:cs typeface="Calibri"/>
              </a:rPr>
              <a:t>pouches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81965"/>
            <a:ext cx="3660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Personal</a:t>
            </a:r>
            <a:r>
              <a:rPr spc="-30" dirty="0"/>
              <a:t> </a:t>
            </a:r>
            <a:r>
              <a:rPr spc="-15" dirty="0"/>
              <a:t>Hygiene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08861"/>
            <a:ext cx="8630920" cy="505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6535" algn="l"/>
              </a:tabLst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Hands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and	Skins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5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Food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handlers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wash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their hands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especially)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visiting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toilet</a:t>
            </a:r>
            <a:endParaRPr sz="20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19405" algn="l"/>
              </a:tabLst>
            </a:pPr>
            <a:r>
              <a:rPr sz="2000" dirty="0">
                <a:latin typeface="Calibri"/>
                <a:cs typeface="Calibri"/>
              </a:rPr>
              <a:t>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entering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food </a:t>
            </a:r>
            <a:r>
              <a:rPr sz="2000" spc="-10" dirty="0">
                <a:latin typeface="Calibri"/>
                <a:cs typeface="Calibri"/>
              </a:rPr>
              <a:t>room,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after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break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spc="-5" dirty="0">
                <a:latin typeface="Calibri"/>
                <a:cs typeface="Calibri"/>
              </a:rPr>
              <a:t>handling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15" dirty="0">
                <a:latin typeface="Calibri"/>
                <a:cs typeface="Calibri"/>
              </a:rPr>
              <a:t>food.</a:t>
            </a:r>
            <a:endParaRPr sz="20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19405" algn="l"/>
              </a:tabLst>
            </a:pPr>
            <a:r>
              <a:rPr sz="2000" spc="-5" dirty="0">
                <a:latin typeface="Calibri"/>
                <a:cs typeface="Calibri"/>
              </a:rPr>
              <a:t>After putting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dressing</a:t>
            </a:r>
            <a:endParaRPr sz="20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19405" algn="l"/>
              </a:tabLst>
            </a:pP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dealing with</a:t>
            </a:r>
            <a:r>
              <a:rPr sz="2000" dirty="0">
                <a:latin typeface="Calibri"/>
                <a:cs typeface="Calibri"/>
              </a:rPr>
              <a:t> 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customer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baby’s </a:t>
            </a:r>
            <a:r>
              <a:rPr sz="2000" spc="-5" dirty="0">
                <a:latin typeface="Calibri"/>
                <a:cs typeface="Calibri"/>
              </a:rPr>
              <a:t>nappy</a:t>
            </a:r>
            <a:endParaRPr sz="20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19405" algn="l"/>
              </a:tabLst>
            </a:pP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handling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raw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food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eggs,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before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handling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ready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food.</a:t>
            </a:r>
            <a:endParaRPr sz="20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19405" algn="l"/>
              </a:tabLst>
            </a:pP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dirty="0">
                <a:latin typeface="Calibri"/>
                <a:cs typeface="Calibri"/>
              </a:rPr>
              <a:t> cleaning </a:t>
            </a:r>
            <a:r>
              <a:rPr sz="2000" spc="-5" dirty="0">
                <a:latin typeface="Calibri"/>
                <a:cs typeface="Calibri"/>
              </a:rPr>
              <a:t>up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animal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handling</a:t>
            </a:r>
            <a:r>
              <a:rPr sz="2000" spc="-20" dirty="0">
                <a:latin typeface="Calibri"/>
                <a:cs typeface="Calibri"/>
              </a:rPr>
              <a:t> boxes </a:t>
            </a:r>
            <a:r>
              <a:rPr sz="2000" spc="-10" dirty="0">
                <a:latin typeface="Calibri"/>
                <a:cs typeface="Calibri"/>
              </a:rPr>
              <a:t>contaminated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bird</a:t>
            </a:r>
            <a:r>
              <a:rPr sz="2000" spc="-5" dirty="0">
                <a:latin typeface="Calibri"/>
                <a:cs typeface="Calibri"/>
              </a:rPr>
              <a:t> dropping.</a:t>
            </a:r>
            <a:endParaRPr sz="2000">
              <a:latin typeface="Calibri"/>
              <a:cs typeface="Calibri"/>
            </a:endParaRPr>
          </a:p>
          <a:p>
            <a:pPr marL="260985" indent="-24892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261620" algn="l"/>
              </a:tabLst>
            </a:pP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combing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touching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hair,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face,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nose,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mouth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ears</a:t>
            </a:r>
            <a:endParaRPr sz="20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19405" algn="l"/>
              </a:tabLst>
            </a:pP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handling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waste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food.</a:t>
            </a:r>
            <a:endParaRPr sz="2000">
              <a:latin typeface="Calibri"/>
              <a:cs typeface="Calibri"/>
            </a:endParaRPr>
          </a:p>
          <a:p>
            <a:pPr marL="318770" indent="-30670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19405" algn="l"/>
              </a:tabLst>
            </a:pP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dirty="0">
                <a:latin typeface="Calibri"/>
                <a:cs typeface="Calibri"/>
              </a:rPr>
              <a:t> cleaning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handling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dirty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cloths,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crockery </a:t>
            </a:r>
            <a:r>
              <a:rPr sz="2000" spc="-10" dirty="0">
                <a:latin typeface="Calibri"/>
                <a:cs typeface="Calibri"/>
              </a:rPr>
              <a:t>.etc.</a:t>
            </a:r>
            <a:endParaRPr sz="200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89255" algn="l"/>
              </a:tabLst>
            </a:pP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handling</a:t>
            </a:r>
            <a:r>
              <a:rPr sz="2000" spc="-10" dirty="0">
                <a:latin typeface="Calibri"/>
                <a:cs typeface="Calibri"/>
              </a:rPr>
              <a:t> external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packaging,</a:t>
            </a:r>
            <a:r>
              <a:rPr sz="2000" spc="-15" dirty="0">
                <a:latin typeface="Calibri"/>
                <a:cs typeface="Calibri"/>
              </a:rPr>
              <a:t> flowers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money.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81800" y="5181650"/>
            <a:ext cx="2362200" cy="1676400"/>
            <a:chOff x="6781800" y="5181650"/>
            <a:chExt cx="2362200" cy="1676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800" y="5181650"/>
              <a:ext cx="1457325" cy="1473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609" y="6277643"/>
              <a:ext cx="868390" cy="5803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394208"/>
            <a:ext cx="4820920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nose,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mouth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ears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75000"/>
              </a:lnSpc>
              <a:tabLst>
                <a:tab pos="1336675" algn="l"/>
              </a:tabLst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Cuts,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boils,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whitlows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septic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spots. </a:t>
            </a:r>
            <a:r>
              <a:rPr sz="2400" b="1" spc="-5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Jewellery	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and perfume</a:t>
            </a:r>
            <a:endParaRPr sz="2400">
              <a:latin typeface="Calibri"/>
              <a:cs typeface="Calibri"/>
            </a:endParaRPr>
          </a:p>
          <a:p>
            <a:pPr marL="12700" marR="3712210">
              <a:lnSpc>
                <a:spcPct val="175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hair </a:t>
            </a:r>
            <a:r>
              <a:rPr sz="2400" b="1" spc="-5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king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Protective</a:t>
            </a:r>
            <a:r>
              <a:rPr sz="24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clothing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Hygiene</a:t>
            </a:r>
            <a:r>
              <a:rPr sz="24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training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8876" y="227075"/>
            <a:ext cx="1737360" cy="19781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5085" y="2389238"/>
            <a:ext cx="2007157" cy="16851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8876" y="4799076"/>
            <a:ext cx="1344168" cy="14782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200" y="5419099"/>
            <a:ext cx="1859026" cy="14084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" y="5260474"/>
            <a:ext cx="2359025" cy="1597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11607"/>
            <a:ext cx="4895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Understanding</a:t>
            </a:r>
            <a:r>
              <a:rPr sz="3200" spc="-85" dirty="0"/>
              <a:t> </a:t>
            </a:r>
            <a:r>
              <a:rPr sz="3200" spc="-10" dirty="0"/>
              <a:t>Food</a:t>
            </a:r>
            <a:r>
              <a:rPr sz="3200" spc="-40" dirty="0"/>
              <a:t> </a:t>
            </a:r>
            <a:r>
              <a:rPr sz="3200" spc="-10" dirty="0"/>
              <a:t>Hygiene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140" y="1008634"/>
            <a:ext cx="8608060" cy="404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Food</a:t>
            </a:r>
            <a:r>
              <a:rPr sz="18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hygiene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more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than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cleanliness</a:t>
            </a:r>
            <a:r>
              <a:rPr sz="18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......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Protecting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food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contamination,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harmful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bacteria,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poison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other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foreign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bodies.</a:t>
            </a:r>
            <a:endParaRPr sz="24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70840" algn="l"/>
              </a:tabLst>
            </a:pPr>
            <a:r>
              <a:rPr sz="2400" spc="-10" dirty="0">
                <a:latin typeface="Calibri"/>
                <a:cs typeface="Calibri"/>
              </a:rPr>
              <a:t>Preventing </a:t>
            </a:r>
            <a:r>
              <a:rPr sz="2400" spc="-20" dirty="0">
                <a:latin typeface="Calibri"/>
                <a:cs typeface="Calibri"/>
              </a:rPr>
              <a:t>any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bacteria present </a:t>
            </a:r>
            <a:r>
              <a:rPr sz="2400" dirty="0">
                <a:latin typeface="Calibri"/>
                <a:cs typeface="Calibri"/>
              </a:rPr>
              <a:t>multiplying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20" dirty="0">
                <a:latin typeface="Calibri"/>
                <a:cs typeface="Calibri"/>
              </a:rPr>
              <a:t>extent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would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illness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consumers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early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spoilage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food.</a:t>
            </a:r>
            <a:endParaRPr sz="2400">
              <a:latin typeface="Calibri"/>
              <a:cs typeface="Calibri"/>
            </a:endParaRPr>
          </a:p>
          <a:p>
            <a:pPr marL="341630" indent="-329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42265" algn="l"/>
              </a:tabLst>
            </a:pPr>
            <a:r>
              <a:rPr sz="2400" spc="-15" dirty="0">
                <a:latin typeface="Calibri"/>
                <a:cs typeface="Calibri"/>
              </a:rPr>
              <a:t>Destroying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any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harmful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bacteria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thorough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cooking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processing.</a:t>
            </a:r>
            <a:endParaRPr sz="240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1440"/>
              </a:spcBef>
              <a:buAutoNum type="arabicPeriod" startAt="4"/>
              <a:tabLst>
                <a:tab pos="309880" algn="l"/>
              </a:tabLst>
            </a:pPr>
            <a:r>
              <a:rPr sz="2400" spc="-10" dirty="0">
                <a:latin typeface="Calibri"/>
                <a:cs typeface="Calibri"/>
              </a:rPr>
              <a:t>Discarding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unfit</a:t>
            </a:r>
            <a:r>
              <a:rPr sz="2400" spc="-5" dirty="0">
                <a:latin typeface="Calibri"/>
                <a:cs typeface="Calibri"/>
              </a:rPr>
              <a:t> or </a:t>
            </a:r>
            <a:r>
              <a:rPr sz="2400" spc="-15" dirty="0">
                <a:latin typeface="Calibri"/>
                <a:cs typeface="Calibri"/>
              </a:rPr>
              <a:t>contaminated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food.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5712"/>
            <a:ext cx="5039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The</a:t>
            </a:r>
            <a:r>
              <a:rPr sz="3200" spc="-20" dirty="0"/>
              <a:t> </a:t>
            </a:r>
            <a:r>
              <a:rPr sz="3200" spc="-10" dirty="0"/>
              <a:t>cost</a:t>
            </a:r>
            <a:r>
              <a:rPr sz="3200" spc="-25" dirty="0"/>
              <a:t> </a:t>
            </a:r>
            <a:r>
              <a:rPr sz="3200" dirty="0"/>
              <a:t>of</a:t>
            </a:r>
            <a:r>
              <a:rPr sz="3200" spc="-5" dirty="0"/>
              <a:t> </a:t>
            </a:r>
            <a:r>
              <a:rPr sz="3200" dirty="0"/>
              <a:t>poor</a:t>
            </a:r>
            <a:r>
              <a:rPr sz="3200" spc="-25" dirty="0"/>
              <a:t> </a:t>
            </a:r>
            <a:r>
              <a:rPr sz="3200" spc="-15" dirty="0"/>
              <a:t>food</a:t>
            </a:r>
            <a:r>
              <a:rPr sz="3200" spc="-5" dirty="0"/>
              <a:t> </a:t>
            </a:r>
            <a:r>
              <a:rPr sz="3200" spc="-20" dirty="0"/>
              <a:t>hygiene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140" y="1156461"/>
            <a:ext cx="86061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Food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poisoning </a:t>
            </a:r>
            <a:r>
              <a:rPr sz="2400" spc="-10" dirty="0">
                <a:latin typeface="Calibri"/>
                <a:cs typeface="Calibri"/>
              </a:rPr>
              <a:t>outbreaks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sometimes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Food </a:t>
            </a:r>
            <a:r>
              <a:rPr sz="2400" spc="-10" dirty="0">
                <a:latin typeface="Calibri"/>
                <a:cs typeface="Calibri"/>
              </a:rPr>
              <a:t>contamination,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customer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complaints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brand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Pest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infestations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Waste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spoilage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closure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spc="-5" dirty="0">
                <a:latin typeface="Calibri"/>
                <a:cs typeface="Calibri"/>
              </a:rPr>
              <a:t> premises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4243705" algn="l"/>
              </a:tabLst>
            </a:pPr>
            <a:r>
              <a:rPr sz="2400" spc="-5" dirty="0">
                <a:latin typeface="Calibri"/>
                <a:cs typeface="Calibri"/>
              </a:rPr>
              <a:t>Fines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costs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legal</a:t>
            </a:r>
            <a:r>
              <a:rPr sz="2400" u="heavy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action</a:t>
            </a:r>
            <a:r>
              <a:rPr sz="2400" spc="-5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taken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because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contraventions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2390" y="3351403"/>
            <a:ext cx="114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</a:tabLst>
            </a:pP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dirty="0">
                <a:latin typeface="Calibri"/>
                <a:cs typeface="Calibri"/>
              </a:rPr>
              <a:t>t	</a:t>
            </a:r>
            <a:r>
              <a:rPr sz="2400" spc="-10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3351403"/>
            <a:ext cx="722122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  <a:tabLst>
                <a:tab pos="1586865" algn="l"/>
                <a:tab pos="3188970" algn="l"/>
                <a:tab pos="3721100" algn="l"/>
                <a:tab pos="5002530" algn="l"/>
                <a:tab pos="5520690" algn="l"/>
                <a:tab pos="6202045" algn="l"/>
                <a:tab pos="6955155" algn="l"/>
              </a:tabLst>
            </a:pP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giene	legisl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tion,	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	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ause	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	the	</a:t>
            </a:r>
            <a:r>
              <a:rPr sz="2400" spc="-5" dirty="0">
                <a:latin typeface="Calibri"/>
                <a:cs typeface="Calibri"/>
              </a:rPr>
              <a:t>sal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10" dirty="0">
                <a:latin typeface="Calibri"/>
                <a:cs typeface="Calibri"/>
              </a:rPr>
              <a:t>of  unsatisfactory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food.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7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Civil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taken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spc="-5" dirty="0">
                <a:latin typeface="Calibri"/>
                <a:cs typeface="Calibri"/>
              </a:rPr>
              <a:t> poisoning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suffers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7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Loss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production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food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destroyed</a:t>
            </a:r>
            <a:endParaRPr sz="2400">
              <a:latin typeface="Calibri"/>
              <a:cs typeface="Calibri"/>
            </a:endParaRPr>
          </a:p>
          <a:p>
            <a:pPr marL="355600" marR="96520" indent="-342900">
              <a:lnSpc>
                <a:spcPct val="100000"/>
              </a:lnSpc>
              <a:buAutoNum type="arabicPeriod" startAt="7"/>
              <a:tabLst>
                <a:tab pos="355600" algn="l"/>
                <a:tab pos="2820035" algn="l"/>
                <a:tab pos="4176395" algn="l"/>
                <a:tab pos="4970780" algn="l"/>
                <a:tab pos="6863715" algn="l"/>
              </a:tabLst>
            </a:pP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	cle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nin</a:t>
            </a:r>
            <a:r>
              <a:rPr sz="2400" dirty="0">
                <a:latin typeface="Calibri"/>
                <a:cs typeface="Calibri"/>
              </a:rPr>
              <a:t>g	and	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ce</a:t>
            </a:r>
            <a:r>
              <a:rPr sz="2400" spc="-1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	</a:t>
            </a:r>
            <a:r>
              <a:rPr sz="2400" spc="-10" dirty="0">
                <a:latin typeface="Calibri"/>
                <a:cs typeface="Calibri"/>
              </a:rPr>
              <a:t>of  </a:t>
            </a:r>
            <a:r>
              <a:rPr sz="2400" spc="-5" dirty="0">
                <a:latin typeface="Calibri"/>
                <a:cs typeface="Calibri"/>
              </a:rPr>
              <a:t>equipment.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3433" y="4814696"/>
            <a:ext cx="1173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damaged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5712"/>
            <a:ext cx="5770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The</a:t>
            </a:r>
            <a:r>
              <a:rPr sz="3200" spc="-15" dirty="0"/>
              <a:t> </a:t>
            </a:r>
            <a:r>
              <a:rPr sz="3200" spc="-10" dirty="0"/>
              <a:t>benefits</a:t>
            </a:r>
            <a:r>
              <a:rPr sz="3200" spc="-5" dirty="0"/>
              <a:t> </a:t>
            </a:r>
            <a:r>
              <a:rPr sz="3200" dirty="0"/>
              <a:t>of </a:t>
            </a:r>
            <a:r>
              <a:rPr sz="3200" spc="-10" dirty="0"/>
              <a:t>good</a:t>
            </a:r>
            <a:r>
              <a:rPr sz="3200" spc="-15" dirty="0"/>
              <a:t> food</a:t>
            </a:r>
            <a:r>
              <a:rPr sz="3200" dirty="0"/>
              <a:t> </a:t>
            </a:r>
            <a:r>
              <a:rPr sz="3200" spc="-20" dirty="0"/>
              <a:t>hygiene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7340" y="1004061"/>
            <a:ext cx="85293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8049895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fie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ome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epu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tion, </a:t>
            </a:r>
            <a:r>
              <a:rPr sz="2400" spc="-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ed 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busines</a:t>
            </a:r>
            <a:r>
              <a:rPr sz="2400" dirty="0">
                <a:latin typeface="Calibri"/>
                <a:cs typeface="Calibri"/>
              </a:rPr>
              <a:t>s	and  </a:t>
            </a:r>
            <a:r>
              <a:rPr sz="2400" spc="-15" dirty="0">
                <a:latin typeface="Calibri"/>
                <a:cs typeface="Calibri"/>
              </a:rPr>
              <a:t>brand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protection</a:t>
            </a:r>
            <a:endParaRPr sz="240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09880" algn="l"/>
              </a:tabLst>
            </a:pPr>
            <a:r>
              <a:rPr sz="2400" spc="-5" dirty="0">
                <a:latin typeface="Calibri"/>
                <a:cs typeface="Calibri"/>
              </a:rPr>
              <a:t>Compliance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food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safety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legislation</a:t>
            </a:r>
            <a:endParaRPr sz="240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09880" algn="l"/>
              </a:tabLst>
            </a:pPr>
            <a:r>
              <a:rPr sz="2400" spc="-5" dirty="0">
                <a:latin typeface="Calibri"/>
                <a:cs typeface="Calibri"/>
              </a:rPr>
              <a:t>Less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food </a:t>
            </a:r>
            <a:r>
              <a:rPr sz="2400" spc="-15" dirty="0">
                <a:latin typeface="Calibri"/>
                <a:cs typeface="Calibri"/>
              </a:rPr>
              <a:t>wastage</a:t>
            </a:r>
            <a:endParaRPr sz="24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1440"/>
              </a:spcBef>
              <a:buFont typeface="Calibri"/>
              <a:buAutoNum type="arabicPeriod"/>
              <a:tabLst>
                <a:tab pos="390525" algn="l"/>
                <a:tab pos="391160" algn="l"/>
                <a:tab pos="1210310" algn="l"/>
                <a:tab pos="2352040" algn="l"/>
                <a:tab pos="3862704" algn="l"/>
                <a:tab pos="4801235" algn="l"/>
                <a:tab pos="5490210" algn="l"/>
                <a:tab pos="6510020" algn="l"/>
                <a:tab pos="7124700" algn="l"/>
                <a:tab pos="7973695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	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orkin</a:t>
            </a:r>
            <a:r>
              <a:rPr sz="2400" dirty="0">
                <a:latin typeface="Calibri"/>
                <a:cs typeface="Calibri"/>
              </a:rPr>
              <a:t>g	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itions,	</a:t>
            </a:r>
            <a:r>
              <a:rPr sz="2400" spc="-5" dirty="0">
                <a:latin typeface="Calibri"/>
                <a:cs typeface="Calibri"/>
              </a:rPr>
              <a:t>hig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er	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f	m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ale	and	l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er	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f  </a:t>
            </a:r>
            <a:r>
              <a:rPr sz="2400" spc="-30" dirty="0">
                <a:latin typeface="Calibri"/>
                <a:cs typeface="Calibri"/>
              </a:rPr>
              <a:t>turnover,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15" dirty="0">
                <a:latin typeface="Calibri"/>
                <a:cs typeface="Calibri"/>
              </a:rPr>
              <a:t> promote</a:t>
            </a:r>
            <a:r>
              <a:rPr sz="2400" spc="-5" dirty="0">
                <a:latin typeface="Calibri"/>
                <a:cs typeface="Calibri"/>
              </a:rPr>
              <a:t> increased </a:t>
            </a:r>
            <a:r>
              <a:rPr sz="2400" spc="-10" dirty="0">
                <a:latin typeface="Calibri"/>
                <a:cs typeface="Calibri"/>
              </a:rPr>
              <a:t>productivity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3082" y="3809998"/>
            <a:ext cx="3348609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36931"/>
            <a:ext cx="1413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Bac</a:t>
            </a:r>
            <a:r>
              <a:rPr sz="3200" spc="-25" dirty="0"/>
              <a:t>t</a:t>
            </a:r>
            <a:r>
              <a:rPr sz="3200" spc="-5" dirty="0"/>
              <a:t>eria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140" y="1210436"/>
            <a:ext cx="868299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Bacteria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microscopic organisms, often </a:t>
            </a:r>
            <a:r>
              <a:rPr sz="2400" spc="-20" dirty="0">
                <a:latin typeface="Calibri"/>
                <a:cs typeface="Calibri"/>
              </a:rPr>
              <a:t>referred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germs, which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 found</a:t>
            </a:r>
            <a:r>
              <a:rPr sz="2400" spc="10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everywhere, </a:t>
            </a:r>
            <a:r>
              <a:rPr sz="2400" dirty="0">
                <a:latin typeface="Calibri"/>
                <a:cs typeface="Calibri"/>
              </a:rPr>
              <a:t>including </a:t>
            </a:r>
            <a:r>
              <a:rPr sz="2400" spc="-10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and in </a:t>
            </a:r>
            <a:r>
              <a:rPr sz="2400" spc="-10" dirty="0">
                <a:latin typeface="Calibri"/>
                <a:cs typeface="Calibri"/>
              </a:rPr>
              <a:t>man,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20" dirty="0">
                <a:latin typeface="Calibri"/>
                <a:cs typeface="Calibri"/>
              </a:rPr>
              <a:t>food </a:t>
            </a:r>
            <a:r>
              <a:rPr sz="2400" dirty="0">
                <a:latin typeface="Calibri"/>
                <a:cs typeface="Calibri"/>
              </a:rPr>
              <a:t>,in </a:t>
            </a:r>
            <a:r>
              <a:rPr sz="2400" spc="-50" dirty="0">
                <a:latin typeface="Calibri"/>
                <a:cs typeface="Calibri"/>
              </a:rPr>
              <a:t>water, 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soil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60" dirty="0">
                <a:latin typeface="Calibri"/>
                <a:cs typeface="Calibri"/>
              </a:rPr>
              <a:t>air.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920"/>
              </a:spcBef>
            </a:pPr>
            <a:r>
              <a:rPr sz="2400" spc="-10" dirty="0">
                <a:latin typeface="Calibri"/>
                <a:cs typeface="Calibri"/>
              </a:rPr>
              <a:t>Most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Bacteria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harmless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essential.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" y="3276549"/>
            <a:ext cx="3975100" cy="30058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49092" y="6410959"/>
            <a:ext cx="3160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00AF50"/>
                </a:solidFill>
                <a:latin typeface="Calibri"/>
                <a:cs typeface="Calibri"/>
              </a:rPr>
              <a:t>Bacteria</a:t>
            </a:r>
            <a:r>
              <a:rPr sz="2400" b="1" i="1" spc="-20" dirty="0">
                <a:solidFill>
                  <a:srgbClr val="00AF50"/>
                </a:solidFill>
                <a:latin typeface="Calibri"/>
                <a:cs typeface="Calibri"/>
              </a:rPr>
              <a:t> exit </a:t>
            </a:r>
            <a:r>
              <a:rPr sz="2400" b="1" i="1" spc="-10" dirty="0">
                <a:solidFill>
                  <a:srgbClr val="00AF50"/>
                </a:solidFill>
                <a:latin typeface="Calibri"/>
                <a:cs typeface="Calibri"/>
              </a:rPr>
              <a:t>everywhere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77584"/>
            <a:ext cx="1057275" cy="107621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391405" y="3200400"/>
            <a:ext cx="4591050" cy="3657600"/>
            <a:chOff x="4391405" y="3200400"/>
            <a:chExt cx="4591050" cy="36576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1405" y="3200400"/>
              <a:ext cx="4506467" cy="31508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6664" y="6215824"/>
              <a:ext cx="875169" cy="6421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077213"/>
            <a:ext cx="1237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5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ar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m</a:t>
            </a:r>
            <a:r>
              <a:rPr sz="2800" b="1" spc="-5" dirty="0">
                <a:solidFill>
                  <a:srgbClr val="6F2F9F"/>
                </a:solidFill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2094" y="1127505"/>
            <a:ext cx="6080125" cy="7708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0800" marR="43180">
              <a:lnSpc>
                <a:spcPts val="2990"/>
              </a:lnSpc>
              <a:spcBef>
                <a:spcPts val="85"/>
              </a:spcBef>
              <a:tabLst>
                <a:tab pos="827405" algn="l"/>
                <a:tab pos="1879600" algn="l"/>
              </a:tabLst>
            </a:pPr>
            <a:r>
              <a:rPr sz="2400" spc="-5" dirty="0">
                <a:solidFill>
                  <a:srgbClr val="993300"/>
                </a:solidFill>
                <a:latin typeface="Calibri"/>
                <a:cs typeface="Calibri"/>
              </a:rPr>
              <a:t>37</a:t>
            </a:r>
            <a:r>
              <a:rPr sz="2400" spc="-7" baseline="24305" dirty="0">
                <a:solidFill>
                  <a:srgbClr val="993300"/>
                </a:solidFill>
                <a:latin typeface="Calibri"/>
                <a:cs typeface="Calibri"/>
              </a:rPr>
              <a:t>0</a:t>
            </a:r>
            <a:r>
              <a:rPr sz="2400" spc="254" baseline="2430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993300"/>
                </a:solidFill>
                <a:latin typeface="Calibri"/>
                <a:cs typeface="Calibri"/>
              </a:rPr>
              <a:t>C	- </a:t>
            </a:r>
            <a:r>
              <a:rPr sz="2400" spc="-10" dirty="0">
                <a:solidFill>
                  <a:srgbClr val="993300"/>
                </a:solidFill>
                <a:latin typeface="Calibri"/>
                <a:cs typeface="Calibri"/>
              </a:rPr>
              <a:t>Best </a:t>
            </a:r>
            <a:r>
              <a:rPr sz="2400" spc="-15" dirty="0">
                <a:solidFill>
                  <a:srgbClr val="993300"/>
                </a:solidFill>
                <a:latin typeface="Calibri"/>
                <a:cs typeface="Calibri"/>
              </a:rPr>
              <a:t>temperature </a:t>
            </a:r>
            <a:r>
              <a:rPr sz="2400" spc="-20" dirty="0">
                <a:solidFill>
                  <a:srgbClr val="993300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99330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993300"/>
                </a:solidFill>
                <a:latin typeface="Calibri"/>
                <a:cs typeface="Calibri"/>
              </a:rPr>
              <a:t>growth </a:t>
            </a:r>
            <a:r>
              <a:rPr sz="2400" spc="-5" dirty="0">
                <a:solidFill>
                  <a:srgbClr val="993300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993300"/>
                </a:solidFill>
                <a:latin typeface="Calibri"/>
                <a:cs typeface="Calibri"/>
              </a:rPr>
              <a:t>most </a:t>
            </a:r>
            <a:r>
              <a:rPr sz="2400" spc="-53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3300"/>
                </a:solidFill>
                <a:latin typeface="Calibri"/>
                <a:cs typeface="Calibri"/>
              </a:rPr>
              <a:t>poisoning	bacteria(</a:t>
            </a:r>
            <a:r>
              <a:rPr sz="2400" spc="-3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3300"/>
                </a:solidFill>
                <a:latin typeface="Calibri"/>
                <a:cs typeface="Calibri"/>
              </a:rPr>
              <a:t>body </a:t>
            </a:r>
            <a:r>
              <a:rPr sz="2400" spc="-15" dirty="0">
                <a:solidFill>
                  <a:srgbClr val="993300"/>
                </a:solidFill>
                <a:latin typeface="Calibri"/>
                <a:cs typeface="Calibri"/>
              </a:rPr>
              <a:t>temperature)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892300">
              <a:lnSpc>
                <a:spcPct val="100000"/>
              </a:lnSpc>
              <a:spcBef>
                <a:spcPts val="1780"/>
              </a:spcBef>
              <a:tabLst>
                <a:tab pos="2669540" algn="l"/>
                <a:tab pos="3677285" algn="l"/>
              </a:tabLst>
            </a:pPr>
            <a:r>
              <a:rPr spc="-10" dirty="0"/>
              <a:t>20</a:t>
            </a:r>
            <a:r>
              <a:rPr sz="2400" spc="-15" baseline="24305" dirty="0"/>
              <a:t>0</a:t>
            </a:r>
            <a:r>
              <a:rPr sz="2400" spc="254" baseline="24305" dirty="0"/>
              <a:t> </a:t>
            </a:r>
            <a:r>
              <a:rPr sz="2400" dirty="0"/>
              <a:t>C	-</a:t>
            </a:r>
            <a:r>
              <a:rPr sz="2400" spc="-5" dirty="0"/>
              <a:t> 50</a:t>
            </a:r>
            <a:r>
              <a:rPr sz="2400" spc="-7" baseline="24305" dirty="0"/>
              <a:t>0</a:t>
            </a:r>
            <a:r>
              <a:rPr sz="2400" spc="254" baseline="24305" dirty="0"/>
              <a:t> </a:t>
            </a:r>
            <a:r>
              <a:rPr sz="2400" dirty="0"/>
              <a:t>C	-</a:t>
            </a:r>
            <a:r>
              <a:rPr sz="2400" spc="-20" dirty="0"/>
              <a:t> </a:t>
            </a:r>
            <a:r>
              <a:rPr sz="2400" spc="-5" dirty="0"/>
              <a:t>Bacteria</a:t>
            </a:r>
            <a:r>
              <a:rPr sz="2400" spc="-40" dirty="0"/>
              <a:t> </a:t>
            </a:r>
            <a:r>
              <a:rPr sz="2400" spc="-10" dirty="0"/>
              <a:t>growth</a:t>
            </a:r>
            <a:r>
              <a:rPr sz="2400" spc="-5" dirty="0"/>
              <a:t> quit</a:t>
            </a:r>
            <a:r>
              <a:rPr sz="2400" spc="-10" dirty="0"/>
              <a:t> </a:t>
            </a:r>
            <a:r>
              <a:rPr sz="2400" spc="-5" dirty="0"/>
              <a:t>quickly</a:t>
            </a:r>
            <a:endParaRPr sz="2400"/>
          </a:p>
          <a:p>
            <a:pPr marL="1892300" marR="2478405">
              <a:lnSpc>
                <a:spcPct val="158300"/>
              </a:lnSpc>
              <a:spcBef>
                <a:spcPts val="5"/>
              </a:spcBef>
              <a:tabLst>
                <a:tab pos="3232150" algn="l"/>
              </a:tabLst>
            </a:pPr>
            <a:r>
              <a:rPr spc="-5" dirty="0">
                <a:solidFill>
                  <a:srgbClr val="FF0000"/>
                </a:solidFill>
              </a:rPr>
              <a:t>5</a:t>
            </a:r>
            <a:r>
              <a:rPr sz="2400" spc="-7" baseline="24305" dirty="0">
                <a:solidFill>
                  <a:srgbClr val="FF0000"/>
                </a:solidFill>
              </a:rPr>
              <a:t>0</a:t>
            </a:r>
            <a:r>
              <a:rPr sz="2400" spc="240" baseline="2430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C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63</a:t>
            </a:r>
            <a:r>
              <a:rPr sz="2400" spc="-7" baseline="24305" dirty="0">
                <a:solidFill>
                  <a:srgbClr val="FF0000"/>
                </a:solidFill>
              </a:rPr>
              <a:t>0</a:t>
            </a:r>
            <a:r>
              <a:rPr sz="2400" spc="247" baseline="2430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C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-</a:t>
            </a:r>
            <a:r>
              <a:rPr sz="2400" spc="-20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Danger </a:t>
            </a:r>
            <a:r>
              <a:rPr sz="2400" spc="-15" dirty="0">
                <a:solidFill>
                  <a:srgbClr val="FF0000"/>
                </a:solidFill>
              </a:rPr>
              <a:t>Zone </a:t>
            </a:r>
            <a:r>
              <a:rPr sz="2400" spc="-53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0000FF"/>
                </a:solidFill>
              </a:rPr>
              <a:t>1</a:t>
            </a:r>
            <a:r>
              <a:rPr sz="2400" spc="-7" baseline="24305" dirty="0">
                <a:solidFill>
                  <a:srgbClr val="0000FF"/>
                </a:solidFill>
              </a:rPr>
              <a:t>0</a:t>
            </a:r>
            <a:r>
              <a:rPr sz="2400" spc="254" baseline="24305" dirty="0">
                <a:solidFill>
                  <a:srgbClr val="0000FF"/>
                </a:solidFill>
              </a:rPr>
              <a:t> </a:t>
            </a:r>
            <a:r>
              <a:rPr sz="2400" dirty="0">
                <a:solidFill>
                  <a:srgbClr val="0000FF"/>
                </a:solidFill>
              </a:rPr>
              <a:t>C</a:t>
            </a:r>
            <a:r>
              <a:rPr sz="2400" spc="-15" dirty="0">
                <a:solidFill>
                  <a:srgbClr val="0000FF"/>
                </a:solidFill>
              </a:rPr>
              <a:t> </a:t>
            </a:r>
            <a:r>
              <a:rPr sz="2400" dirty="0">
                <a:solidFill>
                  <a:srgbClr val="0000FF"/>
                </a:solidFill>
              </a:rPr>
              <a:t>-</a:t>
            </a:r>
            <a:r>
              <a:rPr sz="2400" spc="-10" dirty="0">
                <a:solidFill>
                  <a:srgbClr val="0000FF"/>
                </a:solidFill>
              </a:rPr>
              <a:t> </a:t>
            </a:r>
            <a:r>
              <a:rPr sz="2400" spc="-5" dirty="0">
                <a:solidFill>
                  <a:srgbClr val="0000FF"/>
                </a:solidFill>
              </a:rPr>
              <a:t>4</a:t>
            </a:r>
            <a:r>
              <a:rPr sz="2400" spc="-7" baseline="24305" dirty="0">
                <a:solidFill>
                  <a:srgbClr val="0000FF"/>
                </a:solidFill>
              </a:rPr>
              <a:t>0</a:t>
            </a:r>
            <a:r>
              <a:rPr sz="2400" spc="262" baseline="24305" dirty="0">
                <a:solidFill>
                  <a:srgbClr val="0000FF"/>
                </a:solidFill>
              </a:rPr>
              <a:t> </a:t>
            </a:r>
            <a:r>
              <a:rPr sz="2400" dirty="0">
                <a:solidFill>
                  <a:srgbClr val="0000FF"/>
                </a:solidFill>
              </a:rPr>
              <a:t>C	-</a:t>
            </a:r>
            <a:r>
              <a:rPr sz="2400" spc="-15" dirty="0">
                <a:solidFill>
                  <a:srgbClr val="0000FF"/>
                </a:solidFill>
              </a:rPr>
              <a:t> </a:t>
            </a:r>
            <a:r>
              <a:rPr sz="2400" spc="-5" dirty="0">
                <a:solidFill>
                  <a:srgbClr val="0000FF"/>
                </a:solidFill>
              </a:rPr>
              <a:t>Sleepy</a:t>
            </a:r>
            <a:endParaRPr sz="2400"/>
          </a:p>
          <a:p>
            <a:pPr marL="1892300">
              <a:lnSpc>
                <a:spcPct val="100000"/>
              </a:lnSpc>
              <a:spcBef>
                <a:spcPts val="2160"/>
              </a:spcBef>
            </a:pPr>
            <a:r>
              <a:rPr spc="-5" dirty="0">
                <a:solidFill>
                  <a:srgbClr val="D50092"/>
                </a:solidFill>
              </a:rPr>
              <a:t>-18</a:t>
            </a:r>
            <a:r>
              <a:rPr sz="2400" spc="-7" baseline="24305" dirty="0">
                <a:solidFill>
                  <a:srgbClr val="D50092"/>
                </a:solidFill>
              </a:rPr>
              <a:t>0</a:t>
            </a:r>
            <a:r>
              <a:rPr sz="2400" spc="217" baseline="24305" dirty="0">
                <a:solidFill>
                  <a:srgbClr val="D50092"/>
                </a:solidFill>
              </a:rPr>
              <a:t> </a:t>
            </a:r>
            <a:r>
              <a:rPr sz="2400" dirty="0">
                <a:solidFill>
                  <a:srgbClr val="D50092"/>
                </a:solidFill>
              </a:rPr>
              <a:t>C</a:t>
            </a:r>
            <a:r>
              <a:rPr sz="2400" spc="-40" dirty="0">
                <a:solidFill>
                  <a:srgbClr val="D50092"/>
                </a:solidFill>
              </a:rPr>
              <a:t> </a:t>
            </a:r>
            <a:r>
              <a:rPr sz="2400" dirty="0">
                <a:solidFill>
                  <a:srgbClr val="D50092"/>
                </a:solidFill>
              </a:rPr>
              <a:t>–</a:t>
            </a:r>
            <a:r>
              <a:rPr sz="2400" spc="-20" dirty="0">
                <a:solidFill>
                  <a:srgbClr val="D50092"/>
                </a:solidFill>
              </a:rPr>
              <a:t> </a:t>
            </a:r>
            <a:r>
              <a:rPr sz="2400" dirty="0">
                <a:solidFill>
                  <a:srgbClr val="D50092"/>
                </a:solidFill>
              </a:rPr>
              <a:t>No</a:t>
            </a:r>
            <a:r>
              <a:rPr sz="2400" spc="-35" dirty="0">
                <a:solidFill>
                  <a:srgbClr val="D50092"/>
                </a:solidFill>
              </a:rPr>
              <a:t> </a:t>
            </a:r>
            <a:r>
              <a:rPr sz="2400" spc="-10" dirty="0">
                <a:solidFill>
                  <a:srgbClr val="D50092"/>
                </a:solidFill>
              </a:rPr>
              <a:t>growth</a:t>
            </a:r>
            <a:endParaRPr sz="2400"/>
          </a:p>
          <a:p>
            <a:pPr marL="63500">
              <a:lnSpc>
                <a:spcPct val="100000"/>
              </a:lnSpc>
              <a:spcBef>
                <a:spcPts val="1290"/>
              </a:spcBef>
            </a:pPr>
            <a:r>
              <a:rPr sz="2800" b="1" spc="-15" dirty="0">
                <a:latin typeface="Calibri"/>
                <a:cs typeface="Calibri"/>
              </a:rPr>
              <a:t>Food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moisture</a:t>
            </a:r>
            <a:endParaRPr sz="28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165"/>
              </a:spcBef>
            </a:pP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35712"/>
            <a:ext cx="5834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Requirements</a:t>
            </a:r>
            <a:r>
              <a:rPr sz="3200" spc="-50" dirty="0"/>
              <a:t> </a:t>
            </a:r>
            <a:r>
              <a:rPr sz="3200" spc="-20" dirty="0"/>
              <a:t>for</a:t>
            </a:r>
            <a:r>
              <a:rPr sz="3200" spc="5" dirty="0"/>
              <a:t> </a:t>
            </a:r>
            <a:r>
              <a:rPr sz="3200" spc="-5" dirty="0"/>
              <a:t>bacterial</a:t>
            </a:r>
            <a:r>
              <a:rPr sz="3200" spc="-45" dirty="0"/>
              <a:t> </a:t>
            </a:r>
            <a:r>
              <a:rPr sz="3200" spc="-5" dirty="0"/>
              <a:t>growth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3476" y="3656076"/>
            <a:ext cx="2311907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0" y="533400"/>
            <a:ext cx="4634865" cy="5943600"/>
            <a:chOff x="3962400" y="533400"/>
            <a:chExt cx="4634865" cy="594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533400"/>
              <a:ext cx="4634865" cy="594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48400" y="2468879"/>
              <a:ext cx="1270" cy="2362200"/>
            </a:xfrm>
            <a:custGeom>
              <a:avLst/>
              <a:gdLst/>
              <a:ahLst/>
              <a:cxnLst/>
              <a:rect l="l" t="t" r="r" b="b"/>
              <a:pathLst>
                <a:path w="1270" h="2362200">
                  <a:moveTo>
                    <a:pt x="0" y="2362200"/>
                  </a:moveTo>
                  <a:lnTo>
                    <a:pt x="762" y="0"/>
                  </a:lnTo>
                </a:path>
              </a:pathLst>
            </a:custGeom>
            <a:ln w="5715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087" y="2048045"/>
            <a:ext cx="2874365" cy="300804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247638" y="2575560"/>
            <a:ext cx="1270" cy="2193925"/>
          </a:xfrm>
          <a:custGeom>
            <a:avLst/>
            <a:gdLst/>
            <a:ahLst/>
            <a:cxnLst/>
            <a:rect l="l" t="t" r="r" b="b"/>
            <a:pathLst>
              <a:path w="1270" h="2193925">
                <a:moveTo>
                  <a:pt x="0" y="2193797"/>
                </a:moveTo>
                <a:lnTo>
                  <a:pt x="762" y="0"/>
                </a:lnTo>
              </a:path>
            </a:pathLst>
          </a:custGeom>
          <a:ln w="5715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5621337"/>
            <a:ext cx="3133725" cy="12366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311607"/>
            <a:ext cx="2415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High</a:t>
            </a:r>
            <a:r>
              <a:rPr sz="3200" spc="-55" dirty="0"/>
              <a:t> </a:t>
            </a:r>
            <a:r>
              <a:rPr sz="3200" spc="-5" dirty="0"/>
              <a:t>risk</a:t>
            </a:r>
            <a:r>
              <a:rPr sz="3200" spc="-40" dirty="0"/>
              <a:t> </a:t>
            </a:r>
            <a:r>
              <a:rPr sz="3200" spc="-10" dirty="0"/>
              <a:t>Food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07340" y="1159509"/>
            <a:ext cx="8530590" cy="480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High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risk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foods</a:t>
            </a:r>
            <a:r>
              <a:rPr sz="2000" spc="-10" dirty="0">
                <a:latin typeface="Calibri"/>
                <a:cs typeface="Calibri"/>
              </a:rPr>
              <a:t> are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ready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 –to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eat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 foods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5" dirty="0">
                <a:latin typeface="Calibri"/>
                <a:cs typeface="Calibri"/>
              </a:rPr>
              <a:t>support</a:t>
            </a:r>
            <a:r>
              <a:rPr sz="2000" dirty="0">
                <a:latin typeface="Calibri"/>
                <a:cs typeface="Calibri"/>
              </a:rPr>
              <a:t> the </a:t>
            </a:r>
            <a:r>
              <a:rPr sz="2000" spc="-5" dirty="0">
                <a:latin typeface="Calibri"/>
                <a:cs typeface="Calibri"/>
              </a:rPr>
              <a:t>multiplication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harmful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harmful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bacteria</a:t>
            </a:r>
            <a:r>
              <a:rPr sz="2000" dirty="0">
                <a:latin typeface="Calibri"/>
                <a:cs typeface="Calibri"/>
              </a:rPr>
              <a:t> 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-5" dirty="0">
                <a:latin typeface="Calibri"/>
                <a:cs typeface="Calibri"/>
              </a:rPr>
              <a:t> intended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consumption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without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treatment,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such </a:t>
            </a:r>
            <a:r>
              <a:rPr sz="2000" dirty="0">
                <a:latin typeface="Calibri"/>
                <a:cs typeface="Calibri"/>
              </a:rPr>
              <a:t>as cooking,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would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destroy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such </a:t>
            </a:r>
            <a:r>
              <a:rPr sz="2000" spc="-10" dirty="0">
                <a:latin typeface="Calibri"/>
                <a:cs typeface="Calibri"/>
              </a:rPr>
              <a:t>organisms.</a:t>
            </a:r>
            <a:endParaRPr sz="2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These</a:t>
            </a:r>
            <a:r>
              <a:rPr sz="2000" spc="-10" dirty="0">
                <a:latin typeface="Calibri"/>
                <a:cs typeface="Calibri"/>
              </a:rPr>
              <a:t> foods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usually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Calibri"/>
                <a:cs typeface="Calibri"/>
              </a:rPr>
              <a:t>proteins.</a:t>
            </a:r>
            <a:endParaRPr sz="2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Require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E36C09"/>
                </a:solidFill>
                <a:latin typeface="Calibri"/>
                <a:cs typeface="Calibri"/>
              </a:rPr>
              <a:t>refrigerated</a:t>
            </a:r>
            <a:r>
              <a:rPr sz="2000" b="1" spc="1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E36C09"/>
                </a:solidFill>
                <a:latin typeface="Calibri"/>
                <a:cs typeface="Calibri"/>
              </a:rPr>
              <a:t>storage</a:t>
            </a:r>
            <a:r>
              <a:rPr sz="2000" spc="-15" dirty="0">
                <a:solidFill>
                  <a:srgbClr val="E36C09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  <a:spcBef>
                <a:spcPts val="930"/>
              </a:spcBef>
            </a:pP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They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must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be 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kept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 separate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from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raw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foods.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Example....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Calibri"/>
                <a:cs typeface="Calibri"/>
              </a:rPr>
              <a:t>Cooked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cooked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poultry.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Calibri"/>
                <a:cs typeface="Calibri"/>
              </a:rPr>
              <a:t>Cooked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paste,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gravy,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stews.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Milk,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cream,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artificial</a:t>
            </a:r>
            <a:r>
              <a:rPr sz="2400" spc="-5" dirty="0">
                <a:latin typeface="Calibri"/>
                <a:cs typeface="Calibri"/>
              </a:rPr>
              <a:t> cream,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custards,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dairy </a:t>
            </a:r>
            <a:r>
              <a:rPr sz="2400" spc="-10" dirty="0">
                <a:latin typeface="Calibri"/>
                <a:cs typeface="Calibri"/>
              </a:rPr>
              <a:t>produce.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Eggs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products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20" dirty="0">
                <a:latin typeface="Calibri"/>
                <a:cs typeface="Calibri"/>
              </a:rPr>
              <a:t> raw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eggs.</a:t>
            </a:r>
            <a:endParaRPr sz="2400">
              <a:latin typeface="Calibri"/>
              <a:cs typeface="Calibri"/>
            </a:endParaRPr>
          </a:p>
          <a:p>
            <a:pPr marL="469900" marR="762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1778635" algn="l"/>
                <a:tab pos="2382520" algn="l"/>
                <a:tab pos="3201035" algn="l"/>
                <a:tab pos="3756025" algn="l"/>
                <a:tab pos="4578985" algn="l"/>
                <a:tab pos="5839460" algn="l"/>
                <a:tab pos="6933565" algn="l"/>
                <a:tab pos="8047990" algn="l"/>
              </a:tabLst>
            </a:pP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dirty="0">
                <a:latin typeface="Calibri"/>
                <a:cs typeface="Calibri"/>
              </a:rPr>
              <a:t>ellfish	and	</a:t>
            </a:r>
            <a:r>
              <a:rPr sz="2400" spc="-5" dirty="0">
                <a:latin typeface="Calibri"/>
                <a:cs typeface="Calibri"/>
              </a:rPr>
              <a:t>othe</a:t>
            </a:r>
            <a:r>
              <a:rPr sz="2400" dirty="0">
                <a:latin typeface="Calibri"/>
                <a:cs typeface="Calibri"/>
              </a:rPr>
              <a:t>r	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a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	including	</a:t>
            </a:r>
            <a:r>
              <a:rPr sz="2400" spc="-20" dirty="0">
                <a:latin typeface="Calibri"/>
                <a:cs typeface="Calibri"/>
              </a:rPr>
              <a:t>oy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wns,	and  </a:t>
            </a:r>
            <a:r>
              <a:rPr sz="2400" spc="-15" dirty="0">
                <a:latin typeface="Calibri"/>
                <a:cs typeface="Calibri"/>
              </a:rPr>
              <a:t>crabs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569</Words>
  <Application>Microsoft Office PowerPoint</Application>
  <PresentationFormat>On-screen Show (4:3)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Chapter -1: Introductory Food Hygiene </vt:lpstr>
      <vt:lpstr>FOOD  HYGIENE</vt:lpstr>
      <vt:lpstr>Understanding Food Hygiene</vt:lpstr>
      <vt:lpstr>The cost of poor food hygiene</vt:lpstr>
      <vt:lpstr>The benefits of good food hygiene</vt:lpstr>
      <vt:lpstr>Bacteria</vt:lpstr>
      <vt:lpstr>Requirements for bacterial growth</vt:lpstr>
      <vt:lpstr>PowerPoint Presentation</vt:lpstr>
      <vt:lpstr>High risk Food</vt:lpstr>
      <vt:lpstr>PowerPoint Presentation</vt:lpstr>
      <vt:lpstr>Food Poisoning</vt:lpstr>
      <vt:lpstr>Food poisoning may be caused by:</vt:lpstr>
      <vt:lpstr>The Prevention of food poisoning</vt:lpstr>
      <vt:lpstr>How to Protected food from contamination</vt:lpstr>
      <vt:lpstr>How to prevent bacteria within food from multiplying</vt:lpstr>
      <vt:lpstr>How to destroy bacteria within food</vt:lpstr>
      <vt:lpstr>Food spoilage and preservation</vt:lpstr>
      <vt:lpstr>Signs of spoilage</vt:lpstr>
      <vt:lpstr>Food preservation</vt:lpstr>
      <vt:lpstr>PowerPoint Presentation</vt:lpstr>
      <vt:lpstr>Personal Hygiene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 HYGIENE</dc:title>
  <dc:creator>admin</dc:creator>
  <cp:lastModifiedBy>admin</cp:lastModifiedBy>
  <cp:revision>4</cp:revision>
  <dcterms:created xsi:type="dcterms:W3CDTF">2021-05-19T07:44:21Z</dcterms:created>
  <dcterms:modified xsi:type="dcterms:W3CDTF">2024-03-09T05:09:25Z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2021-05-19T00:00:00Z</vt:filetime>
  </property>
</Properties>
</file>