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8" r:id="rId6"/>
    <p:sldId id="278" r:id="rId7"/>
    <p:sldId id="277" r:id="rId8"/>
    <p:sldId id="262" r:id="rId9"/>
    <p:sldId id="259"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2"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51EE02F-AAED-438C-8934-1AAB4A0D6AE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8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49188-1C37-4666-9788-037E524356ED}"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EE02F-AAED-438C-8934-1AAB4A0D6AE8}" type="slidenum">
              <a:rPr lang="en-US" smtClean="0"/>
              <a:t>‹#›</a:t>
            </a:fld>
            <a:endParaRPr lang="en-US"/>
          </a:p>
        </p:txBody>
      </p:sp>
    </p:spTree>
    <p:extLst>
      <p:ext uri="{BB962C8B-B14F-4D97-AF65-F5344CB8AC3E}">
        <p14:creationId xmlns:p14="http://schemas.microsoft.com/office/powerpoint/2010/main" val="186743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EE02F-AAED-438C-8934-1AAB4A0D6AE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10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EE02F-AAED-438C-8934-1AAB4A0D6AE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01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EE02F-AAED-438C-8934-1AAB4A0D6AE8}" type="slidenum">
              <a:rPr lang="en-US" smtClean="0"/>
              <a:t>‹#›</a:t>
            </a:fld>
            <a:endParaRPr lang="en-US"/>
          </a:p>
        </p:txBody>
      </p:sp>
    </p:spTree>
    <p:extLst>
      <p:ext uri="{BB962C8B-B14F-4D97-AF65-F5344CB8AC3E}">
        <p14:creationId xmlns:p14="http://schemas.microsoft.com/office/powerpoint/2010/main" val="263671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EE02F-AAED-438C-8934-1AAB4A0D6AE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2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EE02F-AAED-438C-8934-1AAB4A0D6AE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37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EE02F-AAED-438C-8934-1AAB4A0D6AE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27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EE02F-AAED-438C-8934-1AAB4A0D6AE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6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EE02F-AAED-438C-8934-1AAB4A0D6AE8}" type="slidenum">
              <a:rPr lang="en-US" smtClean="0"/>
              <a:t>‹#›</a:t>
            </a:fld>
            <a:endParaRPr lang="en-US"/>
          </a:p>
        </p:txBody>
      </p:sp>
    </p:spTree>
    <p:extLst>
      <p:ext uri="{BB962C8B-B14F-4D97-AF65-F5344CB8AC3E}">
        <p14:creationId xmlns:p14="http://schemas.microsoft.com/office/powerpoint/2010/main" val="223410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49188-1C37-4666-9788-037E524356ED}"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EE02F-AAED-438C-8934-1AAB4A0D6AE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748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C49188-1C37-4666-9788-037E524356ED}"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EE02F-AAED-438C-8934-1AAB4A0D6AE8}" type="slidenum">
              <a:rPr lang="en-US" smtClean="0"/>
              <a:t>‹#›</a:t>
            </a:fld>
            <a:endParaRPr lang="en-US"/>
          </a:p>
        </p:txBody>
      </p:sp>
    </p:spTree>
    <p:extLst>
      <p:ext uri="{BB962C8B-B14F-4D97-AF65-F5344CB8AC3E}">
        <p14:creationId xmlns:p14="http://schemas.microsoft.com/office/powerpoint/2010/main" val="117667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C49188-1C37-4666-9788-037E524356ED}" type="datetimeFigureOut">
              <a:rPr lang="en-US" smtClean="0"/>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1EE02F-AAED-438C-8934-1AAB4A0D6AE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73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C49188-1C37-4666-9788-037E524356ED}" type="datetimeFigureOut">
              <a:rPr lang="en-US" smtClean="0"/>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1EE02F-AAED-438C-8934-1AAB4A0D6AE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19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49188-1C37-4666-9788-037E524356ED}" type="datetimeFigureOut">
              <a:rPr lang="en-US" smtClean="0"/>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1EE02F-AAED-438C-8934-1AAB4A0D6AE8}" type="slidenum">
              <a:rPr lang="en-US" smtClean="0"/>
              <a:t>‹#›</a:t>
            </a:fld>
            <a:endParaRPr lang="en-US"/>
          </a:p>
        </p:txBody>
      </p:sp>
    </p:spTree>
    <p:extLst>
      <p:ext uri="{BB962C8B-B14F-4D97-AF65-F5344CB8AC3E}">
        <p14:creationId xmlns:p14="http://schemas.microsoft.com/office/powerpoint/2010/main" val="108531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49188-1C37-4666-9788-037E524356ED}"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EE02F-AAED-438C-8934-1AAB4A0D6AE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606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49188-1C37-4666-9788-037E524356ED}"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EE02F-AAED-438C-8934-1AAB4A0D6AE8}" type="slidenum">
              <a:rPr lang="en-US" smtClean="0"/>
              <a:t>‹#›</a:t>
            </a:fld>
            <a:endParaRPr lang="en-US"/>
          </a:p>
        </p:txBody>
      </p:sp>
    </p:spTree>
    <p:extLst>
      <p:ext uri="{BB962C8B-B14F-4D97-AF65-F5344CB8AC3E}">
        <p14:creationId xmlns:p14="http://schemas.microsoft.com/office/powerpoint/2010/main" val="359769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C49188-1C37-4666-9788-037E524356ED}" type="datetimeFigureOut">
              <a:rPr lang="en-US" smtClean="0"/>
              <a:t>1/10/2023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1EE02F-AAED-438C-8934-1AAB4A0D6AE8}" type="slidenum">
              <a:rPr lang="en-US" smtClean="0"/>
              <a:t>‹#›</a:t>
            </a:fld>
            <a:endParaRPr lang="en-US"/>
          </a:p>
        </p:txBody>
      </p:sp>
    </p:spTree>
    <p:extLst>
      <p:ext uri="{BB962C8B-B14F-4D97-AF65-F5344CB8AC3E}">
        <p14:creationId xmlns:p14="http://schemas.microsoft.com/office/powerpoint/2010/main" val="630045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nvestopedia.com/terms/d/deflation.as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Topic-14</a:t>
            </a:r>
            <a:endParaRPr lang="en-US" dirty="0"/>
          </a:p>
        </p:txBody>
      </p:sp>
      <p:sp>
        <p:nvSpPr>
          <p:cNvPr id="3" name="Subtitle 2"/>
          <p:cNvSpPr>
            <a:spLocks noGrp="1"/>
          </p:cNvSpPr>
          <p:nvPr>
            <p:ph type="subTitle" idx="1"/>
          </p:nvPr>
        </p:nvSpPr>
        <p:spPr/>
        <p:txBody>
          <a:bodyPr>
            <a:normAutofit/>
          </a:bodyPr>
          <a:lstStyle/>
          <a:p>
            <a:r>
              <a:rPr lang="en-US" sz="4800" b="1" dirty="0" smtClean="0">
                <a:solidFill>
                  <a:srgbClr val="FF0000"/>
                </a:solidFill>
              </a:rPr>
              <a:t>Inflation</a:t>
            </a:r>
            <a:endParaRPr lang="en-US" sz="4800" b="1" dirty="0">
              <a:solidFill>
                <a:srgbClr val="FF0000"/>
              </a:solidFill>
            </a:endParaRPr>
          </a:p>
        </p:txBody>
      </p:sp>
    </p:spTree>
    <p:extLst>
      <p:ext uri="{BB962C8B-B14F-4D97-AF65-F5344CB8AC3E}">
        <p14:creationId xmlns:p14="http://schemas.microsoft.com/office/powerpoint/2010/main" val="214388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Measures</a:t>
            </a:r>
            <a:endParaRPr lang="en-US" dirty="0"/>
          </a:p>
        </p:txBody>
      </p:sp>
      <p:sp>
        <p:nvSpPr>
          <p:cNvPr id="3" name="Content Placeholder 2"/>
          <p:cNvSpPr>
            <a:spLocks noGrp="1"/>
          </p:cNvSpPr>
          <p:nvPr>
            <p:ph idx="1"/>
          </p:nvPr>
        </p:nvSpPr>
        <p:spPr>
          <a:xfrm>
            <a:off x="1295402" y="2420455"/>
            <a:ext cx="9601196" cy="3857516"/>
          </a:xfrm>
        </p:spPr>
        <p:txBody>
          <a:bodyPr>
            <a:normAutofit lnSpcReduction="10000"/>
          </a:bodyPr>
          <a:lstStyle/>
          <a:p>
            <a:pPr algn="just"/>
            <a:r>
              <a:rPr lang="en-US" dirty="0"/>
              <a:t>The government of a country takes several measures and formulates policies to control economic activities. Monetary policy is one of the most commonly used measures taken by the government to control inflation</a:t>
            </a:r>
            <a:r>
              <a:rPr lang="en-US" dirty="0" smtClean="0"/>
              <a:t>.</a:t>
            </a:r>
          </a:p>
          <a:p>
            <a:pPr algn="just" fontAlgn="base"/>
            <a:r>
              <a:rPr lang="en-US" b="1" dirty="0"/>
              <a:t>In monetary policy, the central bank increases rate of interest on borrowings </a:t>
            </a:r>
            <a:r>
              <a:rPr lang="en-US" dirty="0"/>
              <a:t>for commercial banks. As a result, commercial banks increase their rate of interests on credit for the public. In such a situation, individuals prefer to save money instead of investing in new ventures.</a:t>
            </a:r>
          </a:p>
          <a:p>
            <a:pPr algn="just" fontAlgn="base"/>
            <a:r>
              <a:rPr lang="en-US" dirty="0"/>
              <a:t>This would reduce money supply in the market, which, in turn, controls inflation. Apart from this, the central bank reduces the credit creation capacity of commercial banks to control inflation</a:t>
            </a:r>
            <a:r>
              <a:rPr lang="en-US" dirty="0" smtClean="0"/>
              <a:t>.</a:t>
            </a:r>
            <a:endParaRPr lang="en-US" dirty="0"/>
          </a:p>
        </p:txBody>
      </p:sp>
    </p:spTree>
    <p:extLst>
      <p:ext uri="{BB962C8B-B14F-4D97-AF65-F5344CB8AC3E}">
        <p14:creationId xmlns:p14="http://schemas.microsoft.com/office/powerpoint/2010/main" val="134025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Measures</a:t>
            </a:r>
          </a:p>
        </p:txBody>
      </p:sp>
      <p:sp>
        <p:nvSpPr>
          <p:cNvPr id="3" name="Content Placeholder 2"/>
          <p:cNvSpPr>
            <a:spLocks noGrp="1"/>
          </p:cNvSpPr>
          <p:nvPr>
            <p:ph idx="1"/>
          </p:nvPr>
        </p:nvSpPr>
        <p:spPr/>
        <p:txBody>
          <a:bodyPr>
            <a:normAutofit lnSpcReduction="10000"/>
          </a:bodyPr>
          <a:lstStyle/>
          <a:p>
            <a:pPr marL="0" indent="0" algn="just" fontAlgn="base">
              <a:buNone/>
            </a:pPr>
            <a:r>
              <a:rPr lang="en-US" dirty="0"/>
              <a:t>The monetary policy of a country involves the following:</a:t>
            </a:r>
          </a:p>
          <a:p>
            <a:pPr marL="0" indent="0" algn="just" fontAlgn="base">
              <a:buNone/>
            </a:pPr>
            <a:r>
              <a:rPr lang="en-US" b="1" dirty="0">
                <a:solidFill>
                  <a:srgbClr val="FF0000"/>
                </a:solidFill>
              </a:rPr>
              <a:t>(a) Rise in Bank Rate:</a:t>
            </a:r>
            <a:endParaRPr lang="en-US" dirty="0">
              <a:solidFill>
                <a:srgbClr val="FF0000"/>
              </a:solidFill>
            </a:endParaRPr>
          </a:p>
          <a:p>
            <a:pPr algn="just" fontAlgn="base"/>
            <a:r>
              <a:rPr lang="en-US" dirty="0"/>
              <a:t>Refers to one of the most widely used measure taken by the central bank to control inflation.</a:t>
            </a:r>
          </a:p>
          <a:p>
            <a:pPr algn="just" fontAlgn="base"/>
            <a:r>
              <a:rPr lang="en-US" dirty="0"/>
              <a:t>The bank rate is the rate at which the commercial bank gets a rediscount on loans and advances by the central bank. The increase in the bank rate results in the rise of rate of interest on loans for the public. This leads to the reduction in total spending of individuals.</a:t>
            </a:r>
          </a:p>
          <a:p>
            <a:endParaRPr lang="en-US" dirty="0"/>
          </a:p>
        </p:txBody>
      </p:sp>
    </p:spTree>
    <p:extLst>
      <p:ext uri="{BB962C8B-B14F-4D97-AF65-F5344CB8AC3E}">
        <p14:creationId xmlns:p14="http://schemas.microsoft.com/office/powerpoint/2010/main" val="969707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Measures</a:t>
            </a:r>
          </a:p>
        </p:txBody>
      </p:sp>
      <p:sp>
        <p:nvSpPr>
          <p:cNvPr id="3" name="Content Placeholder 2"/>
          <p:cNvSpPr>
            <a:spLocks noGrp="1"/>
          </p:cNvSpPr>
          <p:nvPr>
            <p:ph idx="1"/>
          </p:nvPr>
        </p:nvSpPr>
        <p:spPr>
          <a:xfrm>
            <a:off x="1295402" y="2447749"/>
            <a:ext cx="9601196" cy="3639152"/>
          </a:xfrm>
        </p:spPr>
        <p:txBody>
          <a:bodyPr>
            <a:normAutofit lnSpcReduction="10000"/>
          </a:bodyPr>
          <a:lstStyle/>
          <a:p>
            <a:pPr marL="0" indent="0" algn="just" fontAlgn="base">
              <a:buNone/>
            </a:pPr>
            <a:r>
              <a:rPr lang="en-US" dirty="0"/>
              <a:t>The main reasons for reduction in total expenditure of individuals are as follows;</a:t>
            </a:r>
          </a:p>
          <a:p>
            <a:pPr marL="0" indent="0" algn="just" fontAlgn="base">
              <a:buNone/>
            </a:pPr>
            <a:r>
              <a:rPr lang="en-US" b="1" dirty="0"/>
              <a:t>(</a:t>
            </a:r>
            <a:r>
              <a:rPr lang="en-US" b="1" dirty="0" err="1"/>
              <a:t>i</a:t>
            </a:r>
            <a:r>
              <a:rPr lang="en-US" b="1" dirty="0"/>
              <a:t>) Making the borrowing of money costlier:</a:t>
            </a:r>
            <a:endParaRPr lang="en-US" dirty="0"/>
          </a:p>
          <a:p>
            <a:pPr algn="just" fontAlgn="base"/>
            <a:r>
              <a:rPr lang="en-US" dirty="0"/>
              <a:t>Refers to the fact that with the rise in the bank rate by the central bank increases the interest rate on loans and advances by commercial banks. This makes the borrowing of money expensive for general public.</a:t>
            </a:r>
          </a:p>
          <a:p>
            <a:pPr algn="just" fontAlgn="base"/>
            <a:r>
              <a:rPr lang="en-US" dirty="0"/>
              <a:t>Consequently, individuals postpone their investment plans and wait for fall in interest rates in future. The reduction in investments results in the decreases in the total spending and helps in controlling inflation</a:t>
            </a:r>
            <a:r>
              <a:rPr lang="en-US" dirty="0" smtClean="0"/>
              <a:t>.</a:t>
            </a:r>
            <a:endParaRPr lang="en-US" dirty="0"/>
          </a:p>
        </p:txBody>
      </p:sp>
    </p:spTree>
    <p:extLst>
      <p:ext uri="{BB962C8B-B14F-4D97-AF65-F5344CB8AC3E}">
        <p14:creationId xmlns:p14="http://schemas.microsoft.com/office/powerpoint/2010/main" val="95620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Measures</a:t>
            </a:r>
          </a:p>
        </p:txBody>
      </p:sp>
      <p:sp>
        <p:nvSpPr>
          <p:cNvPr id="3" name="Content Placeholder 2"/>
          <p:cNvSpPr>
            <a:spLocks noGrp="1"/>
          </p:cNvSpPr>
          <p:nvPr>
            <p:ph idx="1"/>
          </p:nvPr>
        </p:nvSpPr>
        <p:spPr>
          <a:xfrm>
            <a:off x="1295402" y="2447750"/>
            <a:ext cx="9601196" cy="3721038"/>
          </a:xfrm>
        </p:spPr>
        <p:txBody>
          <a:bodyPr>
            <a:normAutofit lnSpcReduction="10000"/>
          </a:bodyPr>
          <a:lstStyle/>
          <a:p>
            <a:pPr marL="0" indent="0" algn="just" fontAlgn="base">
              <a:buNone/>
            </a:pPr>
            <a:r>
              <a:rPr lang="en-US" b="1" dirty="0"/>
              <a:t>(ii) Creating adverse situations for businesses:</a:t>
            </a:r>
            <a:endParaRPr lang="en-US" dirty="0"/>
          </a:p>
          <a:p>
            <a:pPr algn="just" fontAlgn="base"/>
            <a:r>
              <a:rPr lang="en-US" dirty="0"/>
              <a:t>Implies that increase in bank rate has a psychological impact on some of the businesspersons. They consider this situation adverse for carrying out their business activities. Therefore, they reduce their spending and investment.</a:t>
            </a:r>
          </a:p>
          <a:p>
            <a:pPr marL="0" indent="0" algn="just" fontAlgn="base">
              <a:buNone/>
            </a:pPr>
            <a:r>
              <a:rPr lang="en-US" b="1" dirty="0"/>
              <a:t>(iii) Increasing the propensity to save:</a:t>
            </a:r>
            <a:endParaRPr lang="en-US" dirty="0"/>
          </a:p>
          <a:p>
            <a:pPr algn="just"/>
            <a:r>
              <a:rPr lang="en-US" dirty="0"/>
              <a:t>Refers to one of the most important reason for reduction in total expenditure of individuals. It is a well-known fact that individuals generally prefer to save money in inflationary conditions. As a result, the total expenditure of individuals on consumption and investment decreases.</a:t>
            </a:r>
          </a:p>
        </p:txBody>
      </p:sp>
    </p:spTree>
    <p:extLst>
      <p:ext uri="{BB962C8B-B14F-4D97-AF65-F5344CB8AC3E}">
        <p14:creationId xmlns:p14="http://schemas.microsoft.com/office/powerpoint/2010/main" val="289771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Measures</a:t>
            </a:r>
          </a:p>
        </p:txBody>
      </p:sp>
      <p:sp>
        <p:nvSpPr>
          <p:cNvPr id="3" name="Content Placeholder 2"/>
          <p:cNvSpPr>
            <a:spLocks noGrp="1"/>
          </p:cNvSpPr>
          <p:nvPr>
            <p:ph idx="1"/>
          </p:nvPr>
        </p:nvSpPr>
        <p:spPr>
          <a:xfrm>
            <a:off x="1295402" y="2393156"/>
            <a:ext cx="9601196" cy="3953051"/>
          </a:xfrm>
        </p:spPr>
        <p:txBody>
          <a:bodyPr>
            <a:normAutofit lnSpcReduction="10000"/>
          </a:bodyPr>
          <a:lstStyle/>
          <a:p>
            <a:pPr marL="0" indent="0" algn="just" fontAlgn="base">
              <a:buNone/>
            </a:pPr>
            <a:r>
              <a:rPr lang="en-US" b="1" dirty="0">
                <a:solidFill>
                  <a:srgbClr val="FF0000"/>
                </a:solidFill>
              </a:rPr>
              <a:t>(b) Direct Control on Credit </a:t>
            </a:r>
            <a:r>
              <a:rPr lang="en-US" b="1" dirty="0" smtClean="0">
                <a:solidFill>
                  <a:srgbClr val="FF0000"/>
                </a:solidFill>
              </a:rPr>
              <a:t>Creation:</a:t>
            </a:r>
            <a:r>
              <a:rPr lang="en-US" dirty="0">
                <a:solidFill>
                  <a:srgbClr val="FF0000"/>
                </a:solidFill>
              </a:rPr>
              <a:t> </a:t>
            </a:r>
            <a:r>
              <a:rPr lang="en-US" dirty="0" smtClean="0">
                <a:solidFill>
                  <a:schemeClr val="tx1"/>
                </a:solidFill>
              </a:rPr>
              <a:t>It </a:t>
            </a:r>
            <a:r>
              <a:rPr lang="en-US" dirty="0">
                <a:solidFill>
                  <a:schemeClr val="tx1"/>
                </a:solidFill>
              </a:rPr>
              <a:t>c</a:t>
            </a:r>
            <a:r>
              <a:rPr lang="en-US" dirty="0" smtClean="0">
                <a:solidFill>
                  <a:schemeClr val="tx1"/>
                </a:solidFill>
              </a:rPr>
              <a:t>onstitutes </a:t>
            </a:r>
            <a:r>
              <a:rPr lang="en-US" dirty="0">
                <a:solidFill>
                  <a:schemeClr val="tx1"/>
                </a:solidFill>
              </a:rPr>
              <a:t>the major part of monetary </a:t>
            </a:r>
            <a:r>
              <a:rPr lang="en-US" dirty="0" smtClean="0">
                <a:solidFill>
                  <a:schemeClr val="tx1"/>
                </a:solidFill>
              </a:rPr>
              <a:t>policy. The </a:t>
            </a:r>
            <a:r>
              <a:rPr lang="en-US" dirty="0">
                <a:solidFill>
                  <a:schemeClr val="tx1"/>
                </a:solidFill>
              </a:rPr>
              <a:t>central bank directly reduces the credit control capacity of commercial banks by using the following methods</a:t>
            </a:r>
            <a:r>
              <a:rPr lang="en-US" dirty="0" smtClean="0">
                <a:solidFill>
                  <a:schemeClr val="tx1"/>
                </a:solidFill>
              </a:rPr>
              <a:t>:</a:t>
            </a:r>
          </a:p>
          <a:p>
            <a:pPr marL="0" indent="0" algn="just" fontAlgn="base">
              <a:buNone/>
            </a:pPr>
            <a:r>
              <a:rPr lang="en-US" b="1" dirty="0"/>
              <a:t>(</a:t>
            </a:r>
            <a:r>
              <a:rPr lang="en-US" b="1" dirty="0" err="1"/>
              <a:t>i</a:t>
            </a:r>
            <a:r>
              <a:rPr lang="en-US" b="1" dirty="0"/>
              <a:t>) Performing Open Market Operations (OMO):</a:t>
            </a:r>
            <a:endParaRPr lang="en-US" dirty="0"/>
          </a:p>
          <a:p>
            <a:pPr algn="just" fontAlgn="base"/>
            <a:r>
              <a:rPr lang="en-US" dirty="0"/>
              <a:t>Refers to one of the important method used by the central bank to reduce the credit creation capacity of commercial banks. The central bank issues government securities to commercial banks and certain private businesses.</a:t>
            </a:r>
          </a:p>
          <a:p>
            <a:pPr algn="just" fontAlgn="base"/>
            <a:r>
              <a:rPr lang="en-US" dirty="0"/>
              <a:t>In this way, the cash with commercial banks would be spent on purchasing government securities. As a result, commercial bank would reduce credit supply for the general public.</a:t>
            </a:r>
          </a:p>
          <a:p>
            <a:endParaRPr lang="en-US" dirty="0"/>
          </a:p>
        </p:txBody>
      </p:sp>
    </p:spTree>
    <p:extLst>
      <p:ext uri="{BB962C8B-B14F-4D97-AF65-F5344CB8AC3E}">
        <p14:creationId xmlns:p14="http://schemas.microsoft.com/office/powerpoint/2010/main" val="260736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Measures</a:t>
            </a:r>
          </a:p>
        </p:txBody>
      </p:sp>
      <p:sp>
        <p:nvSpPr>
          <p:cNvPr id="3" name="Content Placeholder 2"/>
          <p:cNvSpPr>
            <a:spLocks noGrp="1"/>
          </p:cNvSpPr>
          <p:nvPr>
            <p:ph idx="1"/>
          </p:nvPr>
        </p:nvSpPr>
        <p:spPr>
          <a:xfrm>
            <a:off x="1295401" y="2556931"/>
            <a:ext cx="9601196" cy="3680095"/>
          </a:xfrm>
        </p:spPr>
        <p:txBody>
          <a:bodyPr>
            <a:normAutofit lnSpcReduction="10000"/>
          </a:bodyPr>
          <a:lstStyle/>
          <a:p>
            <a:pPr marL="0" indent="0" algn="just">
              <a:buNone/>
            </a:pPr>
            <a:r>
              <a:rPr lang="en-US" b="1" dirty="0"/>
              <a:t>(ii) Changing Reserve Ratios</a:t>
            </a:r>
            <a:r>
              <a:rPr lang="en-US" b="1" dirty="0" smtClean="0"/>
              <a:t>:</a:t>
            </a:r>
          </a:p>
          <a:p>
            <a:pPr algn="just"/>
            <a:r>
              <a:rPr lang="en-US" dirty="0"/>
              <a:t>Involves increase or decrease in reserve ratios by the central bank to reduce the credit creation capacity of commercial banks. </a:t>
            </a:r>
            <a:endParaRPr lang="en-US" dirty="0" smtClean="0"/>
          </a:p>
          <a:p>
            <a:pPr algn="just"/>
            <a:r>
              <a:rPr lang="en-US" dirty="0" smtClean="0"/>
              <a:t>For </a:t>
            </a:r>
            <a:r>
              <a:rPr lang="en-US" dirty="0"/>
              <a:t>example, when the central bank needs to reduce the credit creation capacity of commercial banks, </a:t>
            </a:r>
            <a:r>
              <a:rPr lang="en-US" b="1" dirty="0"/>
              <a:t>it increases Cash Reserve Ratio (CRR). </a:t>
            </a:r>
            <a:r>
              <a:rPr lang="en-US" dirty="0"/>
              <a:t>As a result, commercial banks need to keep a large amount of cash as reserve from their total deposits with the central bank. This would further reduce the lending capacity of commercial banks. Consequently, the investment by individuals in an economy would also reduce.</a:t>
            </a:r>
          </a:p>
        </p:txBody>
      </p:sp>
    </p:spTree>
    <p:extLst>
      <p:ext uri="{BB962C8B-B14F-4D97-AF65-F5344CB8AC3E}">
        <p14:creationId xmlns:p14="http://schemas.microsoft.com/office/powerpoint/2010/main" val="327962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Fiscal </a:t>
            </a:r>
            <a:r>
              <a:rPr lang="en-US" dirty="0" smtClean="0"/>
              <a:t>Measures</a:t>
            </a:r>
            <a:endParaRPr lang="en-US" dirty="0"/>
          </a:p>
        </p:txBody>
      </p:sp>
      <p:sp>
        <p:nvSpPr>
          <p:cNvPr id="3" name="Content Placeholder 2"/>
          <p:cNvSpPr>
            <a:spLocks noGrp="1"/>
          </p:cNvSpPr>
          <p:nvPr>
            <p:ph idx="1"/>
          </p:nvPr>
        </p:nvSpPr>
        <p:spPr>
          <a:xfrm>
            <a:off x="1295402" y="2434103"/>
            <a:ext cx="9601196" cy="3816572"/>
          </a:xfrm>
        </p:spPr>
        <p:txBody>
          <a:bodyPr>
            <a:normAutofit lnSpcReduction="10000"/>
          </a:bodyPr>
          <a:lstStyle/>
          <a:p>
            <a:pPr algn="just" fontAlgn="base"/>
            <a:r>
              <a:rPr lang="en-US" dirty="0"/>
              <a:t>Apart from monetary policy, the government also uses fiscal measures to control inflation. The two main components of fiscal policy are government revenue and government expenditure. In fiscal policy, the government controls inflation either </a:t>
            </a:r>
            <a:r>
              <a:rPr lang="en-US" b="1" dirty="0"/>
              <a:t>by reducing private spending or by decreasing government expenditure, or by using both.</a:t>
            </a:r>
          </a:p>
          <a:p>
            <a:pPr algn="just" fontAlgn="base"/>
            <a:r>
              <a:rPr lang="en-US" b="1" dirty="0"/>
              <a:t>It reduces private spending by increasing taxes on private businesses</a:t>
            </a:r>
            <a:r>
              <a:rPr lang="en-US" dirty="0"/>
              <a:t>. When private spending is more, the government reduces its expenditure to control inflation. However, in present scenario, reducing government expenditure is not possible because there may be certain on-going projects for social welfare that cannot be postponed</a:t>
            </a:r>
            <a:r>
              <a:rPr lang="en-US" dirty="0" smtClean="0"/>
              <a:t>.</a:t>
            </a:r>
            <a:endParaRPr lang="en-US" dirty="0"/>
          </a:p>
        </p:txBody>
      </p:sp>
    </p:spTree>
    <p:extLst>
      <p:ext uri="{BB962C8B-B14F-4D97-AF65-F5344CB8AC3E}">
        <p14:creationId xmlns:p14="http://schemas.microsoft.com/office/powerpoint/2010/main" val="324563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Measures</a:t>
            </a:r>
          </a:p>
        </p:txBody>
      </p:sp>
      <p:sp>
        <p:nvSpPr>
          <p:cNvPr id="3" name="Content Placeholder 2"/>
          <p:cNvSpPr>
            <a:spLocks noGrp="1"/>
          </p:cNvSpPr>
          <p:nvPr>
            <p:ph idx="1"/>
          </p:nvPr>
        </p:nvSpPr>
        <p:spPr>
          <a:xfrm>
            <a:off x="1295402" y="2434102"/>
            <a:ext cx="9601196" cy="3843868"/>
          </a:xfrm>
        </p:spPr>
        <p:txBody>
          <a:bodyPr>
            <a:normAutofit lnSpcReduction="10000"/>
          </a:bodyPr>
          <a:lstStyle/>
          <a:p>
            <a:pPr algn="just" fontAlgn="base"/>
            <a:r>
              <a:rPr lang="en-US" dirty="0"/>
              <a:t>Besides this, the government expenditures are essential for other areas, such as defense, health, education, and law and order. In such a case, reducing private spending is more preferable rather than decreasing government expenditure. </a:t>
            </a:r>
            <a:r>
              <a:rPr lang="en-US" b="1" dirty="0"/>
              <a:t>When the government reduces private spending by increasing taxes, individuals decrease their total expenditure.</a:t>
            </a:r>
          </a:p>
          <a:p>
            <a:pPr algn="just" fontAlgn="base"/>
            <a:r>
              <a:rPr lang="en-US" dirty="0"/>
              <a:t>For example, if direct taxes on profits increase, the total disposable income would reduce. As a result, the total spending of individuals decreases, which, in turn, reduces money supply in the market. Therefore, at the time of inflation, the government reduces its expenditure and increases taxes for dropping private spending</a:t>
            </a:r>
            <a:r>
              <a:rPr lang="en-US" dirty="0" smtClean="0"/>
              <a:t>.</a:t>
            </a:r>
            <a:endParaRPr lang="en-US" dirty="0"/>
          </a:p>
        </p:txBody>
      </p:sp>
    </p:spTree>
    <p:extLst>
      <p:ext uri="{BB962C8B-B14F-4D97-AF65-F5344CB8AC3E}">
        <p14:creationId xmlns:p14="http://schemas.microsoft.com/office/powerpoint/2010/main" val="136695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Price </a:t>
            </a:r>
            <a:r>
              <a:rPr lang="en-US" dirty="0" smtClean="0"/>
              <a:t>Control</a:t>
            </a:r>
            <a:endParaRPr lang="en-US" dirty="0"/>
          </a:p>
        </p:txBody>
      </p:sp>
      <p:sp>
        <p:nvSpPr>
          <p:cNvPr id="3" name="Content Placeholder 2"/>
          <p:cNvSpPr>
            <a:spLocks noGrp="1"/>
          </p:cNvSpPr>
          <p:nvPr>
            <p:ph idx="1"/>
          </p:nvPr>
        </p:nvSpPr>
        <p:spPr>
          <a:xfrm>
            <a:off x="1295402" y="2420454"/>
            <a:ext cx="9601196" cy="4198710"/>
          </a:xfrm>
        </p:spPr>
        <p:txBody>
          <a:bodyPr>
            <a:normAutofit fontScale="92500" lnSpcReduction="10000"/>
          </a:bodyPr>
          <a:lstStyle/>
          <a:p>
            <a:pPr algn="just"/>
            <a:r>
              <a:rPr lang="en-US" dirty="0"/>
              <a:t>Another method for ceasing inflation is preventing any further rise in the prices of goods and services. In this method, inflation is suppressed by price control, but cannot be controlled for the long term. In such a case, the basic inflationary pressure in the economy is not exhibited in the form of rise in prices for a short time. Such inflation is termed as </a:t>
            </a:r>
            <a:r>
              <a:rPr lang="en-US" b="1" dirty="0"/>
              <a:t>suppressed inflation</a:t>
            </a:r>
            <a:r>
              <a:rPr lang="en-US" b="1" dirty="0" smtClean="0"/>
              <a:t>.</a:t>
            </a:r>
          </a:p>
          <a:p>
            <a:pPr algn="just"/>
            <a:r>
              <a:rPr lang="en-US" dirty="0"/>
              <a:t>The historical evidences have shown that price control alone cannot control inflation, but only reduces the extent of inflation. For example, at the time of wars, the government of different countries imposed price controls to prevent any further rise in the prices. However, prices remain at peak in different economies. This was because of the reason that inflation was persistent in different economies, which caused sharp rise in prices. Therefore, it can be said inflation cannot be ceased unless its cause is determined.</a:t>
            </a:r>
          </a:p>
        </p:txBody>
      </p:sp>
    </p:spTree>
    <p:extLst>
      <p:ext uri="{BB962C8B-B14F-4D97-AF65-F5344CB8AC3E}">
        <p14:creationId xmlns:p14="http://schemas.microsoft.com/office/powerpoint/2010/main" val="30546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the Effects of Inflation</a:t>
            </a:r>
            <a:r>
              <a:rPr lang="en-US" dirty="0" smtClean="0"/>
              <a:t>?</a:t>
            </a:r>
            <a:endParaRPr lang="en-US" dirty="0"/>
          </a:p>
        </p:txBody>
      </p:sp>
      <p:sp>
        <p:nvSpPr>
          <p:cNvPr id="3" name="Content Placeholder 2"/>
          <p:cNvSpPr>
            <a:spLocks noGrp="1"/>
          </p:cNvSpPr>
          <p:nvPr>
            <p:ph idx="1"/>
          </p:nvPr>
        </p:nvSpPr>
        <p:spPr>
          <a:xfrm>
            <a:off x="1295401" y="2556932"/>
            <a:ext cx="9601196" cy="3516322"/>
          </a:xfrm>
        </p:spPr>
        <p:txBody>
          <a:bodyPr>
            <a:normAutofit lnSpcReduction="10000"/>
          </a:bodyPr>
          <a:lstStyle/>
          <a:p>
            <a:pPr algn="just"/>
            <a:r>
              <a:rPr lang="en-US" dirty="0"/>
              <a:t>Inflation can affect the economy in several ways. For example, if inflation causes a </a:t>
            </a:r>
            <a:r>
              <a:rPr lang="en-US" b="1" dirty="0"/>
              <a:t>nation’s currency to decline</a:t>
            </a:r>
            <a:r>
              <a:rPr lang="en-US" dirty="0"/>
              <a:t>, </a:t>
            </a:r>
            <a:r>
              <a:rPr lang="en-US" b="1" dirty="0"/>
              <a:t>this can benefit exporters by making their goods more affordable </a:t>
            </a:r>
            <a:r>
              <a:rPr lang="en-US" dirty="0"/>
              <a:t>when priced in the currency of foreign </a:t>
            </a:r>
            <a:r>
              <a:rPr lang="en-US" dirty="0" smtClean="0"/>
              <a:t>nations. On </a:t>
            </a:r>
            <a:r>
              <a:rPr lang="en-US" dirty="0"/>
              <a:t>the other hand, this could harm </a:t>
            </a:r>
            <a:r>
              <a:rPr lang="en-US" b="1" dirty="0"/>
              <a:t>importers by making foreign-made goods more expensive. </a:t>
            </a:r>
            <a:endParaRPr lang="en-US" b="1" dirty="0" smtClean="0"/>
          </a:p>
          <a:p>
            <a:pPr algn="just"/>
            <a:r>
              <a:rPr lang="en-US" dirty="0" smtClean="0"/>
              <a:t>Higher </a:t>
            </a:r>
            <a:r>
              <a:rPr lang="en-US" dirty="0"/>
              <a:t>inflation can also </a:t>
            </a:r>
            <a:r>
              <a:rPr lang="en-US" b="1" dirty="0"/>
              <a:t>encourage spending</a:t>
            </a:r>
            <a:r>
              <a:rPr lang="en-US" dirty="0"/>
              <a:t>, as consumers will aim to purchase goods quickly before their prices rise further. Savers, on the other hand, could see the real value of their savings erode, limiting their ability to spend or invest in the future</a:t>
            </a:r>
            <a:r>
              <a:rPr lang="en-US" dirty="0" smtClean="0"/>
              <a:t>.</a:t>
            </a:r>
            <a:endParaRPr lang="en-US" dirty="0"/>
          </a:p>
        </p:txBody>
      </p:sp>
    </p:spTree>
    <p:extLst>
      <p:ext uri="{BB962C8B-B14F-4D97-AF65-F5344CB8AC3E}">
        <p14:creationId xmlns:p14="http://schemas.microsoft.com/office/powerpoint/2010/main" val="344458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a:t>
            </a:r>
            <a:endParaRPr lang="en-US" dirty="0"/>
          </a:p>
        </p:txBody>
      </p:sp>
      <p:sp>
        <p:nvSpPr>
          <p:cNvPr id="3" name="Content Placeholder 2"/>
          <p:cNvSpPr>
            <a:spLocks noGrp="1"/>
          </p:cNvSpPr>
          <p:nvPr>
            <p:ph idx="1"/>
          </p:nvPr>
        </p:nvSpPr>
        <p:spPr/>
        <p:txBody>
          <a:bodyPr/>
          <a:lstStyle/>
          <a:p>
            <a:pPr algn="just"/>
            <a:r>
              <a:rPr lang="en-US" dirty="0"/>
              <a:t>Inflation is </a:t>
            </a:r>
            <a:r>
              <a:rPr lang="en-US" b="1" dirty="0"/>
              <a:t>the rate of increase in prices over a given period of time</a:t>
            </a:r>
            <a:r>
              <a:rPr lang="en-US" dirty="0"/>
              <a:t>. Inflation is typically a broad measure, such as the overall increase in prices or the increase in the cost of living in a country</a:t>
            </a:r>
            <a:r>
              <a:rPr lang="en-US" dirty="0" smtClean="0"/>
              <a:t>.</a:t>
            </a:r>
          </a:p>
          <a:p>
            <a:pPr algn="just"/>
            <a:r>
              <a:rPr lang="en-US" dirty="0"/>
              <a:t>The rise in prices, which is often expressed as a percentage, means that a unit of currency effectively buys less than it did in prior periods. </a:t>
            </a:r>
            <a:endParaRPr lang="en-US" dirty="0" smtClean="0"/>
          </a:p>
          <a:p>
            <a:pPr algn="just"/>
            <a:r>
              <a:rPr lang="en-US" dirty="0" smtClean="0"/>
              <a:t>Inflation </a:t>
            </a:r>
            <a:r>
              <a:rPr lang="en-US" dirty="0"/>
              <a:t>can be contrasted with </a:t>
            </a:r>
            <a:r>
              <a:rPr lang="en-US" u="sng" dirty="0">
                <a:hlinkClick r:id="rId2"/>
              </a:rPr>
              <a:t>deflation</a:t>
            </a:r>
            <a:r>
              <a:rPr lang="en-US" dirty="0"/>
              <a:t>, which occurs when prices decline and purchasing power increases.</a:t>
            </a:r>
          </a:p>
        </p:txBody>
      </p:sp>
    </p:spTree>
    <p:extLst>
      <p:ext uri="{BB962C8B-B14F-4D97-AF65-F5344CB8AC3E}">
        <p14:creationId xmlns:p14="http://schemas.microsoft.com/office/powerpoint/2010/main" val="312333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Inflation So High Right Now</a:t>
            </a:r>
            <a:r>
              <a:rPr lang="en-US" dirty="0" smtClean="0"/>
              <a:t>?</a:t>
            </a:r>
            <a:endParaRPr lang="en-US" dirty="0"/>
          </a:p>
        </p:txBody>
      </p:sp>
      <p:sp>
        <p:nvSpPr>
          <p:cNvPr id="3" name="Content Placeholder 2"/>
          <p:cNvSpPr>
            <a:spLocks noGrp="1"/>
          </p:cNvSpPr>
          <p:nvPr>
            <p:ph idx="1"/>
          </p:nvPr>
        </p:nvSpPr>
        <p:spPr>
          <a:xfrm>
            <a:off x="1295402" y="2420454"/>
            <a:ext cx="9601196" cy="3639152"/>
          </a:xfrm>
        </p:spPr>
        <p:txBody>
          <a:bodyPr>
            <a:normAutofit/>
          </a:bodyPr>
          <a:lstStyle/>
          <a:p>
            <a:pPr algn="just"/>
            <a:r>
              <a:rPr lang="en-US" b="1" dirty="0">
                <a:solidFill>
                  <a:srgbClr val="FF0000"/>
                </a:solidFill>
              </a:rPr>
              <a:t>Rising global commodity prices</a:t>
            </a:r>
            <a:r>
              <a:rPr lang="en-US" b="1" dirty="0"/>
              <a:t>, </a:t>
            </a:r>
            <a:r>
              <a:rPr lang="en-US" b="1" dirty="0">
                <a:solidFill>
                  <a:srgbClr val="FF0000"/>
                </a:solidFill>
              </a:rPr>
              <a:t>increases in domestic-administered prices of all types of fuel</a:t>
            </a:r>
            <a:r>
              <a:rPr lang="en-US" b="1" dirty="0"/>
              <a:t> </a:t>
            </a:r>
            <a:r>
              <a:rPr lang="en-US" dirty="0"/>
              <a:t>and</a:t>
            </a:r>
            <a:r>
              <a:rPr lang="en-US" b="1" dirty="0"/>
              <a:t> </a:t>
            </a:r>
            <a:r>
              <a:rPr lang="en-US" b="1" dirty="0">
                <a:solidFill>
                  <a:srgbClr val="FF0000"/>
                </a:solidFill>
              </a:rPr>
              <a:t>an expected upward adjustment in domestic power tariffs</a:t>
            </a:r>
            <a:r>
              <a:rPr lang="en-US" dirty="0"/>
              <a:t> are the main factors that will stoke inflation in the coming months in Bangladesh, the ADB said.</a:t>
            </a:r>
            <a:endParaRPr lang="en-US" dirty="0" smtClean="0"/>
          </a:p>
          <a:p>
            <a:pPr algn="just"/>
            <a:r>
              <a:rPr lang="en-US" dirty="0" smtClean="0"/>
              <a:t>In </a:t>
            </a:r>
            <a:r>
              <a:rPr lang="en-US" dirty="0"/>
              <a:t>2022, the inflation rate in </a:t>
            </a:r>
            <a:r>
              <a:rPr lang="en-US" b="1" dirty="0"/>
              <a:t>Bangladesh amounted to about 6.15 percent </a:t>
            </a:r>
            <a:r>
              <a:rPr lang="en-US" dirty="0"/>
              <a:t>compared to the previous year</a:t>
            </a:r>
            <a:r>
              <a:rPr lang="en-US" dirty="0" smtClean="0"/>
              <a:t>. </a:t>
            </a:r>
            <a:r>
              <a:rPr lang="en-US" dirty="0"/>
              <a:t>I</a:t>
            </a:r>
            <a:r>
              <a:rPr lang="en-US" dirty="0" smtClean="0"/>
              <a:t>nflation </a:t>
            </a:r>
            <a:r>
              <a:rPr lang="en-US" dirty="0"/>
              <a:t>rates in the U.S. and around the world rose to their highest levels since the early 1980s. While there is no single reason for this rapid rise in global prices, a series of events worked together to boost inflation to such high levels</a:t>
            </a:r>
            <a:r>
              <a:rPr lang="en-US" dirty="0" smtClean="0"/>
              <a:t>.</a:t>
            </a:r>
          </a:p>
          <a:p>
            <a:endParaRPr lang="en-US" dirty="0" smtClean="0"/>
          </a:p>
          <a:p>
            <a:endParaRPr lang="en-US" dirty="0"/>
          </a:p>
        </p:txBody>
      </p:sp>
    </p:spTree>
    <p:extLst>
      <p:ext uri="{BB962C8B-B14F-4D97-AF65-F5344CB8AC3E}">
        <p14:creationId xmlns:p14="http://schemas.microsoft.com/office/powerpoint/2010/main" val="56097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Inflation So High Right Now?</a:t>
            </a:r>
          </a:p>
        </p:txBody>
      </p:sp>
      <p:sp>
        <p:nvSpPr>
          <p:cNvPr id="3" name="Content Placeholder 2"/>
          <p:cNvSpPr>
            <a:spLocks noGrp="1"/>
          </p:cNvSpPr>
          <p:nvPr>
            <p:ph idx="1"/>
          </p:nvPr>
        </p:nvSpPr>
        <p:spPr>
          <a:xfrm>
            <a:off x="832513" y="2447749"/>
            <a:ext cx="10413241" cy="3830222"/>
          </a:xfrm>
        </p:spPr>
        <p:txBody>
          <a:bodyPr>
            <a:normAutofit fontScale="92500" lnSpcReduction="20000"/>
          </a:bodyPr>
          <a:lstStyle/>
          <a:p>
            <a:pPr algn="just"/>
            <a:r>
              <a:rPr lang="en-US" b="1" dirty="0">
                <a:solidFill>
                  <a:srgbClr val="FF0000"/>
                </a:solidFill>
              </a:rPr>
              <a:t>The COVID-19 </a:t>
            </a:r>
            <a:r>
              <a:rPr lang="en-US" dirty="0"/>
              <a:t>pandemic in early 2020 led to lockdowns and other restrictive measures that greatly disrupted global supply chains, from factory closures to bottlenecks at maritime ports. At the same time, governments issued stimulus checks and increased unemployment benefits to help blunt the financial impact of these measures on individuals and small businesses. When COVID vaccines became widespread and the economy rapidly bounced back, demand (fueled in part by stimulus money and low interest rates) quickly outpaced supply, which still struggled to get back to pre-COVID levels.</a:t>
            </a:r>
          </a:p>
          <a:p>
            <a:pPr algn="just"/>
            <a:r>
              <a:rPr lang="en-US" b="1" dirty="0">
                <a:solidFill>
                  <a:srgbClr val="FF0000"/>
                </a:solidFill>
              </a:rPr>
              <a:t>Russia's unprovoked invasion of Ukraine </a:t>
            </a:r>
            <a:r>
              <a:rPr lang="en-US" dirty="0"/>
              <a:t>in early 2022 led to a series of economic sanctions and trade restrictions on Russia, limiting the world's supply of oil and gas since Russia is a large producer of fossil fuels. At the same time, food prices rose as Ukraine's large grain harvests could not be exported. As fuel and food prices rose, it led to similar increases down the value chains</a:t>
            </a:r>
            <a:r>
              <a:rPr lang="en-US" dirty="0" smtClean="0"/>
              <a:t>.</a:t>
            </a:r>
            <a:endParaRPr lang="en-US" dirty="0"/>
          </a:p>
        </p:txBody>
      </p:sp>
    </p:spTree>
    <p:extLst>
      <p:ext uri="{BB962C8B-B14F-4D97-AF65-F5344CB8AC3E}">
        <p14:creationId xmlns:p14="http://schemas.microsoft.com/office/powerpoint/2010/main" val="26931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Inflation Good or Bad</a:t>
            </a:r>
            <a:r>
              <a:rPr lang="en-US" dirty="0" smtClean="0"/>
              <a:t>?</a:t>
            </a:r>
            <a:endParaRPr lang="en-US" dirty="0"/>
          </a:p>
        </p:txBody>
      </p:sp>
      <p:sp>
        <p:nvSpPr>
          <p:cNvPr id="3" name="Content Placeholder 2"/>
          <p:cNvSpPr>
            <a:spLocks noGrp="1"/>
          </p:cNvSpPr>
          <p:nvPr>
            <p:ph idx="1"/>
          </p:nvPr>
        </p:nvSpPr>
        <p:spPr>
          <a:xfrm>
            <a:off x="1295402" y="2652466"/>
            <a:ext cx="9601196" cy="3318936"/>
          </a:xfrm>
        </p:spPr>
        <p:txBody>
          <a:bodyPr/>
          <a:lstStyle/>
          <a:p>
            <a:pPr algn="just"/>
            <a:r>
              <a:rPr lang="en-US" dirty="0"/>
              <a:t>Too much inflation is generally considered bad for an economy, while too little inflation is also considered harmful. Many economists advocate for a middle-ground of low to moderate inflation, of around 2% per year.</a:t>
            </a:r>
          </a:p>
          <a:p>
            <a:pPr algn="just"/>
            <a:r>
              <a:rPr lang="en-US" dirty="0"/>
              <a:t>Generally speaking, higher inflation harms savers because it erodes the purchasing power of the money they have saved. However, it can benefit borrowers because the inflation-adjusted value of their outstanding debts shrinks over time</a:t>
            </a:r>
            <a:r>
              <a:rPr lang="en-US" dirty="0" smtClean="0"/>
              <a:t>.</a:t>
            </a:r>
            <a:endParaRPr lang="en-US" dirty="0"/>
          </a:p>
        </p:txBody>
      </p:sp>
    </p:spTree>
    <p:extLst>
      <p:ext uri="{BB962C8B-B14F-4D97-AF65-F5344CB8AC3E}">
        <p14:creationId xmlns:p14="http://schemas.microsoft.com/office/powerpoint/2010/main" val="3098186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729046"/>
            <a:ext cx="9601196" cy="1303867"/>
          </a:xfrm>
        </p:spPr>
        <p:txBody>
          <a:bodyPr/>
          <a:lstStyle/>
          <a:p>
            <a:r>
              <a:rPr lang="en-US" dirty="0" smtClean="0"/>
              <a:t>Thank You!</a:t>
            </a:r>
            <a:endParaRPr lang="en-US" dirty="0"/>
          </a:p>
        </p:txBody>
      </p:sp>
    </p:spTree>
    <p:extLst>
      <p:ext uri="{BB962C8B-B14F-4D97-AF65-F5344CB8AC3E}">
        <p14:creationId xmlns:p14="http://schemas.microsoft.com/office/powerpoint/2010/main" val="396889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Formula for Measuring </a:t>
            </a:r>
            <a:r>
              <a:rPr lang="en-US" dirty="0" smtClean="0"/>
              <a:t>Inflation</a:t>
            </a:r>
            <a:endParaRPr lang="en-US" dirty="0"/>
          </a:p>
        </p:txBody>
      </p:sp>
      <p:sp>
        <p:nvSpPr>
          <p:cNvPr id="3" name="Content Placeholder 2"/>
          <p:cNvSpPr>
            <a:spLocks noGrp="1"/>
          </p:cNvSpPr>
          <p:nvPr>
            <p:ph idx="1"/>
          </p:nvPr>
        </p:nvSpPr>
        <p:spPr/>
        <p:txBody>
          <a:bodyPr/>
          <a:lstStyle/>
          <a:p>
            <a:r>
              <a:rPr lang="en-US" i="1" dirty="0"/>
              <a:t>Percent Inflation Rate = (Final CPI Index Value/Initial CPI Value) x </a:t>
            </a:r>
            <a:r>
              <a:rPr lang="en-US" i="1" dirty="0" smtClean="0"/>
              <a:t>100</a:t>
            </a:r>
          </a:p>
          <a:p>
            <a:pPr algn="just"/>
            <a:r>
              <a:rPr lang="en-US" dirty="0"/>
              <a:t>Say you wish to know </a:t>
            </a:r>
            <a:r>
              <a:rPr lang="en-US" b="1" dirty="0">
                <a:solidFill>
                  <a:srgbClr val="FF0000"/>
                </a:solidFill>
              </a:rPr>
              <a:t>how the purchasing power of $10,000 changed between September 1975 and September 2018</a:t>
            </a:r>
            <a:r>
              <a:rPr lang="en-US" dirty="0"/>
              <a:t>. One can find price index data on various portals in a tabular form. From that table, pick up the corresponding CPI figures for the given two months. For September 1975, it was 54.6 (initial CPI value) and for September 2018, it was 252.439 (final CPI value).910 Plugging in the formula yields</a:t>
            </a:r>
            <a:r>
              <a:rPr lang="en-US" dirty="0" smtClean="0"/>
              <a:t>:</a:t>
            </a:r>
          </a:p>
          <a:p>
            <a:r>
              <a:rPr lang="en-US" i="1" dirty="0"/>
              <a:t>Percent Inflation Rate = (252.439/54.6) x 100 = (4.6234) x 100 = 462.34%</a:t>
            </a:r>
            <a:endParaRPr lang="en-US" dirty="0"/>
          </a:p>
        </p:txBody>
      </p:sp>
    </p:spTree>
    <p:extLst>
      <p:ext uri="{BB962C8B-B14F-4D97-AF65-F5344CB8AC3E}">
        <p14:creationId xmlns:p14="http://schemas.microsoft.com/office/powerpoint/2010/main" val="80033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Formula for Measuring Inflation</a:t>
            </a:r>
          </a:p>
        </p:txBody>
      </p:sp>
      <p:sp>
        <p:nvSpPr>
          <p:cNvPr id="3" name="Content Placeholder 2"/>
          <p:cNvSpPr>
            <a:spLocks noGrp="1"/>
          </p:cNvSpPr>
          <p:nvPr>
            <p:ph idx="1"/>
          </p:nvPr>
        </p:nvSpPr>
        <p:spPr/>
        <p:txBody>
          <a:bodyPr/>
          <a:lstStyle/>
          <a:p>
            <a:pPr algn="just"/>
            <a:r>
              <a:rPr lang="en-US" dirty="0"/>
              <a:t>Since you wish to know how much $10,000 from September 1975 would worth be in September 2018, multiply the inflation rate by the amount to get the changed dollar value</a:t>
            </a:r>
            <a:r>
              <a:rPr lang="en-US" dirty="0" smtClean="0"/>
              <a:t>:</a:t>
            </a:r>
          </a:p>
          <a:p>
            <a:pPr algn="just"/>
            <a:r>
              <a:rPr lang="en-US" i="1" dirty="0"/>
              <a:t>Change in Dollar Value = 4.6234 x $10,000 = $</a:t>
            </a:r>
            <a:r>
              <a:rPr lang="en-US" i="1" dirty="0" smtClean="0"/>
              <a:t>46,234.25</a:t>
            </a:r>
          </a:p>
          <a:p>
            <a:pPr algn="just"/>
            <a:r>
              <a:rPr lang="en-US" dirty="0"/>
              <a:t>This means that $10,000 in September 1975 will be worth $46,234.25. Essentially, if you purchased a basket of goods and services (as included in the CPI definition) worth $10,000 in 1975, the same basket would cost you $46,234.25 in September 2018.</a:t>
            </a:r>
          </a:p>
        </p:txBody>
      </p:sp>
    </p:spTree>
    <p:extLst>
      <p:ext uri="{BB962C8B-B14F-4D97-AF65-F5344CB8AC3E}">
        <p14:creationId xmlns:p14="http://schemas.microsoft.com/office/powerpoint/2010/main" val="3829212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9994"/>
            <a:ext cx="9601196" cy="887611"/>
          </a:xfrm>
        </p:spPr>
        <p:txBody>
          <a:bodyPr/>
          <a:lstStyle/>
          <a:p>
            <a:r>
              <a:rPr lang="en-US" dirty="0" smtClean="0"/>
              <a:t>Causes of Inflation</a:t>
            </a:r>
            <a:endParaRPr lang="en-US" dirty="0"/>
          </a:p>
        </p:txBody>
      </p:sp>
      <p:sp>
        <p:nvSpPr>
          <p:cNvPr id="3" name="Content Placeholder 2"/>
          <p:cNvSpPr>
            <a:spLocks noGrp="1"/>
          </p:cNvSpPr>
          <p:nvPr>
            <p:ph idx="1"/>
          </p:nvPr>
        </p:nvSpPr>
        <p:spPr>
          <a:xfrm>
            <a:off x="970698" y="1487605"/>
            <a:ext cx="10250604" cy="4565177"/>
          </a:xfrm>
        </p:spPr>
        <p:txBody>
          <a:bodyPr>
            <a:normAutofit/>
          </a:bodyPr>
          <a:lstStyle/>
          <a:p>
            <a:pPr marL="0" indent="0" algn="just">
              <a:buNone/>
            </a:pPr>
            <a:r>
              <a:rPr lang="en-US" sz="2600" dirty="0"/>
              <a:t>There are three main causes of inflation: demand-pull inflation, cost-push inflation, and built-in inflation.</a:t>
            </a:r>
          </a:p>
          <a:p>
            <a:pPr algn="just"/>
            <a:r>
              <a:rPr lang="en-US" sz="2600" b="1" dirty="0">
                <a:solidFill>
                  <a:srgbClr val="FF0000"/>
                </a:solidFill>
              </a:rPr>
              <a:t>Demand-pull inflation </a:t>
            </a:r>
            <a:r>
              <a:rPr lang="en-US" sz="2600" dirty="0"/>
              <a:t>refers to situations where there are not enough products or services being produced to keep up with demand, causing their prices to increase</a:t>
            </a:r>
            <a:r>
              <a:rPr lang="en-US" sz="2600" dirty="0" smtClean="0"/>
              <a:t>.  </a:t>
            </a:r>
          </a:p>
          <a:p>
            <a:pPr algn="just"/>
            <a:r>
              <a:rPr lang="en-US" sz="2600" dirty="0" smtClean="0"/>
              <a:t>Causes of demand-pull inflation includes </a:t>
            </a:r>
            <a:r>
              <a:rPr lang="en-US" dirty="0"/>
              <a:t>a</a:t>
            </a:r>
            <a:r>
              <a:rPr lang="en-US" dirty="0" smtClean="0"/>
              <a:t> </a:t>
            </a:r>
            <a:r>
              <a:rPr lang="en-US" dirty="0"/>
              <a:t>strong </a:t>
            </a:r>
            <a:r>
              <a:rPr lang="en-US" dirty="0" smtClean="0"/>
              <a:t>economy, Supply shortfalls, A </a:t>
            </a:r>
            <a:r>
              <a:rPr lang="en-US" dirty="0"/>
              <a:t>rapid increase in the supply of </a:t>
            </a:r>
            <a:r>
              <a:rPr lang="en-US" dirty="0" smtClean="0"/>
              <a:t>money, Inflation expectations or Government </a:t>
            </a:r>
            <a:r>
              <a:rPr lang="en-US" dirty="0"/>
              <a:t>policy</a:t>
            </a:r>
            <a:r>
              <a:rPr lang="en-US" dirty="0" smtClean="0"/>
              <a:t>.</a:t>
            </a:r>
            <a:endParaRPr lang="en-US" sz="2600" dirty="0"/>
          </a:p>
          <a:p>
            <a:endParaRPr lang="en-US" dirty="0"/>
          </a:p>
        </p:txBody>
      </p:sp>
    </p:spTree>
    <p:extLst>
      <p:ext uri="{BB962C8B-B14F-4D97-AF65-F5344CB8AC3E}">
        <p14:creationId xmlns:p14="http://schemas.microsoft.com/office/powerpoint/2010/main" val="39126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Inflation</a:t>
            </a:r>
          </a:p>
        </p:txBody>
      </p:sp>
      <p:sp>
        <p:nvSpPr>
          <p:cNvPr id="3" name="Content Placeholder 2"/>
          <p:cNvSpPr>
            <a:spLocks noGrp="1"/>
          </p:cNvSpPr>
          <p:nvPr>
            <p:ph idx="1"/>
          </p:nvPr>
        </p:nvSpPr>
        <p:spPr>
          <a:xfrm>
            <a:off x="1295401" y="2556931"/>
            <a:ext cx="9601196" cy="3557265"/>
          </a:xfrm>
        </p:spPr>
        <p:txBody>
          <a:bodyPr>
            <a:normAutofit/>
          </a:bodyPr>
          <a:lstStyle/>
          <a:p>
            <a:pPr algn="just"/>
            <a:r>
              <a:rPr lang="en-US" b="1" dirty="0">
                <a:solidFill>
                  <a:srgbClr val="FF0000"/>
                </a:solidFill>
              </a:rPr>
              <a:t>Cost-push inflation, </a:t>
            </a:r>
            <a:r>
              <a:rPr lang="en-US" dirty="0"/>
              <a:t>on the other hand, occurs when the cost of producing products and services rises, forcing businesses to raise their prices. Cost-push inflation occurs when the supply of a good or service changes, but the demand for it stays the same. </a:t>
            </a:r>
            <a:endParaRPr lang="en-US" dirty="0" smtClean="0"/>
          </a:p>
          <a:p>
            <a:pPr algn="just"/>
            <a:r>
              <a:rPr lang="en-US" dirty="0" smtClean="0"/>
              <a:t>It </a:t>
            </a:r>
            <a:r>
              <a:rPr lang="en-US" dirty="0"/>
              <a:t>occurs most often when a monopoly exists, wages increase, natural disasters occur, regulations are introduced, or exchange rates change</a:t>
            </a:r>
            <a:r>
              <a:rPr lang="en-US" dirty="0" smtClean="0"/>
              <a:t>.</a:t>
            </a:r>
            <a:endParaRPr lang="en-US" dirty="0"/>
          </a:p>
        </p:txBody>
      </p:sp>
    </p:spTree>
    <p:extLst>
      <p:ext uri="{BB962C8B-B14F-4D97-AF65-F5344CB8AC3E}">
        <p14:creationId xmlns:p14="http://schemas.microsoft.com/office/powerpoint/2010/main" val="287547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Inflation</a:t>
            </a:r>
          </a:p>
        </p:txBody>
      </p:sp>
      <p:sp>
        <p:nvSpPr>
          <p:cNvPr id="3" name="Content Placeholder 2"/>
          <p:cNvSpPr>
            <a:spLocks noGrp="1"/>
          </p:cNvSpPr>
          <p:nvPr>
            <p:ph idx="1"/>
          </p:nvPr>
        </p:nvSpPr>
        <p:spPr>
          <a:xfrm>
            <a:off x="1295402" y="2461397"/>
            <a:ext cx="9601196" cy="3318936"/>
          </a:xfrm>
        </p:spPr>
        <p:txBody>
          <a:bodyPr/>
          <a:lstStyle/>
          <a:p>
            <a:pPr algn="just"/>
            <a:r>
              <a:rPr lang="en-US" b="1" dirty="0">
                <a:solidFill>
                  <a:srgbClr val="FF0000"/>
                </a:solidFill>
              </a:rPr>
              <a:t>Built-in inflation </a:t>
            </a:r>
            <a:r>
              <a:rPr lang="en-US" dirty="0"/>
              <a:t>(which is sometimes referred to as a wage-price spiral) occurs when workers demand higher wages to keep up with rising living costs. This in turn causes businesses to raise their prices in order to offset their rising wage costs, leading to a self-reinforcing loop of wage and price increases</a:t>
            </a:r>
            <a:r>
              <a:rPr lang="en-US" dirty="0" smtClean="0"/>
              <a:t>.</a:t>
            </a:r>
          </a:p>
          <a:p>
            <a:pPr algn="just"/>
            <a:endParaRPr lang="en-US" dirty="0"/>
          </a:p>
          <a:p>
            <a:endParaRPr lang="en-US" dirty="0"/>
          </a:p>
        </p:txBody>
      </p:sp>
    </p:spTree>
    <p:extLst>
      <p:ext uri="{BB962C8B-B14F-4D97-AF65-F5344CB8AC3E}">
        <p14:creationId xmlns:p14="http://schemas.microsoft.com/office/powerpoint/2010/main" val="369464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Advantages and Disadvantages of </a:t>
            </a:r>
            <a:r>
              <a:rPr lang="en-US" dirty="0" smtClean="0"/>
              <a:t>Inflation</a:t>
            </a:r>
            <a:endParaRPr lang="en-US" dirty="0"/>
          </a:p>
        </p:txBody>
      </p:sp>
      <p:sp>
        <p:nvSpPr>
          <p:cNvPr id="3" name="Content Placeholder 2"/>
          <p:cNvSpPr>
            <a:spLocks noGrp="1"/>
          </p:cNvSpPr>
          <p:nvPr>
            <p:ph idx="1"/>
          </p:nvPr>
        </p:nvSpPr>
        <p:spPr>
          <a:xfrm>
            <a:off x="6191535" y="2556932"/>
            <a:ext cx="5081516" cy="3318936"/>
          </a:xfrm>
        </p:spPr>
        <p:txBody>
          <a:bodyPr>
            <a:normAutofit/>
          </a:bodyPr>
          <a:lstStyle/>
          <a:p>
            <a:pPr marL="0" indent="0">
              <a:buNone/>
            </a:pPr>
            <a:r>
              <a:rPr lang="en-US" b="1" dirty="0" smtClean="0"/>
              <a:t>Cons</a:t>
            </a:r>
          </a:p>
          <a:p>
            <a:pPr algn="just"/>
            <a:r>
              <a:rPr lang="en-US" dirty="0" smtClean="0"/>
              <a:t>Buyers </a:t>
            </a:r>
            <a:r>
              <a:rPr lang="en-US" dirty="0"/>
              <a:t>have to pay more for products and services</a:t>
            </a:r>
          </a:p>
          <a:p>
            <a:pPr algn="just"/>
            <a:r>
              <a:rPr lang="en-US" dirty="0"/>
              <a:t>Impose higher prices on economy</a:t>
            </a:r>
          </a:p>
          <a:p>
            <a:pPr algn="just"/>
            <a:r>
              <a:rPr lang="en-US" dirty="0"/>
              <a:t>Drives some prices up first and others later</a:t>
            </a:r>
          </a:p>
          <a:p>
            <a:endParaRPr lang="en-US" dirty="0"/>
          </a:p>
        </p:txBody>
      </p:sp>
      <p:sp>
        <p:nvSpPr>
          <p:cNvPr id="4" name="Content Placeholder 2"/>
          <p:cNvSpPr txBox="1">
            <a:spLocks/>
          </p:cNvSpPr>
          <p:nvPr/>
        </p:nvSpPr>
        <p:spPr>
          <a:xfrm>
            <a:off x="1186220" y="2556931"/>
            <a:ext cx="4655023" cy="3557265"/>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b="1" dirty="0" smtClean="0"/>
              <a:t>Pros</a:t>
            </a:r>
          </a:p>
          <a:p>
            <a:pPr algn="just"/>
            <a:r>
              <a:rPr lang="en-US" dirty="0" smtClean="0"/>
              <a:t>Leads to higher resale value of assets</a:t>
            </a:r>
          </a:p>
          <a:p>
            <a:pPr algn="just"/>
            <a:r>
              <a:rPr lang="en-US" dirty="0" smtClean="0"/>
              <a:t>Optimum levels of inflation encourages investments.</a:t>
            </a:r>
          </a:p>
          <a:p>
            <a:pPr algn="just"/>
            <a:r>
              <a:rPr lang="en-US" dirty="0" smtClean="0"/>
              <a:t>Inflation </a:t>
            </a:r>
            <a:r>
              <a:rPr lang="en-US" dirty="0"/>
              <a:t>also makes it easier on debtors, who repay their loans with money that is less valuable than the money they borrowed.</a:t>
            </a:r>
            <a:endParaRPr lang="en-US" dirty="0" smtClean="0"/>
          </a:p>
          <a:p>
            <a:endParaRPr lang="en-US" dirty="0"/>
          </a:p>
        </p:txBody>
      </p:sp>
    </p:spTree>
    <p:extLst>
      <p:ext uri="{BB962C8B-B14F-4D97-AF65-F5344CB8AC3E}">
        <p14:creationId xmlns:p14="http://schemas.microsoft.com/office/powerpoint/2010/main" val="109730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to reduce Inflation</a:t>
            </a:r>
            <a:endParaRPr lang="en-US" dirty="0"/>
          </a:p>
        </p:txBody>
      </p:sp>
      <p:pic>
        <p:nvPicPr>
          <p:cNvPr id="4" name="Content Placeholder 3"/>
          <p:cNvPicPr>
            <a:picLocks noGrp="1" noChangeAspect="1"/>
          </p:cNvPicPr>
          <p:nvPr>
            <p:ph idx="1"/>
          </p:nvPr>
        </p:nvPicPr>
        <p:blipFill>
          <a:blip r:embed="rId2"/>
          <a:stretch>
            <a:fillRect/>
          </a:stretch>
        </p:blipFill>
        <p:spPr>
          <a:xfrm>
            <a:off x="2331945" y="2629208"/>
            <a:ext cx="7528110" cy="2815858"/>
          </a:xfrm>
          <a:prstGeom prst="rect">
            <a:avLst/>
          </a:prstGeom>
        </p:spPr>
      </p:pic>
    </p:spTree>
    <p:extLst>
      <p:ext uri="{BB962C8B-B14F-4D97-AF65-F5344CB8AC3E}">
        <p14:creationId xmlns:p14="http://schemas.microsoft.com/office/powerpoint/2010/main" val="2024717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TotalTime>
  <Words>1828</Words>
  <Application>Microsoft Office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Topic-14</vt:lpstr>
      <vt:lpstr>Inflation</vt:lpstr>
      <vt:lpstr>The Formula for Measuring Inflation</vt:lpstr>
      <vt:lpstr>The Formula for Measuring Inflation</vt:lpstr>
      <vt:lpstr>Causes of Inflation</vt:lpstr>
      <vt:lpstr>Causes of Inflation</vt:lpstr>
      <vt:lpstr>Causes of Inflation</vt:lpstr>
      <vt:lpstr>Advantages and Disadvantages of Inflation</vt:lpstr>
      <vt:lpstr>Measures to reduce Inflation</vt:lpstr>
      <vt:lpstr>Monetary Measures</vt:lpstr>
      <vt:lpstr>Monetary Measures</vt:lpstr>
      <vt:lpstr>Monetary Measures</vt:lpstr>
      <vt:lpstr>Monetary Measures</vt:lpstr>
      <vt:lpstr>Monetary Measures</vt:lpstr>
      <vt:lpstr>Monetary Measures</vt:lpstr>
      <vt:lpstr>Fiscal Measures</vt:lpstr>
      <vt:lpstr>Fiscal Measures</vt:lpstr>
      <vt:lpstr>Price Control</vt:lpstr>
      <vt:lpstr>What Are the Effects of Inflation?</vt:lpstr>
      <vt:lpstr>Why Is Inflation So High Right Now?</vt:lpstr>
      <vt:lpstr>Why Is Inflation So High Right Now?</vt:lpstr>
      <vt:lpstr>Is Inflation Good or Bad?</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Topic-12</dc:title>
  <dc:creator>DIU</dc:creator>
  <cp:lastModifiedBy>DIU</cp:lastModifiedBy>
  <cp:revision>79</cp:revision>
  <dcterms:created xsi:type="dcterms:W3CDTF">2022-11-20T09:27:15Z</dcterms:created>
  <dcterms:modified xsi:type="dcterms:W3CDTF">2023-01-10T04:23:56Z</dcterms:modified>
</cp:coreProperties>
</file>