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513" r:id="rId3"/>
    <p:sldId id="491" r:id="rId4"/>
    <p:sldId id="482" r:id="rId5"/>
    <p:sldId id="651" r:id="rId6"/>
    <p:sldId id="652" r:id="rId7"/>
    <p:sldId id="653" r:id="rId8"/>
    <p:sldId id="654" r:id="rId9"/>
    <p:sldId id="657" r:id="rId10"/>
    <p:sldId id="656" r:id="rId11"/>
    <p:sldId id="659" r:id="rId12"/>
    <p:sldId id="658" r:id="rId13"/>
    <p:sldId id="354" r:id="rId14"/>
    <p:sldId id="472" r:id="rId15"/>
    <p:sldId id="637" r:id="rId16"/>
    <p:sldId id="316" r:id="rId1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5071" autoAdjust="0"/>
  </p:normalViewPr>
  <p:slideViewPr>
    <p:cSldViewPr>
      <p:cViewPr varScale="1">
        <p:scale>
          <a:sx n="72" d="100"/>
          <a:sy n="72" d="100"/>
        </p:scale>
        <p:origin x="13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ZEF.local\Administration\Home\amondal\Publication\LEAP\LEAP%20figure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ZEF.local\Administration\Home\amondal\Publication\LEAP\LEAP%20figure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01182625313552"/>
          <c:y val="9.1729505795706573E-2"/>
          <c:w val="0.53347404217724481"/>
          <c:h val="0.90157258233251036"/>
        </c:manualLayout>
      </c:layout>
      <c:doughnutChart>
        <c:varyColors val="1"/>
        <c:ser>
          <c:idx val="0"/>
          <c:order val="0"/>
          <c:tx>
            <c:strRef>
              <c:f>'Fuel Mixed'!$E$4</c:f>
              <c:strCache>
                <c:ptCount val="1"/>
                <c:pt idx="0">
                  <c:v>capacity MW</c:v>
                </c:pt>
              </c:strCache>
            </c:strRef>
          </c:tx>
          <c:dLbls>
            <c:dLbl>
              <c:idx val="0"/>
              <c:layout>
                <c:manualLayout>
                  <c:x val="0.11900337805397095"/>
                  <c:y val="-9.707715927103699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F5-465D-9D83-ADAFBA19C5DB}"/>
                </c:ext>
              </c:extLst>
            </c:dLbl>
            <c:dLbl>
              <c:idx val="1"/>
              <c:layout>
                <c:manualLayout>
                  <c:x val="0.12098934968299993"/>
                  <c:y val="4.817395010262987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F5-465D-9D83-ADAFBA19C5DB}"/>
                </c:ext>
              </c:extLst>
            </c:dLbl>
            <c:dLbl>
              <c:idx val="2"/>
              <c:layout>
                <c:manualLayout>
                  <c:x val="-0.13060424714061605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, HFO, 5208, 26.14%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F5-465D-9D83-ADAFBA19C5DB}"/>
                </c:ext>
              </c:extLst>
            </c:dLbl>
            <c:dLbl>
              <c:idx val="3"/>
              <c:layout>
                <c:manualLayout>
                  <c:x val="-0.1525726636437513"/>
                  <c:y val="5.504113963869732E-3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F5-465D-9D83-ADAFBA19C5DB}"/>
                </c:ext>
              </c:extLst>
            </c:dLbl>
            <c:dLbl>
              <c:idx val="4"/>
              <c:layout>
                <c:manualLayout>
                  <c:x val="-0.13024557239715262"/>
                  <c:y val="-4.145440436246512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8F5-465D-9D83-ADAFBA19C5DB}"/>
                </c:ext>
              </c:extLst>
            </c:dLbl>
            <c:dLbl>
              <c:idx val="5"/>
              <c:layout>
                <c:manualLayout>
                  <c:x val="-0.10397013250846068"/>
                  <c:y val="-0.1385763632021796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F5-465D-9D83-ADAFBA19C5DB}"/>
                </c:ext>
              </c:extLst>
            </c:dLbl>
            <c:dLbl>
              <c:idx val="6"/>
              <c:layout>
                <c:manualLayout>
                  <c:x val="1.2910095916686496E-2"/>
                  <c:y val="-0.1509706508286556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F5-465D-9D83-ADAFBA19C5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'Fuel Mixed'!$D$5:$D$11</c:f>
              <c:strCache>
                <c:ptCount val="7"/>
                <c:pt idx="0">
                  <c:v>Coal</c:v>
                </c:pt>
                <c:pt idx="1">
                  <c:v>Gas</c:v>
                </c:pt>
                <c:pt idx="2">
                  <c:v>HFO</c:v>
                </c:pt>
                <c:pt idx="3">
                  <c:v>HSD</c:v>
                </c:pt>
                <c:pt idx="4">
                  <c:v>Hydro</c:v>
                </c:pt>
                <c:pt idx="5">
                  <c:v>Imported</c:v>
                </c:pt>
                <c:pt idx="6">
                  <c:v>RE</c:v>
                </c:pt>
              </c:strCache>
            </c:strRef>
          </c:cat>
          <c:val>
            <c:numRef>
              <c:f>'Fuel Mixed'!$E$5:$E$11</c:f>
              <c:numCache>
                <c:formatCode>General</c:formatCode>
                <c:ptCount val="7"/>
                <c:pt idx="0">
                  <c:v>524</c:v>
                </c:pt>
                <c:pt idx="1">
                  <c:v>10628</c:v>
                </c:pt>
                <c:pt idx="2">
                  <c:v>5208</c:v>
                </c:pt>
                <c:pt idx="3">
                  <c:v>1795</c:v>
                </c:pt>
                <c:pt idx="4">
                  <c:v>230</c:v>
                </c:pt>
                <c:pt idx="5">
                  <c:v>1160</c:v>
                </c:pt>
                <c:pt idx="6">
                  <c:v>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8F5-465D-9D83-ADAFBA19C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6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33603520148298"/>
          <c:y val="4.8611111111111133E-2"/>
          <c:w val="0.84923164016262653"/>
          <c:h val="0.651425415573059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'[1]PV_Grid_Raj (3)'!$E$66</c:f>
              <c:strCache>
                <c:ptCount val="1"/>
                <c:pt idx="0">
                  <c:v>Demand Served (MW)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'[1]PV_Grid_Raj (3)'!$D$67:$D$78</c:f>
              <c:numCache>
                <c:formatCode>General</c:formatCode>
                <c:ptCount val="1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</c:numCache>
            </c:numRef>
          </c:cat>
          <c:val>
            <c:numRef>
              <c:f>'[1]PV_Grid_Raj (3)'!$E$67:$E$78</c:f>
              <c:numCache>
                <c:formatCode>General</c:formatCode>
                <c:ptCount val="12"/>
                <c:pt idx="0">
                  <c:v>1970</c:v>
                </c:pt>
                <c:pt idx="1">
                  <c:v>2087</c:v>
                </c:pt>
                <c:pt idx="2">
                  <c:v>2114</c:v>
                </c:pt>
                <c:pt idx="3">
                  <c:v>2136</c:v>
                </c:pt>
                <c:pt idx="4">
                  <c:v>2449</c:v>
                </c:pt>
                <c:pt idx="5">
                  <c:v>2665</c:v>
                </c:pt>
                <c:pt idx="6">
                  <c:v>3033</c:v>
                </c:pt>
                <c:pt idx="7">
                  <c:v>3218</c:v>
                </c:pt>
                <c:pt idx="8">
                  <c:v>3428</c:v>
                </c:pt>
                <c:pt idx="9">
                  <c:v>3592</c:v>
                </c:pt>
                <c:pt idx="10">
                  <c:v>3721</c:v>
                </c:pt>
                <c:pt idx="11">
                  <c:v>3782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34-4B6B-8C09-75640E5346A9}"/>
            </c:ext>
          </c:extLst>
        </c:ser>
        <c:ser>
          <c:idx val="2"/>
          <c:order val="2"/>
          <c:tx>
            <c:strRef>
              <c:f>'[1]PV_Grid_Raj (3)'!$G$66</c:f>
              <c:strCache>
                <c:ptCount val="1"/>
                <c:pt idx="0">
                  <c:v>Load Shedding (MW)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'[1]PV_Grid_Raj (3)'!$D$67:$D$78</c:f>
              <c:numCache>
                <c:formatCode>General</c:formatCode>
                <c:ptCount val="1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</c:numCache>
            </c:numRef>
          </c:cat>
          <c:val>
            <c:numRef>
              <c:f>'[1]PV_Grid_Raj (3)'!$G$67:$G$78</c:f>
              <c:numCache>
                <c:formatCode>General</c:formatCode>
                <c:ptCount val="12"/>
                <c:pt idx="0">
                  <c:v>537</c:v>
                </c:pt>
                <c:pt idx="1">
                  <c:v>545</c:v>
                </c:pt>
                <c:pt idx="2">
                  <c:v>674</c:v>
                </c:pt>
                <c:pt idx="3">
                  <c:v>711</c:v>
                </c:pt>
                <c:pt idx="4">
                  <c:v>774</c:v>
                </c:pt>
                <c:pt idx="5">
                  <c:v>536</c:v>
                </c:pt>
                <c:pt idx="6">
                  <c:v>663</c:v>
                </c:pt>
                <c:pt idx="7">
                  <c:v>367</c:v>
                </c:pt>
                <c:pt idx="8">
                  <c:v>468</c:v>
                </c:pt>
                <c:pt idx="9">
                  <c:v>694</c:v>
                </c:pt>
                <c:pt idx="10">
                  <c:v>770</c:v>
                </c:pt>
                <c:pt idx="11">
                  <c:v>1312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34-4B6B-8C09-75640E5346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984576"/>
        <c:axId val="86990848"/>
      </c:barChart>
      <c:lineChart>
        <c:grouping val="standard"/>
        <c:varyColors val="0"/>
        <c:ser>
          <c:idx val="1"/>
          <c:order val="1"/>
          <c:tx>
            <c:strRef>
              <c:f>'[1]PV_Grid_Raj (3)'!$F$66</c:f>
              <c:strCache>
                <c:ptCount val="1"/>
                <c:pt idx="0">
                  <c:v>Demand Forecast (MW)</c:v>
                </c:pt>
              </c:strCache>
            </c:strRef>
          </c:tx>
          <c:spPr>
            <a:ln w="28575">
              <a:solidFill>
                <a:srgbClr val="FF00FF"/>
              </a:solidFill>
            </a:ln>
          </c:spPr>
          <c:marker>
            <c:symbol val="none"/>
          </c:marker>
          <c:cat>
            <c:numRef>
              <c:f>'[1]PV_Grid_Raj (3)'!$D$67:$D$78</c:f>
              <c:numCache>
                <c:formatCode>General</c:formatCode>
                <c:ptCount val="1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</c:numCache>
            </c:numRef>
          </c:cat>
          <c:val>
            <c:numRef>
              <c:f>'[1]PV_Grid_Raj (3)'!$F$67:$F$78</c:f>
              <c:numCache>
                <c:formatCode>General</c:formatCode>
                <c:ptCount val="12"/>
                <c:pt idx="0">
                  <c:v>2038</c:v>
                </c:pt>
                <c:pt idx="1">
                  <c:v>2220</c:v>
                </c:pt>
                <c:pt idx="2">
                  <c:v>2419</c:v>
                </c:pt>
                <c:pt idx="3">
                  <c:v>2638</c:v>
                </c:pt>
                <c:pt idx="4">
                  <c:v>2881</c:v>
                </c:pt>
                <c:pt idx="5">
                  <c:v>3149</c:v>
                </c:pt>
                <c:pt idx="6">
                  <c:v>3394</c:v>
                </c:pt>
                <c:pt idx="7">
                  <c:v>3659</c:v>
                </c:pt>
                <c:pt idx="8">
                  <c:v>3947</c:v>
                </c:pt>
                <c:pt idx="9">
                  <c:v>4259</c:v>
                </c:pt>
                <c:pt idx="10">
                  <c:v>4597</c:v>
                </c:pt>
                <c:pt idx="11">
                  <c:v>4693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D34-4B6B-8C09-75640E5346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984576"/>
        <c:axId val="86990848"/>
      </c:lineChart>
      <c:catAx>
        <c:axId val="86984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6990848"/>
        <c:crosses val="autoZero"/>
        <c:auto val="1"/>
        <c:lblAlgn val="ctr"/>
        <c:lblOffset val="100"/>
        <c:noMultiLvlLbl val="0"/>
      </c:catAx>
      <c:valAx>
        <c:axId val="86990848"/>
        <c:scaling>
          <c:orientation val="minMax"/>
          <c:max val="6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MW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6984576"/>
        <c:crosses val="autoZero"/>
        <c:crossBetween val="between"/>
        <c:majorUnit val="1000"/>
      </c:valAx>
      <c:spPr>
        <a:ln w="15875">
          <a:solidFill>
            <a:schemeClr val="tx1"/>
          </a:solidFill>
        </a:ln>
      </c:spPr>
    </c:plotArea>
    <c:legend>
      <c:legendPos val="b"/>
      <c:legendEntry>
        <c:idx val="0"/>
        <c:txPr>
          <a:bodyPr/>
          <a:lstStyle/>
          <a:p>
            <a:pPr>
              <a:defRPr baseline="0"/>
            </a:pPr>
            <a:endParaRPr lang="en-US"/>
          </a:p>
        </c:txPr>
      </c:legendEntry>
      <c:layout>
        <c:manualLayout>
          <c:xMode val="edge"/>
          <c:yMode val="edge"/>
          <c:x val="1.6394977654820241E-2"/>
          <c:y val="0.86010268453285443"/>
          <c:w val="0.93264193327186429"/>
          <c:h val="0.11211953768936733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 b="1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59080355340202"/>
          <c:y val="4.8611111111111112E-2"/>
          <c:w val="0.84532934585099928"/>
          <c:h val="0.632891513560807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'LEAP (3)'!$B$122</c:f>
              <c:strCache>
                <c:ptCount val="1"/>
                <c:pt idx="0">
                  <c:v>Average GDP growth scenario (6.8%)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 w="19050"/>
            </c:spPr>
          </c:marker>
          <c:xVal>
            <c:numRef>
              <c:f>'LEAP (3)'!$C$121:$K$121</c:f>
              <c:numCache>
                <c:formatCode>General</c:formatCode>
                <c:ptCount val="9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  <c:pt idx="5">
                  <c:v>2020</c:v>
                </c:pt>
                <c:pt idx="6">
                  <c:v>2025</c:v>
                </c:pt>
                <c:pt idx="7">
                  <c:v>2030</c:v>
                </c:pt>
                <c:pt idx="8">
                  <c:v>2035</c:v>
                </c:pt>
              </c:numCache>
            </c:numRef>
          </c:xVal>
          <c:yVal>
            <c:numRef>
              <c:f>'LEAP (3)'!$C$122:$K$122</c:f>
              <c:numCache>
                <c:formatCode>General</c:formatCode>
                <c:ptCount val="9"/>
                <c:pt idx="2">
                  <c:v>17.649999999999999</c:v>
                </c:pt>
                <c:pt idx="3">
                  <c:v>30.22</c:v>
                </c:pt>
                <c:pt idx="4">
                  <c:v>48.61</c:v>
                </c:pt>
                <c:pt idx="5">
                  <c:v>74.849999999999994</c:v>
                </c:pt>
                <c:pt idx="6">
                  <c:v>107.27</c:v>
                </c:pt>
                <c:pt idx="7">
                  <c:v>146.33000000000001</c:v>
                </c:pt>
                <c:pt idx="8">
                  <c:v>192.67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6DE-46ED-8563-E74C501C7A95}"/>
            </c:ext>
          </c:extLst>
        </c:ser>
        <c:ser>
          <c:idx val="1"/>
          <c:order val="1"/>
          <c:tx>
            <c:strRef>
              <c:f>'LEAP (3)'!$B$123</c:f>
              <c:strCache>
                <c:ptCount val="1"/>
                <c:pt idx="0">
                  <c:v>Low GDP growth scenario (5.5%)</c:v>
                </c:pt>
              </c:strCache>
            </c:strRef>
          </c:tx>
          <c:spPr>
            <a:ln w="25400"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 w="19050"/>
            </c:spPr>
          </c:marker>
          <c:xVal>
            <c:numRef>
              <c:f>'LEAP (3)'!$C$121:$K$121</c:f>
              <c:numCache>
                <c:formatCode>General</c:formatCode>
                <c:ptCount val="9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  <c:pt idx="5">
                  <c:v>2020</c:v>
                </c:pt>
                <c:pt idx="6">
                  <c:v>2025</c:v>
                </c:pt>
                <c:pt idx="7">
                  <c:v>2030</c:v>
                </c:pt>
                <c:pt idx="8">
                  <c:v>2035</c:v>
                </c:pt>
              </c:numCache>
            </c:numRef>
          </c:xVal>
          <c:yVal>
            <c:numRef>
              <c:f>'LEAP (3)'!$C$123:$K$123</c:f>
              <c:numCache>
                <c:formatCode>General</c:formatCode>
                <c:ptCount val="9"/>
                <c:pt idx="2">
                  <c:v>17.645199999999974</c:v>
                </c:pt>
                <c:pt idx="3">
                  <c:v>27.16</c:v>
                </c:pt>
                <c:pt idx="4">
                  <c:v>40.17</c:v>
                </c:pt>
                <c:pt idx="5">
                  <c:v>57.57</c:v>
                </c:pt>
                <c:pt idx="6">
                  <c:v>78.58</c:v>
                </c:pt>
                <c:pt idx="7">
                  <c:v>104.04</c:v>
                </c:pt>
                <c:pt idx="8">
                  <c:v>131.58000000000001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6DE-46ED-8563-E74C501C7A95}"/>
            </c:ext>
          </c:extLst>
        </c:ser>
        <c:ser>
          <c:idx val="2"/>
          <c:order val="2"/>
          <c:tx>
            <c:strRef>
              <c:f>'LEAP (3)'!$B$124</c:f>
              <c:strCache>
                <c:ptCount val="1"/>
                <c:pt idx="0">
                  <c:v>High GDP growth scenario (8%)</c:v>
                </c:pt>
              </c:strCache>
            </c:strRef>
          </c:tx>
          <c:spPr>
            <a:ln w="25400">
              <a:solidFill>
                <a:srgbClr val="E709B7"/>
              </a:solidFill>
            </a:ln>
          </c:spPr>
          <c:marker>
            <c:spPr>
              <a:solidFill>
                <a:srgbClr val="E709B7"/>
              </a:solidFill>
              <a:ln w="19050"/>
            </c:spPr>
          </c:marker>
          <c:xVal>
            <c:numRef>
              <c:f>'LEAP (3)'!$C$121:$K$121</c:f>
              <c:numCache>
                <c:formatCode>General</c:formatCode>
                <c:ptCount val="9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  <c:pt idx="5">
                  <c:v>2020</c:v>
                </c:pt>
                <c:pt idx="6">
                  <c:v>2025</c:v>
                </c:pt>
                <c:pt idx="7">
                  <c:v>2030</c:v>
                </c:pt>
                <c:pt idx="8">
                  <c:v>2035</c:v>
                </c:pt>
              </c:numCache>
            </c:numRef>
          </c:xVal>
          <c:yVal>
            <c:numRef>
              <c:f>'LEAP (3)'!$C$124:$K$124</c:f>
              <c:numCache>
                <c:formatCode>General</c:formatCode>
                <c:ptCount val="9"/>
                <c:pt idx="2">
                  <c:v>17.645199999999974</c:v>
                </c:pt>
                <c:pt idx="3">
                  <c:v>35.260000000000012</c:v>
                </c:pt>
                <c:pt idx="4">
                  <c:v>63.99</c:v>
                </c:pt>
                <c:pt idx="5">
                  <c:v>109.02</c:v>
                </c:pt>
                <c:pt idx="6">
                  <c:v>154.76</c:v>
                </c:pt>
                <c:pt idx="7">
                  <c:v>210.28</c:v>
                </c:pt>
                <c:pt idx="8">
                  <c:v>290.11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6DE-46ED-8563-E74C501C7A95}"/>
            </c:ext>
          </c:extLst>
        </c:ser>
        <c:ser>
          <c:idx val="3"/>
          <c:order val="3"/>
          <c:tx>
            <c:strRef>
              <c:f>'LEAP (3)'!$B$125</c:f>
              <c:strCache>
                <c:ptCount val="1"/>
                <c:pt idx="0">
                  <c:v>Historical actual</c:v>
                </c:pt>
              </c:strCache>
            </c:strRef>
          </c:tx>
          <c:spPr>
            <a:ln w="25400"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xVal>
            <c:numRef>
              <c:f>'LEAP (3)'!$C$121:$K$121</c:f>
              <c:numCache>
                <c:formatCode>General</c:formatCode>
                <c:ptCount val="9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  <c:pt idx="5">
                  <c:v>2020</c:v>
                </c:pt>
                <c:pt idx="6">
                  <c:v>2025</c:v>
                </c:pt>
                <c:pt idx="7">
                  <c:v>2030</c:v>
                </c:pt>
                <c:pt idx="8">
                  <c:v>2035</c:v>
                </c:pt>
              </c:numCache>
            </c:numRef>
          </c:xVal>
          <c:yVal>
            <c:numRef>
              <c:f>'LEAP (3)'!$C$125:$K$125</c:f>
              <c:numCache>
                <c:formatCode>General</c:formatCode>
                <c:ptCount val="9"/>
                <c:pt idx="0">
                  <c:v>6.9347000000000003</c:v>
                </c:pt>
                <c:pt idx="1">
                  <c:v>10.0829</c:v>
                </c:pt>
                <c:pt idx="2">
                  <c:v>17.645199999999974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26DE-46ED-8563-E74C501C7A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825216"/>
        <c:axId val="86848256"/>
      </c:scatterChart>
      <c:valAx>
        <c:axId val="86825216"/>
        <c:scaling>
          <c:orientation val="minMax"/>
          <c:max val="2035"/>
          <c:min val="199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86848256"/>
        <c:crosses val="autoZero"/>
        <c:crossBetween val="midCat"/>
      </c:valAx>
      <c:valAx>
        <c:axId val="86848256"/>
        <c:scaling>
          <c:orientation val="minMax"/>
          <c:max val="300"/>
        </c:scaling>
        <c:delete val="0"/>
        <c:axPos val="l"/>
        <c:majorGridlines>
          <c:spPr>
            <a:ln w="3175">
              <a:solidFill>
                <a:schemeClr val="tx1">
                  <a:alpha val="78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Demand (TWh)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6825216"/>
        <c:crosses val="autoZero"/>
        <c:crossBetween val="midCat"/>
      </c:valAx>
      <c:spPr>
        <a:ln w="3175" cmpd="dbl"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7.7491924086412395E-2"/>
          <c:y val="0.81767716535433066"/>
          <c:w val="0.86424692105794376"/>
          <c:h val="0.1671713194941541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A28E5-0A02-4233-9D9B-4ECA035D4A3C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5BDD3-CBCF-4229-B679-4F3D92DE8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79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BDD3-CBCF-4229-B679-4F3D92DE84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12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measure of development in any society of today is synonymous with the level of energy consumption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Energy is therefore recognized as a critical input parameter for national economic development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Impact</a:t>
            </a:r>
            <a:r>
              <a:rPr lang="en-US" sz="1200" b="0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of climate change on agriculture sector </a:t>
            </a:r>
            <a:r>
              <a:rPr lang="en-US" sz="1200" b="0" kern="1200" baseline="0" dirty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(from review paper) 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0" kern="1200" baseline="0" dirty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we have seen the impacts of climate change on agriculture is huge.</a:t>
            </a:r>
            <a:endParaRPr lang="en-US" sz="1200" b="0" kern="1200" dirty="0">
              <a:solidFill>
                <a:srgbClr val="FF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BDD3-CBCF-4229-B679-4F3D92DE84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5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measure of development in any society of today is synonymous with the level of energy consumption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Energy is therefore recognized as a critical input parameter for national economic development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Impact</a:t>
            </a:r>
            <a:r>
              <a:rPr lang="en-US" sz="1200" b="0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of climate change on agriculture sector </a:t>
            </a:r>
            <a:r>
              <a:rPr lang="en-US" sz="1200" b="0" kern="1200" baseline="0" dirty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(from review paper) 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0" kern="1200" baseline="0" dirty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we have seen the impacts of climate change on agriculture is huge.</a:t>
            </a:r>
            <a:endParaRPr lang="en-US" sz="1200" b="0" kern="1200" dirty="0">
              <a:solidFill>
                <a:srgbClr val="FF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BDD3-CBCF-4229-B679-4F3D92DE84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84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measure of development in any society of today is synonymous with the level of energy consumption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Energy is therefore recognized as a critical input parameter for national economic development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Impact</a:t>
            </a:r>
            <a:r>
              <a:rPr lang="en-US" sz="1200" b="0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of climate change on agriculture sector </a:t>
            </a:r>
            <a:r>
              <a:rPr lang="en-US" sz="1200" b="0" kern="1200" baseline="0" dirty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(from review paper) 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0" kern="1200" baseline="0" dirty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we have seen the impacts of climate change on agriculture is huge.</a:t>
            </a:r>
            <a:endParaRPr lang="en-US" sz="1200" b="0" kern="1200" dirty="0">
              <a:solidFill>
                <a:srgbClr val="FF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BDD3-CBCF-4229-B679-4F3D92DE84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26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sz="12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reference energy system represents the activities and technologies of an energy system</a:t>
            </a:r>
            <a:r>
              <a:rPr lang="en-US" sz="1200" b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depicting energy </a:t>
            </a:r>
            <a:r>
              <a:rPr lang="en-US" sz="12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(flows from the source of origin to the end</a:t>
            </a:r>
            <a:r>
              <a:rPr lang="en-US" sz="1200" b="1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use)</a:t>
            </a:r>
            <a:r>
              <a:rPr lang="en-US" sz="1200" b="0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demands, energy conversion technologies, fuel mixes, and the resources required to satisfy the energy demand</a:t>
            </a:r>
          </a:p>
          <a:p>
            <a:pPr marL="228600" indent="-228600">
              <a:buAutoNum type="arabicParenR"/>
            </a:pPr>
            <a:r>
              <a:rPr lang="en-US" sz="1200" b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Technology learning effects on cost</a:t>
            </a:r>
          </a:p>
          <a:p>
            <a:pPr marL="228600" indent="-228600">
              <a:buAutoNum type="arabicParenR"/>
            </a:pPr>
            <a:r>
              <a:rPr lang="en-US" sz="1200" b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Growth bound and resource availability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BDD3-CBCF-4229-B679-4F3D92DE84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94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AutoNum type="arabicParenR"/>
            </a:pP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figure shows the power demand-supply gaps in Bangladesh in recent years and the gap is increasing year by year</a:t>
            </a:r>
          </a:p>
          <a:p>
            <a:pPr marL="228600" indent="-228600" eaLnBrk="1" hangingPunct="1">
              <a:buAutoNum type="arabicParenR"/>
            </a:pP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country has been facing a severe power crisis for about a decade</a:t>
            </a:r>
          </a:p>
          <a:p>
            <a:pPr marL="228600" indent="-228600" eaLnBrk="1" hangingPunct="1">
              <a:buAutoNum type="arabicParenR"/>
            </a:pP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Known reserves (e.g., natural gas and coal) of commercial primary energy sources in Bangladesh are limited </a:t>
            </a:r>
          </a:p>
          <a:p>
            <a:pPr marL="228600" indent="-228600" eaLnBrk="1" hangingPunct="1">
              <a:buAutoNum type="arabicParenR"/>
            </a:pP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Only about 42 % of the total population have been connected to electricity</a:t>
            </a:r>
          </a:p>
          <a:p>
            <a:pPr marL="228600" indent="-228600" eaLnBrk="1" hangingPunct="1">
              <a:buAutoNum type="arabicParenR"/>
            </a:pPr>
            <a:r>
              <a:rPr lang="en-US" sz="1200" b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81% power from gas</a:t>
            </a:r>
            <a:endParaRPr lang="en-US" sz="1200" b="0" kern="1200" baseline="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marL="228600" indent="-228600" eaLnBrk="1" hangingPunct="1">
              <a:buAutoNum type="arabicParenR"/>
            </a:pP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Coal is expected to be the main fuel for electricity generation</a:t>
            </a:r>
            <a:endParaRPr lang="en-US" sz="1200" kern="1200" baseline="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marL="228600" indent="-228600" eaLnBrk="1" hangingPunct="1">
              <a:buAutoNum type="arabicParenR"/>
            </a:pP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By acknowledging the potential of renewable energy resources, the country could possibly meet its unprecedented energy demand, thus increasing electricity accessibility to all and enhancing energy security</a:t>
            </a:r>
            <a:endParaRPr lang="de-DE" b="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1) Total electricity consumption was about 18 </a:t>
            </a:r>
            <a:r>
              <a:rPr lang="en-US" sz="1200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TWh</a:t>
            </a: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in 2005 and is projected to increase 7.5 times to 132 </a:t>
            </a:r>
            <a:r>
              <a:rPr lang="en-US" sz="1200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TWh</a:t>
            </a: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by 2035 in the LG scenario 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2) In the AG and HG scenarios, the demand in 2035 shows an increase that is about 11 and 16 times the base-year value, respectively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BDD3-CBCF-4229-B679-4F3D92DE84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00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measure of development in any society of today is synonymous with the level of energy consumption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Energy is therefore recognized as a critical input parameter for national economic development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0" dirty="0">
                <a:effectLst/>
                <a:latin typeface="Times New Roman" pitchFamily="18" charset="0"/>
                <a:cs typeface="Times New Roman" pitchFamily="18" charset="0"/>
              </a:rPr>
              <a:t>Energy demands are still met largely (80%) from fossil fuels such as coal, oil and natural gas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0" dirty="0">
                <a:effectLst/>
                <a:latin typeface="Times New Roman" pitchFamily="18" charset="0"/>
                <a:cs typeface="Times New Roman" pitchFamily="18" charset="0"/>
              </a:rPr>
              <a:t>About 41% of total CO</a:t>
            </a:r>
            <a:r>
              <a:rPr lang="en-US" sz="1200" b="0" baseline="-25000" dirty="0"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b="0" dirty="0">
                <a:effectLst/>
                <a:latin typeface="Times New Roman" pitchFamily="18" charset="0"/>
                <a:cs typeface="Times New Roman" pitchFamily="18" charset="0"/>
              </a:rPr>
              <a:t> emission comes from power generation based on fossil fuels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0" dirty="0">
                <a:effectLst/>
                <a:latin typeface="Times New Roman" pitchFamily="18" charset="0"/>
                <a:cs typeface="Times New Roman" pitchFamily="18" charset="0"/>
              </a:rPr>
              <a:t>A warming of about 0.2</a:t>
            </a:r>
            <a:r>
              <a:rPr lang="en-US" sz="1200" b="0" baseline="30000" dirty="0">
                <a:effectLst/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en-US" sz="1200" b="0" dirty="0">
                <a:effectLst/>
                <a:latin typeface="Times New Roman" pitchFamily="18" charset="0"/>
                <a:cs typeface="Times New Roman" pitchFamily="18" charset="0"/>
              </a:rPr>
              <a:t>C per decade is projected by IPCC for a range of emission scenarios</a:t>
            </a:r>
            <a:endParaRPr lang="de-D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BDD3-CBCF-4229-B679-4F3D92DE84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59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sz="1200" b="0" dirty="0">
                <a:effectLst/>
                <a:latin typeface="Times New Roman" pitchFamily="18" charset="0"/>
                <a:cs typeface="Times New Roman" pitchFamily="18" charset="0"/>
              </a:rPr>
              <a:t>Therefore, the sustainable development issue is more than ever raised, stimulating the need to search for sustainable development paths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BDD3-CBCF-4229-B679-4F3D92DE84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73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measure of development in any society of today is synonymous with the level of energy consumption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Energy is therefore recognized as a critical input parameter for national economic development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Impact</a:t>
            </a:r>
            <a:r>
              <a:rPr lang="en-US" sz="1200" b="0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of climate change on agriculture sector </a:t>
            </a:r>
            <a:r>
              <a:rPr lang="en-US" sz="1200" b="0" kern="1200" baseline="0" dirty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(from review paper) 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0" kern="1200" baseline="0" dirty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we have seen the impacts of climate change on agriculture is huge.</a:t>
            </a:r>
            <a:endParaRPr lang="en-US" sz="1200" b="0" kern="1200" dirty="0">
              <a:solidFill>
                <a:srgbClr val="FF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BDD3-CBCF-4229-B679-4F3D92DE84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22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measure of development in any society of today is synonymous with the level of energy consumption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Energy is therefore recognized as a critical input parameter for national economic development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Impact</a:t>
            </a:r>
            <a:r>
              <a:rPr lang="en-US" sz="1200" b="0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of climate change on agriculture sector </a:t>
            </a:r>
            <a:r>
              <a:rPr lang="en-US" sz="1200" b="0" kern="1200" baseline="0" dirty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(from review paper) 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0" kern="1200" baseline="0" dirty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we have seen the impacts of climate change on agriculture is huge.</a:t>
            </a:r>
            <a:endParaRPr lang="en-US" sz="1200" b="0" kern="1200" dirty="0">
              <a:solidFill>
                <a:srgbClr val="FF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BDD3-CBCF-4229-B679-4F3D92DE84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30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measure of development in any society of today is synonymous with the level of energy consumption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Energy is therefore recognized as a critical input parameter for national economic development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Impact</a:t>
            </a:r>
            <a:r>
              <a:rPr lang="en-US" sz="1200" b="0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of climate change on agriculture sector </a:t>
            </a:r>
            <a:r>
              <a:rPr lang="en-US" sz="1200" b="0" kern="1200" baseline="0" dirty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(from review paper) 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0" kern="1200" baseline="0" dirty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we have seen the impacts of climate change on agriculture is huge.</a:t>
            </a:r>
            <a:endParaRPr lang="en-US" sz="1200" b="0" kern="1200" dirty="0">
              <a:solidFill>
                <a:srgbClr val="FF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BDD3-CBCF-4229-B679-4F3D92DE84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66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measure of development in any society of today is synonymous with the level of energy consumption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Energy is therefore recognized as a critical input parameter for national economic development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Impact</a:t>
            </a:r>
            <a:r>
              <a:rPr lang="en-US" sz="1200" b="0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of climate change on agriculture sector </a:t>
            </a:r>
            <a:r>
              <a:rPr lang="en-US" sz="1200" b="0" kern="1200" baseline="0" dirty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(from review paper) 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0" kern="1200" baseline="0" dirty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we have seen the impacts of climate change on agriculture is huge.</a:t>
            </a:r>
            <a:endParaRPr lang="en-US" sz="1200" b="0" kern="1200" dirty="0">
              <a:solidFill>
                <a:srgbClr val="FF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BDD3-CBCF-4229-B679-4F3D92DE84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30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measure of development in any society of today is synonymous with the level of energy consumption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Energy is therefore recognized as a critical input parameter for national economic development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Impact</a:t>
            </a:r>
            <a:r>
              <a:rPr lang="en-US" sz="1200" b="0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of climate change on agriculture sector </a:t>
            </a:r>
            <a:r>
              <a:rPr lang="en-US" sz="1200" b="0" kern="1200" baseline="0" dirty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(from review paper) 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0" kern="1200" baseline="0" dirty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we have seen the impacts of climate change on agriculture is huge.</a:t>
            </a:r>
            <a:endParaRPr lang="en-US" sz="1200" b="0" kern="1200" dirty="0">
              <a:solidFill>
                <a:srgbClr val="FF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BDD3-CBCF-4229-B679-4F3D92DE84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72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measure of development in any society of today is synonymous with the level of energy consumption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Energy is therefore recognized as a critical input parameter for national economic development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Impact</a:t>
            </a:r>
            <a:r>
              <a:rPr lang="en-US" sz="1200" b="0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of climate change on agriculture sector </a:t>
            </a:r>
            <a:r>
              <a:rPr lang="en-US" sz="1200" b="0" kern="1200" baseline="0" dirty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(from review paper) 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="0" kern="1200" baseline="0" dirty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we have seen the impacts of climate change on agriculture is huge.</a:t>
            </a:r>
            <a:endParaRPr lang="en-US" sz="1200" b="0" kern="1200" dirty="0">
              <a:solidFill>
                <a:srgbClr val="FF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BDD3-CBCF-4229-B679-4F3D92DE84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81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Dawit Mekonnen, Hira Channa, &amp; Claudia Ringler                                               KP’s, FO’s and ag productivity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2146300" cy="762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943600" y="18415"/>
            <a:ext cx="3200400" cy="5149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EEE, Faculty of Engineering</a:t>
            </a:r>
          </a:p>
        </p:txBody>
      </p:sp>
    </p:spTree>
    <p:extLst>
      <p:ext uri="{BB962C8B-B14F-4D97-AF65-F5344CB8AC3E}">
        <p14:creationId xmlns:p14="http://schemas.microsoft.com/office/powerpoint/2010/main" val="225638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90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Dawit Mekonnen, Hira Channa, &amp; Claudia Ringler                                               KP’s, FO’s and ag productivity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D987DD-6FCC-40E0-B469-693262C18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3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90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Dawit Mekonnen, Hira Channa, &amp; Claudia Ringler                                               KP’s, FO’s and ag productivity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D987DD-6FCC-40E0-B469-693262C18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45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4"/>
          <p:cNvSpPr>
            <a:spLocks noChangeArrowheads="1"/>
          </p:cNvSpPr>
          <p:nvPr userDrawn="1"/>
        </p:nvSpPr>
        <p:spPr bwMode="auto">
          <a:xfrm>
            <a:off x="733425" y="0"/>
            <a:ext cx="6797675" cy="927100"/>
          </a:xfrm>
          <a:prstGeom prst="rect">
            <a:avLst/>
          </a:prstGeom>
          <a:solidFill>
            <a:srgbClr val="CCCCFF">
              <a:alpha val="60001"/>
            </a:srgbClr>
          </a:solidFill>
          <a:ln w="190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en-US">
              <a:latin typeface="RotisSansSerif" pitchFamily="34" charset="0"/>
            </a:endParaRPr>
          </a:p>
        </p:txBody>
      </p:sp>
      <p:pic>
        <p:nvPicPr>
          <p:cNvPr id="3" name="Picture 83" descr="ZEF_LOGO_FREI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85838" cy="99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Picture 2" descr="C:\Users\amondal\Pictures\unibonn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0"/>
            <a:ext cx="2057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Alam, </a:t>
            </a:r>
            <a:fld id="{17616A33-490D-43B1-AABE-65DBBD8FECF1}" type="datetime1">
              <a:rPr lang="en-US"/>
              <a:pPr>
                <a:defRPr/>
              </a:pPr>
              <a:t>5/26/2020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0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24600"/>
            <a:ext cx="8686800" cy="380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Dawit Mekonnen, Hira Channa, &amp; Claudia Ringler                                               KP’s, FO’s and ag productivity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157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Dawit Mekonnen, Hira Channa, &amp; Claudia Ringler                                               KP’s, FO’s and ag productivity</a:t>
            </a:r>
          </a:p>
        </p:txBody>
      </p:sp>
    </p:spTree>
    <p:extLst>
      <p:ext uri="{BB962C8B-B14F-4D97-AF65-F5344CB8AC3E}">
        <p14:creationId xmlns:p14="http://schemas.microsoft.com/office/powerpoint/2010/main" val="317940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Dawit Mekonnen, Hira Channa, &amp; Claudia Ringler                                               KP’s, FO’s and ag productivity</a:t>
            </a:r>
          </a:p>
        </p:txBody>
      </p:sp>
    </p:spTree>
    <p:extLst>
      <p:ext uri="{BB962C8B-B14F-4D97-AF65-F5344CB8AC3E}">
        <p14:creationId xmlns:p14="http://schemas.microsoft.com/office/powerpoint/2010/main" val="101230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90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Dawit Mekonnen, Hira Channa, &amp; Claudia Ringler                                               KP’s, FO’s and ag productivity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D987DD-6FCC-40E0-B469-693262C18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2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90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Dawit Mekonnen, Hira Channa, &amp; Claudia Ringler                                               KP’s, FO’s and ag productivity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D987DD-6FCC-40E0-B469-693262C18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3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90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Dawit Mekonnen, Hira Channa, &amp; Claudia Ringler                                               KP’s, FO’s and ag productivity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D987DD-6FCC-40E0-B469-693262C18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46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90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Dawit Mekonnen, Hira Channa, &amp; Claudia Ringler                                               KP’s, FO’s and ag productivity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D987DD-6FCC-40E0-B469-693262C18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0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90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Dawit Mekonnen, Hira Channa, &amp; Claudia Ringler                                               KP’s, FO’s and ag productivity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D987DD-6FCC-40E0-B469-693262C18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5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SSP_banner_v02.psd"/>
          <p:cNvPicPr>
            <a:picLocks noChangeAspect="1"/>
          </p:cNvPicPr>
          <p:nvPr userDrawn="1"/>
        </p:nvPicPr>
        <p:blipFill>
          <a:blip r:embed="rId14">
            <a:alphaModFix amt="9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0033"/>
            <a:ext cx="9149208" cy="545796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24600"/>
            <a:ext cx="8686800" cy="380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Dawit Mekonnen, Hira Channa, &amp; Claudia Ringler                                               KP’s, FO’s and ag productivity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68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3600"/>
            <a:ext cx="8077200" cy="167640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and National Power Sector Overview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458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Renewable Energy Capacity </a:t>
            </a:r>
          </a:p>
        </p:txBody>
      </p:sp>
      <p:sp>
        <p:nvSpPr>
          <p:cNvPr id="9" name="Rectangle 8"/>
          <p:cNvSpPr/>
          <p:nvPr/>
        </p:nvSpPr>
        <p:spPr>
          <a:xfrm>
            <a:off x="5867400" y="6532000"/>
            <a:ext cx="3111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( IRENA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2019 and REN21, 2019</a:t>
            </a:r>
            <a:r>
              <a:rPr lang="en-US" sz="1200" dirty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60C1DB-EEF5-42C8-8719-B44E23068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9144000" cy="53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09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Bangladesh Power Generation Overview:</a:t>
            </a:r>
            <a:b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Energy-mix for power generation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867400" y="6532000"/>
            <a:ext cx="3111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(Source: BDB 2019 and SREDA 2020)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9BED7D-2ACF-48BC-ADC4-7574C7C9F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96" y="1908314"/>
            <a:ext cx="8780679" cy="4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01"/>
            <a:ext cx="8229600" cy="14266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Bangladesh Power Generation Overview:</a:t>
            </a:r>
            <a:b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Capacity Share (Total 19922 MW) </a:t>
            </a:r>
          </a:p>
        </p:txBody>
      </p:sp>
      <p:sp>
        <p:nvSpPr>
          <p:cNvPr id="9" name="Rectangle 8"/>
          <p:cNvSpPr/>
          <p:nvPr/>
        </p:nvSpPr>
        <p:spPr>
          <a:xfrm>
            <a:off x="5867400" y="6532000"/>
            <a:ext cx="3111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(Source: BDB 2019 and SREDA 2020)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10B7192-7BA8-448F-A026-39066A1EC6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354623"/>
              </p:ext>
            </p:extLst>
          </p:nvPr>
        </p:nvGraphicFramePr>
        <p:xfrm>
          <a:off x="457200" y="1475600"/>
          <a:ext cx="8382000" cy="538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0743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Rot="1" noChangeArrowheads="1"/>
          </p:cNvSpPr>
          <p:nvPr/>
        </p:nvSpPr>
        <p:spPr bwMode="auto">
          <a:xfrm>
            <a:off x="220133" y="140516"/>
            <a:ext cx="8847667" cy="9724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b="1" kern="0" dirty="0">
                <a:solidFill>
                  <a:srgbClr val="00B0F0"/>
                </a:solidFill>
                <a:latin typeface="Times New Roman" pitchFamily="18" charset="0"/>
              </a:rPr>
              <a:t>Energy system (Example for Bangladesh)</a:t>
            </a:r>
            <a:endParaRPr lang="en-US" sz="3600" b="1" kern="0" dirty="0">
              <a:solidFill>
                <a:srgbClr val="00B0F0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862445"/>
            <a:ext cx="8077200" cy="6001793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66801" y="1447800"/>
            <a:ext cx="1524000" cy="535214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76600" y="1533072"/>
            <a:ext cx="2286000" cy="532492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974774" y="4038600"/>
            <a:ext cx="160020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689274" y="2590800"/>
            <a:ext cx="1447800" cy="3429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8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r>
              <a:rPr lang="en-US" dirty="0" err="1">
                <a:latin typeface="Arial" pitchFamily="34" charset="0"/>
              </a:rPr>
              <a:t>Alam</a:t>
            </a:r>
            <a:r>
              <a:rPr lang="en-US" dirty="0">
                <a:latin typeface="Arial" pitchFamily="34" charset="0"/>
              </a:rPr>
              <a:t>, </a:t>
            </a:r>
            <a:fld id="{485F1AE6-6D0C-463E-B48C-02EC1DD5EBF6}" type="datetime1">
              <a:rPr lang="en-US" smtClean="0">
                <a:latin typeface="Arial" pitchFamily="34" charset="0"/>
              </a:rPr>
              <a:pPr/>
              <a:t>5/26/2020</a:t>
            </a:fld>
            <a:endParaRPr lang="en-US" dirty="0">
              <a:latin typeface="Arial" pitchFamily="34" charset="0"/>
            </a:endParaRPr>
          </a:p>
        </p:txBody>
      </p:sp>
      <p:graphicFrame>
        <p:nvGraphicFramePr>
          <p:cNvPr id="16" name="Picture 1"/>
          <p:cNvGraphicFramePr/>
          <p:nvPr/>
        </p:nvGraphicFramePr>
        <p:xfrm>
          <a:off x="609600" y="1066800"/>
          <a:ext cx="8534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762000" y="5105400"/>
            <a:ext cx="8382000" cy="129266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>
                <a:effectLst/>
                <a:latin typeface="Times New Roman" pitchFamily="18" charset="0"/>
                <a:cs typeface="Times New Roman" pitchFamily="18" charset="0"/>
              </a:rPr>
              <a:t>Bangladesh is facing daunting energy challenges: Security concerns over growing fuel imports, limited domestic energy resources, and projected demands for electricity that will exceed domestic supply</a:t>
            </a:r>
            <a:endParaRPr lang="de-DE" sz="2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 rot="16200000">
            <a:off x="-258045" y="2463380"/>
            <a:ext cx="968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effectLst/>
              </a:rPr>
              <a:t>Renewable potential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 rot="16200000">
            <a:off x="-253580" y="3551955"/>
            <a:ext cx="968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effectLst/>
              </a:rPr>
              <a:t>Demand projection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 rot="16200000">
            <a:off x="-253580" y="4596980"/>
            <a:ext cx="968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effectLst/>
              </a:rPr>
              <a:t>MARKAL - Bangladesh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 rot="16200000">
            <a:off x="-307813" y="5701880"/>
            <a:ext cx="1045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effectLst/>
              </a:rPr>
              <a:t>Conclusions/remarks</a:t>
            </a:r>
          </a:p>
        </p:txBody>
      </p:sp>
      <p:sp>
        <p:nvSpPr>
          <p:cNvPr id="21" name="Rectangle 2"/>
          <p:cNvSpPr txBox="1">
            <a:spLocks noRot="1" noChangeArrowheads="1"/>
          </p:cNvSpPr>
          <p:nvPr/>
        </p:nvSpPr>
        <p:spPr bwMode="auto">
          <a:xfrm>
            <a:off x="990600" y="322944"/>
            <a:ext cx="60960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dirty="0">
                <a:solidFill>
                  <a:srgbClr val="00B0F0"/>
                </a:solidFill>
                <a:effectLst/>
                <a:latin typeface="Times New Roman" pitchFamily="18" charset="0"/>
                <a:ea typeface="+mj-ea"/>
                <a:cs typeface="+mj-cs"/>
              </a:rPr>
              <a:t>Power demand-supply gaps in Bangladesh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 rot="16200000">
            <a:off x="-334633" y="1360294"/>
            <a:ext cx="1143000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effectLst/>
                <a:latin typeface="Times New Roman" pitchFamily="18" charset="0"/>
                <a:cs typeface="Times New Roman" pitchFamily="18" charset="0"/>
              </a:rPr>
              <a:t>Introduction/methodology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781800" y="6381750"/>
            <a:ext cx="2133600" cy="476250"/>
          </a:xfrm>
          <a:noFill/>
        </p:spPr>
        <p:txBody>
          <a:bodyPr/>
          <a:lstStyle/>
          <a:p>
            <a:r>
              <a:rPr lang="en-US" dirty="0" err="1">
                <a:latin typeface="Arial" pitchFamily="34" charset="0"/>
              </a:rPr>
              <a:t>Alam</a:t>
            </a:r>
            <a:r>
              <a:rPr lang="en-US" dirty="0">
                <a:latin typeface="Arial" pitchFamily="34" charset="0"/>
              </a:rPr>
              <a:t>, </a:t>
            </a:r>
            <a:fld id="{0CD17DCA-C824-4B7E-B864-84DC0B6C36C6}" type="datetime1">
              <a:rPr lang="en-US" smtClean="0">
                <a:latin typeface="Arial" pitchFamily="34" charset="0"/>
              </a:rPr>
              <a:pPr/>
              <a:t>5/26/2020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 rot="16200000">
            <a:off x="-334633" y="1360294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effectLst/>
              </a:rPr>
              <a:t>Introduction/methodology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 rot="16200000">
            <a:off x="-258045" y="2463380"/>
            <a:ext cx="968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effectLst/>
              </a:rPr>
              <a:t>Renewable potential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 rot="16200000">
            <a:off x="-253580" y="4596980"/>
            <a:ext cx="968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effectLst/>
              </a:rPr>
              <a:t>MARKAL- Bangladesh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 rot="16200000">
            <a:off x="-307813" y="5701880"/>
            <a:ext cx="1045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effectLst/>
              </a:rPr>
              <a:t>Conclusions/remarks</a:t>
            </a:r>
          </a:p>
        </p:txBody>
      </p:sp>
      <p:sp>
        <p:nvSpPr>
          <p:cNvPr id="22" name="Rectangle 2"/>
          <p:cNvSpPr txBox="1">
            <a:spLocks noRot="1" noChangeArrowheads="1"/>
          </p:cNvSpPr>
          <p:nvPr/>
        </p:nvSpPr>
        <p:spPr bwMode="auto">
          <a:xfrm>
            <a:off x="1295400" y="322944"/>
            <a:ext cx="53340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1" kern="0" noProof="0" dirty="0">
                <a:solidFill>
                  <a:srgbClr val="00B0F0"/>
                </a:solidFill>
                <a:effectLst/>
                <a:latin typeface="Times New Roman" pitchFamily="18" charset="0"/>
                <a:ea typeface="+mj-ea"/>
                <a:cs typeface="+mj-cs"/>
              </a:rPr>
              <a:t>Results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 rot="16200000">
            <a:off x="-253580" y="3551955"/>
            <a:ext cx="968825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effectLst/>
              </a:rPr>
              <a:t>Demand projection</a:t>
            </a:r>
          </a:p>
        </p:txBody>
      </p:sp>
      <p:graphicFrame>
        <p:nvGraphicFramePr>
          <p:cNvPr id="17" name="Chart 16"/>
          <p:cNvGraphicFramePr>
            <a:graphicFrameLocks/>
          </p:cNvGraphicFramePr>
          <p:nvPr/>
        </p:nvGraphicFramePr>
        <p:xfrm>
          <a:off x="914400" y="1295400"/>
          <a:ext cx="7924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ight Arrow 17"/>
          <p:cNvSpPr/>
          <p:nvPr/>
        </p:nvSpPr>
        <p:spPr bwMode="auto">
          <a:xfrm>
            <a:off x="2057400" y="4191000"/>
            <a:ext cx="1447800" cy="762000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="1" dirty="0">
                <a:effectLst/>
                <a:latin typeface="Times New Roman" pitchFamily="18" charset="0"/>
                <a:cs typeface="Times New Roman" pitchFamily="18" charset="0"/>
              </a:rPr>
              <a:t>18 TWh</a:t>
            </a:r>
            <a:endParaRPr kumimoji="0" lang="de-DE" b="1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7162800" y="2971800"/>
            <a:ext cx="1295400" cy="762000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7.5 times</a:t>
            </a:r>
          </a:p>
        </p:txBody>
      </p:sp>
      <p:sp>
        <p:nvSpPr>
          <p:cNvPr id="25" name="Right Arrow 24"/>
          <p:cNvSpPr/>
          <p:nvPr/>
        </p:nvSpPr>
        <p:spPr bwMode="auto">
          <a:xfrm>
            <a:off x="7162800" y="2286000"/>
            <a:ext cx="1295400" cy="762000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="1" dirty="0">
                <a:effectLst/>
                <a:latin typeface="Times New Roman" pitchFamily="18" charset="0"/>
                <a:cs typeface="Times New Roman" pitchFamily="18" charset="0"/>
              </a:rPr>
              <a:t>11</a:t>
            </a:r>
            <a:r>
              <a:rPr kumimoji="0" lang="de-DE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times</a:t>
            </a:r>
          </a:p>
        </p:txBody>
      </p:sp>
      <p:sp>
        <p:nvSpPr>
          <p:cNvPr id="26" name="Right Arrow 25"/>
          <p:cNvSpPr/>
          <p:nvPr/>
        </p:nvSpPr>
        <p:spPr bwMode="auto">
          <a:xfrm>
            <a:off x="7162800" y="1295400"/>
            <a:ext cx="1295400" cy="762000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="1" dirty="0">
                <a:effectLst/>
                <a:latin typeface="Times New Roman" pitchFamily="18" charset="0"/>
                <a:cs typeface="Times New Roman" pitchFamily="18" charset="0"/>
              </a:rPr>
              <a:t>16</a:t>
            </a:r>
            <a:r>
              <a:rPr kumimoji="0" lang="de-DE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times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85800" y="2915456"/>
            <a:ext cx="7620000" cy="15636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6600" b="1" kern="0" dirty="0">
                <a:solidFill>
                  <a:srgbClr val="00B0F0"/>
                </a:solidFill>
                <a:latin typeface="RotisSansSerif" pitchFamily="34" charset="0"/>
              </a:rPr>
              <a:t>Thank You</a:t>
            </a:r>
            <a:endParaRPr lang="de-DE" sz="7200" b="1" kern="0" dirty="0">
              <a:solidFill>
                <a:srgbClr val="00B0F0"/>
              </a:solidFill>
              <a:latin typeface="RotisSansSerif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648200" y="5562600"/>
            <a:ext cx="416877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600" b="1" dirty="0">
                <a:solidFill>
                  <a:srgbClr val="00B0F0"/>
                </a:solidFill>
                <a:latin typeface="Garamond" pitchFamily="18" charset="0"/>
              </a:rPr>
              <a:t>Contact: dralam.eee@diu.edu.bd</a:t>
            </a:r>
            <a:endParaRPr lang="de-DE" sz="2600" dirty="0">
              <a:solidFill>
                <a:srgbClr val="00B0F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601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energy</a:t>
            </a:r>
          </a:p>
        </p:txBody>
      </p:sp>
      <p:sp>
        <p:nvSpPr>
          <p:cNvPr id="9" name="Rectangle 8"/>
          <p:cNvSpPr/>
          <p:nvPr/>
        </p:nvSpPr>
        <p:spPr>
          <a:xfrm>
            <a:off x="5029200" y="6477000"/>
            <a:ext cx="3962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(Sources: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MoWIE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2012 and 2013; G.T.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Tucho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et al., 2104)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67591" y="1766454"/>
            <a:ext cx="8610600" cy="454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000514"/>
                </a:solidFill>
                <a:latin typeface="Times New Roman" pitchFamily="18" charset="0"/>
              </a:rPr>
              <a:t>Energy is an important parameter for socio-economic development</a:t>
            </a:r>
          </a:p>
          <a:p>
            <a:pPr marL="342900" indent="-34290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000514"/>
                </a:solidFill>
                <a:latin typeface="Times New Roman" pitchFamily="18" charset="0"/>
              </a:rPr>
              <a:t>Poverty alleviation is a global challenge and access to modern energy to all is one of the necessary conditions to achieve this goal</a:t>
            </a:r>
          </a:p>
          <a:p>
            <a:pPr marL="342900" indent="-34290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000514"/>
                </a:solidFill>
                <a:latin typeface="Times New Roman" pitchFamily="18" charset="0"/>
              </a:rPr>
              <a:t>About 1.4 billion people do not have access to electricity and 2.6 billion people rely on traditional biomass</a:t>
            </a:r>
          </a:p>
          <a:p>
            <a:pPr marL="342900" indent="-34290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000514"/>
                </a:solidFill>
                <a:latin typeface="Times New Roman" pitchFamily="18" charset="0"/>
              </a:rPr>
              <a:t>Access to modern energy helps to improve the conditions to achieve global development goals</a:t>
            </a:r>
          </a:p>
        </p:txBody>
      </p:sp>
    </p:spTree>
    <p:extLst>
      <p:ext uri="{BB962C8B-B14F-4D97-AF65-F5344CB8AC3E}">
        <p14:creationId xmlns:p14="http://schemas.microsoft.com/office/powerpoint/2010/main" val="112117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1"/>
            <a:ext cx="9144000" cy="115962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General/background on Energy: Global (cont.)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28600" y="1736340"/>
            <a:ext cx="8763000" cy="400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06400" indent="-4064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SzPct val="168000"/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If the current rate of energy consumption continues, the limited reserves of coal, oil and natural gas may only last  118, 46 and 59 years, respectively</a:t>
            </a:r>
          </a:p>
          <a:p>
            <a:pPr marL="406400" indent="-4064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SzPct val="161000"/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About 78% of total GHG emissions related to energy activities and 41% of total CO</a:t>
            </a:r>
            <a:r>
              <a:rPr lang="en-US" sz="2400" b="1" baseline="-25000" dirty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emissions come from power generation based on fossil fuels</a:t>
            </a:r>
          </a:p>
          <a:p>
            <a:pPr marL="406400" indent="-4064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SzPct val="161000"/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Global warming of about 0.2</a:t>
            </a:r>
            <a:r>
              <a:rPr lang="en-US" sz="2400" b="1" baseline="30000" dirty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en-US" sz="2400" b="1" dirty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C per decade is projected by IPCC for a range of emission scenarios</a:t>
            </a:r>
          </a:p>
        </p:txBody>
      </p:sp>
      <p:sp>
        <p:nvSpPr>
          <p:cNvPr id="7" name="Rectangle 6"/>
          <p:cNvSpPr/>
          <p:nvPr/>
        </p:nvSpPr>
        <p:spPr>
          <a:xfrm>
            <a:off x="5194300" y="6477000"/>
            <a:ext cx="381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Times New Roman" pitchFamily="18" charset="0"/>
                <a:cs typeface="Times New Roman" pitchFamily="18" charset="0"/>
              </a:rPr>
              <a:t>(Sources:, BP, 2012; EIA, 2014; </a:t>
            </a:r>
            <a:r>
              <a:rPr lang="en-US" sz="1200" dirty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IPCC, 2007 and 2014</a:t>
            </a:r>
            <a:r>
              <a:rPr lang="en-US" sz="1200" dirty="0"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8386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General/background on Energy: Global</a:t>
            </a:r>
          </a:p>
        </p:txBody>
      </p:sp>
      <p:sp>
        <p:nvSpPr>
          <p:cNvPr id="9" name="Rectangle 8"/>
          <p:cNvSpPr/>
          <p:nvPr/>
        </p:nvSpPr>
        <p:spPr>
          <a:xfrm>
            <a:off x="5867400" y="6452488"/>
            <a:ext cx="3111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(Sources: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WEO, 2010; ; EIA, 2014;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Lior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2012</a:t>
            </a:r>
            <a:r>
              <a:rPr lang="en-US" sz="1200" dirty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28600" y="1823279"/>
            <a:ext cx="8763000" cy="419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06400" indent="-4064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SzPct val="161000"/>
              <a:buFont typeface="Arial" panose="020B0604020202020204" pitchFamily="34" charset="0"/>
              <a:buChar char="•"/>
              <a:defRPr/>
            </a:pPr>
            <a:r>
              <a:rPr lang="de-DE" sz="2400" b="1" dirty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Energy is recognized </a:t>
            </a:r>
            <a:r>
              <a:rPr lang="en-US" sz="2400" b="1" dirty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as a critical input parameter for national economic development</a:t>
            </a:r>
            <a:r>
              <a:rPr lang="en-US" sz="2400" dirty="0">
                <a:solidFill>
                  <a:srgbClr val="000514"/>
                </a:solidFill>
                <a:latin typeface="Garamond" pitchFamily="18" charset="0"/>
              </a:rPr>
              <a:t> </a:t>
            </a:r>
            <a:endParaRPr lang="de-DE" sz="2400" b="1" dirty="0">
              <a:solidFill>
                <a:srgbClr val="000514"/>
              </a:solidFill>
              <a:latin typeface="Times New Roman" pitchFamily="18" charset="0"/>
            </a:endParaRPr>
          </a:p>
          <a:p>
            <a:pPr marL="406400" indent="-4064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SzPct val="161000"/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Total energy demands are still met largely by fossil fuels such as coal, oil and natural gas (80%)</a:t>
            </a:r>
            <a:endParaRPr lang="en-US" sz="800" b="1" dirty="0">
              <a:solidFill>
                <a:srgbClr val="000514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6400" indent="-4064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SzPct val="161000"/>
              <a:buFont typeface="Arial" panose="020B0604020202020204" pitchFamily="34" charset="0"/>
              <a:buChar char="•"/>
              <a:defRPr/>
            </a:pPr>
            <a:r>
              <a:rPr lang="de-DE" sz="2400" b="1" dirty="0">
                <a:solidFill>
                  <a:srgbClr val="000514"/>
                </a:solidFill>
                <a:latin typeface="Times New Roman" pitchFamily="18" charset="0"/>
              </a:rPr>
              <a:t>About 69% power generation from fossil fuels</a:t>
            </a:r>
          </a:p>
          <a:p>
            <a:pPr marL="406400" indent="-4064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SzPct val="161000"/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In the next 20 years, expected demand for electricity would require the installation of the same power generation capacity that was installed over the entire 20th century</a:t>
            </a:r>
          </a:p>
        </p:txBody>
      </p:sp>
    </p:spTree>
    <p:extLst>
      <p:ext uri="{BB962C8B-B14F-4D97-AF65-F5344CB8AC3E}">
        <p14:creationId xmlns:p14="http://schemas.microsoft.com/office/powerpoint/2010/main" val="338010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Power Sector Overview</a:t>
            </a:r>
          </a:p>
        </p:txBody>
      </p:sp>
      <p:sp>
        <p:nvSpPr>
          <p:cNvPr id="9" name="Rectangle 8"/>
          <p:cNvSpPr/>
          <p:nvPr/>
        </p:nvSpPr>
        <p:spPr>
          <a:xfrm>
            <a:off x="5867400" y="6532000"/>
            <a:ext cx="3111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(Source: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WEO, 2019</a:t>
            </a:r>
            <a:r>
              <a:rPr lang="en-US" sz="1200" dirty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9EAA3E-CFE4-4AF1-ABC9-534A9AC63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9144000" cy="5233288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A7186F5A-09FD-4A48-903B-D0EB4FDB4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39820"/>
            <a:ext cx="9144000" cy="2749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8CC8612-5F06-45C7-A1B4-2DD091FBE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386" y="6172200"/>
            <a:ext cx="9144000" cy="38100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51FCA6B-812A-4076-BBE4-FFD616027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" y="1502132"/>
            <a:ext cx="9144000" cy="36599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" name="Right Arrow 17">
            <a:extLst>
              <a:ext uri="{FF2B5EF4-FFF2-40B4-BE49-F238E27FC236}">
                <a16:creationId xmlns:a16="http://schemas.microsoft.com/office/drawing/2014/main" id="{299446B9-9901-4810-8B07-BECF477F60A1}"/>
              </a:ext>
            </a:extLst>
          </p:cNvPr>
          <p:cNvSpPr/>
          <p:nvPr/>
        </p:nvSpPr>
        <p:spPr bwMode="auto">
          <a:xfrm>
            <a:off x="609600" y="5973420"/>
            <a:ext cx="1447800" cy="762000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="1" dirty="0">
                <a:effectLst/>
                <a:latin typeface="Times New Roman" pitchFamily="18" charset="0"/>
                <a:cs typeface="Times New Roman" pitchFamily="18" charset="0"/>
              </a:rPr>
              <a:t>18 TWh</a:t>
            </a:r>
            <a:endParaRPr kumimoji="0" lang="de-DE" b="1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Arrow 17">
            <a:extLst>
              <a:ext uri="{FF2B5EF4-FFF2-40B4-BE49-F238E27FC236}">
                <a16:creationId xmlns:a16="http://schemas.microsoft.com/office/drawing/2014/main" id="{0C2EAC7C-0C1B-4F77-BD8A-66385D1898DC}"/>
              </a:ext>
            </a:extLst>
          </p:cNvPr>
          <p:cNvSpPr/>
          <p:nvPr/>
        </p:nvSpPr>
        <p:spPr bwMode="auto">
          <a:xfrm>
            <a:off x="563215" y="3594658"/>
            <a:ext cx="1447800" cy="762000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="1" dirty="0">
                <a:effectLst/>
                <a:latin typeface="Times New Roman" pitchFamily="18" charset="0"/>
                <a:cs typeface="Times New Roman" pitchFamily="18" charset="0"/>
              </a:rPr>
              <a:t>18 TWh</a:t>
            </a:r>
            <a:endParaRPr kumimoji="0" lang="de-DE" b="1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44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Power Sector Overview</a:t>
            </a:r>
          </a:p>
        </p:txBody>
      </p:sp>
      <p:sp>
        <p:nvSpPr>
          <p:cNvPr id="9" name="Rectangle 8"/>
          <p:cNvSpPr/>
          <p:nvPr/>
        </p:nvSpPr>
        <p:spPr>
          <a:xfrm>
            <a:off x="5867400" y="6532000"/>
            <a:ext cx="3111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(Source: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WEO, 2019</a:t>
            </a:r>
            <a:r>
              <a:rPr lang="en-US" sz="1200" dirty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CCFF5A-BE64-4C31-9FD5-715D162EC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2" y="1438274"/>
            <a:ext cx="9073998" cy="509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03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Energy Demand</a:t>
            </a:r>
          </a:p>
        </p:txBody>
      </p:sp>
      <p:sp>
        <p:nvSpPr>
          <p:cNvPr id="9" name="Rectangle 8"/>
          <p:cNvSpPr/>
          <p:nvPr/>
        </p:nvSpPr>
        <p:spPr>
          <a:xfrm>
            <a:off x="5867400" y="6532000"/>
            <a:ext cx="3111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(Source: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WEO, 2019</a:t>
            </a:r>
            <a:r>
              <a:rPr lang="en-US" sz="1200" dirty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0A1C31-B003-4F04-9302-8008CDB16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2087"/>
            <a:ext cx="9144000" cy="50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31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Electricity Generation Share by Fuel</a:t>
            </a:r>
          </a:p>
        </p:txBody>
      </p:sp>
      <p:sp>
        <p:nvSpPr>
          <p:cNvPr id="9" name="Rectangle 8"/>
          <p:cNvSpPr/>
          <p:nvPr/>
        </p:nvSpPr>
        <p:spPr>
          <a:xfrm>
            <a:off x="5867400" y="6532000"/>
            <a:ext cx="3111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(Source: IRENA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2019 and REN21, 2019</a:t>
            </a:r>
            <a:r>
              <a:rPr lang="en-US" sz="1200" dirty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F72ACD-23A2-47F8-BCA5-0F638196C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000"/>
            <a:ext cx="9144000" cy="46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77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electricity generation by fuel, technology and scenario (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TWh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5867400" y="6532000"/>
            <a:ext cx="3111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(Source: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WEO, 2019</a:t>
            </a:r>
            <a:r>
              <a:rPr lang="en-US" sz="1200" dirty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16F8F8-B748-4A27-876F-AB14A5A25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9143999" cy="51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46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ream 1">
    <a:dk1>
      <a:srgbClr val="000514"/>
    </a:dk1>
    <a:lt1>
      <a:srgbClr val="FFFFFF"/>
    </a:lt1>
    <a:dk2>
      <a:srgbClr val="003399"/>
    </a:dk2>
    <a:lt2>
      <a:srgbClr val="E5E5FF"/>
    </a:lt2>
    <a:accent1>
      <a:srgbClr val="0099CC"/>
    </a:accent1>
    <a:accent2>
      <a:srgbClr val="A886E0"/>
    </a:accent2>
    <a:accent3>
      <a:srgbClr val="AAAD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13964</TotalTime>
  <Words>1374</Words>
  <Application>Microsoft Office PowerPoint</Application>
  <PresentationFormat>On-screen Show (4:3)</PresentationFormat>
  <Paragraphs>137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Garamond</vt:lpstr>
      <vt:lpstr>RotisSansSerif</vt:lpstr>
      <vt:lpstr>Times New Roman</vt:lpstr>
      <vt:lpstr>Wingdings</vt:lpstr>
      <vt:lpstr>Office Theme</vt:lpstr>
      <vt:lpstr>Global and National Power Sector Overview </vt:lpstr>
      <vt:lpstr>Importance of energy</vt:lpstr>
      <vt:lpstr>General/background on Energy: Global (cont.)</vt:lpstr>
      <vt:lpstr>General/background on Energy: Global</vt:lpstr>
      <vt:lpstr>Global Power Sector Overview</vt:lpstr>
      <vt:lpstr>Global Power Sector Overview</vt:lpstr>
      <vt:lpstr>Global Energy Demand</vt:lpstr>
      <vt:lpstr>World Electricity Generation Share by Fuel</vt:lpstr>
      <vt:lpstr>World electricity generation by fuel, technology and scenario (TWh)</vt:lpstr>
      <vt:lpstr>World Renewable Energy Capacity </vt:lpstr>
      <vt:lpstr>Bangladesh Power Generation Overview: Energy-mix for power generation</vt:lpstr>
      <vt:lpstr>Bangladesh Power Generation Overview: Installation Capacity Share (Total 19922 MW)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water users’  association</dc:title>
  <dc:creator>Hira Channa</dc:creator>
  <cp:lastModifiedBy>Mondal, Alam (IFPRI-Dhaka Non-Staff Fellow)</cp:lastModifiedBy>
  <cp:revision>1008</cp:revision>
  <cp:lastPrinted>2015-12-01T22:28:27Z</cp:lastPrinted>
  <dcterms:created xsi:type="dcterms:W3CDTF">2014-01-17T05:08:51Z</dcterms:created>
  <dcterms:modified xsi:type="dcterms:W3CDTF">2020-05-26T07:33:15Z</dcterms:modified>
</cp:coreProperties>
</file>