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21"/>
  </p:notesMasterIdLst>
  <p:sldIdLst>
    <p:sldId id="256" r:id="rId2"/>
    <p:sldId id="271" r:id="rId3"/>
    <p:sldId id="270" r:id="rId4"/>
    <p:sldId id="260" r:id="rId5"/>
    <p:sldId id="273" r:id="rId6"/>
    <p:sldId id="274" r:id="rId7"/>
    <p:sldId id="275" r:id="rId8"/>
    <p:sldId id="276" r:id="rId9"/>
    <p:sldId id="258" r:id="rId10"/>
    <p:sldId id="259" r:id="rId11"/>
    <p:sldId id="261" r:id="rId12"/>
    <p:sldId id="262" r:id="rId13"/>
    <p:sldId id="278" r:id="rId14"/>
    <p:sldId id="279" r:id="rId15"/>
    <p:sldId id="280" r:id="rId16"/>
    <p:sldId id="281" r:id="rId17"/>
    <p:sldId id="282" r:id="rId18"/>
    <p:sldId id="263" r:id="rId19"/>
    <p:sldId id="267"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70" d="100"/>
          <a:sy n="70" d="100"/>
        </p:scale>
        <p:origin x="13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301CF-4D40-43B6-A1D1-9C7045FB6AF7}" type="datetimeFigureOut">
              <a:rPr lang="en-US" smtClean="0"/>
              <a:pPr/>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219990-FDCF-4049-8E0C-961551235845}" type="slidenum">
              <a:rPr lang="en-US" smtClean="0"/>
              <a:pPr/>
              <a:t>‹#›</a:t>
            </a:fld>
            <a:endParaRPr lang="en-US"/>
          </a:p>
        </p:txBody>
      </p:sp>
    </p:spTree>
    <p:extLst>
      <p:ext uri="{BB962C8B-B14F-4D97-AF65-F5344CB8AC3E}">
        <p14:creationId xmlns:p14="http://schemas.microsoft.com/office/powerpoint/2010/main" val="1311210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9EFFB646-1EF0-4295-B124-4CF5963B09AD}" type="slidenum">
              <a:rPr lang="en-US" smtClean="0"/>
              <a:pPr/>
              <a:t>3</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ar-SA" smtClean="0"/>
          </a:p>
        </p:txBody>
      </p:sp>
    </p:spTree>
    <p:extLst>
      <p:ext uri="{BB962C8B-B14F-4D97-AF65-F5344CB8AC3E}">
        <p14:creationId xmlns:p14="http://schemas.microsoft.com/office/powerpoint/2010/main" val="2417119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BC4FD96B-933B-45C8-9806-012B4B827825}" type="slidenum">
              <a:rPr lang="en-US" smtClean="0"/>
              <a:pPr/>
              <a:t>13</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ar-SA" smtClean="0"/>
          </a:p>
        </p:txBody>
      </p:sp>
    </p:spTree>
    <p:extLst>
      <p:ext uri="{BB962C8B-B14F-4D97-AF65-F5344CB8AC3E}">
        <p14:creationId xmlns:p14="http://schemas.microsoft.com/office/powerpoint/2010/main" val="967096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36D0DB08-1256-4909-93A6-18AB7D56590B}" type="slidenum">
              <a:rPr lang="en-US" smtClean="0"/>
              <a:pPr/>
              <a:t>14</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ar-SA" smtClean="0"/>
          </a:p>
        </p:txBody>
      </p:sp>
    </p:spTree>
    <p:extLst>
      <p:ext uri="{BB962C8B-B14F-4D97-AF65-F5344CB8AC3E}">
        <p14:creationId xmlns:p14="http://schemas.microsoft.com/office/powerpoint/2010/main" val="2287798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2A8CF289-B115-4529-96C0-34E4575E2D82}" type="slidenum">
              <a:rPr lang="en-US" smtClean="0"/>
              <a:pPr/>
              <a:t>15</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ar-SA" smtClean="0"/>
          </a:p>
        </p:txBody>
      </p:sp>
    </p:spTree>
    <p:extLst>
      <p:ext uri="{BB962C8B-B14F-4D97-AF65-F5344CB8AC3E}">
        <p14:creationId xmlns:p14="http://schemas.microsoft.com/office/powerpoint/2010/main" val="2418995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AE810A5-5C01-4431-B53E-9E38629E762A}" type="slidenum">
              <a:rPr lang="en-US" smtClean="0"/>
              <a:pPr/>
              <a:t>16</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ar-SA" smtClean="0"/>
          </a:p>
        </p:txBody>
      </p:sp>
    </p:spTree>
    <p:extLst>
      <p:ext uri="{BB962C8B-B14F-4D97-AF65-F5344CB8AC3E}">
        <p14:creationId xmlns:p14="http://schemas.microsoft.com/office/powerpoint/2010/main" val="712439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DA8BFAA-9AAE-452C-A6EB-718FA9530BC0}" type="slidenum">
              <a:rPr lang="en-US" smtClean="0"/>
              <a:pPr/>
              <a:t>17</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ar-SA" smtClean="0"/>
          </a:p>
        </p:txBody>
      </p:sp>
    </p:spTree>
    <p:extLst>
      <p:ext uri="{BB962C8B-B14F-4D97-AF65-F5344CB8AC3E}">
        <p14:creationId xmlns:p14="http://schemas.microsoft.com/office/powerpoint/2010/main" val="308560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FB827-A68D-4354-A91D-D96D6B6F986B}" type="slidenum">
              <a:rPr lang="en-US" smtClean="0"/>
              <a:pPr/>
              <a:t>‹#›</a:t>
            </a:fld>
            <a:endParaRPr lang="en-US"/>
          </a:p>
        </p:txBody>
      </p:sp>
    </p:spTree>
    <p:extLst>
      <p:ext uri="{BB962C8B-B14F-4D97-AF65-F5344CB8AC3E}">
        <p14:creationId xmlns:p14="http://schemas.microsoft.com/office/powerpoint/2010/main" val="431123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F275BA-E923-4EAF-B824-8BA056A29D31}" type="slidenum">
              <a:rPr lang="en-US" smtClean="0"/>
              <a:pPr/>
              <a:t>‹#›</a:t>
            </a:fld>
            <a:endParaRPr lang="en-US"/>
          </a:p>
        </p:txBody>
      </p:sp>
    </p:spTree>
    <p:extLst>
      <p:ext uri="{BB962C8B-B14F-4D97-AF65-F5344CB8AC3E}">
        <p14:creationId xmlns:p14="http://schemas.microsoft.com/office/powerpoint/2010/main" val="4229954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F275BA-E923-4EAF-B824-8BA056A29D31}"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84702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F275BA-E923-4EAF-B824-8BA056A29D31}" type="slidenum">
              <a:rPr lang="en-US" smtClean="0"/>
              <a:pPr/>
              <a:t>‹#›</a:t>
            </a:fld>
            <a:endParaRPr lang="en-US"/>
          </a:p>
        </p:txBody>
      </p:sp>
    </p:spTree>
    <p:extLst>
      <p:ext uri="{BB962C8B-B14F-4D97-AF65-F5344CB8AC3E}">
        <p14:creationId xmlns:p14="http://schemas.microsoft.com/office/powerpoint/2010/main" val="585660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F275BA-E923-4EAF-B824-8BA056A29D31}"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7212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F275BA-E923-4EAF-B824-8BA056A29D31}" type="slidenum">
              <a:rPr lang="en-US" smtClean="0"/>
              <a:pPr/>
              <a:t>‹#›</a:t>
            </a:fld>
            <a:endParaRPr lang="en-US"/>
          </a:p>
        </p:txBody>
      </p:sp>
    </p:spTree>
    <p:extLst>
      <p:ext uri="{BB962C8B-B14F-4D97-AF65-F5344CB8AC3E}">
        <p14:creationId xmlns:p14="http://schemas.microsoft.com/office/powerpoint/2010/main" val="1859991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839FF-B68F-4EBE-BFF7-8D78402CF75D}" type="slidenum">
              <a:rPr lang="en-US" smtClean="0"/>
              <a:pPr/>
              <a:t>‹#›</a:t>
            </a:fld>
            <a:endParaRPr lang="en-US"/>
          </a:p>
        </p:txBody>
      </p:sp>
    </p:spTree>
    <p:extLst>
      <p:ext uri="{BB962C8B-B14F-4D97-AF65-F5344CB8AC3E}">
        <p14:creationId xmlns:p14="http://schemas.microsoft.com/office/powerpoint/2010/main" val="3901566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13D7C-88C2-4B03-AA6D-A9AFBFA258CB}" type="slidenum">
              <a:rPr lang="en-US" smtClean="0"/>
              <a:pPr/>
              <a:t>‹#›</a:t>
            </a:fld>
            <a:endParaRPr lang="en-US"/>
          </a:p>
        </p:txBody>
      </p:sp>
    </p:spTree>
    <p:extLst>
      <p:ext uri="{BB962C8B-B14F-4D97-AF65-F5344CB8AC3E}">
        <p14:creationId xmlns:p14="http://schemas.microsoft.com/office/powerpoint/2010/main" val="1159113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ar-SA"/>
          </a:p>
        </p:txBody>
      </p:sp>
      <p:sp>
        <p:nvSpPr>
          <p:cNvPr id="3" name="Table Placeholder 2"/>
          <p:cNvSpPr>
            <a:spLocks noGrp="1"/>
          </p:cNvSpPr>
          <p:nvPr>
            <p:ph type="tbl" idx="1"/>
          </p:nvPr>
        </p:nvSpPr>
        <p:spPr>
          <a:xfrm>
            <a:off x="685800" y="1828800"/>
            <a:ext cx="7696200" cy="3657600"/>
          </a:xfrm>
        </p:spPr>
        <p:txBody>
          <a:bodyPr>
            <a:normAutofit/>
          </a:bodyPr>
          <a:lstStyle/>
          <a:p>
            <a:pPr lvl="0"/>
            <a:endParaRPr lang="ar-SA" noProof="0"/>
          </a:p>
        </p:txBody>
      </p:sp>
      <p:sp>
        <p:nvSpPr>
          <p:cNvPr id="4" name="Date Placeholder 3"/>
          <p:cNvSpPr>
            <a:spLocks noGrp="1"/>
          </p:cNvSpPr>
          <p:nvPr>
            <p:ph type="dt" sz="half" idx="10"/>
          </p:nvPr>
        </p:nvSpPr>
        <p:spPr>
          <a:xfrm>
            <a:off x="13716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5560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718300" y="6248400"/>
            <a:ext cx="1905000" cy="457200"/>
          </a:xfrm>
        </p:spPr>
        <p:txBody>
          <a:bodyPr/>
          <a:lstStyle>
            <a:lvl1pPr>
              <a:defRPr/>
            </a:lvl1pPr>
          </a:lstStyle>
          <a:p>
            <a:pPr>
              <a:defRPr/>
            </a:pPr>
            <a:fld id="{A427F73F-FD24-4B13-8AF8-5B784F0EF7EC}" type="slidenum">
              <a:rPr lang="en-US"/>
              <a:pPr>
                <a:defRPr/>
              </a:pPr>
              <a:t>‹#›</a:t>
            </a:fld>
            <a:endParaRPr lang="en-US"/>
          </a:p>
        </p:txBody>
      </p:sp>
    </p:spTree>
    <p:extLst>
      <p:ext uri="{BB962C8B-B14F-4D97-AF65-F5344CB8AC3E}">
        <p14:creationId xmlns:p14="http://schemas.microsoft.com/office/powerpoint/2010/main" val="6025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18F0-C28F-4A8D-8C00-46BA8F3A7F70}" type="slidenum">
              <a:rPr lang="en-US" smtClean="0"/>
              <a:pPr/>
              <a:t>‹#›</a:t>
            </a:fld>
            <a:endParaRPr lang="en-US"/>
          </a:p>
        </p:txBody>
      </p:sp>
    </p:spTree>
    <p:extLst>
      <p:ext uri="{BB962C8B-B14F-4D97-AF65-F5344CB8AC3E}">
        <p14:creationId xmlns:p14="http://schemas.microsoft.com/office/powerpoint/2010/main" val="2015161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550342-C0C9-4051-807A-89494682797E}" type="slidenum">
              <a:rPr lang="en-US" smtClean="0"/>
              <a:pPr/>
              <a:t>‹#›</a:t>
            </a:fld>
            <a:endParaRPr lang="en-US"/>
          </a:p>
        </p:txBody>
      </p:sp>
    </p:spTree>
    <p:extLst>
      <p:ext uri="{BB962C8B-B14F-4D97-AF65-F5344CB8AC3E}">
        <p14:creationId xmlns:p14="http://schemas.microsoft.com/office/powerpoint/2010/main" val="73758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E31C1-C5F0-4DD0-A144-7B9320CB6861}" type="slidenum">
              <a:rPr lang="en-US" smtClean="0"/>
              <a:pPr/>
              <a:t>‹#›</a:t>
            </a:fld>
            <a:endParaRPr lang="en-US"/>
          </a:p>
        </p:txBody>
      </p:sp>
    </p:spTree>
    <p:extLst>
      <p:ext uri="{BB962C8B-B14F-4D97-AF65-F5344CB8AC3E}">
        <p14:creationId xmlns:p14="http://schemas.microsoft.com/office/powerpoint/2010/main" val="3546935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19AC9-C1FF-4359-BAA4-2E251B8E06AB}" type="slidenum">
              <a:rPr lang="en-US" smtClean="0"/>
              <a:pPr/>
              <a:t>‹#›</a:t>
            </a:fld>
            <a:endParaRPr lang="en-US"/>
          </a:p>
        </p:txBody>
      </p:sp>
    </p:spTree>
    <p:extLst>
      <p:ext uri="{BB962C8B-B14F-4D97-AF65-F5344CB8AC3E}">
        <p14:creationId xmlns:p14="http://schemas.microsoft.com/office/powerpoint/2010/main" val="586938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3DFF6-B3BC-40B2-9D7F-E0DC6FB490C7}" type="slidenum">
              <a:rPr lang="en-US" smtClean="0"/>
              <a:pPr/>
              <a:t>‹#›</a:t>
            </a:fld>
            <a:endParaRPr lang="en-US"/>
          </a:p>
        </p:txBody>
      </p:sp>
    </p:spTree>
    <p:extLst>
      <p:ext uri="{BB962C8B-B14F-4D97-AF65-F5344CB8AC3E}">
        <p14:creationId xmlns:p14="http://schemas.microsoft.com/office/powerpoint/2010/main" val="2354831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F58285-3BEB-47F8-A778-1E78B29ECF4F}" type="slidenum">
              <a:rPr lang="en-US" smtClean="0"/>
              <a:pPr/>
              <a:t>‹#›</a:t>
            </a:fld>
            <a:endParaRPr lang="en-US"/>
          </a:p>
        </p:txBody>
      </p:sp>
    </p:spTree>
    <p:extLst>
      <p:ext uri="{BB962C8B-B14F-4D97-AF65-F5344CB8AC3E}">
        <p14:creationId xmlns:p14="http://schemas.microsoft.com/office/powerpoint/2010/main" val="2572238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A3BF98-CCA9-43CC-A2BB-397A64FCA6B4}" type="slidenum">
              <a:rPr lang="en-US" smtClean="0"/>
              <a:pPr/>
              <a:t>‹#›</a:t>
            </a:fld>
            <a:endParaRPr lang="en-US"/>
          </a:p>
        </p:txBody>
      </p:sp>
    </p:spTree>
    <p:extLst>
      <p:ext uri="{BB962C8B-B14F-4D97-AF65-F5344CB8AC3E}">
        <p14:creationId xmlns:p14="http://schemas.microsoft.com/office/powerpoint/2010/main" val="3214890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5C9A9-1613-4A95-AB92-44E011511974}" type="slidenum">
              <a:rPr lang="en-US" smtClean="0"/>
              <a:pPr/>
              <a:t>‹#›</a:t>
            </a:fld>
            <a:endParaRPr lang="en-US"/>
          </a:p>
        </p:txBody>
      </p:sp>
    </p:spTree>
    <p:extLst>
      <p:ext uri="{BB962C8B-B14F-4D97-AF65-F5344CB8AC3E}">
        <p14:creationId xmlns:p14="http://schemas.microsoft.com/office/powerpoint/2010/main" val="139484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AF275BA-E923-4EAF-B824-8BA056A29D31}" type="slidenum">
              <a:rPr lang="en-US" smtClean="0"/>
              <a:pPr/>
              <a:t>‹#›</a:t>
            </a:fld>
            <a:endParaRPr lang="en-US"/>
          </a:p>
        </p:txBody>
      </p:sp>
    </p:spTree>
    <p:extLst>
      <p:ext uri="{BB962C8B-B14F-4D97-AF65-F5344CB8AC3E}">
        <p14:creationId xmlns:p14="http://schemas.microsoft.com/office/powerpoint/2010/main" val="314271087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jpeg"/><Relationship Id="rId5" Type="http://schemas.openxmlformats.org/officeDocument/2006/relationships/image" Target="../media/image10.pn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fiddlersgreen.net/Image/AC/aircraft/Horten-Ho229/info/stalking.jpg"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ctrTitle"/>
          </p:nvPr>
        </p:nvSpPr>
        <p:spPr/>
        <p:txBody>
          <a:bodyPr/>
          <a:lstStyle/>
          <a:p>
            <a:r>
              <a:rPr lang="en-US" sz="6500"/>
              <a:t>Descriptive Writing</a:t>
            </a:r>
          </a:p>
        </p:txBody>
      </p:sp>
      <p:sp>
        <p:nvSpPr>
          <p:cNvPr id="180227" name="Rectangle 3"/>
          <p:cNvSpPr>
            <a:spLocks noGrp="1" noChangeArrowheads="1"/>
          </p:cNvSpPr>
          <p:nvPr>
            <p:ph type="subTitle" idx="1"/>
          </p:nvPr>
        </p:nvSpPr>
        <p:spPr/>
        <p:txBody>
          <a:bodyPr/>
          <a:lstStyle/>
          <a:p>
            <a:r>
              <a:rPr lang="en-US"/>
              <a:t>October 25, 2005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457200" y="277813"/>
            <a:ext cx="8229600" cy="560387"/>
          </a:xfrm>
        </p:spPr>
        <p:txBody>
          <a:bodyPr>
            <a:normAutofit fontScale="90000"/>
          </a:bodyPr>
          <a:lstStyle/>
          <a:p>
            <a:r>
              <a:rPr lang="en-US" sz="3800"/>
              <a:t>Writing a Descriptive Paragraph</a:t>
            </a:r>
          </a:p>
        </p:txBody>
      </p:sp>
      <p:sp>
        <p:nvSpPr>
          <p:cNvPr id="185347" name="Rectangle 3"/>
          <p:cNvSpPr>
            <a:spLocks noGrp="1" noChangeArrowheads="1"/>
          </p:cNvSpPr>
          <p:nvPr>
            <p:ph idx="1"/>
          </p:nvPr>
        </p:nvSpPr>
        <p:spPr>
          <a:xfrm>
            <a:off x="304800" y="990600"/>
            <a:ext cx="8610600" cy="5562600"/>
          </a:xfrm>
        </p:spPr>
        <p:txBody>
          <a:bodyPr/>
          <a:lstStyle/>
          <a:p>
            <a:pPr>
              <a:lnSpc>
                <a:spcPct val="80000"/>
              </a:lnSpc>
              <a:buFont typeface="Wingdings" pitchFamily="2" charset="2"/>
              <a:buNone/>
            </a:pPr>
            <a:r>
              <a:rPr lang="en-US" sz="2900" u="sng"/>
              <a:t>To write a descriptive paragraph, observe carefully and choose specific details.</a:t>
            </a:r>
          </a:p>
          <a:p>
            <a:pPr>
              <a:lnSpc>
                <a:spcPct val="80000"/>
              </a:lnSpc>
              <a:buFont typeface="Wingdings" pitchFamily="2" charset="2"/>
              <a:buNone/>
            </a:pPr>
            <a:endParaRPr lang="en-US" sz="1500" u="sng"/>
          </a:p>
          <a:p>
            <a:pPr>
              <a:lnSpc>
                <a:spcPct val="80000"/>
              </a:lnSpc>
            </a:pPr>
            <a:r>
              <a:rPr lang="en-US"/>
              <a:t>1</a:t>
            </a:r>
            <a:r>
              <a:rPr lang="en-US" baseline="30000"/>
              <a:t>st</a:t>
            </a:r>
            <a:r>
              <a:rPr lang="en-US"/>
              <a:t> – Decide on the most important images to describe and make a list</a:t>
            </a:r>
          </a:p>
          <a:p>
            <a:pPr>
              <a:lnSpc>
                <a:spcPct val="80000"/>
              </a:lnSpc>
              <a:buFont typeface="Wingdings" pitchFamily="2" charset="2"/>
              <a:buNone/>
            </a:pPr>
            <a:endParaRPr lang="en-US" sz="1000"/>
          </a:p>
          <a:p>
            <a:pPr>
              <a:lnSpc>
                <a:spcPct val="80000"/>
              </a:lnSpc>
            </a:pPr>
            <a:r>
              <a:rPr lang="en-US"/>
              <a:t>2</a:t>
            </a:r>
            <a:r>
              <a:rPr lang="en-US" baseline="30000"/>
              <a:t>nd</a:t>
            </a:r>
            <a:r>
              <a:rPr lang="en-US"/>
              <a:t> – Write one or two descriptive words after each item on the list</a:t>
            </a:r>
          </a:p>
          <a:p>
            <a:pPr>
              <a:lnSpc>
                <a:spcPct val="80000"/>
              </a:lnSpc>
              <a:buFont typeface="Wingdings" pitchFamily="2" charset="2"/>
              <a:buNone/>
            </a:pPr>
            <a:endParaRPr lang="en-US" sz="1000"/>
          </a:p>
          <a:p>
            <a:pPr>
              <a:lnSpc>
                <a:spcPct val="80000"/>
              </a:lnSpc>
            </a:pPr>
            <a:r>
              <a:rPr lang="en-US"/>
              <a:t>3</a:t>
            </a:r>
            <a:r>
              <a:rPr lang="en-US" baseline="30000"/>
              <a:t>rd</a:t>
            </a:r>
            <a:r>
              <a:rPr lang="en-US"/>
              <a:t> – Use the details from your list to write your descriptive paragraph</a:t>
            </a:r>
          </a:p>
          <a:p>
            <a:pPr>
              <a:lnSpc>
                <a:spcPct val="80000"/>
              </a:lnSpc>
              <a:buFont typeface="Wingdings" pitchFamily="2" charset="2"/>
              <a:buNone/>
            </a:pPr>
            <a:endParaRPr lang="en-US" sz="1000"/>
          </a:p>
          <a:p>
            <a:pPr lvl="1">
              <a:lnSpc>
                <a:spcPct val="80000"/>
              </a:lnSpc>
            </a:pPr>
            <a:r>
              <a:rPr lang="en-US" sz="2600"/>
              <a:t>To start, think of a topic sentence that gives a clue to your overall description.  Then follow it with detailed sentences that support it.</a:t>
            </a:r>
          </a:p>
          <a:p>
            <a:pPr>
              <a:lnSpc>
                <a:spcPct val="80000"/>
              </a:lnSpc>
              <a:buFont typeface="Wingdings" pitchFamily="2" charset="2"/>
              <a:buNone/>
            </a:pPr>
            <a:endParaRPr lang="en-US" sz="2600"/>
          </a:p>
          <a:p>
            <a:pPr>
              <a:lnSpc>
                <a:spcPct val="80000"/>
              </a:lnSpc>
              <a:buFont typeface="Wingdings" pitchFamily="2" charset="2"/>
              <a:buNone/>
            </a:pPr>
            <a:endParaRPr lang="en-US" sz="1600"/>
          </a:p>
          <a:p>
            <a:pPr>
              <a:lnSpc>
                <a:spcPct val="80000"/>
              </a:lnSpc>
              <a:buFont typeface="Wingdings" pitchFamily="2" charset="2"/>
              <a:buNone/>
            </a:pPr>
            <a:endParaRPr lang="en-US" sz="16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t>Descriptive Worksheet</a:t>
            </a:r>
          </a:p>
        </p:txBody>
      </p:sp>
      <p:sp>
        <p:nvSpPr>
          <p:cNvPr id="188419" name="Rectangle 3"/>
          <p:cNvSpPr>
            <a:spLocks noGrp="1" noChangeArrowheads="1"/>
          </p:cNvSpPr>
          <p:nvPr>
            <p:ph idx="1"/>
          </p:nvPr>
        </p:nvSpPr>
        <p:spPr>
          <a:xfrm>
            <a:off x="457200" y="1600200"/>
            <a:ext cx="8382000" cy="4800600"/>
          </a:xfrm>
        </p:spPr>
        <p:txBody>
          <a:bodyPr/>
          <a:lstStyle/>
          <a:p>
            <a:pPr algn="ctr">
              <a:lnSpc>
                <a:spcPct val="90000"/>
              </a:lnSpc>
              <a:buFont typeface="Wingdings" pitchFamily="2" charset="2"/>
              <a:buNone/>
            </a:pPr>
            <a:r>
              <a:rPr lang="en-US"/>
              <a:t>House, Room</a:t>
            </a:r>
          </a:p>
          <a:p>
            <a:pPr>
              <a:lnSpc>
                <a:spcPct val="90000"/>
              </a:lnSpc>
              <a:buFont typeface="Wingdings" pitchFamily="2" charset="2"/>
              <a:buNone/>
            </a:pPr>
            <a:r>
              <a:rPr lang="en-US"/>
              <a:t>1. Size  </a:t>
            </a:r>
            <a:r>
              <a:rPr lang="en-US" u="sng"/>
              <a:t>large, square</a:t>
            </a:r>
          </a:p>
          <a:p>
            <a:pPr>
              <a:lnSpc>
                <a:spcPct val="90000"/>
              </a:lnSpc>
              <a:buFont typeface="Wingdings" pitchFamily="2" charset="2"/>
              <a:buNone/>
            </a:pPr>
            <a:r>
              <a:rPr lang="en-US"/>
              <a:t>2. Carpet </a:t>
            </a:r>
            <a:r>
              <a:rPr lang="en-US" u="sng"/>
              <a:t>wine-colored</a:t>
            </a:r>
          </a:p>
          <a:p>
            <a:pPr>
              <a:lnSpc>
                <a:spcPct val="90000"/>
              </a:lnSpc>
              <a:buFont typeface="Wingdings" pitchFamily="2" charset="2"/>
              <a:buNone/>
            </a:pPr>
            <a:r>
              <a:rPr lang="en-US"/>
              <a:t>3. Wallpaper, walls </a:t>
            </a:r>
            <a:r>
              <a:rPr lang="en-US" u="sng"/>
              <a:t>faded, bare</a:t>
            </a:r>
          </a:p>
          <a:p>
            <a:pPr>
              <a:lnSpc>
                <a:spcPct val="90000"/>
              </a:lnSpc>
              <a:buFont typeface="Wingdings" pitchFamily="2" charset="2"/>
              <a:buNone/>
            </a:pPr>
            <a:r>
              <a:rPr lang="en-US"/>
              <a:t>4. Chandelier </a:t>
            </a:r>
            <a:r>
              <a:rPr lang="en-US" u="sng"/>
              <a:t>dusty, crystal</a:t>
            </a:r>
          </a:p>
          <a:p>
            <a:pPr>
              <a:lnSpc>
                <a:spcPct val="90000"/>
              </a:lnSpc>
              <a:buFont typeface="Wingdings" pitchFamily="2" charset="2"/>
              <a:buNone/>
            </a:pPr>
            <a:r>
              <a:rPr lang="en-US"/>
              <a:t>5. Windows </a:t>
            </a:r>
            <a:r>
              <a:rPr lang="en-US" u="sng"/>
              <a:t>foggy</a:t>
            </a:r>
          </a:p>
          <a:p>
            <a:pPr>
              <a:lnSpc>
                <a:spcPct val="90000"/>
              </a:lnSpc>
              <a:buFont typeface="Wingdings" pitchFamily="2" charset="2"/>
              <a:buNone/>
            </a:pPr>
            <a:r>
              <a:rPr lang="en-US"/>
              <a:t>6. Furniture </a:t>
            </a:r>
            <a:r>
              <a:rPr lang="en-US" u="sng"/>
              <a:t>old, threadbare</a:t>
            </a:r>
          </a:p>
          <a:p>
            <a:pPr>
              <a:lnSpc>
                <a:spcPct val="90000"/>
              </a:lnSpc>
              <a:buFont typeface="Wingdings" pitchFamily="2" charset="2"/>
              <a:buNone/>
            </a:pPr>
            <a:r>
              <a:rPr lang="en-US"/>
              <a:t>7. Your impression of it </a:t>
            </a:r>
            <a:r>
              <a:rPr lang="en-US" u="sng"/>
              <a:t>empty-looking, too large</a:t>
            </a:r>
            <a:r>
              <a:rPr lang="en-US"/>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en-US"/>
              <a:t>Descriptive Worksheet</a:t>
            </a:r>
          </a:p>
        </p:txBody>
      </p:sp>
      <p:sp>
        <p:nvSpPr>
          <p:cNvPr id="189443" name="Rectangle 3"/>
          <p:cNvSpPr>
            <a:spLocks noGrp="1" noChangeArrowheads="1"/>
          </p:cNvSpPr>
          <p:nvPr>
            <p:ph idx="1"/>
          </p:nvPr>
        </p:nvSpPr>
        <p:spPr>
          <a:xfrm>
            <a:off x="457200" y="1600200"/>
            <a:ext cx="8229600" cy="4724400"/>
          </a:xfrm>
        </p:spPr>
        <p:txBody>
          <a:bodyPr/>
          <a:lstStyle/>
          <a:p>
            <a:pPr algn="ctr">
              <a:buFont typeface="Wingdings" pitchFamily="2" charset="2"/>
              <a:buNone/>
            </a:pPr>
            <a:r>
              <a:rPr lang="en-US"/>
              <a:t>Woman</a:t>
            </a:r>
          </a:p>
          <a:p>
            <a:pPr>
              <a:buFont typeface="Wingdings" pitchFamily="2" charset="2"/>
              <a:buNone/>
            </a:pPr>
            <a:r>
              <a:rPr lang="en-US"/>
              <a:t>1. Eyes </a:t>
            </a:r>
            <a:r>
              <a:rPr lang="en-US" u="sng"/>
              <a:t>small. Blue</a:t>
            </a:r>
          </a:p>
          <a:p>
            <a:pPr>
              <a:buFont typeface="Wingdings" pitchFamily="2" charset="2"/>
              <a:buNone/>
            </a:pPr>
            <a:r>
              <a:rPr lang="en-US"/>
              <a:t>2. Ears </a:t>
            </a:r>
            <a:r>
              <a:rPr lang="en-US" u="sng"/>
              <a:t>hidden under hair</a:t>
            </a:r>
          </a:p>
          <a:p>
            <a:pPr>
              <a:buFont typeface="Wingdings" pitchFamily="2" charset="2"/>
              <a:buNone/>
            </a:pPr>
            <a:r>
              <a:rPr lang="en-US"/>
              <a:t>3. Hair </a:t>
            </a:r>
            <a:r>
              <a:rPr lang="en-US" u="sng"/>
              <a:t>short, white</a:t>
            </a:r>
          </a:p>
          <a:p>
            <a:pPr>
              <a:buFont typeface="Wingdings" pitchFamily="2" charset="2"/>
              <a:buNone/>
            </a:pPr>
            <a:r>
              <a:rPr lang="en-US"/>
              <a:t>4. Nose </a:t>
            </a:r>
            <a:r>
              <a:rPr lang="en-US" u="sng"/>
              <a:t>narrow</a:t>
            </a:r>
          </a:p>
          <a:p>
            <a:pPr>
              <a:buFont typeface="Wingdings" pitchFamily="2" charset="2"/>
              <a:buNone/>
            </a:pPr>
            <a:r>
              <a:rPr lang="en-US"/>
              <a:t>5. Skin </a:t>
            </a:r>
            <a:r>
              <a:rPr lang="en-US" u="sng"/>
              <a:t>wrinkled</a:t>
            </a:r>
          </a:p>
          <a:p>
            <a:pPr>
              <a:buFont typeface="Wingdings" pitchFamily="2" charset="2"/>
              <a:buNone/>
            </a:pPr>
            <a:r>
              <a:rPr lang="en-US"/>
              <a:t>6. Voice </a:t>
            </a:r>
            <a:r>
              <a:rPr lang="en-US" u="sng"/>
              <a:t>raspy</a:t>
            </a:r>
          </a:p>
          <a:p>
            <a:pPr>
              <a:buFont typeface="Wingdings" pitchFamily="2" charset="2"/>
              <a:buNone/>
            </a:pPr>
            <a:r>
              <a:rPr lang="en-US"/>
              <a:t>7. Your impression of her  </a:t>
            </a:r>
            <a:r>
              <a:rPr lang="en-US" u="sng"/>
              <a:t>very old, lonely</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04800"/>
            <a:ext cx="8229600" cy="838200"/>
          </a:xfrm>
        </p:spPr>
        <p:txBody>
          <a:bodyPr/>
          <a:lstStyle/>
          <a:p>
            <a:pPr eaLnBrk="1" hangingPunct="1"/>
            <a:r>
              <a:rPr lang="en-US" sz="4000" smtClean="0">
                <a:solidFill>
                  <a:srgbClr val="FF00FF"/>
                </a:solidFill>
              </a:rPr>
              <a:t>Sample Descriptive Paragraph</a:t>
            </a:r>
          </a:p>
        </p:txBody>
      </p:sp>
      <p:sp>
        <p:nvSpPr>
          <p:cNvPr id="9219" name="Rectangle 3"/>
          <p:cNvSpPr>
            <a:spLocks noGrp="1" noChangeArrowheads="1"/>
          </p:cNvSpPr>
          <p:nvPr>
            <p:ph idx="1"/>
          </p:nvPr>
        </p:nvSpPr>
        <p:spPr>
          <a:xfrm>
            <a:off x="0" y="1447800"/>
            <a:ext cx="9144000" cy="5181600"/>
          </a:xfrm>
        </p:spPr>
        <p:txBody>
          <a:bodyPr/>
          <a:lstStyle/>
          <a:p>
            <a:pPr algn="l" eaLnBrk="1" hangingPunct="1">
              <a:lnSpc>
                <a:spcPct val="90000"/>
              </a:lnSpc>
              <a:buFont typeface="Wingdings" pitchFamily="2" charset="2"/>
              <a:buNone/>
            </a:pPr>
            <a:r>
              <a:rPr lang="en-US" sz="2800" b="1" smtClean="0"/>
              <a:t>		      My brother Michael’s bedroom shows his big interest in fantasy and science fiction.  </a:t>
            </a:r>
            <a:r>
              <a:rPr lang="en-US" sz="2800" b="1" smtClean="0">
                <a:solidFill>
                  <a:srgbClr val="FF9900"/>
                </a:solidFill>
              </a:rPr>
              <a:t>Glow-in-the-dark</a:t>
            </a:r>
            <a:r>
              <a:rPr lang="en-US" sz="2800" b="1" smtClean="0">
                <a:solidFill>
                  <a:srgbClr val="00CC00"/>
                </a:solidFill>
              </a:rPr>
              <a:t> </a:t>
            </a:r>
            <a:r>
              <a:rPr lang="en-US" sz="2800" b="1" smtClean="0"/>
              <a:t>stars are </a:t>
            </a:r>
            <a:r>
              <a:rPr lang="en-US" sz="2800" b="1" smtClean="0">
                <a:solidFill>
                  <a:srgbClr val="FF00FF"/>
                </a:solidFill>
              </a:rPr>
              <a:t>pasted </a:t>
            </a:r>
            <a:r>
              <a:rPr lang="en-US" sz="2800" b="1" smtClean="0"/>
              <a:t>on the ceiling where, at night, they </a:t>
            </a:r>
            <a:r>
              <a:rPr lang="en-US" sz="2800" b="1" smtClean="0">
                <a:solidFill>
                  <a:srgbClr val="FF00FF"/>
                </a:solidFill>
              </a:rPr>
              <a:t>glow</a:t>
            </a:r>
            <a:r>
              <a:rPr lang="en-US" sz="2800" b="1" smtClean="0"/>
              <a:t> in the dark.  Other stars can be seen covering the ceiling during the day, giving the appearance of a </a:t>
            </a:r>
            <a:r>
              <a:rPr lang="en-US" sz="2800" b="1" smtClean="0">
                <a:solidFill>
                  <a:srgbClr val="FF9900"/>
                </a:solidFill>
              </a:rPr>
              <a:t>starry</a:t>
            </a:r>
            <a:r>
              <a:rPr lang="en-US" sz="2800" b="1" smtClean="0"/>
              <a:t> sky.  </a:t>
            </a:r>
            <a:r>
              <a:rPr lang="en-US" sz="2800" b="1" smtClean="0">
                <a:solidFill>
                  <a:srgbClr val="FF9900"/>
                </a:solidFill>
              </a:rPr>
              <a:t>Movie</a:t>
            </a:r>
            <a:r>
              <a:rPr lang="en-US" sz="2800" b="1" smtClean="0">
                <a:solidFill>
                  <a:srgbClr val="008000"/>
                </a:solidFill>
              </a:rPr>
              <a:t> </a:t>
            </a:r>
            <a:r>
              <a:rPr lang="en-US" sz="2800" b="1" smtClean="0"/>
              <a:t>posters </a:t>
            </a:r>
            <a:r>
              <a:rPr lang="en-US" sz="2800" b="1" smtClean="0">
                <a:solidFill>
                  <a:srgbClr val="FF00FF"/>
                </a:solidFill>
              </a:rPr>
              <a:t>line</a:t>
            </a:r>
            <a:r>
              <a:rPr lang="en-US" sz="2800" b="1" smtClean="0"/>
              <a:t> the walls. There is a poster of </a:t>
            </a:r>
            <a:r>
              <a:rPr lang="en-US" sz="2800" b="1" i="1" smtClean="0"/>
              <a:t>The Matrix</a:t>
            </a:r>
            <a:r>
              <a:rPr lang="en-US" sz="2800" b="1" smtClean="0"/>
              <a:t> in a shiny  frame. Below the posters are </a:t>
            </a:r>
            <a:r>
              <a:rPr lang="en-US" sz="2800" b="1" smtClean="0">
                <a:solidFill>
                  <a:srgbClr val="FF9900"/>
                </a:solidFill>
              </a:rPr>
              <a:t>two black steel</a:t>
            </a:r>
            <a:r>
              <a:rPr lang="en-US" sz="2800" b="1" smtClean="0"/>
              <a:t> bookcases </a:t>
            </a:r>
            <a:r>
              <a:rPr lang="en-US" sz="2800" b="1" smtClean="0">
                <a:solidFill>
                  <a:srgbClr val="FF00FF"/>
                </a:solidFill>
              </a:rPr>
              <a:t>crowded</a:t>
            </a:r>
            <a:r>
              <a:rPr lang="en-US" sz="2800" b="1" smtClean="0">
                <a:solidFill>
                  <a:srgbClr val="CC0000"/>
                </a:solidFill>
              </a:rPr>
              <a:t> </a:t>
            </a:r>
            <a:r>
              <a:rPr lang="en-US" sz="2800" b="1" smtClean="0"/>
              <a:t>with </a:t>
            </a:r>
            <a:r>
              <a:rPr lang="en-US" sz="2800" b="1" smtClean="0">
                <a:solidFill>
                  <a:srgbClr val="FF9933"/>
                </a:solidFill>
              </a:rPr>
              <a:t>old </a:t>
            </a:r>
            <a:r>
              <a:rPr lang="en-US" sz="2800" b="1" smtClean="0"/>
              <a:t>books. </a:t>
            </a:r>
            <a:r>
              <a:rPr lang="en-US" sz="2800" b="1" smtClean="0">
                <a:solidFill>
                  <a:srgbClr val="FF9900"/>
                </a:solidFill>
              </a:rPr>
              <a:t>Old</a:t>
            </a:r>
            <a:r>
              <a:rPr lang="en-US" sz="2800" b="1" smtClean="0"/>
              <a:t> videos like </a:t>
            </a:r>
            <a:r>
              <a:rPr lang="en-US" sz="2800" b="1" i="1" smtClean="0"/>
              <a:t>Raiders of the Lost Ark</a:t>
            </a:r>
            <a:r>
              <a:rPr lang="en-US" sz="2800" b="1" smtClean="0"/>
              <a:t> and </a:t>
            </a:r>
            <a:r>
              <a:rPr lang="en-US" sz="2800" b="1" i="1" smtClean="0"/>
              <a:t>Alien </a:t>
            </a:r>
            <a:r>
              <a:rPr lang="en-US" sz="2800" b="1" smtClean="0"/>
              <a:t>are also </a:t>
            </a:r>
            <a:r>
              <a:rPr lang="en-US" sz="2800" b="1" smtClean="0">
                <a:solidFill>
                  <a:srgbClr val="FF00FF"/>
                </a:solidFill>
              </a:rPr>
              <a:t>stacked</a:t>
            </a:r>
            <a:r>
              <a:rPr lang="en-US" sz="2800" b="1" smtClean="0"/>
              <a:t> on the bookshelves. Anyone entering my brother’s room knows at once that Michael likes to escape to fantastic places.</a:t>
            </a:r>
            <a:r>
              <a:rPr lang="en-US" sz="2800" smtClean="0"/>
              <a:t> </a:t>
            </a:r>
          </a:p>
          <a:p>
            <a:pPr algn="l" eaLnBrk="1" hangingPunct="1">
              <a:lnSpc>
                <a:spcPct val="90000"/>
              </a:lnSpc>
            </a:pPr>
            <a:endParaRPr lang="en-US" sz="2800" smtClean="0"/>
          </a:p>
        </p:txBody>
      </p:sp>
      <p:pic>
        <p:nvPicPr>
          <p:cNvPr id="9220" name="Picture 5" descr="enfant713dr"/>
          <p:cNvPicPr>
            <a:picLocks noChangeAspect="1" noChangeArrowheads="1" noCrop="1"/>
          </p:cNvPicPr>
          <p:nvPr/>
        </p:nvPicPr>
        <p:blipFill>
          <a:blip r:embed="rId3"/>
          <a:srcRect/>
          <a:stretch>
            <a:fillRect/>
          </a:stretch>
        </p:blipFill>
        <p:spPr bwMode="auto">
          <a:xfrm>
            <a:off x="8305800" y="5715000"/>
            <a:ext cx="681038"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b="1" smtClean="0"/>
              <a:t>Describing People </a:t>
            </a:r>
          </a:p>
        </p:txBody>
      </p:sp>
      <p:sp>
        <p:nvSpPr>
          <p:cNvPr id="11267" name="Rectangle 5"/>
          <p:cNvSpPr>
            <a:spLocks noChangeArrowheads="1"/>
          </p:cNvSpPr>
          <p:nvPr/>
        </p:nvSpPr>
        <p:spPr bwMode="auto">
          <a:xfrm>
            <a:off x="0" y="546100"/>
            <a:ext cx="7804150" cy="646113"/>
          </a:xfrm>
          <a:prstGeom prst="rect">
            <a:avLst/>
          </a:prstGeom>
          <a:noFill/>
          <a:ln w="9525">
            <a:noFill/>
            <a:miter lim="800000"/>
            <a:headEnd/>
            <a:tailEnd/>
          </a:ln>
        </p:spPr>
        <p:txBody>
          <a:bodyPr anchor="ctr">
            <a:spAutoFit/>
          </a:bodyPr>
          <a:lstStyle/>
          <a:p>
            <a:pPr eaLnBrk="1" hangingPunct="1"/>
            <a:r>
              <a:rPr lang="en-US"/>
              <a:t>Adjectives to describe  yourself, your family, another student, your teacher. </a:t>
            </a:r>
          </a:p>
        </p:txBody>
      </p:sp>
      <p:graphicFrame>
        <p:nvGraphicFramePr>
          <p:cNvPr id="113903" name="Group 239"/>
          <p:cNvGraphicFramePr>
            <a:graphicFrameLocks noGrp="1"/>
          </p:cNvGraphicFramePr>
          <p:nvPr/>
        </p:nvGraphicFramePr>
        <p:xfrm>
          <a:off x="228600" y="1143000"/>
          <a:ext cx="8763000" cy="1646238"/>
        </p:xfrm>
        <a:graphic>
          <a:graphicData uri="http://schemas.openxmlformats.org/drawingml/2006/table">
            <a:tbl>
              <a:tblPr/>
              <a:tblGrid>
                <a:gridCol w="2819400"/>
                <a:gridCol w="3124200"/>
                <a:gridCol w="2819400"/>
              </a:tblGrid>
              <a:tr h="4572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mic Sans MS" pitchFamily="66" charset="0"/>
                        </a:rPr>
                        <a:t>Height</a:t>
                      </a:r>
                    </a:p>
                  </a:txBody>
                  <a:tcPr marT="45729" marB="4572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omic Sans MS" pitchFamily="66" charset="0"/>
                        </a:rPr>
                        <a:t>Build</a:t>
                      </a:r>
                    </a:p>
                  </a:txBody>
                  <a:tcPr marT="45729" marB="4572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00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omic Sans MS" pitchFamily="66" charset="0"/>
                        </a:rPr>
                        <a:t>Age</a:t>
                      </a:r>
                    </a:p>
                  </a:txBody>
                  <a:tcPr marT="45729" marB="4572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33CC33"/>
                    </a:solidFill>
                  </a:tcPr>
                </a:tc>
              </a:tr>
              <a:tr h="1188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omic Sans MS" pitchFamily="66" charset="0"/>
                        </a:rPr>
                        <a:t>     tall, short, medium height</a:t>
                      </a:r>
                    </a:p>
                  </a:txBody>
                  <a:tcPr marT="45729" marB="4572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mic Sans MS" pitchFamily="66" charset="0"/>
                        </a:rPr>
                        <a:t>    , slim, thin, overweight,  fat, skinny, </a:t>
                      </a:r>
                    </a:p>
                  </a:txBody>
                  <a:tcPr marT="45729" marB="4572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00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mic Sans MS" pitchFamily="66" charset="0"/>
                        </a:rPr>
                        <a:t>    young, elderly, middle-aged, teenager, in 20s, 30s</a:t>
                      </a:r>
                    </a:p>
                  </a:txBody>
                  <a:tcPr marT="45729" marB="45729"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33CC33"/>
                    </a:solidFill>
                  </a:tcPr>
                </a:tc>
              </a:tr>
            </a:tbl>
          </a:graphicData>
        </a:graphic>
      </p:graphicFrame>
      <p:graphicFrame>
        <p:nvGraphicFramePr>
          <p:cNvPr id="113952" name="Group 288"/>
          <p:cNvGraphicFramePr>
            <a:graphicFrameLocks noGrp="1"/>
          </p:cNvGraphicFramePr>
          <p:nvPr/>
        </p:nvGraphicFramePr>
        <p:xfrm>
          <a:off x="0" y="2971800"/>
          <a:ext cx="8763000" cy="1676400"/>
        </p:xfrm>
        <a:graphic>
          <a:graphicData uri="http://schemas.openxmlformats.org/drawingml/2006/table">
            <a:tbl>
              <a:tblPr/>
              <a:tblGrid>
                <a:gridCol w="2816225"/>
                <a:gridCol w="2973388"/>
                <a:gridCol w="2973387"/>
              </a:tblGrid>
              <a:tr h="4572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Comic Sans MS" pitchFamily="66" charset="0"/>
                        </a:rPr>
                        <a:t>Face</a:t>
                      </a:r>
                      <a:endParaRPr kumimoji="0" lang="en-US" sz="1800" b="0" i="0" u="none" strike="noStrike" cap="none" normalizeH="0" baseline="0" dirty="0" smtClean="0">
                        <a:ln>
                          <a:noFill/>
                        </a:ln>
                        <a:solidFill>
                          <a:schemeClr val="bg1"/>
                        </a:solidFill>
                        <a:effectLst/>
                        <a:latin typeface="Comic Sans MS" pitchFamily="66"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2700000" scaled="1"/>
                    </a:gra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omic Sans MS" pitchFamily="66" charset="0"/>
                        </a:rPr>
                        <a:t>Eyes</a:t>
                      </a: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omic Sans MS" pitchFamily="66" charset="0"/>
                        </a:rPr>
                        <a:t>Hair Type/Color</a:t>
                      </a: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r>
              <a:tr h="1219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Comic Sans MS" pitchFamily="66" charset="0"/>
                        </a:rPr>
                        <a:t>     round, oval, square, with scars, wrinkles, sun-tanned, pale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2700000" scaled="1"/>
                    </a:gra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big round blue eyes, large, small, bright, narrow</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mic Sans MS" pitchFamily="66" charset="0"/>
                        </a:rPr>
                        <a:t>bald, straight, curly,</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mic Sans MS" pitchFamily="66" charset="0"/>
                        </a:rPr>
                        <a:t>spiky, wavy, short, long</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mic Sans MS" pitchFamily="66" charset="0"/>
                        </a:rPr>
                        <a:t>dyed, blonde hair,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mic Sans MS" pitchFamily="66" charset="0"/>
                        </a:rPr>
                        <a:t>red hair, black hair</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1296" name="Rectangle 129"/>
          <p:cNvSpPr>
            <a:spLocks noChangeArrowheads="1"/>
          </p:cNvSpPr>
          <p:nvPr/>
        </p:nvSpPr>
        <p:spPr bwMode="auto">
          <a:xfrm>
            <a:off x="0" y="1903413"/>
            <a:ext cx="184150" cy="368300"/>
          </a:xfrm>
          <a:prstGeom prst="rect">
            <a:avLst/>
          </a:prstGeom>
          <a:noFill/>
          <a:ln w="9525">
            <a:noFill/>
            <a:miter lim="800000"/>
            <a:headEnd/>
            <a:tailEnd/>
          </a:ln>
        </p:spPr>
        <p:txBody>
          <a:bodyPr wrap="none" anchor="ctr">
            <a:spAutoFit/>
          </a:bodyPr>
          <a:lstStyle/>
          <a:p>
            <a:endParaRPr lang="ar-SA">
              <a:ea typeface="Majalla UI"/>
            </a:endParaRPr>
          </a:p>
        </p:txBody>
      </p:sp>
      <p:sp>
        <p:nvSpPr>
          <p:cNvPr id="11297" name="Rectangle 196"/>
          <p:cNvSpPr>
            <a:spLocks noChangeArrowheads="1"/>
          </p:cNvSpPr>
          <p:nvPr/>
        </p:nvSpPr>
        <p:spPr bwMode="auto">
          <a:xfrm>
            <a:off x="-5416550" y="3603625"/>
            <a:ext cx="184150" cy="368300"/>
          </a:xfrm>
          <a:prstGeom prst="rect">
            <a:avLst/>
          </a:prstGeom>
          <a:noFill/>
          <a:ln w="9525">
            <a:noFill/>
            <a:miter lim="800000"/>
            <a:headEnd/>
            <a:tailEnd/>
          </a:ln>
        </p:spPr>
        <p:txBody>
          <a:bodyPr wrap="none" anchor="ctr">
            <a:spAutoFit/>
          </a:bodyPr>
          <a:lstStyle/>
          <a:p>
            <a:endParaRPr lang="ar-SA">
              <a:ea typeface="Majalla UI"/>
            </a:endParaRPr>
          </a:p>
        </p:txBody>
      </p:sp>
      <p:sp>
        <p:nvSpPr>
          <p:cNvPr id="113868" name="Rectangle 204"/>
          <p:cNvSpPr>
            <a:spLocks noChangeArrowheads="1"/>
          </p:cNvSpPr>
          <p:nvPr/>
        </p:nvSpPr>
        <p:spPr bwMode="auto">
          <a:xfrm>
            <a:off x="1708150" y="5562600"/>
            <a:ext cx="7029450" cy="336550"/>
          </a:xfrm>
          <a:prstGeom prst="rect">
            <a:avLst/>
          </a:prstGeom>
          <a:noFill/>
          <a:ln w="9525">
            <a:noFill/>
            <a:miter lim="800000"/>
            <a:headEnd/>
            <a:tailEnd/>
          </a:ln>
        </p:spPr>
        <p:txBody>
          <a:bodyPr>
            <a:spAutoFit/>
          </a:bodyPr>
          <a:lstStyle/>
          <a:p>
            <a:pPr eaLnBrk="1" hangingPunct="1">
              <a:spcBef>
                <a:spcPct val="20000"/>
              </a:spcBef>
              <a:buClr>
                <a:schemeClr val="folHlink"/>
              </a:buClr>
              <a:buSzPct val="60000"/>
              <a:buFont typeface="Wingdings" pitchFamily="2" charset="2"/>
              <a:buNone/>
            </a:pPr>
            <a:endParaRPr lang="ar-SA" sz="1600">
              <a:ea typeface="Majalla UI"/>
            </a:endParaRPr>
          </a:p>
        </p:txBody>
      </p:sp>
      <p:pic>
        <p:nvPicPr>
          <p:cNvPr id="11299" name="Picture 206" descr="tall&amp;short_s"/>
          <p:cNvPicPr>
            <a:picLocks noChangeAspect="1" noChangeArrowheads="1"/>
          </p:cNvPicPr>
          <p:nvPr/>
        </p:nvPicPr>
        <p:blipFill>
          <a:blip r:embed="rId3"/>
          <a:srcRect/>
          <a:stretch>
            <a:fillRect/>
          </a:stretch>
        </p:blipFill>
        <p:spPr bwMode="auto">
          <a:xfrm>
            <a:off x="228600" y="1066800"/>
            <a:ext cx="762000" cy="762000"/>
          </a:xfrm>
          <a:prstGeom prst="rect">
            <a:avLst/>
          </a:prstGeom>
          <a:noFill/>
          <a:ln w="9525">
            <a:noFill/>
            <a:miter lim="800000"/>
            <a:headEnd/>
            <a:tailEnd/>
          </a:ln>
        </p:spPr>
      </p:pic>
      <p:pic>
        <p:nvPicPr>
          <p:cNvPr id="11300" name="Picture 209" descr="hairstyles_s"/>
          <p:cNvPicPr>
            <a:picLocks noChangeAspect="1" noChangeArrowheads="1"/>
          </p:cNvPicPr>
          <p:nvPr/>
        </p:nvPicPr>
        <p:blipFill>
          <a:blip r:embed="rId4"/>
          <a:srcRect/>
          <a:stretch>
            <a:fillRect/>
          </a:stretch>
        </p:blipFill>
        <p:spPr bwMode="auto">
          <a:xfrm>
            <a:off x="8458200" y="4724400"/>
            <a:ext cx="685800" cy="685800"/>
          </a:xfrm>
          <a:prstGeom prst="rect">
            <a:avLst/>
          </a:prstGeom>
          <a:noFill/>
          <a:ln w="9525">
            <a:noFill/>
            <a:miter lim="800000"/>
            <a:headEnd/>
            <a:tailEnd/>
          </a:ln>
        </p:spPr>
      </p:pic>
      <p:sp>
        <p:nvSpPr>
          <p:cNvPr id="11301" name="Rectangle 240"/>
          <p:cNvSpPr>
            <a:spLocks noChangeArrowheads="1"/>
          </p:cNvSpPr>
          <p:nvPr/>
        </p:nvSpPr>
        <p:spPr bwMode="auto">
          <a:xfrm>
            <a:off x="1752600" y="5257800"/>
            <a:ext cx="6934200" cy="1190625"/>
          </a:xfrm>
          <a:prstGeom prst="rect">
            <a:avLst/>
          </a:prstGeom>
          <a:noFill/>
          <a:ln w="9525">
            <a:noFill/>
            <a:miter lim="800000"/>
            <a:headEnd/>
            <a:tailEnd/>
          </a:ln>
        </p:spPr>
        <p:txBody>
          <a:bodyPr>
            <a:spAutoFit/>
          </a:bodyPr>
          <a:lstStyle/>
          <a:p>
            <a:r>
              <a:rPr lang="en-US"/>
              <a:t> John is a tall, slim man in his mid forties. He has a thin face, </a:t>
            </a:r>
          </a:p>
          <a:p>
            <a:r>
              <a:rPr lang="en-US"/>
              <a:t>blue eyes and a large nose. His short hair is turning white</a:t>
            </a:r>
          </a:p>
          <a:p>
            <a:r>
              <a:rPr lang="en-US"/>
              <a:t>He is usually casually dressed. He is a smart man, but </a:t>
            </a:r>
          </a:p>
          <a:p>
            <a:r>
              <a:rPr lang="en-US"/>
              <a:t>he is very messy. He doesn’t keep his office tidy.</a:t>
            </a:r>
          </a:p>
        </p:txBody>
      </p:sp>
      <p:graphicFrame>
        <p:nvGraphicFramePr>
          <p:cNvPr id="113934" name="Group 270"/>
          <p:cNvGraphicFramePr>
            <a:graphicFrameLocks noGrp="1"/>
          </p:cNvGraphicFramePr>
          <p:nvPr/>
        </p:nvGraphicFramePr>
        <p:xfrm>
          <a:off x="228600" y="4876800"/>
          <a:ext cx="6248400" cy="381000"/>
        </p:xfrm>
        <a:graphic>
          <a:graphicData uri="http://schemas.openxmlformats.org/drawingml/2006/table">
            <a:tbl>
              <a:tblPr/>
              <a:tblGrid>
                <a:gridCol w="6248400"/>
              </a:tblGrid>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mic Sans MS" pitchFamily="66" charset="0"/>
                        </a:rPr>
                        <a:t>Clothes: </a:t>
                      </a:r>
                      <a:r>
                        <a:rPr kumimoji="0" lang="en-US" sz="1800" b="0" i="0" u="none" strike="noStrike" cap="none" normalizeH="0" baseline="0" dirty="0" smtClean="0">
                          <a:ln>
                            <a:noFill/>
                          </a:ln>
                          <a:solidFill>
                            <a:schemeClr val="tx1"/>
                          </a:solidFill>
                          <a:effectLst/>
                          <a:latin typeface="Comic Sans MS" pitchFamily="66" charset="0"/>
                        </a:rPr>
                        <a:t>casual, formal , neat , messy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13903"/>
                                        </p:tgtEl>
                                        <p:attrNameLst>
                                          <p:attrName>style.visibility</p:attrName>
                                        </p:attrNameLst>
                                      </p:cBhvr>
                                      <p:to>
                                        <p:strVal val="visible"/>
                                      </p:to>
                                    </p:set>
                                    <p:animEffect transition="in" filter="checkerboard(across)">
                                      <p:cBhvr>
                                        <p:cTn id="7" dur="1000"/>
                                        <p:tgtEl>
                                          <p:spTgt spid="1139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13952"/>
                                        </p:tgtEl>
                                        <p:attrNameLst>
                                          <p:attrName>style.visibility</p:attrName>
                                        </p:attrNameLst>
                                      </p:cBhvr>
                                      <p:to>
                                        <p:strVal val="visible"/>
                                      </p:to>
                                    </p:set>
                                    <p:animEffect transition="in" filter="dissolve">
                                      <p:cBhvr>
                                        <p:cTn id="12" dur="1000"/>
                                        <p:tgtEl>
                                          <p:spTgt spid="1139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nodePh="1">
                                  <p:stCondLst>
                                    <p:cond delay="0"/>
                                  </p:stCondLst>
                                  <p:endCondLst>
                                    <p:cond evt="begin" delay="0">
                                      <p:tn val="15"/>
                                    </p:cond>
                                  </p:endCondLst>
                                  <p:childTnLst>
                                    <p:set>
                                      <p:cBhvr>
                                        <p:cTn id="16" dur="1" fill="hold">
                                          <p:stCondLst>
                                            <p:cond delay="0"/>
                                          </p:stCondLst>
                                        </p:cTn>
                                        <p:tgtEl>
                                          <p:spTgt spid="113868"/>
                                        </p:tgtEl>
                                        <p:attrNameLst>
                                          <p:attrName>style.visibility</p:attrName>
                                        </p:attrNameLst>
                                      </p:cBhvr>
                                      <p:to>
                                        <p:strVal val="visible"/>
                                      </p:to>
                                    </p:set>
                                    <p:animEffect transition="in" filter="wipe(down)">
                                      <p:cBhvr>
                                        <p:cTn id="17" dur="500"/>
                                        <p:tgtEl>
                                          <p:spTgt spid="1138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13934"/>
                                        </p:tgtEl>
                                        <p:attrNameLst>
                                          <p:attrName>style.visibility</p:attrName>
                                        </p:attrNameLst>
                                      </p:cBhvr>
                                      <p:to>
                                        <p:strVal val="visible"/>
                                      </p:to>
                                    </p:set>
                                    <p:animEffect transition="in" filter="diamond(in)">
                                      <p:cBhvr>
                                        <p:cTn id="22" dur="1000"/>
                                        <p:tgtEl>
                                          <p:spTgt spid="113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86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99" descr="hairlong"/>
          <p:cNvPicPr>
            <a:picLocks noChangeAspect="1" noChangeArrowheads="1"/>
          </p:cNvPicPr>
          <p:nvPr/>
        </p:nvPicPr>
        <p:blipFill>
          <a:blip r:embed="rId3"/>
          <a:srcRect/>
          <a:stretch>
            <a:fillRect/>
          </a:stretch>
        </p:blipFill>
        <p:spPr bwMode="auto">
          <a:xfrm>
            <a:off x="304800" y="3276600"/>
            <a:ext cx="714375" cy="1209675"/>
          </a:xfrm>
          <a:prstGeom prst="rect">
            <a:avLst/>
          </a:prstGeom>
          <a:noFill/>
          <a:ln w="9525">
            <a:noFill/>
            <a:miter lim="800000"/>
            <a:headEnd/>
            <a:tailEnd/>
          </a:ln>
        </p:spPr>
      </p:pic>
      <p:pic>
        <p:nvPicPr>
          <p:cNvPr id="12291" name="Picture 100" descr="happily"/>
          <p:cNvPicPr>
            <a:picLocks noChangeAspect="1" noChangeArrowheads="1"/>
          </p:cNvPicPr>
          <p:nvPr/>
        </p:nvPicPr>
        <p:blipFill>
          <a:blip r:embed="rId4"/>
          <a:srcRect/>
          <a:stretch>
            <a:fillRect/>
          </a:stretch>
        </p:blipFill>
        <p:spPr bwMode="auto">
          <a:xfrm>
            <a:off x="4495800" y="3200400"/>
            <a:ext cx="847725" cy="1190625"/>
          </a:xfrm>
          <a:prstGeom prst="rect">
            <a:avLst/>
          </a:prstGeom>
          <a:noFill/>
          <a:ln w="9525">
            <a:noFill/>
            <a:miter lim="800000"/>
            <a:headEnd/>
            <a:tailEnd/>
          </a:ln>
        </p:spPr>
      </p:pic>
      <p:sp>
        <p:nvSpPr>
          <p:cNvPr id="183397" name="Rectangle 101"/>
          <p:cNvSpPr>
            <a:spLocks noChangeArrowheads="1"/>
          </p:cNvSpPr>
          <p:nvPr/>
        </p:nvSpPr>
        <p:spPr bwMode="auto">
          <a:xfrm>
            <a:off x="1066800" y="4038600"/>
            <a:ext cx="3625850" cy="366713"/>
          </a:xfrm>
          <a:prstGeom prst="rect">
            <a:avLst/>
          </a:prstGeom>
          <a:noFill/>
          <a:ln w="9525">
            <a:noFill/>
            <a:miter lim="800000"/>
            <a:headEnd/>
            <a:tailEnd/>
          </a:ln>
        </p:spPr>
        <p:txBody>
          <a:bodyPr wrap="none" anchor="ctr">
            <a:spAutoFit/>
          </a:bodyPr>
          <a:lstStyle/>
          <a:p>
            <a:pPr eaLnBrk="1" hangingPunct="1"/>
            <a:r>
              <a:rPr lang="en-US" b="0"/>
              <a:t>She has long, </a:t>
            </a:r>
            <a:r>
              <a:rPr lang="en-US" b="0" i="1"/>
              <a:t>straight</a:t>
            </a:r>
            <a:r>
              <a:rPr lang="en-US" b="0"/>
              <a:t>, black hair.</a:t>
            </a:r>
            <a:r>
              <a:rPr lang="en-US"/>
              <a:t> </a:t>
            </a:r>
          </a:p>
        </p:txBody>
      </p:sp>
      <p:sp>
        <p:nvSpPr>
          <p:cNvPr id="12293" name="Rectangle 102"/>
          <p:cNvSpPr>
            <a:spLocks noChangeArrowheads="1"/>
          </p:cNvSpPr>
          <p:nvPr/>
        </p:nvSpPr>
        <p:spPr bwMode="auto">
          <a:xfrm>
            <a:off x="0" y="3048000"/>
            <a:ext cx="1479550" cy="366713"/>
          </a:xfrm>
          <a:prstGeom prst="rect">
            <a:avLst/>
          </a:prstGeom>
          <a:noFill/>
          <a:ln w="9525">
            <a:noFill/>
            <a:miter lim="800000"/>
            <a:headEnd/>
            <a:tailEnd/>
          </a:ln>
        </p:spPr>
        <p:txBody>
          <a:bodyPr wrap="none" anchor="ctr">
            <a:spAutoFit/>
          </a:bodyPr>
          <a:lstStyle/>
          <a:p>
            <a:pPr eaLnBrk="1" hangingPunct="1"/>
            <a:r>
              <a:rPr lang="en-US"/>
              <a:t>Type of hair</a:t>
            </a:r>
            <a:endParaRPr lang="en-US" b="0"/>
          </a:p>
        </p:txBody>
      </p:sp>
      <p:sp>
        <p:nvSpPr>
          <p:cNvPr id="183399" name="Rectangle 103"/>
          <p:cNvSpPr>
            <a:spLocks noChangeArrowheads="1"/>
          </p:cNvSpPr>
          <p:nvPr/>
        </p:nvSpPr>
        <p:spPr bwMode="auto">
          <a:xfrm>
            <a:off x="5105400" y="4114800"/>
            <a:ext cx="3702050" cy="366713"/>
          </a:xfrm>
          <a:prstGeom prst="rect">
            <a:avLst/>
          </a:prstGeom>
          <a:noFill/>
          <a:ln w="9525">
            <a:noFill/>
            <a:miter lim="800000"/>
            <a:headEnd/>
            <a:tailEnd/>
          </a:ln>
        </p:spPr>
        <p:txBody>
          <a:bodyPr wrap="none" anchor="ctr">
            <a:spAutoFit/>
          </a:bodyPr>
          <a:lstStyle/>
          <a:p>
            <a:pPr eaLnBrk="1" hangingPunct="1"/>
            <a:r>
              <a:rPr lang="en-US" b="0"/>
              <a:t>She has short, </a:t>
            </a:r>
            <a:r>
              <a:rPr lang="en-US" b="0" i="1"/>
              <a:t>straight</a:t>
            </a:r>
            <a:r>
              <a:rPr lang="en-US" b="0"/>
              <a:t>, black hair.</a:t>
            </a:r>
            <a:r>
              <a:rPr lang="en-US"/>
              <a:t> </a:t>
            </a:r>
          </a:p>
        </p:txBody>
      </p:sp>
      <p:pic>
        <p:nvPicPr>
          <p:cNvPr id="12295" name="Picture 104" descr="hairwavy"/>
          <p:cNvPicPr>
            <a:picLocks noChangeAspect="1" noChangeArrowheads="1"/>
          </p:cNvPicPr>
          <p:nvPr/>
        </p:nvPicPr>
        <p:blipFill>
          <a:blip r:embed="rId5"/>
          <a:srcRect/>
          <a:stretch>
            <a:fillRect/>
          </a:stretch>
        </p:blipFill>
        <p:spPr bwMode="auto">
          <a:xfrm>
            <a:off x="228600" y="5867400"/>
            <a:ext cx="787400" cy="990600"/>
          </a:xfrm>
          <a:prstGeom prst="rect">
            <a:avLst/>
          </a:prstGeom>
          <a:noFill/>
          <a:ln w="9525">
            <a:noFill/>
            <a:miter lim="800000"/>
            <a:headEnd/>
            <a:tailEnd/>
          </a:ln>
        </p:spPr>
      </p:pic>
      <p:sp>
        <p:nvSpPr>
          <p:cNvPr id="183401" name="Rectangle 105"/>
          <p:cNvSpPr>
            <a:spLocks noChangeArrowheads="1"/>
          </p:cNvSpPr>
          <p:nvPr/>
        </p:nvSpPr>
        <p:spPr bwMode="auto">
          <a:xfrm>
            <a:off x="1219200" y="6172200"/>
            <a:ext cx="4260850" cy="366713"/>
          </a:xfrm>
          <a:prstGeom prst="rect">
            <a:avLst/>
          </a:prstGeom>
          <a:noFill/>
          <a:ln w="9525">
            <a:noFill/>
            <a:miter lim="800000"/>
            <a:headEnd/>
            <a:tailEnd/>
          </a:ln>
        </p:spPr>
        <p:txBody>
          <a:bodyPr wrap="none" anchor="ctr">
            <a:spAutoFit/>
          </a:bodyPr>
          <a:lstStyle/>
          <a:p>
            <a:pPr eaLnBrk="1" hangingPunct="1"/>
            <a:r>
              <a:rPr lang="en-US" b="0"/>
              <a:t>She has medium length, </a:t>
            </a:r>
            <a:r>
              <a:rPr lang="en-US" b="0" i="1"/>
              <a:t>wavy</a:t>
            </a:r>
            <a:r>
              <a:rPr lang="en-US" b="0"/>
              <a:t>, red hair.</a:t>
            </a:r>
            <a:r>
              <a:rPr lang="en-US"/>
              <a:t> </a:t>
            </a:r>
          </a:p>
        </p:txBody>
      </p:sp>
      <p:pic>
        <p:nvPicPr>
          <p:cNvPr id="12297" name="Picture 106" descr="hairbald"/>
          <p:cNvPicPr>
            <a:picLocks noChangeAspect="1" noChangeArrowheads="1"/>
          </p:cNvPicPr>
          <p:nvPr/>
        </p:nvPicPr>
        <p:blipFill>
          <a:blip r:embed="rId6"/>
          <a:srcRect/>
          <a:stretch>
            <a:fillRect/>
          </a:stretch>
        </p:blipFill>
        <p:spPr bwMode="auto">
          <a:xfrm>
            <a:off x="5486400" y="5648325"/>
            <a:ext cx="760413" cy="1209675"/>
          </a:xfrm>
          <a:prstGeom prst="rect">
            <a:avLst/>
          </a:prstGeom>
          <a:noFill/>
          <a:ln w="9525">
            <a:noFill/>
            <a:miter lim="800000"/>
            <a:headEnd/>
            <a:tailEnd/>
          </a:ln>
        </p:spPr>
      </p:pic>
      <p:sp>
        <p:nvSpPr>
          <p:cNvPr id="183403" name="Rectangle 107"/>
          <p:cNvSpPr>
            <a:spLocks noChangeArrowheads="1"/>
          </p:cNvSpPr>
          <p:nvPr/>
        </p:nvSpPr>
        <p:spPr bwMode="auto">
          <a:xfrm>
            <a:off x="6324600" y="6172200"/>
            <a:ext cx="2470150" cy="366713"/>
          </a:xfrm>
          <a:prstGeom prst="rect">
            <a:avLst/>
          </a:prstGeom>
          <a:noFill/>
          <a:ln w="9525">
            <a:noFill/>
            <a:miter lim="800000"/>
            <a:headEnd/>
            <a:tailEnd/>
          </a:ln>
        </p:spPr>
        <p:txBody>
          <a:bodyPr wrap="none" anchor="ctr">
            <a:spAutoFit/>
          </a:bodyPr>
          <a:lstStyle/>
          <a:p>
            <a:pPr eaLnBrk="1" hangingPunct="1"/>
            <a:r>
              <a:rPr lang="en-US" b="0"/>
              <a:t>He has no hair. (Bald)</a:t>
            </a:r>
            <a:r>
              <a:rPr lang="en-US"/>
              <a:t> </a:t>
            </a:r>
          </a:p>
        </p:txBody>
      </p:sp>
      <p:sp>
        <p:nvSpPr>
          <p:cNvPr id="183405" name="Rectangle 109"/>
          <p:cNvSpPr>
            <a:spLocks noChangeArrowheads="1"/>
          </p:cNvSpPr>
          <p:nvPr/>
        </p:nvSpPr>
        <p:spPr bwMode="auto">
          <a:xfrm>
            <a:off x="1295400" y="4876800"/>
            <a:ext cx="2711450" cy="641350"/>
          </a:xfrm>
          <a:prstGeom prst="rect">
            <a:avLst/>
          </a:prstGeom>
          <a:noFill/>
          <a:ln w="9525">
            <a:noFill/>
            <a:miter lim="800000"/>
            <a:headEnd/>
            <a:tailEnd/>
          </a:ln>
        </p:spPr>
        <p:txBody>
          <a:bodyPr wrap="none" anchor="ctr">
            <a:spAutoFit/>
          </a:bodyPr>
          <a:lstStyle/>
          <a:p>
            <a:pPr eaLnBrk="1" hangingPunct="1"/>
            <a:r>
              <a:rPr lang="en-US" b="0"/>
              <a:t>She has medium length, </a:t>
            </a:r>
          </a:p>
          <a:p>
            <a:pPr eaLnBrk="1" hangingPunct="1"/>
            <a:r>
              <a:rPr lang="en-US" b="0" i="1"/>
              <a:t>straight</a:t>
            </a:r>
            <a:r>
              <a:rPr lang="en-US" b="0"/>
              <a:t>, blonde hair.</a:t>
            </a:r>
            <a:r>
              <a:rPr lang="en-US"/>
              <a:t> </a:t>
            </a:r>
          </a:p>
        </p:txBody>
      </p:sp>
      <p:pic>
        <p:nvPicPr>
          <p:cNvPr id="12300" name="Picture 110" descr="haircurly"/>
          <p:cNvPicPr>
            <a:picLocks noChangeAspect="1" noChangeArrowheads="1"/>
          </p:cNvPicPr>
          <p:nvPr/>
        </p:nvPicPr>
        <p:blipFill>
          <a:blip r:embed="rId7"/>
          <a:srcRect b="-6250"/>
          <a:stretch>
            <a:fillRect/>
          </a:stretch>
        </p:blipFill>
        <p:spPr bwMode="auto">
          <a:xfrm>
            <a:off x="4191000" y="4572000"/>
            <a:ext cx="993775" cy="1295400"/>
          </a:xfrm>
          <a:prstGeom prst="rect">
            <a:avLst/>
          </a:prstGeom>
          <a:noFill/>
          <a:ln w="9525">
            <a:noFill/>
            <a:miter lim="800000"/>
            <a:headEnd/>
            <a:tailEnd/>
          </a:ln>
        </p:spPr>
      </p:pic>
      <p:sp>
        <p:nvSpPr>
          <p:cNvPr id="183407" name="Rectangle 111"/>
          <p:cNvSpPr>
            <a:spLocks noChangeArrowheads="1"/>
          </p:cNvSpPr>
          <p:nvPr/>
        </p:nvSpPr>
        <p:spPr bwMode="auto">
          <a:xfrm>
            <a:off x="5181600" y="5105400"/>
            <a:ext cx="3587750" cy="366713"/>
          </a:xfrm>
          <a:prstGeom prst="rect">
            <a:avLst/>
          </a:prstGeom>
          <a:noFill/>
          <a:ln w="9525">
            <a:noFill/>
            <a:miter lim="800000"/>
            <a:headEnd/>
            <a:tailEnd/>
          </a:ln>
        </p:spPr>
        <p:txBody>
          <a:bodyPr wrap="none" anchor="ctr">
            <a:spAutoFit/>
          </a:bodyPr>
          <a:lstStyle/>
          <a:p>
            <a:pPr eaLnBrk="1" hangingPunct="1"/>
            <a:r>
              <a:rPr lang="en-US" b="0"/>
              <a:t>She has short, </a:t>
            </a:r>
            <a:r>
              <a:rPr lang="en-US" b="0" i="1"/>
              <a:t>curly</a:t>
            </a:r>
            <a:r>
              <a:rPr lang="en-US" b="0"/>
              <a:t>, blonde hair.</a:t>
            </a:r>
            <a:r>
              <a:rPr lang="en-US"/>
              <a:t> </a:t>
            </a:r>
          </a:p>
        </p:txBody>
      </p:sp>
      <p:sp>
        <p:nvSpPr>
          <p:cNvPr id="12302" name="Rectangle 112"/>
          <p:cNvSpPr>
            <a:spLocks noChangeArrowheads="1"/>
          </p:cNvSpPr>
          <p:nvPr/>
        </p:nvSpPr>
        <p:spPr bwMode="auto">
          <a:xfrm>
            <a:off x="0" y="533400"/>
            <a:ext cx="2330450" cy="366713"/>
          </a:xfrm>
          <a:prstGeom prst="rect">
            <a:avLst/>
          </a:prstGeom>
          <a:noFill/>
          <a:ln w="9525">
            <a:noFill/>
            <a:miter lim="800000"/>
            <a:headEnd/>
            <a:tailEnd/>
          </a:ln>
        </p:spPr>
        <p:txBody>
          <a:bodyPr wrap="none" anchor="ctr">
            <a:spAutoFit/>
          </a:bodyPr>
          <a:lstStyle/>
          <a:p>
            <a:pPr eaLnBrk="1" hangingPunct="1"/>
            <a:r>
              <a:rPr lang="en-US"/>
              <a:t>Type of complexion</a:t>
            </a:r>
            <a:endParaRPr lang="en-US" b="0"/>
          </a:p>
        </p:txBody>
      </p:sp>
      <p:pic>
        <p:nvPicPr>
          <p:cNvPr id="12303" name="Picture 113" descr="eyebrows"/>
          <p:cNvPicPr>
            <a:picLocks noChangeAspect="1" noChangeArrowheads="1"/>
          </p:cNvPicPr>
          <p:nvPr/>
        </p:nvPicPr>
        <p:blipFill>
          <a:blip r:embed="rId8"/>
          <a:srcRect/>
          <a:stretch>
            <a:fillRect/>
          </a:stretch>
        </p:blipFill>
        <p:spPr bwMode="auto">
          <a:xfrm>
            <a:off x="152400" y="838200"/>
            <a:ext cx="817563" cy="1143000"/>
          </a:xfrm>
          <a:prstGeom prst="rect">
            <a:avLst/>
          </a:prstGeom>
          <a:noFill/>
          <a:ln w="9525">
            <a:noFill/>
            <a:miter lim="800000"/>
            <a:headEnd/>
            <a:tailEnd/>
          </a:ln>
        </p:spPr>
      </p:pic>
      <p:sp>
        <p:nvSpPr>
          <p:cNvPr id="183410" name="Rectangle 114"/>
          <p:cNvSpPr>
            <a:spLocks noChangeArrowheads="1"/>
          </p:cNvSpPr>
          <p:nvPr/>
        </p:nvSpPr>
        <p:spPr bwMode="auto">
          <a:xfrm>
            <a:off x="1143000" y="1371600"/>
            <a:ext cx="2743200" cy="641350"/>
          </a:xfrm>
          <a:prstGeom prst="rect">
            <a:avLst/>
          </a:prstGeom>
          <a:noFill/>
          <a:ln w="9525">
            <a:noFill/>
            <a:miter lim="800000"/>
            <a:headEnd/>
            <a:tailEnd/>
          </a:ln>
        </p:spPr>
        <p:txBody>
          <a:bodyPr anchor="ctr">
            <a:spAutoFit/>
          </a:bodyPr>
          <a:lstStyle/>
          <a:p>
            <a:pPr eaLnBrk="1" hangingPunct="1"/>
            <a:r>
              <a:rPr lang="en-US" b="0"/>
              <a:t>He is Asian. </a:t>
            </a:r>
          </a:p>
          <a:p>
            <a:pPr eaLnBrk="1" hangingPunct="1"/>
            <a:r>
              <a:rPr lang="en-US" b="0"/>
              <a:t>He has light-brown skin.</a:t>
            </a:r>
            <a:r>
              <a:rPr lang="en-US"/>
              <a:t> </a:t>
            </a:r>
          </a:p>
        </p:txBody>
      </p:sp>
      <p:pic>
        <p:nvPicPr>
          <p:cNvPr id="12305" name="Picture 115" descr="happily"/>
          <p:cNvPicPr>
            <a:picLocks noChangeAspect="1" noChangeArrowheads="1"/>
          </p:cNvPicPr>
          <p:nvPr/>
        </p:nvPicPr>
        <p:blipFill>
          <a:blip r:embed="rId4"/>
          <a:srcRect/>
          <a:stretch>
            <a:fillRect/>
          </a:stretch>
        </p:blipFill>
        <p:spPr bwMode="auto">
          <a:xfrm>
            <a:off x="3581400" y="762000"/>
            <a:ext cx="847725" cy="1190625"/>
          </a:xfrm>
          <a:prstGeom prst="rect">
            <a:avLst/>
          </a:prstGeom>
          <a:noFill/>
          <a:ln w="9525">
            <a:noFill/>
            <a:miter lim="800000"/>
            <a:headEnd/>
            <a:tailEnd/>
          </a:ln>
        </p:spPr>
      </p:pic>
      <p:sp>
        <p:nvSpPr>
          <p:cNvPr id="183412" name="Rectangle 116"/>
          <p:cNvSpPr>
            <a:spLocks noChangeArrowheads="1"/>
          </p:cNvSpPr>
          <p:nvPr/>
        </p:nvSpPr>
        <p:spPr bwMode="auto">
          <a:xfrm>
            <a:off x="4267200" y="1463675"/>
            <a:ext cx="2063750" cy="641350"/>
          </a:xfrm>
          <a:prstGeom prst="rect">
            <a:avLst/>
          </a:prstGeom>
          <a:noFill/>
          <a:ln w="9525">
            <a:noFill/>
            <a:miter lim="800000"/>
            <a:headEnd/>
            <a:tailEnd/>
          </a:ln>
        </p:spPr>
        <p:txBody>
          <a:bodyPr wrap="none" anchor="ctr">
            <a:spAutoFit/>
          </a:bodyPr>
          <a:lstStyle/>
          <a:p>
            <a:pPr eaLnBrk="1" hangingPunct="1"/>
            <a:r>
              <a:rPr lang="en-US" b="0"/>
              <a:t>She is black. </a:t>
            </a:r>
          </a:p>
          <a:p>
            <a:pPr eaLnBrk="1" hangingPunct="1"/>
            <a:r>
              <a:rPr lang="en-US" b="0"/>
              <a:t>She has dark skin.</a:t>
            </a:r>
          </a:p>
        </p:txBody>
      </p:sp>
      <p:sp>
        <p:nvSpPr>
          <p:cNvPr id="183413" name="Rectangle 117"/>
          <p:cNvSpPr>
            <a:spLocks noChangeArrowheads="1"/>
          </p:cNvSpPr>
          <p:nvPr/>
        </p:nvSpPr>
        <p:spPr bwMode="auto">
          <a:xfrm>
            <a:off x="1365250" y="2819400"/>
            <a:ext cx="3968750" cy="366713"/>
          </a:xfrm>
          <a:prstGeom prst="rect">
            <a:avLst/>
          </a:prstGeom>
          <a:noFill/>
          <a:ln w="9525">
            <a:noFill/>
            <a:miter lim="800000"/>
            <a:headEnd/>
            <a:tailEnd/>
          </a:ln>
        </p:spPr>
        <p:txBody>
          <a:bodyPr wrap="none" anchor="ctr">
            <a:spAutoFit/>
          </a:bodyPr>
          <a:lstStyle/>
          <a:p>
            <a:pPr eaLnBrk="1" hangingPunct="1"/>
            <a:r>
              <a:rPr lang="en-US" b="0"/>
              <a:t>She is white. She has very pale skin.</a:t>
            </a:r>
            <a:r>
              <a:rPr lang="en-US"/>
              <a:t> </a:t>
            </a:r>
          </a:p>
        </p:txBody>
      </p:sp>
      <p:pic>
        <p:nvPicPr>
          <p:cNvPr id="12308" name="Picture 118" descr="haircurly"/>
          <p:cNvPicPr>
            <a:picLocks noChangeAspect="1" noChangeArrowheads="1"/>
          </p:cNvPicPr>
          <p:nvPr/>
        </p:nvPicPr>
        <p:blipFill>
          <a:blip r:embed="rId7"/>
          <a:srcRect/>
          <a:stretch>
            <a:fillRect/>
          </a:stretch>
        </p:blipFill>
        <p:spPr bwMode="auto">
          <a:xfrm>
            <a:off x="609600" y="2057400"/>
            <a:ext cx="862013" cy="1057275"/>
          </a:xfrm>
          <a:prstGeom prst="rect">
            <a:avLst/>
          </a:prstGeom>
          <a:noFill/>
          <a:ln w="9525">
            <a:noFill/>
            <a:miter lim="800000"/>
            <a:headEnd/>
            <a:tailEnd/>
          </a:ln>
        </p:spPr>
      </p:pic>
      <p:pic>
        <p:nvPicPr>
          <p:cNvPr id="12309" name="Picture 119" descr="longblonde"/>
          <p:cNvPicPr>
            <a:picLocks noChangeAspect="1" noChangeArrowheads="1"/>
          </p:cNvPicPr>
          <p:nvPr/>
        </p:nvPicPr>
        <p:blipFill>
          <a:blip r:embed="rId9"/>
          <a:srcRect/>
          <a:stretch>
            <a:fillRect/>
          </a:stretch>
        </p:blipFill>
        <p:spPr bwMode="auto">
          <a:xfrm>
            <a:off x="5334000" y="2057400"/>
            <a:ext cx="668338" cy="1123950"/>
          </a:xfrm>
          <a:prstGeom prst="rect">
            <a:avLst/>
          </a:prstGeom>
          <a:noFill/>
          <a:ln w="9525">
            <a:noFill/>
            <a:miter lim="800000"/>
            <a:headEnd/>
            <a:tailEnd/>
          </a:ln>
        </p:spPr>
      </p:pic>
      <p:sp>
        <p:nvSpPr>
          <p:cNvPr id="183416" name="Rectangle 120"/>
          <p:cNvSpPr>
            <a:spLocks noChangeArrowheads="1"/>
          </p:cNvSpPr>
          <p:nvPr/>
        </p:nvSpPr>
        <p:spPr bwMode="auto">
          <a:xfrm>
            <a:off x="6019800" y="2378075"/>
            <a:ext cx="3143250" cy="641350"/>
          </a:xfrm>
          <a:prstGeom prst="rect">
            <a:avLst/>
          </a:prstGeom>
          <a:noFill/>
          <a:ln w="9525">
            <a:noFill/>
            <a:miter lim="800000"/>
            <a:headEnd/>
            <a:tailEnd/>
          </a:ln>
        </p:spPr>
        <p:txBody>
          <a:bodyPr wrap="none" anchor="ctr">
            <a:spAutoFit/>
          </a:bodyPr>
          <a:lstStyle/>
          <a:p>
            <a:pPr eaLnBrk="1" hangingPunct="1"/>
            <a:r>
              <a:rPr lang="en-US" b="0"/>
              <a:t>She is white. </a:t>
            </a:r>
          </a:p>
          <a:p>
            <a:pPr eaLnBrk="1" hangingPunct="1"/>
            <a:r>
              <a:rPr lang="en-US" b="0"/>
              <a:t>She has slightly tanned skin.</a:t>
            </a:r>
            <a:r>
              <a:rPr lang="en-US"/>
              <a:t> </a:t>
            </a:r>
          </a:p>
        </p:txBody>
      </p:sp>
      <p:pic>
        <p:nvPicPr>
          <p:cNvPr id="12311" name="Picture 123" descr="That's what friends are for!"/>
          <p:cNvPicPr>
            <a:picLocks noChangeAspect="1" noChangeArrowheads="1"/>
          </p:cNvPicPr>
          <p:nvPr/>
        </p:nvPicPr>
        <p:blipFill>
          <a:blip r:embed="rId10"/>
          <a:srcRect l="24400" t="3125" r="24400"/>
          <a:stretch>
            <a:fillRect/>
          </a:stretch>
        </p:blipFill>
        <p:spPr bwMode="auto">
          <a:xfrm>
            <a:off x="6553200" y="0"/>
            <a:ext cx="2590800" cy="2371725"/>
          </a:xfrm>
          <a:prstGeom prst="rect">
            <a:avLst/>
          </a:prstGeom>
          <a:noFill/>
          <a:ln w="9525">
            <a:noFill/>
            <a:miter lim="800000"/>
            <a:headEnd/>
            <a:tailEnd/>
          </a:ln>
        </p:spPr>
      </p:pic>
      <p:sp>
        <p:nvSpPr>
          <p:cNvPr id="12312" name="Rectangle 124"/>
          <p:cNvSpPr>
            <a:spLocks noChangeArrowheads="1"/>
          </p:cNvSpPr>
          <p:nvPr/>
        </p:nvSpPr>
        <p:spPr bwMode="auto">
          <a:xfrm>
            <a:off x="2209800" y="381000"/>
            <a:ext cx="2063750" cy="366713"/>
          </a:xfrm>
          <a:prstGeom prst="rect">
            <a:avLst/>
          </a:prstGeom>
          <a:noFill/>
          <a:ln w="9525">
            <a:noFill/>
            <a:miter lim="800000"/>
            <a:headEnd/>
            <a:tailEnd/>
          </a:ln>
        </p:spPr>
        <p:txBody>
          <a:bodyPr wrap="none" anchor="ctr">
            <a:spAutoFit/>
          </a:bodyPr>
          <a:lstStyle/>
          <a:p>
            <a:pPr eaLnBrk="1" hangingPunct="1"/>
            <a:r>
              <a:rPr lang="en-US"/>
              <a:t>CLASS ACTIVITY</a:t>
            </a:r>
            <a:endParaRPr lang="en-US" b="0"/>
          </a:p>
        </p:txBody>
      </p:sp>
      <p:pic>
        <p:nvPicPr>
          <p:cNvPr id="12313" name="Picture 125" descr="sivilceler"/>
          <p:cNvPicPr>
            <a:picLocks noChangeAspect="1" noChangeArrowheads="1"/>
          </p:cNvPicPr>
          <p:nvPr/>
        </p:nvPicPr>
        <p:blipFill>
          <a:blip r:embed="rId11"/>
          <a:srcRect/>
          <a:stretch>
            <a:fillRect/>
          </a:stretch>
        </p:blipFill>
        <p:spPr bwMode="auto">
          <a:xfrm>
            <a:off x="0" y="4572000"/>
            <a:ext cx="1371600" cy="13271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83410"/>
                                        </p:tgtEl>
                                        <p:attrNameLst>
                                          <p:attrName>style.visibility</p:attrName>
                                        </p:attrNameLst>
                                      </p:cBhvr>
                                      <p:to>
                                        <p:strVal val="visible"/>
                                      </p:to>
                                    </p:set>
                                    <p:animEffect transition="in" filter="wedge">
                                      <p:cBhvr>
                                        <p:cTn id="7" dur="2000"/>
                                        <p:tgtEl>
                                          <p:spTgt spid="183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83412"/>
                                        </p:tgtEl>
                                        <p:attrNameLst>
                                          <p:attrName>style.visibility</p:attrName>
                                        </p:attrNameLst>
                                      </p:cBhvr>
                                      <p:to>
                                        <p:strVal val="visible"/>
                                      </p:to>
                                    </p:set>
                                    <p:animEffect transition="in" filter="wedge">
                                      <p:cBhvr>
                                        <p:cTn id="12" dur="2000"/>
                                        <p:tgtEl>
                                          <p:spTgt spid="183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83413"/>
                                        </p:tgtEl>
                                        <p:attrNameLst>
                                          <p:attrName>style.visibility</p:attrName>
                                        </p:attrNameLst>
                                      </p:cBhvr>
                                      <p:to>
                                        <p:strVal val="visible"/>
                                      </p:to>
                                    </p:set>
                                    <p:animEffect transition="in" filter="wedge">
                                      <p:cBhvr>
                                        <p:cTn id="17" dur="2000"/>
                                        <p:tgtEl>
                                          <p:spTgt spid="1834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83416"/>
                                        </p:tgtEl>
                                        <p:attrNameLst>
                                          <p:attrName>style.visibility</p:attrName>
                                        </p:attrNameLst>
                                      </p:cBhvr>
                                      <p:to>
                                        <p:strVal val="visible"/>
                                      </p:to>
                                    </p:set>
                                    <p:animEffect transition="in" filter="wedge">
                                      <p:cBhvr>
                                        <p:cTn id="22" dur="2000"/>
                                        <p:tgtEl>
                                          <p:spTgt spid="1834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83397"/>
                                        </p:tgtEl>
                                        <p:attrNameLst>
                                          <p:attrName>style.visibility</p:attrName>
                                        </p:attrNameLst>
                                      </p:cBhvr>
                                      <p:to>
                                        <p:strVal val="visible"/>
                                      </p:to>
                                    </p:set>
                                    <p:animEffect transition="in" filter="wedge">
                                      <p:cBhvr>
                                        <p:cTn id="27" dur="2000"/>
                                        <p:tgtEl>
                                          <p:spTgt spid="18339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183399"/>
                                        </p:tgtEl>
                                        <p:attrNameLst>
                                          <p:attrName>style.visibility</p:attrName>
                                        </p:attrNameLst>
                                      </p:cBhvr>
                                      <p:to>
                                        <p:strVal val="visible"/>
                                      </p:to>
                                    </p:set>
                                    <p:animEffect transition="in" filter="wedge">
                                      <p:cBhvr>
                                        <p:cTn id="32" dur="2000"/>
                                        <p:tgtEl>
                                          <p:spTgt spid="1833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183405"/>
                                        </p:tgtEl>
                                        <p:attrNameLst>
                                          <p:attrName>style.visibility</p:attrName>
                                        </p:attrNameLst>
                                      </p:cBhvr>
                                      <p:to>
                                        <p:strVal val="visible"/>
                                      </p:to>
                                    </p:set>
                                    <p:animEffect transition="in" filter="wedge">
                                      <p:cBhvr>
                                        <p:cTn id="37" dur="2000"/>
                                        <p:tgtEl>
                                          <p:spTgt spid="18340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0" presetClass="entr" presetSubtype="0" fill="hold" grpId="0" nodeType="clickEffect">
                                  <p:stCondLst>
                                    <p:cond delay="0"/>
                                  </p:stCondLst>
                                  <p:childTnLst>
                                    <p:set>
                                      <p:cBhvr>
                                        <p:cTn id="41" dur="1" fill="hold">
                                          <p:stCondLst>
                                            <p:cond delay="0"/>
                                          </p:stCondLst>
                                        </p:cTn>
                                        <p:tgtEl>
                                          <p:spTgt spid="183407"/>
                                        </p:tgtEl>
                                        <p:attrNameLst>
                                          <p:attrName>style.visibility</p:attrName>
                                        </p:attrNameLst>
                                      </p:cBhvr>
                                      <p:to>
                                        <p:strVal val="visible"/>
                                      </p:to>
                                    </p:set>
                                    <p:animEffect transition="in" filter="wedge">
                                      <p:cBhvr>
                                        <p:cTn id="42" dur="2000"/>
                                        <p:tgtEl>
                                          <p:spTgt spid="18340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183401"/>
                                        </p:tgtEl>
                                        <p:attrNameLst>
                                          <p:attrName>style.visibility</p:attrName>
                                        </p:attrNameLst>
                                      </p:cBhvr>
                                      <p:to>
                                        <p:strVal val="visible"/>
                                      </p:to>
                                    </p:set>
                                    <p:animEffect transition="in" filter="wedge">
                                      <p:cBhvr>
                                        <p:cTn id="47" dur="2000"/>
                                        <p:tgtEl>
                                          <p:spTgt spid="18340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0" presetClass="entr" presetSubtype="0" fill="hold" grpId="0" nodeType="clickEffect">
                                  <p:stCondLst>
                                    <p:cond delay="0"/>
                                  </p:stCondLst>
                                  <p:childTnLst>
                                    <p:set>
                                      <p:cBhvr>
                                        <p:cTn id="51" dur="1" fill="hold">
                                          <p:stCondLst>
                                            <p:cond delay="0"/>
                                          </p:stCondLst>
                                        </p:cTn>
                                        <p:tgtEl>
                                          <p:spTgt spid="183403"/>
                                        </p:tgtEl>
                                        <p:attrNameLst>
                                          <p:attrName>style.visibility</p:attrName>
                                        </p:attrNameLst>
                                      </p:cBhvr>
                                      <p:to>
                                        <p:strVal val="visible"/>
                                      </p:to>
                                    </p:set>
                                    <p:animEffect transition="in" filter="wedge">
                                      <p:cBhvr>
                                        <p:cTn id="52" dur="2000"/>
                                        <p:tgtEl>
                                          <p:spTgt spid="183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97" grpId="0"/>
      <p:bldP spid="183399" grpId="0"/>
      <p:bldP spid="183401" grpId="0"/>
      <p:bldP spid="183403" grpId="0"/>
      <p:bldP spid="183405" grpId="0"/>
      <p:bldP spid="183407" grpId="0"/>
      <p:bldP spid="183410" grpId="0"/>
      <p:bldP spid="183412" grpId="0"/>
      <p:bldP spid="183413" grpId="0"/>
      <p:bldP spid="1834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228600" y="533400"/>
            <a:ext cx="6858000" cy="396875"/>
          </a:xfrm>
          <a:prstGeom prst="rect">
            <a:avLst/>
          </a:prstGeom>
          <a:solidFill>
            <a:schemeClr val="accent1"/>
          </a:solidFill>
          <a:ln w="9525">
            <a:noFill/>
            <a:miter lim="800000"/>
            <a:headEnd/>
            <a:tailEnd/>
          </a:ln>
        </p:spPr>
        <p:txBody>
          <a:bodyPr anchor="ctr">
            <a:spAutoFit/>
          </a:bodyPr>
          <a:lstStyle/>
          <a:p>
            <a:pPr eaLnBrk="1" hangingPunct="1"/>
            <a:r>
              <a:rPr lang="en-US" sz="2000" b="0"/>
              <a:t>Describing Character - What is he like? Is he nice???</a:t>
            </a:r>
            <a:endParaRPr lang="en-US"/>
          </a:p>
        </p:txBody>
      </p:sp>
      <p:graphicFrame>
        <p:nvGraphicFramePr>
          <p:cNvPr id="147580" name="Group 124"/>
          <p:cNvGraphicFramePr>
            <a:graphicFrameLocks noGrp="1"/>
          </p:cNvGraphicFramePr>
          <p:nvPr/>
        </p:nvGraphicFramePr>
        <p:xfrm>
          <a:off x="304800" y="1447800"/>
          <a:ext cx="8458200" cy="1737294"/>
        </p:xfrm>
        <a:graphic>
          <a:graphicData uri="http://schemas.openxmlformats.org/drawingml/2006/table">
            <a:tbl>
              <a:tblPr/>
              <a:tblGrid>
                <a:gridCol w="1784350"/>
                <a:gridCol w="1939925"/>
                <a:gridCol w="1712913"/>
                <a:gridCol w="1573212"/>
                <a:gridCol w="1447800"/>
              </a:tblGrid>
              <a:tr h="1736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careful,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hard-working, worried, cheerful, active, curious, </a:t>
                      </a:r>
                    </a:p>
                  </a:txBody>
                  <a:tcPr marT="45687" marB="45687"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generous, aggressive, careless, sensible, independent  </a:t>
                      </a:r>
                    </a:p>
                  </a:txBody>
                  <a:tcPr marT="45687" marB="45687"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rPr>
                        <a:t>creative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rPr>
                        <a:t>boring, imaginative sensitive, gentle,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rPr>
                        <a:t>loyal, </a:t>
                      </a:r>
                    </a:p>
                  </a:txBody>
                  <a:tcPr marT="45687" marB="45687"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rPr>
                        <a:t>trusting, friendly stubborn, patient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rPr>
                        <a:t>moody,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rPr>
                        <a:t>optimistic,</a:t>
                      </a:r>
                    </a:p>
                  </a:txBody>
                  <a:tcPr marT="45687" marB="45687"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energetic, confident, selfish, shy, </a:t>
                      </a:r>
                    </a:p>
                  </a:txBody>
                  <a:tcPr marT="45687" marB="45687"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r>
            </a:tbl>
          </a:graphicData>
        </a:graphic>
      </p:graphicFrame>
      <p:sp>
        <p:nvSpPr>
          <p:cNvPr id="13329" name="Rectangle 116"/>
          <p:cNvSpPr>
            <a:spLocks noChangeArrowheads="1"/>
          </p:cNvSpPr>
          <p:nvPr/>
        </p:nvSpPr>
        <p:spPr bwMode="auto">
          <a:xfrm>
            <a:off x="66675" y="3581400"/>
            <a:ext cx="9293225" cy="2862263"/>
          </a:xfrm>
          <a:prstGeom prst="rect">
            <a:avLst/>
          </a:prstGeom>
          <a:noFill/>
          <a:ln w="9525">
            <a:noFill/>
            <a:miter lim="800000"/>
            <a:headEnd/>
            <a:tailEnd/>
          </a:ln>
        </p:spPr>
        <p:txBody>
          <a:bodyPr wrap="none">
            <a:spAutoFit/>
          </a:bodyPr>
          <a:lstStyle/>
          <a:p>
            <a:r>
              <a:rPr lang="en-US"/>
              <a:t>Examples:</a:t>
            </a:r>
          </a:p>
          <a:p>
            <a:r>
              <a:rPr lang="en-US"/>
              <a:t>1/Our new teacher is so </a:t>
            </a:r>
            <a:r>
              <a:rPr lang="en-US" u="sng"/>
              <a:t>patient.</a:t>
            </a:r>
            <a:r>
              <a:rPr lang="en-US"/>
              <a:t> If we don't understand something, she goes over it </a:t>
            </a:r>
          </a:p>
          <a:p>
            <a:r>
              <a:rPr lang="en-US"/>
              <a:t>again and again until we do.</a:t>
            </a:r>
          </a:p>
          <a:p>
            <a:r>
              <a:rPr lang="en-US"/>
              <a:t>2/Our English teacher at school is so </a:t>
            </a:r>
            <a:r>
              <a:rPr lang="en-US" u="sng"/>
              <a:t>creative.</a:t>
            </a:r>
            <a:r>
              <a:rPr lang="en-US"/>
              <a:t> He is always coming up with new </a:t>
            </a:r>
          </a:p>
          <a:p>
            <a:r>
              <a:rPr lang="en-US"/>
              <a:t>games that help make learning fun. </a:t>
            </a:r>
          </a:p>
          <a:p>
            <a:r>
              <a:rPr lang="en-US"/>
              <a:t>		3/Tim is so </a:t>
            </a:r>
            <a:r>
              <a:rPr lang="en-US" u="sng"/>
              <a:t>generous.</a:t>
            </a:r>
            <a:r>
              <a:rPr lang="en-US"/>
              <a:t> He always helps out the poor </a:t>
            </a:r>
          </a:p>
          <a:p>
            <a:r>
              <a:rPr lang="en-US"/>
              <a:t>		people in our community.</a:t>
            </a:r>
          </a:p>
          <a:p>
            <a:endParaRPr lang="en-US"/>
          </a:p>
          <a:p>
            <a:endParaRPr lang="en-US"/>
          </a:p>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8" name="Oval 8"/>
          <p:cNvSpPr>
            <a:spLocks noChangeArrowheads="1"/>
          </p:cNvSpPr>
          <p:nvPr/>
        </p:nvSpPr>
        <p:spPr bwMode="auto">
          <a:xfrm>
            <a:off x="3505200" y="2667000"/>
            <a:ext cx="2133600" cy="2209800"/>
          </a:xfrm>
          <a:prstGeom prst="ellipse">
            <a:avLst/>
          </a:prstGeom>
          <a:solidFill>
            <a:srgbClr val="00FF00"/>
          </a:solidFill>
          <a:ln w="9525">
            <a:solidFill>
              <a:schemeClr val="tx1"/>
            </a:solidFill>
            <a:round/>
            <a:headEnd/>
            <a:tailEnd/>
          </a:ln>
          <a:effectLst/>
        </p:spPr>
        <p:txBody>
          <a:bodyPr wrap="none" anchor="ctr"/>
          <a:lstStyle/>
          <a:p>
            <a:pPr algn="ctr">
              <a:defRPr/>
            </a:pPr>
            <a:r>
              <a:rPr lang="en-US">
                <a:effectLst>
                  <a:outerShdw blurRad="38100" dist="38100" dir="2700000" algn="tl">
                    <a:srgbClr val="FFFFFF"/>
                  </a:outerShdw>
                </a:effectLst>
              </a:rPr>
              <a:t>PERSON</a:t>
            </a:r>
          </a:p>
          <a:p>
            <a:pPr algn="ctr">
              <a:defRPr/>
            </a:pPr>
            <a:r>
              <a:rPr lang="en-US"/>
              <a:t>(JUDY)</a:t>
            </a:r>
          </a:p>
        </p:txBody>
      </p:sp>
      <p:sp>
        <p:nvSpPr>
          <p:cNvPr id="14339" name="Oval 9"/>
          <p:cNvSpPr>
            <a:spLocks noChangeArrowheads="1"/>
          </p:cNvSpPr>
          <p:nvPr/>
        </p:nvSpPr>
        <p:spPr bwMode="auto">
          <a:xfrm>
            <a:off x="6858000" y="0"/>
            <a:ext cx="1905000" cy="2209800"/>
          </a:xfrm>
          <a:prstGeom prst="ellipse">
            <a:avLst/>
          </a:prstGeom>
          <a:solidFill>
            <a:srgbClr val="FF99CC"/>
          </a:solidFill>
          <a:ln w="9525">
            <a:solidFill>
              <a:schemeClr val="tx1"/>
            </a:solidFill>
            <a:round/>
            <a:headEnd/>
            <a:tailEnd/>
          </a:ln>
        </p:spPr>
        <p:txBody>
          <a:bodyPr wrap="none" anchor="ctr"/>
          <a:lstStyle/>
          <a:p>
            <a:endParaRPr lang="ar-SA">
              <a:ea typeface="Majalla UI"/>
            </a:endParaRPr>
          </a:p>
        </p:txBody>
      </p:sp>
      <p:sp>
        <p:nvSpPr>
          <p:cNvPr id="14340" name="Oval 10"/>
          <p:cNvSpPr>
            <a:spLocks noChangeArrowheads="1"/>
          </p:cNvSpPr>
          <p:nvPr/>
        </p:nvSpPr>
        <p:spPr bwMode="auto">
          <a:xfrm>
            <a:off x="7010400" y="4648200"/>
            <a:ext cx="2133600" cy="2209800"/>
          </a:xfrm>
          <a:prstGeom prst="ellipse">
            <a:avLst/>
          </a:prstGeom>
          <a:solidFill>
            <a:srgbClr val="FFFF99"/>
          </a:solidFill>
          <a:ln w="9525">
            <a:solidFill>
              <a:schemeClr val="tx1"/>
            </a:solidFill>
            <a:round/>
            <a:headEnd/>
            <a:tailEnd/>
          </a:ln>
        </p:spPr>
        <p:txBody>
          <a:bodyPr wrap="none" anchor="ctr"/>
          <a:lstStyle/>
          <a:p>
            <a:endParaRPr lang="ar-SA">
              <a:ea typeface="Majalla UI"/>
            </a:endParaRPr>
          </a:p>
        </p:txBody>
      </p:sp>
      <p:sp>
        <p:nvSpPr>
          <p:cNvPr id="14341" name="Oval 11"/>
          <p:cNvSpPr>
            <a:spLocks noChangeArrowheads="1"/>
          </p:cNvSpPr>
          <p:nvPr/>
        </p:nvSpPr>
        <p:spPr bwMode="auto">
          <a:xfrm>
            <a:off x="152400" y="0"/>
            <a:ext cx="1981200" cy="2133600"/>
          </a:xfrm>
          <a:prstGeom prst="ellipse">
            <a:avLst/>
          </a:prstGeom>
          <a:solidFill>
            <a:srgbClr val="00FFFF"/>
          </a:solidFill>
          <a:ln w="9525">
            <a:solidFill>
              <a:schemeClr val="tx1"/>
            </a:solidFill>
            <a:round/>
            <a:headEnd/>
            <a:tailEnd/>
          </a:ln>
        </p:spPr>
        <p:txBody>
          <a:bodyPr wrap="none" anchor="ctr"/>
          <a:lstStyle/>
          <a:p>
            <a:pPr algn="ctr"/>
            <a:endParaRPr lang="ar-SA">
              <a:ea typeface="Majalla UI"/>
            </a:endParaRPr>
          </a:p>
        </p:txBody>
      </p:sp>
      <p:sp>
        <p:nvSpPr>
          <p:cNvPr id="14342" name="Oval 12"/>
          <p:cNvSpPr>
            <a:spLocks noChangeArrowheads="1"/>
          </p:cNvSpPr>
          <p:nvPr/>
        </p:nvSpPr>
        <p:spPr bwMode="auto">
          <a:xfrm>
            <a:off x="0" y="4648200"/>
            <a:ext cx="1981200" cy="2209800"/>
          </a:xfrm>
          <a:prstGeom prst="ellipse">
            <a:avLst/>
          </a:prstGeom>
          <a:solidFill>
            <a:srgbClr val="CC99FF"/>
          </a:solidFill>
          <a:ln w="9525">
            <a:solidFill>
              <a:schemeClr val="tx1"/>
            </a:solidFill>
            <a:round/>
            <a:headEnd/>
            <a:tailEnd/>
          </a:ln>
        </p:spPr>
        <p:txBody>
          <a:bodyPr wrap="none" anchor="ctr"/>
          <a:lstStyle/>
          <a:p>
            <a:pPr algn="ctr"/>
            <a:endParaRPr lang="ar-SA">
              <a:ea typeface="Majalla UI"/>
            </a:endParaRPr>
          </a:p>
        </p:txBody>
      </p:sp>
      <p:sp>
        <p:nvSpPr>
          <p:cNvPr id="14343" name="Line 14"/>
          <p:cNvSpPr>
            <a:spLocks noChangeShapeType="1"/>
          </p:cNvSpPr>
          <p:nvPr/>
        </p:nvSpPr>
        <p:spPr bwMode="auto">
          <a:xfrm>
            <a:off x="1828800" y="1905000"/>
            <a:ext cx="1752600" cy="1371600"/>
          </a:xfrm>
          <a:prstGeom prst="line">
            <a:avLst/>
          </a:prstGeom>
          <a:noFill/>
          <a:ln w="9525">
            <a:solidFill>
              <a:schemeClr val="tx1"/>
            </a:solidFill>
            <a:round/>
            <a:headEnd/>
            <a:tailEnd/>
          </a:ln>
        </p:spPr>
        <p:txBody>
          <a:bodyPr/>
          <a:lstStyle/>
          <a:p>
            <a:endParaRPr lang="en-US"/>
          </a:p>
        </p:txBody>
      </p:sp>
      <p:sp>
        <p:nvSpPr>
          <p:cNvPr id="14344" name="Line 17"/>
          <p:cNvSpPr>
            <a:spLocks noChangeShapeType="1"/>
          </p:cNvSpPr>
          <p:nvPr/>
        </p:nvSpPr>
        <p:spPr bwMode="auto">
          <a:xfrm flipV="1">
            <a:off x="5486400" y="2057400"/>
            <a:ext cx="1752600" cy="1066800"/>
          </a:xfrm>
          <a:prstGeom prst="line">
            <a:avLst/>
          </a:prstGeom>
          <a:noFill/>
          <a:ln w="9525">
            <a:solidFill>
              <a:schemeClr val="tx1"/>
            </a:solidFill>
            <a:round/>
            <a:headEnd/>
            <a:tailEnd/>
          </a:ln>
        </p:spPr>
        <p:txBody>
          <a:bodyPr/>
          <a:lstStyle/>
          <a:p>
            <a:endParaRPr lang="en-US"/>
          </a:p>
        </p:txBody>
      </p:sp>
      <p:sp>
        <p:nvSpPr>
          <p:cNvPr id="14345" name="Line 18"/>
          <p:cNvSpPr>
            <a:spLocks noChangeShapeType="1"/>
          </p:cNvSpPr>
          <p:nvPr/>
        </p:nvSpPr>
        <p:spPr bwMode="auto">
          <a:xfrm>
            <a:off x="5486400" y="4419600"/>
            <a:ext cx="1676400" cy="1066800"/>
          </a:xfrm>
          <a:prstGeom prst="line">
            <a:avLst/>
          </a:prstGeom>
          <a:noFill/>
          <a:ln w="9525">
            <a:solidFill>
              <a:schemeClr val="tx1"/>
            </a:solidFill>
            <a:round/>
            <a:headEnd/>
            <a:tailEnd/>
          </a:ln>
        </p:spPr>
        <p:txBody>
          <a:bodyPr/>
          <a:lstStyle/>
          <a:p>
            <a:endParaRPr lang="en-US"/>
          </a:p>
        </p:txBody>
      </p:sp>
      <p:sp>
        <p:nvSpPr>
          <p:cNvPr id="14346" name="Line 19"/>
          <p:cNvSpPr>
            <a:spLocks noChangeShapeType="1"/>
          </p:cNvSpPr>
          <p:nvPr/>
        </p:nvSpPr>
        <p:spPr bwMode="auto">
          <a:xfrm flipV="1">
            <a:off x="1905000" y="4419600"/>
            <a:ext cx="1752600" cy="1066800"/>
          </a:xfrm>
          <a:prstGeom prst="line">
            <a:avLst/>
          </a:prstGeom>
          <a:noFill/>
          <a:ln w="9525">
            <a:solidFill>
              <a:schemeClr val="tx1"/>
            </a:solidFill>
            <a:round/>
            <a:headEnd/>
            <a:tailEnd/>
          </a:ln>
        </p:spPr>
        <p:txBody>
          <a:bodyPr/>
          <a:lstStyle/>
          <a:p>
            <a:endParaRPr lang="en-US"/>
          </a:p>
        </p:txBody>
      </p:sp>
      <p:sp>
        <p:nvSpPr>
          <p:cNvPr id="148500" name="Rectangle 20"/>
          <p:cNvSpPr>
            <a:spLocks noChangeArrowheads="1"/>
          </p:cNvSpPr>
          <p:nvPr/>
        </p:nvSpPr>
        <p:spPr bwMode="auto">
          <a:xfrm>
            <a:off x="228600" y="381000"/>
            <a:ext cx="1847850" cy="1465263"/>
          </a:xfrm>
          <a:prstGeom prst="rect">
            <a:avLst/>
          </a:prstGeom>
          <a:noFill/>
          <a:ln w="9525">
            <a:noFill/>
            <a:miter lim="800000"/>
            <a:headEnd/>
            <a:tailEnd/>
          </a:ln>
          <a:effectLst/>
        </p:spPr>
        <p:txBody>
          <a:bodyPr wrap="none">
            <a:spAutoFit/>
          </a:bodyPr>
          <a:lstStyle/>
          <a:p>
            <a:pPr>
              <a:defRPr/>
            </a:pPr>
            <a:r>
              <a:rPr lang="en-US" u="sng">
                <a:effectLst>
                  <a:outerShdw blurRad="38100" dist="38100" dir="2700000" algn="tl">
                    <a:srgbClr val="C0C0C0"/>
                  </a:outerShdw>
                </a:effectLst>
              </a:rPr>
              <a:t> APPEARANCE</a:t>
            </a:r>
          </a:p>
          <a:p>
            <a:pPr>
              <a:defRPr/>
            </a:pPr>
            <a:r>
              <a:rPr lang="en-US"/>
              <a:t>Medium-Height</a:t>
            </a:r>
          </a:p>
          <a:p>
            <a:pPr>
              <a:defRPr/>
            </a:pPr>
            <a:r>
              <a:rPr lang="en-US"/>
              <a:t>Skinny</a:t>
            </a:r>
          </a:p>
          <a:p>
            <a:pPr>
              <a:defRPr/>
            </a:pPr>
            <a:r>
              <a:rPr lang="en-US"/>
              <a:t>Brown Eyes</a:t>
            </a:r>
          </a:p>
          <a:p>
            <a:pPr>
              <a:defRPr/>
            </a:pPr>
            <a:endParaRPr lang="en-US"/>
          </a:p>
        </p:txBody>
      </p:sp>
      <p:sp>
        <p:nvSpPr>
          <p:cNvPr id="148501" name="Rectangle 21"/>
          <p:cNvSpPr>
            <a:spLocks noChangeArrowheads="1"/>
          </p:cNvSpPr>
          <p:nvPr/>
        </p:nvSpPr>
        <p:spPr bwMode="auto">
          <a:xfrm>
            <a:off x="7010400" y="381000"/>
            <a:ext cx="1695450" cy="1465263"/>
          </a:xfrm>
          <a:prstGeom prst="rect">
            <a:avLst/>
          </a:prstGeom>
          <a:noFill/>
          <a:ln w="9525">
            <a:noFill/>
            <a:miter lim="800000"/>
            <a:headEnd/>
            <a:tailEnd/>
          </a:ln>
          <a:effectLst/>
        </p:spPr>
        <p:txBody>
          <a:bodyPr wrap="none">
            <a:spAutoFit/>
          </a:bodyPr>
          <a:lstStyle/>
          <a:p>
            <a:pPr>
              <a:defRPr/>
            </a:pPr>
            <a:r>
              <a:rPr lang="en-US" u="sng">
                <a:effectLst>
                  <a:outerShdw blurRad="38100" dist="38100" dir="2700000" algn="tl">
                    <a:srgbClr val="C0C0C0"/>
                  </a:outerShdw>
                </a:effectLst>
              </a:rPr>
              <a:t>CHARACTER</a:t>
            </a:r>
          </a:p>
          <a:p>
            <a:pPr>
              <a:defRPr/>
            </a:pPr>
            <a:r>
              <a:rPr lang="en-US"/>
              <a:t>Reserved</a:t>
            </a:r>
          </a:p>
          <a:p>
            <a:pPr>
              <a:defRPr/>
            </a:pPr>
            <a:r>
              <a:rPr lang="en-US"/>
              <a:t>Hard-Working</a:t>
            </a:r>
          </a:p>
          <a:p>
            <a:pPr>
              <a:defRPr/>
            </a:pPr>
            <a:r>
              <a:rPr lang="en-US"/>
              <a:t>Patient</a:t>
            </a:r>
          </a:p>
          <a:p>
            <a:pPr>
              <a:defRPr/>
            </a:pPr>
            <a:r>
              <a:rPr lang="en-US"/>
              <a:t>Mild</a:t>
            </a:r>
          </a:p>
        </p:txBody>
      </p:sp>
      <p:sp>
        <p:nvSpPr>
          <p:cNvPr id="148502" name="Rectangle 22"/>
          <p:cNvSpPr>
            <a:spLocks noChangeArrowheads="1"/>
          </p:cNvSpPr>
          <p:nvPr/>
        </p:nvSpPr>
        <p:spPr bwMode="auto">
          <a:xfrm>
            <a:off x="7315200" y="4953000"/>
            <a:ext cx="1949450" cy="1739900"/>
          </a:xfrm>
          <a:prstGeom prst="rect">
            <a:avLst/>
          </a:prstGeom>
          <a:noFill/>
          <a:ln w="9525">
            <a:noFill/>
            <a:miter lim="800000"/>
            <a:headEnd/>
            <a:tailEnd/>
          </a:ln>
          <a:effectLst/>
        </p:spPr>
        <p:txBody>
          <a:bodyPr>
            <a:spAutoFit/>
          </a:bodyPr>
          <a:lstStyle/>
          <a:p>
            <a:pPr>
              <a:defRPr/>
            </a:pPr>
            <a:r>
              <a:rPr lang="en-US" u="sng">
                <a:effectLst>
                  <a:outerShdw blurRad="38100" dist="38100" dir="2700000" algn="tl">
                    <a:srgbClr val="C0C0C0"/>
                  </a:outerShdw>
                </a:effectLst>
              </a:rPr>
              <a:t>HOBBIES</a:t>
            </a:r>
          </a:p>
          <a:p>
            <a:pPr>
              <a:defRPr/>
            </a:pPr>
            <a:r>
              <a:rPr lang="en-US"/>
              <a:t>Listening to </a:t>
            </a:r>
          </a:p>
          <a:p>
            <a:pPr>
              <a:defRPr/>
            </a:pPr>
            <a:r>
              <a:rPr lang="en-US"/>
              <a:t>pop music</a:t>
            </a:r>
          </a:p>
          <a:p>
            <a:pPr>
              <a:defRPr/>
            </a:pPr>
            <a:r>
              <a:rPr lang="en-US"/>
              <a:t>Reading novels</a:t>
            </a:r>
          </a:p>
          <a:p>
            <a:pPr>
              <a:defRPr/>
            </a:pPr>
            <a:r>
              <a:rPr lang="en-US"/>
              <a:t>Sewing</a:t>
            </a:r>
          </a:p>
          <a:p>
            <a:pPr>
              <a:defRPr/>
            </a:pPr>
            <a:r>
              <a:rPr lang="en-US"/>
              <a:t>Painting</a:t>
            </a:r>
          </a:p>
        </p:txBody>
      </p:sp>
      <p:sp>
        <p:nvSpPr>
          <p:cNvPr id="148503" name="Rectangle 23"/>
          <p:cNvSpPr>
            <a:spLocks noChangeArrowheads="1"/>
          </p:cNvSpPr>
          <p:nvPr/>
        </p:nvSpPr>
        <p:spPr bwMode="auto">
          <a:xfrm>
            <a:off x="0" y="4953000"/>
            <a:ext cx="2025650" cy="1739900"/>
          </a:xfrm>
          <a:prstGeom prst="rect">
            <a:avLst/>
          </a:prstGeom>
          <a:noFill/>
          <a:ln w="9525">
            <a:noFill/>
            <a:miter lim="800000"/>
            <a:headEnd/>
            <a:tailEnd/>
          </a:ln>
          <a:effectLst/>
        </p:spPr>
        <p:txBody>
          <a:bodyPr wrap="none">
            <a:spAutoFit/>
          </a:bodyPr>
          <a:lstStyle/>
          <a:p>
            <a:pPr>
              <a:defRPr/>
            </a:pPr>
            <a:r>
              <a:rPr lang="en-US"/>
              <a:t>       </a:t>
            </a:r>
            <a:r>
              <a:rPr lang="en-US" u="sng">
                <a:effectLst>
                  <a:outerShdw blurRad="38100" dist="38100" dir="2700000" algn="tl">
                    <a:srgbClr val="C0C0C0"/>
                  </a:outerShdw>
                </a:effectLst>
              </a:rPr>
              <a:t>WHAT </a:t>
            </a:r>
          </a:p>
          <a:p>
            <a:pPr>
              <a:defRPr/>
            </a:pPr>
            <a:r>
              <a:rPr lang="en-US" u="sng">
                <a:effectLst>
                  <a:outerShdw blurRad="38100" dist="38100" dir="2700000" algn="tl">
                    <a:srgbClr val="C0C0C0"/>
                  </a:outerShdw>
                </a:effectLst>
              </a:rPr>
              <a:t>HE/SHE DOES?</a:t>
            </a:r>
          </a:p>
          <a:p>
            <a:pPr>
              <a:defRPr/>
            </a:pPr>
            <a:r>
              <a:rPr lang="en-US"/>
              <a:t>a student</a:t>
            </a:r>
          </a:p>
          <a:p>
            <a:pPr>
              <a:defRPr/>
            </a:pPr>
            <a:r>
              <a:rPr lang="en-US"/>
              <a:t>part-time cashier</a:t>
            </a:r>
          </a:p>
          <a:p>
            <a:pPr>
              <a:defRPr/>
            </a:pPr>
            <a:r>
              <a:rPr lang="en-US"/>
              <a:t> math tutor</a:t>
            </a:r>
          </a:p>
          <a:p>
            <a:pPr>
              <a:defRPr/>
            </a:pPr>
            <a:endParaRPr lang="en-US"/>
          </a:p>
        </p:txBody>
      </p:sp>
      <p:pic>
        <p:nvPicPr>
          <p:cNvPr id="14351" name="Picture 26" descr="What does she look like?"/>
          <p:cNvPicPr>
            <a:picLocks noChangeAspect="1" noChangeArrowheads="1"/>
          </p:cNvPicPr>
          <p:nvPr/>
        </p:nvPicPr>
        <p:blipFill>
          <a:blip r:embed="rId3"/>
          <a:srcRect l="17999" t="4666" r="16400" b="7333"/>
          <a:stretch>
            <a:fillRect/>
          </a:stretch>
        </p:blipFill>
        <p:spPr bwMode="auto">
          <a:xfrm>
            <a:off x="3200400" y="0"/>
            <a:ext cx="3124200"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8500"/>
                                        </p:tgtEl>
                                        <p:attrNameLst>
                                          <p:attrName>style.visibility</p:attrName>
                                        </p:attrNameLst>
                                      </p:cBhvr>
                                      <p:to>
                                        <p:strVal val="visible"/>
                                      </p:to>
                                    </p:set>
                                    <p:animEffect transition="in" filter="checkerboard(across)">
                                      <p:cBhvr>
                                        <p:cTn id="7" dur="500"/>
                                        <p:tgtEl>
                                          <p:spTgt spid="1485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48501"/>
                                        </p:tgtEl>
                                        <p:attrNameLst>
                                          <p:attrName>style.visibility</p:attrName>
                                        </p:attrNameLst>
                                      </p:cBhvr>
                                      <p:to>
                                        <p:strVal val="visible"/>
                                      </p:to>
                                    </p:set>
                                    <p:animEffect transition="in" filter="strips(downLeft)">
                                      <p:cBhvr>
                                        <p:cTn id="12" dur="1000"/>
                                        <p:tgtEl>
                                          <p:spTgt spid="1485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48503"/>
                                        </p:tgtEl>
                                        <p:attrNameLst>
                                          <p:attrName>style.visibility</p:attrName>
                                        </p:attrNameLst>
                                      </p:cBhvr>
                                      <p:to>
                                        <p:strVal val="visible"/>
                                      </p:to>
                                    </p:set>
                                    <p:animEffect transition="in" filter="wedge">
                                      <p:cBhvr>
                                        <p:cTn id="17" dur="2000"/>
                                        <p:tgtEl>
                                          <p:spTgt spid="1485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8502"/>
                                        </p:tgtEl>
                                        <p:attrNameLst>
                                          <p:attrName>style.visibility</p:attrName>
                                        </p:attrNameLst>
                                      </p:cBhvr>
                                      <p:to>
                                        <p:strVal val="visible"/>
                                      </p:to>
                                    </p:set>
                                    <p:anim calcmode="lin" valueType="num">
                                      <p:cBhvr additive="base">
                                        <p:cTn id="22" dur="1000" fill="hold"/>
                                        <p:tgtEl>
                                          <p:spTgt spid="148502"/>
                                        </p:tgtEl>
                                        <p:attrNameLst>
                                          <p:attrName>ppt_x</p:attrName>
                                        </p:attrNameLst>
                                      </p:cBhvr>
                                      <p:tavLst>
                                        <p:tav tm="0">
                                          <p:val>
                                            <p:strVal val="#ppt_x"/>
                                          </p:val>
                                        </p:tav>
                                        <p:tav tm="100000">
                                          <p:val>
                                            <p:strVal val="#ppt_x"/>
                                          </p:val>
                                        </p:tav>
                                      </p:tavLst>
                                    </p:anim>
                                    <p:anim calcmode="lin" valueType="num">
                                      <p:cBhvr additive="base">
                                        <p:cTn id="23" dur="1000" fill="hold"/>
                                        <p:tgtEl>
                                          <p:spTgt spid="1485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500" grpId="0"/>
      <p:bldP spid="148501" grpId="0"/>
      <p:bldP spid="148502" grpId="0"/>
      <p:bldP spid="14850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t>Worksheet Paragraph</a:t>
            </a:r>
          </a:p>
        </p:txBody>
      </p:sp>
      <p:sp>
        <p:nvSpPr>
          <p:cNvPr id="190467" name="Rectangle 3"/>
          <p:cNvSpPr>
            <a:spLocks noGrp="1" noChangeArrowheads="1"/>
          </p:cNvSpPr>
          <p:nvPr>
            <p:ph idx="1"/>
          </p:nvPr>
        </p:nvSpPr>
        <p:spPr>
          <a:xfrm>
            <a:off x="457200" y="1600200"/>
            <a:ext cx="8229600" cy="4953000"/>
          </a:xfrm>
        </p:spPr>
        <p:txBody>
          <a:bodyPr/>
          <a:lstStyle/>
          <a:p>
            <a:pPr>
              <a:lnSpc>
                <a:spcPct val="80000"/>
              </a:lnSpc>
              <a:buFont typeface="Wingdings" pitchFamily="2" charset="2"/>
              <a:buNone/>
            </a:pPr>
            <a:r>
              <a:rPr lang="en-US" sz="2800"/>
              <a:t>       As I looked around the room, I wasn’t sure if I felt frightened or sorry for the old woman.  The few pieces of threadbare furniture emphasized the largeness of the room.  The walls were bare and the wallpaper faded.  The only item of any value was a crystal chandelier, now covered with dust, hanging in the center of the square ceiling.</a:t>
            </a:r>
          </a:p>
          <a:p>
            <a:pPr>
              <a:lnSpc>
                <a:spcPct val="80000"/>
              </a:lnSpc>
              <a:buFont typeface="Wingdings" pitchFamily="2" charset="2"/>
              <a:buNone/>
            </a:pPr>
            <a:r>
              <a:rPr lang="en-US" sz="2800"/>
              <a:t>       She sat beside me and slowly brushed her white hair away from her small, blue eyes with her wrinkled-looking fingers.  I listened as her raspy voice told her story</a:t>
            </a:r>
          </a:p>
          <a:p>
            <a:pPr>
              <a:lnSpc>
                <a:spcPct val="80000"/>
              </a:lnSpc>
              <a:buFont typeface="Wingdings" pitchFamily="2" charset="2"/>
              <a:buNone/>
            </a:pPr>
            <a:r>
              <a:rPr lang="en-US" sz="280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64" name="Picture 4" descr="040330125534"/>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AU" sz="3600" b="1" smtClean="0">
                <a:latin typeface="Copperplate Gothic Bold" pitchFamily="34" charset="0"/>
              </a:rPr>
              <a:t>WHAT IS DESCRIPTIVE WRITING?</a:t>
            </a:r>
          </a:p>
        </p:txBody>
      </p:sp>
      <p:sp>
        <p:nvSpPr>
          <p:cNvPr id="7171" name="Rectangle 3"/>
          <p:cNvSpPr>
            <a:spLocks noGrp="1" noChangeArrowheads="1"/>
          </p:cNvSpPr>
          <p:nvPr>
            <p:ph idx="1"/>
          </p:nvPr>
        </p:nvSpPr>
        <p:spPr/>
        <p:txBody>
          <a:bodyPr>
            <a:normAutofit lnSpcReduction="10000"/>
          </a:bodyPr>
          <a:lstStyle/>
          <a:p>
            <a:pPr eaLnBrk="1" hangingPunct="1">
              <a:buFontTx/>
              <a:buNone/>
            </a:pPr>
            <a:endParaRPr lang="en-AU" dirty="0" smtClean="0">
              <a:solidFill>
                <a:srgbClr val="00CC00"/>
              </a:solidFill>
            </a:endParaRPr>
          </a:p>
          <a:p>
            <a:pPr eaLnBrk="1" hangingPunct="1">
              <a:buFontTx/>
              <a:buNone/>
            </a:pPr>
            <a:r>
              <a:rPr lang="en-AU" sz="1400" dirty="0" smtClean="0"/>
              <a:t>     </a:t>
            </a:r>
            <a:r>
              <a:rPr lang="en-AU" sz="2000" b="1" dirty="0" smtClean="0">
                <a:latin typeface="Times New Roman" pitchFamily="18" charset="0"/>
              </a:rPr>
              <a:t>The  moon with its wisps of white light hung suspended in the frosty air over the still, quiet countryside. He could see in all directions, from the majestic outcrop of mountains to the vast ocean on the other.</a:t>
            </a:r>
          </a:p>
          <a:p>
            <a:pPr eaLnBrk="1" hangingPunct="1">
              <a:buFontTx/>
              <a:buNone/>
            </a:pPr>
            <a:r>
              <a:rPr lang="en-AU" sz="1800" b="1" dirty="0" smtClean="0">
                <a:solidFill>
                  <a:srgbClr val="00CC00"/>
                </a:solidFill>
                <a:latin typeface="Times New Roman" pitchFamily="18" charset="0"/>
              </a:rPr>
              <a:t>          </a:t>
            </a:r>
          </a:p>
          <a:p>
            <a:pPr eaLnBrk="1" hangingPunct="1">
              <a:buFontTx/>
              <a:buNone/>
            </a:pPr>
            <a:r>
              <a:rPr lang="en-AU" sz="1800" b="1" dirty="0" smtClean="0">
                <a:latin typeface="Times New Roman" pitchFamily="18" charset="0"/>
              </a:rPr>
              <a:t>          </a:t>
            </a:r>
            <a:endParaRPr lang="en-AU" sz="2000" b="1" dirty="0" smtClean="0">
              <a:latin typeface="Times New Roman" pitchFamily="18" charset="0"/>
            </a:endParaRPr>
          </a:p>
          <a:p>
            <a:pPr eaLnBrk="1" hangingPunct="1">
              <a:buFontTx/>
              <a:buNone/>
            </a:pPr>
            <a:r>
              <a:rPr lang="en-AU" sz="2800" b="1" dirty="0" smtClean="0">
                <a:solidFill>
                  <a:srgbClr val="980629"/>
                </a:solidFill>
                <a:latin typeface="Times New Roman" pitchFamily="18" charset="0"/>
              </a:rPr>
              <a:t>Descriptive writing focuses on observation, is static, and paints pictures with words.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diamond(in)">
                                      <p:cBhvr>
                                        <p:cTn id="7" dur="5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 calcmode="lin" valueType="num">
                                      <p:cBhvr additive="base">
                                        <p:cTn id="12"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171">
                                            <p:txEl>
                                              <p:pRg st="2" end="2"/>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7171">
                                            <p:txEl>
                                              <p:pRg st="3" end="3"/>
                                            </p:txEl>
                                          </p:spTgt>
                                        </p:tgtEl>
                                        <p:attrNameLst>
                                          <p:attrName>style.visibility</p:attrName>
                                        </p:attrNameLst>
                                      </p:cBhvr>
                                      <p:to>
                                        <p:strVal val="visible"/>
                                      </p:to>
                                    </p:set>
                                    <p:anim calcmode="lin" valueType="num">
                                      <p:cBhvr additive="base">
                                        <p:cTn id="16"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171">
                                            <p:txEl>
                                              <p:pRg st="3" end="3"/>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7171">
                                            <p:txEl>
                                              <p:pRg st="4" end="4"/>
                                            </p:txEl>
                                          </p:spTgt>
                                        </p:tgtEl>
                                        <p:attrNameLst>
                                          <p:attrName>style.visibility</p:attrName>
                                        </p:attrNameLst>
                                      </p:cBhvr>
                                      <p:to>
                                        <p:strVal val="visible"/>
                                      </p:to>
                                    </p:set>
                                    <p:anim calcmode="lin" valueType="num">
                                      <p:cBhvr additive="base">
                                        <p:cTn id="20"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314325" y="495300"/>
            <a:ext cx="9034463" cy="6248400"/>
          </a:xfrm>
          <a:prstGeom prst="rect">
            <a:avLst/>
          </a:prstGeom>
          <a:noFill/>
          <a:ln w="9525">
            <a:noFill/>
            <a:miter lim="800000"/>
            <a:headEnd/>
            <a:tailEnd/>
          </a:ln>
        </p:spPr>
        <p:txBody>
          <a:bodyPr anchor="ctr">
            <a:spAutoFit/>
          </a:bodyPr>
          <a:lstStyle/>
          <a:p>
            <a:pPr eaLnBrk="1" hangingPunct="1">
              <a:lnSpc>
                <a:spcPct val="140000"/>
              </a:lnSpc>
            </a:pPr>
            <a:r>
              <a:rPr lang="en-US" sz="2000" dirty="0"/>
              <a:t>In a descriptive paragraph, </a:t>
            </a:r>
          </a:p>
          <a:p>
            <a:r>
              <a:rPr lang="en-US" sz="2000" dirty="0"/>
              <a:t>Begin with an </a:t>
            </a:r>
            <a:r>
              <a:rPr lang="en-US" sz="2000" i="1" dirty="0"/>
              <a:t>idea</a:t>
            </a:r>
            <a:r>
              <a:rPr lang="en-US" sz="2000" dirty="0"/>
              <a:t>. </a:t>
            </a:r>
          </a:p>
          <a:p>
            <a:r>
              <a:rPr lang="en-US" sz="2000" dirty="0"/>
              <a:t>(You can write about what a person, object, place and so on)</a:t>
            </a:r>
          </a:p>
          <a:p>
            <a:r>
              <a:rPr lang="en-US" sz="2000" i="1" dirty="0"/>
              <a:t>Think </a:t>
            </a:r>
            <a:r>
              <a:rPr lang="en-US" sz="2000" dirty="0"/>
              <a:t>about that idea.</a:t>
            </a:r>
          </a:p>
          <a:p>
            <a:r>
              <a:rPr lang="en-US" sz="2000" i="1" dirty="0"/>
              <a:t>Think in specific words and phrases</a:t>
            </a:r>
            <a:r>
              <a:rPr lang="en-US" sz="2000" dirty="0"/>
              <a:t> as you write, using descriptive words.</a:t>
            </a:r>
          </a:p>
          <a:p>
            <a:r>
              <a:rPr lang="en-US" sz="2000" i="1" dirty="0"/>
              <a:t>Ask yourself questions</a:t>
            </a:r>
            <a:r>
              <a:rPr lang="en-US" sz="2000" dirty="0"/>
              <a:t> about your idea, relating to the five senses.</a:t>
            </a:r>
          </a:p>
          <a:p>
            <a:pPr lvl="1"/>
            <a:r>
              <a:rPr lang="en-US" sz="2000" dirty="0"/>
              <a:t>		What does it </a:t>
            </a:r>
            <a:r>
              <a:rPr lang="en-US" sz="2000" i="1" dirty="0"/>
              <a:t>look</a:t>
            </a:r>
            <a:r>
              <a:rPr lang="en-US" sz="2000" dirty="0"/>
              <a:t> like?</a:t>
            </a:r>
          </a:p>
          <a:p>
            <a:pPr lvl="1"/>
            <a:r>
              <a:rPr lang="en-US" sz="2000" dirty="0"/>
              <a:t>		What does it </a:t>
            </a:r>
            <a:r>
              <a:rPr lang="en-US" sz="2000" i="1" dirty="0"/>
              <a:t>sound</a:t>
            </a:r>
            <a:r>
              <a:rPr lang="en-US" sz="2000" dirty="0"/>
              <a:t> like?</a:t>
            </a:r>
          </a:p>
          <a:p>
            <a:pPr lvl="1"/>
            <a:r>
              <a:rPr lang="en-US" sz="2000" dirty="0"/>
              <a:t>		What does it </a:t>
            </a:r>
            <a:r>
              <a:rPr lang="en-US" sz="2000" i="1" dirty="0"/>
              <a:t>smell</a:t>
            </a:r>
            <a:r>
              <a:rPr lang="en-US" sz="2000" dirty="0"/>
              <a:t> like?</a:t>
            </a:r>
          </a:p>
          <a:p>
            <a:pPr lvl="1"/>
            <a:r>
              <a:rPr lang="en-US" sz="2000" dirty="0"/>
              <a:t>		What does it </a:t>
            </a:r>
            <a:r>
              <a:rPr lang="en-US" sz="2000" i="1" dirty="0"/>
              <a:t>taste</a:t>
            </a:r>
            <a:r>
              <a:rPr lang="en-US" sz="2000" dirty="0"/>
              <a:t> like?</a:t>
            </a:r>
          </a:p>
          <a:p>
            <a:pPr lvl="1"/>
            <a:r>
              <a:rPr lang="en-US" sz="2000" dirty="0"/>
              <a:t>		What does it </a:t>
            </a:r>
            <a:r>
              <a:rPr lang="en-US" sz="2000" i="1" dirty="0"/>
              <a:t>feel</a:t>
            </a:r>
            <a:r>
              <a:rPr lang="en-US" sz="2000" dirty="0"/>
              <a:t> like?</a:t>
            </a:r>
          </a:p>
          <a:p>
            <a:pPr eaLnBrk="1" hangingPunct="1">
              <a:lnSpc>
                <a:spcPct val="140000"/>
              </a:lnSpc>
              <a:buFont typeface="Wingdings" pitchFamily="2" charset="2"/>
              <a:buChar char="ü"/>
            </a:pPr>
            <a:r>
              <a:rPr lang="en-US" sz="2000" dirty="0">
                <a:solidFill>
                  <a:srgbClr val="66FF33"/>
                </a:solidFill>
              </a:rPr>
              <a:t> Examples:</a:t>
            </a:r>
            <a:r>
              <a:rPr lang="en-US" sz="2000" dirty="0"/>
              <a:t> </a:t>
            </a:r>
          </a:p>
          <a:p>
            <a:pPr eaLnBrk="1" hangingPunct="1">
              <a:lnSpc>
                <a:spcPct val="140000"/>
              </a:lnSpc>
              <a:buFont typeface="Wingdings" pitchFamily="2" charset="2"/>
              <a:buChar char="ü"/>
            </a:pPr>
            <a:r>
              <a:rPr lang="en-US" sz="2000" dirty="0">
                <a:sym typeface="Wingdings" pitchFamily="2" charset="2"/>
              </a:rPr>
              <a:t>1/ </a:t>
            </a:r>
            <a:r>
              <a:rPr lang="en-US" sz="2000" dirty="0"/>
              <a:t>a paragraph describing what an alligator or a bat looks like.</a:t>
            </a:r>
          </a:p>
          <a:p>
            <a:pPr eaLnBrk="1" hangingPunct="1">
              <a:lnSpc>
                <a:spcPct val="140000"/>
              </a:lnSpc>
              <a:buFont typeface="Wingdings" pitchFamily="2" charset="2"/>
              <a:buChar char="ü"/>
            </a:pPr>
            <a:r>
              <a:rPr lang="en-US" sz="2000" dirty="0"/>
              <a:t>2/</a:t>
            </a:r>
            <a:r>
              <a:rPr lang="en-US" dirty="0"/>
              <a:t>  </a:t>
            </a:r>
            <a:r>
              <a:rPr lang="en-US" sz="2000" dirty="0"/>
              <a:t>a paragraph about an special person in your life.</a:t>
            </a:r>
          </a:p>
          <a:p>
            <a:pPr eaLnBrk="1" hangingPunct="1">
              <a:lnSpc>
                <a:spcPct val="140000"/>
              </a:lnSpc>
              <a:buFont typeface="Wingdings" pitchFamily="2" charset="2"/>
              <a:buChar char="ü"/>
            </a:pPr>
            <a:r>
              <a:rPr lang="en-US" sz="2000" dirty="0"/>
              <a:t>3/ a paragraph about a place that is worth seeing </a:t>
            </a:r>
          </a:p>
          <a:p>
            <a:pPr eaLnBrk="1" hangingPunct="1">
              <a:buFont typeface="Wingdings" pitchFamily="2" charset="2"/>
              <a:buChar char="ü"/>
            </a:pPr>
            <a:endParaRPr lang="en-US" sz="2000" b="0" dirty="0"/>
          </a:p>
          <a:p>
            <a:pPr eaLnBrk="1" hangingPunct="1">
              <a:buFont typeface="Wingdings" pitchFamily="2" charset="2"/>
              <a:buChar char="ü"/>
            </a:pPr>
            <a:endParaRPr lang="en-US" sz="2000" b="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strips(downLeft)">
                                      <p:cBhvr>
                                        <p:cTn id="7" dur="500"/>
                                        <p:tgtEl>
                                          <p:spTgt spid="13315">
                                            <p:txEl>
                                              <p:pRg st="1" end="1"/>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13315">
                                            <p:txEl>
                                              <p:pRg st="2" end="2"/>
                                            </p:txEl>
                                          </p:spTgt>
                                        </p:tgtEl>
                                        <p:attrNameLst>
                                          <p:attrName>style.visibility</p:attrName>
                                        </p:attrNameLst>
                                      </p:cBhvr>
                                      <p:to>
                                        <p:strVal val="visible"/>
                                      </p:to>
                                    </p:set>
                                    <p:animEffect transition="in" filter="strips(downLeft)">
                                      <p:cBhvr>
                                        <p:cTn id="10" dur="500"/>
                                        <p:tgtEl>
                                          <p:spTgt spid="13315">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nodeType="clickEffect">
                                  <p:stCondLst>
                                    <p:cond delay="0"/>
                                  </p:stCondLst>
                                  <p:childTnLst>
                                    <p:set>
                                      <p:cBhvr>
                                        <p:cTn id="14" dur="1" fill="hold">
                                          <p:stCondLst>
                                            <p:cond delay="0"/>
                                          </p:stCondLst>
                                        </p:cTn>
                                        <p:tgtEl>
                                          <p:spTgt spid="13315">
                                            <p:txEl>
                                              <p:pRg st="3" end="3"/>
                                            </p:txEl>
                                          </p:spTgt>
                                        </p:tgtEl>
                                        <p:attrNameLst>
                                          <p:attrName>style.visibility</p:attrName>
                                        </p:attrNameLst>
                                      </p:cBhvr>
                                      <p:to>
                                        <p:strVal val="visible"/>
                                      </p:to>
                                    </p:set>
                                    <p:animEffect transition="in" filter="strips(downLeft)">
                                      <p:cBhvr>
                                        <p:cTn id="15" dur="500"/>
                                        <p:tgtEl>
                                          <p:spTgt spid="13315">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12" fill="hold" nodeType="clickEffect">
                                  <p:stCondLst>
                                    <p:cond delay="0"/>
                                  </p:stCondLst>
                                  <p:childTnLst>
                                    <p:set>
                                      <p:cBhvr>
                                        <p:cTn id="19" dur="1" fill="hold">
                                          <p:stCondLst>
                                            <p:cond delay="0"/>
                                          </p:stCondLst>
                                        </p:cTn>
                                        <p:tgtEl>
                                          <p:spTgt spid="13315">
                                            <p:txEl>
                                              <p:pRg st="4" end="4"/>
                                            </p:txEl>
                                          </p:spTgt>
                                        </p:tgtEl>
                                        <p:attrNameLst>
                                          <p:attrName>style.visibility</p:attrName>
                                        </p:attrNameLst>
                                      </p:cBhvr>
                                      <p:to>
                                        <p:strVal val="visible"/>
                                      </p:to>
                                    </p:set>
                                    <p:animEffect transition="in" filter="strips(downLeft)">
                                      <p:cBhvr>
                                        <p:cTn id="20" dur="500"/>
                                        <p:tgtEl>
                                          <p:spTgt spid="13315">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4" presetClass="entr" presetSubtype="10" fill="hold" nodeType="clickEffect">
                                  <p:stCondLst>
                                    <p:cond delay="0"/>
                                  </p:stCondLst>
                                  <p:childTnLst>
                                    <p:set>
                                      <p:cBhvr>
                                        <p:cTn id="24" dur="1" fill="hold">
                                          <p:stCondLst>
                                            <p:cond delay="0"/>
                                          </p:stCondLst>
                                        </p:cTn>
                                        <p:tgtEl>
                                          <p:spTgt spid="13315">
                                            <p:txEl>
                                              <p:pRg st="5" end="5"/>
                                            </p:txEl>
                                          </p:spTgt>
                                        </p:tgtEl>
                                        <p:attrNameLst>
                                          <p:attrName>style.visibility</p:attrName>
                                        </p:attrNameLst>
                                      </p:cBhvr>
                                      <p:to>
                                        <p:strVal val="visible"/>
                                      </p:to>
                                    </p:set>
                                    <p:animEffect transition="in" filter="randombar(horizontal)">
                                      <p:cBhvr>
                                        <p:cTn id="25" dur="500"/>
                                        <p:tgtEl>
                                          <p:spTgt spid="13315">
                                            <p:txEl>
                                              <p:pRg st="5" end="5"/>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13315">
                                            <p:txEl>
                                              <p:pRg st="6" end="6"/>
                                            </p:txEl>
                                          </p:spTgt>
                                        </p:tgtEl>
                                        <p:attrNameLst>
                                          <p:attrName>style.visibility</p:attrName>
                                        </p:attrNameLst>
                                      </p:cBhvr>
                                      <p:to>
                                        <p:strVal val="visible"/>
                                      </p:to>
                                    </p:set>
                                    <p:animEffect transition="in" filter="blinds(horizontal)">
                                      <p:cBhvr>
                                        <p:cTn id="30" dur="500"/>
                                        <p:tgtEl>
                                          <p:spTgt spid="13315">
                                            <p:txEl>
                                              <p:pRg st="6" end="6"/>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13315">
                                            <p:txEl>
                                              <p:pRg st="7" end="7"/>
                                            </p:txEl>
                                          </p:spTgt>
                                        </p:tgtEl>
                                        <p:attrNameLst>
                                          <p:attrName>style.visibility</p:attrName>
                                        </p:attrNameLst>
                                      </p:cBhvr>
                                      <p:to>
                                        <p:strVal val="visible"/>
                                      </p:to>
                                    </p:set>
                                    <p:animEffect transition="in" filter="blinds(horizontal)">
                                      <p:cBhvr>
                                        <p:cTn id="33" dur="500"/>
                                        <p:tgtEl>
                                          <p:spTgt spid="13315">
                                            <p:txEl>
                                              <p:pRg st="7" end="7"/>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13315">
                                            <p:txEl>
                                              <p:pRg st="8" end="8"/>
                                            </p:txEl>
                                          </p:spTgt>
                                        </p:tgtEl>
                                        <p:attrNameLst>
                                          <p:attrName>style.visibility</p:attrName>
                                        </p:attrNameLst>
                                      </p:cBhvr>
                                      <p:to>
                                        <p:strVal val="visible"/>
                                      </p:to>
                                    </p:set>
                                    <p:animEffect transition="in" filter="blinds(horizontal)">
                                      <p:cBhvr>
                                        <p:cTn id="36" dur="500"/>
                                        <p:tgtEl>
                                          <p:spTgt spid="13315">
                                            <p:txEl>
                                              <p:pRg st="8" end="8"/>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13315">
                                            <p:txEl>
                                              <p:pRg st="9" end="9"/>
                                            </p:txEl>
                                          </p:spTgt>
                                        </p:tgtEl>
                                        <p:attrNameLst>
                                          <p:attrName>style.visibility</p:attrName>
                                        </p:attrNameLst>
                                      </p:cBhvr>
                                      <p:to>
                                        <p:strVal val="visible"/>
                                      </p:to>
                                    </p:set>
                                    <p:animEffect transition="in" filter="blinds(horizontal)">
                                      <p:cBhvr>
                                        <p:cTn id="39" dur="500"/>
                                        <p:tgtEl>
                                          <p:spTgt spid="13315">
                                            <p:txEl>
                                              <p:pRg st="9" end="9"/>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13315">
                                            <p:txEl>
                                              <p:pRg st="10" end="10"/>
                                            </p:txEl>
                                          </p:spTgt>
                                        </p:tgtEl>
                                        <p:attrNameLst>
                                          <p:attrName>style.visibility</p:attrName>
                                        </p:attrNameLst>
                                      </p:cBhvr>
                                      <p:to>
                                        <p:strVal val="visible"/>
                                      </p:to>
                                    </p:set>
                                    <p:animEffect transition="in" filter="blinds(horizontal)">
                                      <p:cBhvr>
                                        <p:cTn id="42" dur="500"/>
                                        <p:tgtEl>
                                          <p:spTgt spid="13315">
                                            <p:txEl>
                                              <p:pRg st="10" end="1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13315">
                                            <p:txEl>
                                              <p:pRg st="11" end="11"/>
                                            </p:txEl>
                                          </p:spTgt>
                                        </p:tgtEl>
                                        <p:attrNameLst>
                                          <p:attrName>style.visibility</p:attrName>
                                        </p:attrNameLst>
                                      </p:cBhvr>
                                      <p:to>
                                        <p:strVal val="visible"/>
                                      </p:to>
                                    </p:set>
                                    <p:animEffect transition="in" filter="blinds(horizontal)">
                                      <p:cBhvr>
                                        <p:cTn id="47" dur="500"/>
                                        <p:tgtEl>
                                          <p:spTgt spid="13315">
                                            <p:txEl>
                                              <p:pRg st="11" end="1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13315">
                                            <p:txEl>
                                              <p:pRg st="12" end="12"/>
                                            </p:txEl>
                                          </p:spTgt>
                                        </p:tgtEl>
                                        <p:attrNameLst>
                                          <p:attrName>style.visibility</p:attrName>
                                        </p:attrNameLst>
                                      </p:cBhvr>
                                      <p:to>
                                        <p:strVal val="visible"/>
                                      </p:to>
                                    </p:set>
                                    <p:animEffect transition="in" filter="blinds(horizontal)">
                                      <p:cBhvr>
                                        <p:cTn id="52" dur="500"/>
                                        <p:tgtEl>
                                          <p:spTgt spid="13315">
                                            <p:txEl>
                                              <p:pRg st="12" end="1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13315">
                                            <p:txEl>
                                              <p:pRg st="13" end="13"/>
                                            </p:txEl>
                                          </p:spTgt>
                                        </p:tgtEl>
                                        <p:attrNameLst>
                                          <p:attrName>style.visibility</p:attrName>
                                        </p:attrNameLst>
                                      </p:cBhvr>
                                      <p:to>
                                        <p:strVal val="visible"/>
                                      </p:to>
                                    </p:set>
                                    <p:animEffect transition="in" filter="blinds(horizontal)">
                                      <p:cBhvr>
                                        <p:cTn id="57" dur="500"/>
                                        <p:tgtEl>
                                          <p:spTgt spid="13315">
                                            <p:txEl>
                                              <p:pRg st="13" end="1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3315">
                                            <p:txEl>
                                              <p:pRg st="14" end="14"/>
                                            </p:txEl>
                                          </p:spTgt>
                                        </p:tgtEl>
                                        <p:attrNameLst>
                                          <p:attrName>style.visibility</p:attrName>
                                        </p:attrNameLst>
                                      </p:cBhvr>
                                      <p:to>
                                        <p:strVal val="visible"/>
                                      </p:to>
                                    </p:set>
                                    <p:animEffect transition="in" filter="blinds(horizontal)">
                                      <p:cBhvr>
                                        <p:cTn id="62" dur="500"/>
                                        <p:tgtEl>
                                          <p:spTgt spid="1331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t>Using Descriptive Language</a:t>
            </a:r>
          </a:p>
        </p:txBody>
      </p:sp>
      <p:sp>
        <p:nvSpPr>
          <p:cNvPr id="187395" name="Rectangle 3"/>
          <p:cNvSpPr>
            <a:spLocks noGrp="1" noChangeArrowheads="1"/>
          </p:cNvSpPr>
          <p:nvPr>
            <p:ph idx="1"/>
          </p:nvPr>
        </p:nvSpPr>
        <p:spPr>
          <a:xfrm>
            <a:off x="609599" y="1981200"/>
            <a:ext cx="6347714" cy="3983963"/>
          </a:xfrm>
        </p:spPr>
        <p:txBody>
          <a:bodyPr>
            <a:noAutofit/>
          </a:bodyPr>
          <a:lstStyle/>
          <a:p>
            <a:r>
              <a:rPr lang="en-US" sz="2400" dirty="0">
                <a:latin typeface="Times New Roman" pitchFamily="18" charset="0"/>
                <a:cs typeface="Times New Roman" pitchFamily="18" charset="0"/>
              </a:rPr>
              <a:t>Plant vivid images in your reader’s mind</a:t>
            </a:r>
          </a:p>
          <a:p>
            <a:pPr>
              <a:buFont typeface="Wingdings" pitchFamily="2" charset="2"/>
              <a:buNone/>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Describe images to your reader as if they have never seen the person, place, or thing before</a:t>
            </a:r>
          </a:p>
          <a:p>
            <a:pPr>
              <a:buFont typeface="Wingdings" pitchFamily="2" charset="2"/>
              <a:buNone/>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Make your reader see the image through your eyes (the same way you saw it when you wrote 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smtClean="0">
                <a:latin typeface="Copperplate Gothic Bold" pitchFamily="34" charset="0"/>
              </a:rPr>
              <a:t>Similes</a:t>
            </a:r>
          </a:p>
        </p:txBody>
      </p:sp>
      <p:sp>
        <p:nvSpPr>
          <p:cNvPr id="15363" name="Rectangle 3"/>
          <p:cNvSpPr>
            <a:spLocks noGrp="1" noChangeArrowheads="1"/>
          </p:cNvSpPr>
          <p:nvPr>
            <p:ph sz="half" idx="1"/>
          </p:nvPr>
        </p:nvSpPr>
        <p:spPr>
          <a:xfrm>
            <a:off x="457200" y="1600200"/>
            <a:ext cx="4033838" cy="4525963"/>
          </a:xfrm>
        </p:spPr>
        <p:txBody>
          <a:bodyPr/>
          <a:lstStyle/>
          <a:p>
            <a:pPr eaLnBrk="1" hangingPunct="1">
              <a:buFontTx/>
              <a:buNone/>
            </a:pPr>
            <a:r>
              <a:rPr lang="en-US" sz="3200" smtClean="0">
                <a:solidFill>
                  <a:schemeClr val="hlink"/>
                </a:solidFill>
              </a:rPr>
              <a:t>Comparisons using the words “like” or “as” ( simile)</a:t>
            </a:r>
          </a:p>
          <a:p>
            <a:pPr eaLnBrk="1" hangingPunct="1"/>
            <a:r>
              <a:rPr lang="en-US" sz="2400" b="1" smtClean="0"/>
              <a:t>The surface of the moon is </a:t>
            </a:r>
            <a:r>
              <a:rPr lang="en-US" sz="2400" b="1" i="1" smtClean="0"/>
              <a:t>like </a:t>
            </a:r>
            <a:r>
              <a:rPr lang="en-US" sz="2400" b="1" smtClean="0"/>
              <a:t>crumpled sandpaper</a:t>
            </a:r>
          </a:p>
          <a:p>
            <a:pPr eaLnBrk="1" hangingPunct="1"/>
            <a:r>
              <a:rPr lang="en-US" sz="2400" b="1" smtClean="0"/>
              <a:t>I felt </a:t>
            </a:r>
            <a:r>
              <a:rPr lang="en-US" sz="2400" b="1" i="1" smtClean="0"/>
              <a:t>as </a:t>
            </a:r>
            <a:r>
              <a:rPr lang="en-US" sz="2400" b="1" smtClean="0"/>
              <a:t>nervous </a:t>
            </a:r>
            <a:r>
              <a:rPr lang="en-US" sz="2400" b="1" i="1" smtClean="0"/>
              <a:t>as </a:t>
            </a:r>
            <a:r>
              <a:rPr lang="en-US" sz="2400" b="1" smtClean="0"/>
              <a:t>a fish out of water</a:t>
            </a:r>
          </a:p>
          <a:p>
            <a:pPr eaLnBrk="1" hangingPunct="1"/>
            <a:r>
              <a:rPr lang="en-US" sz="2400" b="1" i="1" smtClean="0"/>
              <a:t>As </a:t>
            </a:r>
            <a:r>
              <a:rPr lang="en-US" sz="2400" b="1" smtClean="0"/>
              <a:t>clear as crystal</a:t>
            </a:r>
          </a:p>
        </p:txBody>
      </p:sp>
      <p:sp>
        <p:nvSpPr>
          <p:cNvPr id="15364" name="Rectangle 4"/>
          <p:cNvSpPr>
            <a:spLocks noGrp="1" noChangeArrowheads="1"/>
          </p:cNvSpPr>
          <p:nvPr>
            <p:ph sz="half" idx="2"/>
          </p:nvPr>
        </p:nvSpPr>
        <p:spPr>
          <a:xfrm>
            <a:off x="4652963" y="1600200"/>
            <a:ext cx="4033837" cy="4525963"/>
          </a:xfrm>
        </p:spPr>
        <p:txBody>
          <a:bodyPr/>
          <a:lstStyle/>
          <a:p>
            <a:pPr eaLnBrk="1" hangingPunct="1"/>
            <a:endParaRPr lang="en-US" sz="1800" smtClean="0"/>
          </a:p>
        </p:txBody>
      </p:sp>
      <p:pic>
        <p:nvPicPr>
          <p:cNvPr id="15366" name="Picture 6" descr="fish_standing"/>
          <p:cNvPicPr>
            <a:picLocks noChangeAspect="1" noChangeArrowheads="1"/>
          </p:cNvPicPr>
          <p:nvPr/>
        </p:nvPicPr>
        <p:blipFill>
          <a:blip r:embed="rId2"/>
          <a:srcRect/>
          <a:stretch>
            <a:fillRect/>
          </a:stretch>
        </p:blipFill>
        <p:spPr bwMode="auto">
          <a:xfrm>
            <a:off x="5292725" y="2133600"/>
            <a:ext cx="2590800" cy="35004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amond(in)">
                                      <p:cBhvr>
                                        <p:cTn id="7" dur="500"/>
                                        <p:tgtEl>
                                          <p:spTgt spid="1536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diamond(in)">
                                      <p:cBhvr>
                                        <p:cTn id="10" dur="500"/>
                                        <p:tgtEl>
                                          <p:spTgt spid="1536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Effect transition="in" filter="diamond(in)">
                                      <p:cBhvr>
                                        <p:cTn id="13" dur="500"/>
                                        <p:tgtEl>
                                          <p:spTgt spid="1536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5363">
                                            <p:txEl>
                                              <p:pRg st="3" end="3"/>
                                            </p:txEl>
                                          </p:spTgt>
                                        </p:tgtEl>
                                        <p:attrNameLst>
                                          <p:attrName>style.visibility</p:attrName>
                                        </p:attrNameLst>
                                      </p:cBhvr>
                                      <p:to>
                                        <p:strVal val="visible"/>
                                      </p:to>
                                    </p:set>
                                    <p:animEffect transition="in" filter="diamond(in)">
                                      <p:cBhvr>
                                        <p:cTn id="16" dur="500"/>
                                        <p:tgtEl>
                                          <p:spTgt spid="1536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5366"/>
                                        </p:tgtEl>
                                        <p:attrNameLst>
                                          <p:attrName>style.visibility</p:attrName>
                                        </p:attrNameLst>
                                      </p:cBhvr>
                                      <p:to>
                                        <p:strVal val="visible"/>
                                      </p:to>
                                    </p:set>
                                    <p:anim calcmode="lin" valueType="num">
                                      <p:cBhvr additive="base">
                                        <p:cTn id="21" dur="500" fill="hold"/>
                                        <p:tgtEl>
                                          <p:spTgt spid="15366"/>
                                        </p:tgtEl>
                                        <p:attrNameLst>
                                          <p:attrName>ppt_x</p:attrName>
                                        </p:attrNameLst>
                                      </p:cBhvr>
                                      <p:tavLst>
                                        <p:tav tm="0">
                                          <p:val>
                                            <p:strVal val="#ppt_x"/>
                                          </p:val>
                                        </p:tav>
                                        <p:tav tm="100000">
                                          <p:val>
                                            <p:strVal val="#ppt_x"/>
                                          </p:val>
                                        </p:tav>
                                      </p:tavLst>
                                    </p:anim>
                                    <p:anim calcmode="lin" valueType="num">
                                      <p:cBhvr additive="base">
                                        <p:cTn id="22" dur="500" fill="hold"/>
                                        <p:tgtEl>
                                          <p:spTgt spid="1536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nodePh="1">
                                  <p:stCondLst>
                                    <p:cond delay="0"/>
                                  </p:stCondLst>
                                  <p:endCondLst>
                                    <p:cond evt="begin" delay="0">
                                      <p:tn val="25"/>
                                    </p:cond>
                                  </p:endCondLst>
                                  <p:childTnLst>
                                    <p:set>
                                      <p:cBhvr>
                                        <p:cTn id="26" dur="1" fill="hold">
                                          <p:stCondLst>
                                            <p:cond delay="0"/>
                                          </p:stCondLst>
                                        </p:cTn>
                                        <p:tgtEl>
                                          <p:spTgt spid="15364">
                                            <p:txEl>
                                              <p:pRg st="0" end="0"/>
                                            </p:txEl>
                                          </p:spTgt>
                                        </p:tgtEl>
                                        <p:attrNameLst>
                                          <p:attrName>style.visibility</p:attrName>
                                        </p:attrNameLst>
                                      </p:cBhvr>
                                      <p:to>
                                        <p:strVal val="visible"/>
                                      </p:to>
                                    </p:set>
                                    <p:anim calcmode="lin" valueType="num">
                                      <p:cBhvr additive="base">
                                        <p:cTn id="27" dur="500" fill="hold"/>
                                        <p:tgtEl>
                                          <p:spTgt spid="15364">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536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latin typeface="Copperplate Gothic Bold" pitchFamily="34" charset="0"/>
              </a:rPr>
              <a:t>Metaphors</a:t>
            </a:r>
          </a:p>
        </p:txBody>
      </p:sp>
      <p:sp>
        <p:nvSpPr>
          <p:cNvPr id="16387" name="Rectangle 3"/>
          <p:cNvSpPr>
            <a:spLocks noGrp="1" noChangeArrowheads="1"/>
          </p:cNvSpPr>
          <p:nvPr>
            <p:ph sz="half" idx="1"/>
          </p:nvPr>
        </p:nvSpPr>
        <p:spPr>
          <a:xfrm>
            <a:off x="457200" y="1600200"/>
            <a:ext cx="4033838" cy="4525963"/>
          </a:xfrm>
        </p:spPr>
        <p:txBody>
          <a:bodyPr/>
          <a:lstStyle/>
          <a:p>
            <a:pPr eaLnBrk="1" hangingPunct="1">
              <a:buFontTx/>
              <a:buNone/>
            </a:pPr>
            <a:r>
              <a:rPr lang="en-US" smtClean="0">
                <a:solidFill>
                  <a:schemeClr val="hlink"/>
                </a:solidFill>
              </a:rPr>
              <a:t>Comparisons minus cue words</a:t>
            </a:r>
          </a:p>
          <a:p>
            <a:pPr eaLnBrk="1" hangingPunct="1"/>
            <a:r>
              <a:rPr lang="en-US" sz="2000" b="1" smtClean="0"/>
              <a:t>My tears were a river</a:t>
            </a:r>
          </a:p>
          <a:p>
            <a:pPr eaLnBrk="1" hangingPunct="1"/>
            <a:r>
              <a:rPr lang="en-US" sz="2000" b="1" smtClean="0"/>
              <a:t>I died with embarrassment</a:t>
            </a:r>
          </a:p>
          <a:p>
            <a:pPr eaLnBrk="1" hangingPunct="1"/>
            <a:r>
              <a:rPr lang="en-US" sz="2000" b="1" smtClean="0"/>
              <a:t>Her heart was on fire</a:t>
            </a:r>
          </a:p>
          <a:p>
            <a:pPr eaLnBrk="1" hangingPunct="1"/>
            <a:r>
              <a:rPr lang="en-US" sz="2000" b="1" smtClean="0"/>
              <a:t>He hit the wall of exhaustion</a:t>
            </a:r>
          </a:p>
          <a:p>
            <a:pPr eaLnBrk="1" hangingPunct="1">
              <a:buFontTx/>
              <a:buNone/>
            </a:pPr>
            <a:endParaRPr lang="en-US" sz="2000" smtClean="0"/>
          </a:p>
        </p:txBody>
      </p:sp>
      <p:sp>
        <p:nvSpPr>
          <p:cNvPr id="16388" name="Rectangle 4"/>
          <p:cNvSpPr>
            <a:spLocks noGrp="1" noChangeArrowheads="1"/>
          </p:cNvSpPr>
          <p:nvPr>
            <p:ph sz="half" idx="2"/>
          </p:nvPr>
        </p:nvSpPr>
        <p:spPr>
          <a:xfrm>
            <a:off x="4652963" y="1600200"/>
            <a:ext cx="4033837" cy="4525963"/>
          </a:xfrm>
        </p:spPr>
        <p:txBody>
          <a:bodyPr/>
          <a:lstStyle/>
          <a:p>
            <a:pPr eaLnBrk="1" hangingPunct="1"/>
            <a:endParaRPr lang="en-US" sz="3600" smtClean="0"/>
          </a:p>
        </p:txBody>
      </p:sp>
      <p:pic>
        <p:nvPicPr>
          <p:cNvPr id="16390" name="Picture 6" descr="tears"/>
          <p:cNvPicPr>
            <a:picLocks noChangeAspect="1" noChangeArrowheads="1"/>
          </p:cNvPicPr>
          <p:nvPr/>
        </p:nvPicPr>
        <p:blipFill>
          <a:blip r:embed="rId2"/>
          <a:srcRect/>
          <a:stretch>
            <a:fillRect/>
          </a:stretch>
        </p:blipFill>
        <p:spPr bwMode="auto">
          <a:xfrm>
            <a:off x="4787900" y="1773238"/>
            <a:ext cx="3400425" cy="39608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amond(in)">
                                      <p:cBhvr>
                                        <p:cTn id="7" dur="500"/>
                                        <p:tgtEl>
                                          <p:spTgt spid="16387">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diamond(in)">
                                      <p:cBhvr>
                                        <p:cTn id="10" dur="500"/>
                                        <p:tgtEl>
                                          <p:spTgt spid="16387">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Effect transition="in" filter="diamond(in)">
                                      <p:cBhvr>
                                        <p:cTn id="13" dur="500"/>
                                        <p:tgtEl>
                                          <p:spTgt spid="16387">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6387">
                                            <p:txEl>
                                              <p:pRg st="3" end="3"/>
                                            </p:txEl>
                                          </p:spTgt>
                                        </p:tgtEl>
                                        <p:attrNameLst>
                                          <p:attrName>style.visibility</p:attrName>
                                        </p:attrNameLst>
                                      </p:cBhvr>
                                      <p:to>
                                        <p:strVal val="visible"/>
                                      </p:to>
                                    </p:set>
                                    <p:animEffect transition="in" filter="diamond(in)">
                                      <p:cBhvr>
                                        <p:cTn id="16" dur="500"/>
                                        <p:tgtEl>
                                          <p:spTgt spid="16387">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animEffect transition="in" filter="diamond(in)">
                                      <p:cBhvr>
                                        <p:cTn id="19" dur="500"/>
                                        <p:tgtEl>
                                          <p:spTgt spid="1638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390"/>
                                        </p:tgtEl>
                                        <p:attrNameLst>
                                          <p:attrName>style.visibility</p:attrName>
                                        </p:attrNameLst>
                                      </p:cBhvr>
                                      <p:to>
                                        <p:strVal val="visible"/>
                                      </p:to>
                                    </p:set>
                                    <p:anim calcmode="lin" valueType="num">
                                      <p:cBhvr additive="base">
                                        <p:cTn id="24" dur="500" fill="hold"/>
                                        <p:tgtEl>
                                          <p:spTgt spid="16390"/>
                                        </p:tgtEl>
                                        <p:attrNameLst>
                                          <p:attrName>ppt_x</p:attrName>
                                        </p:attrNameLst>
                                      </p:cBhvr>
                                      <p:tavLst>
                                        <p:tav tm="0">
                                          <p:val>
                                            <p:strVal val="#ppt_x"/>
                                          </p:val>
                                        </p:tav>
                                        <p:tav tm="100000">
                                          <p:val>
                                            <p:strVal val="#ppt_x"/>
                                          </p:val>
                                        </p:tav>
                                      </p:tavLst>
                                    </p:anim>
                                    <p:anim calcmode="lin" valueType="num">
                                      <p:cBhvr additive="base">
                                        <p:cTn id="25" dur="500" fill="hold"/>
                                        <p:tgtEl>
                                          <p:spTgt spid="1639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nodePh="1">
                                  <p:stCondLst>
                                    <p:cond delay="0"/>
                                  </p:stCondLst>
                                  <p:endCondLst>
                                    <p:cond evt="begin" delay="0">
                                      <p:tn val="28"/>
                                    </p:cond>
                                  </p:endCondLst>
                                  <p:childTnLst>
                                    <p:set>
                                      <p:cBhvr>
                                        <p:cTn id="29" dur="1" fill="hold">
                                          <p:stCondLst>
                                            <p:cond delay="0"/>
                                          </p:stCondLst>
                                        </p:cTn>
                                        <p:tgtEl>
                                          <p:spTgt spid="16388">
                                            <p:txEl>
                                              <p:pRg st="0" end="0"/>
                                            </p:txEl>
                                          </p:spTgt>
                                        </p:tgtEl>
                                        <p:attrNameLst>
                                          <p:attrName>style.visibility</p:attrName>
                                        </p:attrNameLst>
                                      </p:cBhvr>
                                      <p:to>
                                        <p:strVal val="visible"/>
                                      </p:to>
                                    </p:set>
                                    <p:anim calcmode="lin" valueType="num">
                                      <p:cBhvr additive="base">
                                        <p:cTn id="30" dur="500" fill="hold"/>
                                        <p:tgtEl>
                                          <p:spTgt spid="16388">
                                            <p:txEl>
                                              <p:pRg st="0" end="0"/>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1638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latin typeface="Copperplate Gothic Bold" pitchFamily="34" charset="0"/>
              </a:rPr>
              <a:t>Adjectives</a:t>
            </a:r>
          </a:p>
        </p:txBody>
      </p:sp>
      <p:sp>
        <p:nvSpPr>
          <p:cNvPr id="17411" name="Rectangle 3"/>
          <p:cNvSpPr>
            <a:spLocks noGrp="1" noChangeArrowheads="1"/>
          </p:cNvSpPr>
          <p:nvPr>
            <p:ph sz="half" idx="1"/>
          </p:nvPr>
        </p:nvSpPr>
        <p:spPr>
          <a:xfrm>
            <a:off x="457200" y="1600200"/>
            <a:ext cx="4033838" cy="4525963"/>
          </a:xfrm>
        </p:spPr>
        <p:txBody>
          <a:bodyPr/>
          <a:lstStyle/>
          <a:p>
            <a:pPr eaLnBrk="1" hangingPunct="1">
              <a:lnSpc>
                <a:spcPct val="90000"/>
              </a:lnSpc>
              <a:buFontTx/>
              <a:buNone/>
            </a:pPr>
            <a:r>
              <a:rPr lang="en-US" sz="2400" smtClean="0">
                <a:solidFill>
                  <a:schemeClr val="hlink"/>
                </a:solidFill>
              </a:rPr>
              <a:t>Words which describe or modify nouns</a:t>
            </a:r>
            <a:r>
              <a:rPr lang="en-US" sz="3200" smtClean="0">
                <a:solidFill>
                  <a:schemeClr val="hlink"/>
                </a:solidFill>
              </a:rPr>
              <a:t> </a:t>
            </a:r>
          </a:p>
          <a:p>
            <a:pPr eaLnBrk="1" hangingPunct="1">
              <a:lnSpc>
                <a:spcPct val="90000"/>
              </a:lnSpc>
            </a:pPr>
            <a:r>
              <a:rPr lang="en-US" sz="2400" b="1" smtClean="0"/>
              <a:t>The </a:t>
            </a:r>
            <a:r>
              <a:rPr lang="en-US" sz="2400" b="1" i="1" smtClean="0"/>
              <a:t>tall, thin </a:t>
            </a:r>
            <a:r>
              <a:rPr lang="en-US" sz="2400" b="1" smtClean="0"/>
              <a:t>man entered the </a:t>
            </a:r>
            <a:r>
              <a:rPr lang="en-US" sz="2400" b="1" i="1" smtClean="0"/>
              <a:t>spooky</a:t>
            </a:r>
            <a:r>
              <a:rPr lang="en-US" sz="2400" b="1" smtClean="0"/>
              <a:t> room with </a:t>
            </a:r>
            <a:r>
              <a:rPr lang="en-US" sz="2400" b="1" i="1" smtClean="0"/>
              <a:t>measured </a:t>
            </a:r>
            <a:r>
              <a:rPr lang="en-US" sz="2400" b="1" smtClean="0"/>
              <a:t>steps.  Inside the room </a:t>
            </a:r>
            <a:r>
              <a:rPr lang="en-US" sz="2400" b="1" i="1" smtClean="0"/>
              <a:t>deep</a:t>
            </a:r>
            <a:r>
              <a:rPr lang="en-US" sz="2400" b="1" smtClean="0"/>
              <a:t> shadows crouched in wait for him.</a:t>
            </a:r>
          </a:p>
          <a:p>
            <a:pPr eaLnBrk="1" hangingPunct="1">
              <a:lnSpc>
                <a:spcPct val="90000"/>
              </a:lnSpc>
            </a:pPr>
            <a:endParaRPr lang="en-US" sz="2400" b="1" smtClean="0"/>
          </a:p>
          <a:p>
            <a:pPr eaLnBrk="1" hangingPunct="1">
              <a:lnSpc>
                <a:spcPct val="90000"/>
              </a:lnSpc>
            </a:pPr>
            <a:endParaRPr lang="en-US" sz="2400" smtClean="0">
              <a:solidFill>
                <a:srgbClr val="00CC00"/>
              </a:solidFill>
            </a:endParaRPr>
          </a:p>
        </p:txBody>
      </p:sp>
      <p:sp>
        <p:nvSpPr>
          <p:cNvPr id="17412" name="Rectangle 4"/>
          <p:cNvSpPr>
            <a:spLocks noGrp="1" noChangeArrowheads="1"/>
          </p:cNvSpPr>
          <p:nvPr>
            <p:ph sz="half" idx="2"/>
          </p:nvPr>
        </p:nvSpPr>
        <p:spPr>
          <a:xfrm>
            <a:off x="4652963" y="1600200"/>
            <a:ext cx="4033837" cy="4525963"/>
          </a:xfrm>
        </p:spPr>
        <p:txBody>
          <a:bodyPr/>
          <a:lstStyle/>
          <a:p>
            <a:pPr eaLnBrk="1" hangingPunct="1">
              <a:lnSpc>
                <a:spcPct val="90000"/>
              </a:lnSpc>
            </a:pPr>
            <a:endParaRPr lang="en-US" sz="1800" smtClean="0"/>
          </a:p>
        </p:txBody>
      </p:sp>
      <p:pic>
        <p:nvPicPr>
          <p:cNvPr id="17416" name="Picture 8" descr="silent"/>
          <p:cNvPicPr>
            <a:picLocks noChangeAspect="1" noChangeArrowheads="1"/>
          </p:cNvPicPr>
          <p:nvPr/>
        </p:nvPicPr>
        <p:blipFill>
          <a:blip r:embed="rId2"/>
          <a:srcRect/>
          <a:stretch>
            <a:fillRect/>
          </a:stretch>
        </p:blipFill>
        <p:spPr bwMode="auto">
          <a:xfrm>
            <a:off x="4716463" y="1484313"/>
            <a:ext cx="3960812" cy="46085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amond(in)">
                                      <p:cBhvr>
                                        <p:cTn id="7" dur="500"/>
                                        <p:tgtEl>
                                          <p:spTgt spid="17411">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diamond(in)">
                                      <p:cBhvr>
                                        <p:cTn id="10" dur="500"/>
                                        <p:tgtEl>
                                          <p:spTgt spid="1741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7416"/>
                                        </p:tgtEl>
                                        <p:attrNameLst>
                                          <p:attrName>style.visibility</p:attrName>
                                        </p:attrNameLst>
                                      </p:cBhvr>
                                      <p:to>
                                        <p:strVal val="visible"/>
                                      </p:to>
                                    </p:set>
                                    <p:anim calcmode="lin" valueType="num">
                                      <p:cBhvr additive="base">
                                        <p:cTn id="15" dur="500" fill="hold"/>
                                        <p:tgtEl>
                                          <p:spTgt spid="17416"/>
                                        </p:tgtEl>
                                        <p:attrNameLst>
                                          <p:attrName>ppt_x</p:attrName>
                                        </p:attrNameLst>
                                      </p:cBhvr>
                                      <p:tavLst>
                                        <p:tav tm="0">
                                          <p:val>
                                            <p:strVal val="#ppt_x"/>
                                          </p:val>
                                        </p:tav>
                                        <p:tav tm="100000">
                                          <p:val>
                                            <p:strVal val="#ppt_x"/>
                                          </p:val>
                                        </p:tav>
                                      </p:tavLst>
                                    </p:anim>
                                    <p:anim calcmode="lin" valueType="num">
                                      <p:cBhvr additive="base">
                                        <p:cTn id="16" dur="500" fill="hold"/>
                                        <p:tgtEl>
                                          <p:spTgt spid="1741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nodePh="1">
                                  <p:stCondLst>
                                    <p:cond delay="0"/>
                                  </p:stCondLst>
                                  <p:endCondLst>
                                    <p:cond evt="begin" delay="0">
                                      <p:tn val="19"/>
                                    </p:cond>
                                  </p:endCondLst>
                                  <p:childTnLst>
                                    <p:set>
                                      <p:cBhvr>
                                        <p:cTn id="20" dur="1" fill="hold">
                                          <p:stCondLst>
                                            <p:cond delay="0"/>
                                          </p:stCondLst>
                                        </p:cTn>
                                        <p:tgtEl>
                                          <p:spTgt spid="17412">
                                            <p:txEl>
                                              <p:pRg st="0" end="0"/>
                                            </p:txEl>
                                          </p:spTgt>
                                        </p:tgtEl>
                                        <p:attrNameLst>
                                          <p:attrName>style.visibility</p:attrName>
                                        </p:attrNameLst>
                                      </p:cBhvr>
                                      <p:to>
                                        <p:strVal val="visible"/>
                                      </p:to>
                                    </p:set>
                                    <p:anim calcmode="lin" valueType="num">
                                      <p:cBhvr additive="base">
                                        <p:cTn id="21" dur="500" fill="hold"/>
                                        <p:tgtEl>
                                          <p:spTgt spid="17412">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741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b="1" smtClean="0">
                <a:latin typeface="Copperplate Gothic Bold" pitchFamily="34" charset="0"/>
              </a:rPr>
              <a:t>Adverbs</a:t>
            </a:r>
          </a:p>
        </p:txBody>
      </p:sp>
      <p:sp>
        <p:nvSpPr>
          <p:cNvPr id="18435" name="Rectangle 3"/>
          <p:cNvSpPr>
            <a:spLocks noGrp="1" noChangeArrowheads="1"/>
          </p:cNvSpPr>
          <p:nvPr>
            <p:ph sz="half" idx="1"/>
          </p:nvPr>
        </p:nvSpPr>
        <p:spPr>
          <a:xfrm>
            <a:off x="457200" y="1600200"/>
            <a:ext cx="4033838" cy="4525963"/>
          </a:xfrm>
        </p:spPr>
        <p:txBody>
          <a:bodyPr/>
          <a:lstStyle/>
          <a:p>
            <a:pPr eaLnBrk="1" hangingPunct="1">
              <a:buFontTx/>
              <a:buNone/>
            </a:pPr>
            <a:r>
              <a:rPr lang="en-US" smtClean="0">
                <a:solidFill>
                  <a:schemeClr val="hlink"/>
                </a:solidFill>
              </a:rPr>
              <a:t>Words which describe or modify verbs</a:t>
            </a:r>
          </a:p>
          <a:p>
            <a:pPr eaLnBrk="1" hangingPunct="1"/>
            <a:r>
              <a:rPr lang="en-US" sz="2000" b="1" smtClean="0"/>
              <a:t>The jets dived </a:t>
            </a:r>
            <a:r>
              <a:rPr lang="en-US" sz="2000" b="1" i="1" smtClean="0"/>
              <a:t>steeply </a:t>
            </a:r>
            <a:r>
              <a:rPr lang="en-US" sz="2000" b="1" smtClean="0"/>
              <a:t>out of the sky, tumbling </a:t>
            </a:r>
            <a:r>
              <a:rPr lang="en-US" sz="2000" b="1" i="1" smtClean="0"/>
              <a:t>rapidly </a:t>
            </a:r>
            <a:r>
              <a:rPr lang="en-US" sz="2000" b="1" smtClean="0"/>
              <a:t>as they maneauvered </a:t>
            </a:r>
            <a:r>
              <a:rPr lang="en-US" sz="2000" b="1" i="1" smtClean="0"/>
              <a:t>gracefully </a:t>
            </a:r>
            <a:r>
              <a:rPr lang="en-US" sz="2000" b="1" smtClean="0"/>
              <a:t>past each other.</a:t>
            </a:r>
          </a:p>
          <a:p>
            <a:pPr eaLnBrk="1" hangingPunct="1">
              <a:buFontTx/>
              <a:buNone/>
            </a:pPr>
            <a:endParaRPr lang="en-US" sz="2000" b="1" smtClean="0"/>
          </a:p>
          <a:p>
            <a:pPr eaLnBrk="1" hangingPunct="1"/>
            <a:r>
              <a:rPr lang="en-US" sz="2000" b="1" smtClean="0">
                <a:solidFill>
                  <a:srgbClr val="00CC00"/>
                </a:solidFill>
              </a:rPr>
              <a:t>USE ADVERBS TO DESCRIBE A FIREWORKS DISPLAY.</a:t>
            </a:r>
          </a:p>
          <a:p>
            <a:pPr eaLnBrk="1" hangingPunct="1">
              <a:buFontTx/>
              <a:buNone/>
            </a:pPr>
            <a:r>
              <a:rPr lang="en-US" sz="2000" b="1" smtClean="0">
                <a:solidFill>
                  <a:srgbClr val="00CC00"/>
                </a:solidFill>
              </a:rPr>
              <a:t>		 (1 – 2 SENTENCES)</a:t>
            </a:r>
          </a:p>
        </p:txBody>
      </p:sp>
      <p:sp>
        <p:nvSpPr>
          <p:cNvPr id="12292" name="Rectangle 4"/>
          <p:cNvSpPr>
            <a:spLocks noGrp="1" noChangeArrowheads="1"/>
          </p:cNvSpPr>
          <p:nvPr>
            <p:ph sz="half" idx="2"/>
          </p:nvPr>
        </p:nvSpPr>
        <p:spPr>
          <a:xfrm>
            <a:off x="4652963" y="1600200"/>
            <a:ext cx="4033837" cy="4525963"/>
          </a:xfrm>
        </p:spPr>
        <p:txBody>
          <a:bodyPr/>
          <a:lstStyle/>
          <a:p>
            <a:pPr eaLnBrk="1" hangingPunct="1"/>
            <a:endParaRPr lang="en-US" smtClean="0"/>
          </a:p>
        </p:txBody>
      </p:sp>
      <p:pic>
        <p:nvPicPr>
          <p:cNvPr id="18440" name="Picture 8" descr="stalking">
            <a:hlinkClick r:id="rId2"/>
          </p:cNvPr>
          <p:cNvPicPr>
            <a:picLocks noChangeAspect="1" noChangeArrowheads="1"/>
          </p:cNvPicPr>
          <p:nvPr/>
        </p:nvPicPr>
        <p:blipFill>
          <a:blip r:embed="rId3"/>
          <a:srcRect/>
          <a:stretch>
            <a:fillRect/>
          </a:stretch>
        </p:blipFill>
        <p:spPr bwMode="auto">
          <a:xfrm>
            <a:off x="5076825" y="1628775"/>
            <a:ext cx="3695700" cy="43211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40"/>
                                        </p:tgtEl>
                                        <p:attrNameLst>
                                          <p:attrName>style.visibility</p:attrName>
                                        </p:attrNameLst>
                                      </p:cBhvr>
                                      <p:to>
                                        <p:strVal val="visible"/>
                                      </p:to>
                                    </p:set>
                                    <p:anim calcmode="lin" valueType="num">
                                      <p:cBhvr additive="base">
                                        <p:cTn id="7" dur="500" fill="hold"/>
                                        <p:tgtEl>
                                          <p:spTgt spid="18440"/>
                                        </p:tgtEl>
                                        <p:attrNameLst>
                                          <p:attrName>ppt_x</p:attrName>
                                        </p:attrNameLst>
                                      </p:cBhvr>
                                      <p:tavLst>
                                        <p:tav tm="0">
                                          <p:val>
                                            <p:strVal val="#ppt_x"/>
                                          </p:val>
                                        </p:tav>
                                        <p:tav tm="100000">
                                          <p:val>
                                            <p:strVal val="#ppt_x"/>
                                          </p:val>
                                        </p:tav>
                                      </p:tavLst>
                                    </p:anim>
                                    <p:anim calcmode="lin" valueType="num">
                                      <p:cBhvr additive="base">
                                        <p:cTn id="8" dur="500" fill="hold"/>
                                        <p:tgtEl>
                                          <p:spTgt spid="184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Effect transition="in" filter="diamond(in)">
                                      <p:cBhvr>
                                        <p:cTn id="13" dur="500"/>
                                        <p:tgtEl>
                                          <p:spTgt spid="18435">
                                            <p:txEl>
                                              <p:pRg st="0" end="0"/>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8435">
                                            <p:txEl>
                                              <p:pRg st="1" end="1"/>
                                            </p:txEl>
                                          </p:spTgt>
                                        </p:tgtEl>
                                        <p:attrNameLst>
                                          <p:attrName>style.visibility</p:attrName>
                                        </p:attrNameLst>
                                      </p:cBhvr>
                                      <p:to>
                                        <p:strVal val="visible"/>
                                      </p:to>
                                    </p:set>
                                    <p:animEffect transition="in" filter="diamond(in)">
                                      <p:cBhvr>
                                        <p:cTn id="16" dur="500"/>
                                        <p:tgtEl>
                                          <p:spTgt spid="18435">
                                            <p:txEl>
                                              <p:pRg st="1" end="1"/>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Effect transition="in" filter="diamond(in)">
                                      <p:cBhvr>
                                        <p:cTn id="19" dur="500"/>
                                        <p:tgtEl>
                                          <p:spTgt spid="18435">
                                            <p:txEl>
                                              <p:pRg st="3" end="3"/>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18435">
                                            <p:txEl>
                                              <p:pRg st="4" end="4"/>
                                            </p:txEl>
                                          </p:spTgt>
                                        </p:tgtEl>
                                        <p:attrNameLst>
                                          <p:attrName>style.visibility</p:attrName>
                                        </p:attrNameLst>
                                      </p:cBhvr>
                                      <p:to>
                                        <p:strVal val="visible"/>
                                      </p:to>
                                    </p:set>
                                    <p:animEffect transition="in" filter="diamond(in)">
                                      <p:cBhvr>
                                        <p:cTn id="22"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a:t>Organizing Your Description</a:t>
            </a:r>
          </a:p>
        </p:txBody>
      </p:sp>
      <p:sp>
        <p:nvSpPr>
          <p:cNvPr id="184323" name="Rectangle 3"/>
          <p:cNvSpPr>
            <a:spLocks noGrp="1" noChangeArrowheads="1"/>
          </p:cNvSpPr>
          <p:nvPr>
            <p:ph idx="1"/>
          </p:nvPr>
        </p:nvSpPr>
        <p:spPr/>
        <p:txBody>
          <a:bodyPr>
            <a:normAutofit fontScale="77500" lnSpcReduction="20000"/>
          </a:bodyPr>
          <a:lstStyle/>
          <a:p>
            <a:r>
              <a:rPr lang="en-US" sz="3900"/>
              <a:t>Organization helps your reader to imagine what you are describing.</a:t>
            </a:r>
          </a:p>
          <a:p>
            <a:pPr>
              <a:buFont typeface="Wingdings" pitchFamily="2" charset="2"/>
              <a:buNone/>
            </a:pPr>
            <a:endParaRPr lang="en-US" sz="1000"/>
          </a:p>
          <a:p>
            <a:r>
              <a:rPr lang="en-US" sz="3000"/>
              <a:t>Order of importance</a:t>
            </a:r>
          </a:p>
          <a:p>
            <a:pPr lvl="1"/>
            <a:r>
              <a:rPr lang="en-US" sz="2500"/>
              <a:t>Most important to least or least to most</a:t>
            </a:r>
          </a:p>
          <a:p>
            <a:r>
              <a:rPr lang="en-US" sz="3000"/>
              <a:t>Spatial order</a:t>
            </a:r>
          </a:p>
          <a:p>
            <a:pPr lvl="1"/>
            <a:r>
              <a:rPr lang="en-US" sz="2500"/>
              <a:t>From far to near or near to far</a:t>
            </a:r>
          </a:p>
          <a:p>
            <a:pPr lvl="1"/>
            <a:r>
              <a:rPr lang="en-US" sz="2500"/>
              <a:t>From top to bottom or bottom to top</a:t>
            </a:r>
          </a:p>
          <a:p>
            <a:pPr lvl="1"/>
            <a:r>
              <a:rPr lang="en-US" sz="2500"/>
              <a:t>From left to right or right to left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155</TotalTime>
  <Words>1065</Words>
  <Application>Microsoft Office PowerPoint</Application>
  <PresentationFormat>On-screen Show (4:3)</PresentationFormat>
  <Paragraphs>179</Paragraphs>
  <Slides>19</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Calibri</vt:lpstr>
      <vt:lpstr>Comic Sans MS</vt:lpstr>
      <vt:lpstr>Copperplate Gothic Bold</vt:lpstr>
      <vt:lpstr>Majalla UI</vt:lpstr>
      <vt:lpstr>Tahoma</vt:lpstr>
      <vt:lpstr>Times New Roman</vt:lpstr>
      <vt:lpstr>Trebuchet MS</vt:lpstr>
      <vt:lpstr>Wingdings</vt:lpstr>
      <vt:lpstr>Wingdings 3</vt:lpstr>
      <vt:lpstr>Facet</vt:lpstr>
      <vt:lpstr>Descriptive Writing</vt:lpstr>
      <vt:lpstr>WHAT IS DESCRIPTIVE WRITING?</vt:lpstr>
      <vt:lpstr>PowerPoint Presentation</vt:lpstr>
      <vt:lpstr>Using Descriptive Language</vt:lpstr>
      <vt:lpstr>Similes</vt:lpstr>
      <vt:lpstr>Metaphors</vt:lpstr>
      <vt:lpstr>Adjectives</vt:lpstr>
      <vt:lpstr>Adverbs</vt:lpstr>
      <vt:lpstr>Organizing Your Description</vt:lpstr>
      <vt:lpstr>Writing a Descriptive Paragraph</vt:lpstr>
      <vt:lpstr>Descriptive Worksheet</vt:lpstr>
      <vt:lpstr>Descriptive Worksheet</vt:lpstr>
      <vt:lpstr>Sample Descriptive Paragraph</vt:lpstr>
      <vt:lpstr>Describing People </vt:lpstr>
      <vt:lpstr>PowerPoint Presentation</vt:lpstr>
      <vt:lpstr>PowerPoint Presentation</vt:lpstr>
      <vt:lpstr>PowerPoint Presentation</vt:lpstr>
      <vt:lpstr>Worksheet Paragraph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Descriptive Writing</dc:title>
  <dc:creator>thomash</dc:creator>
  <cp:lastModifiedBy>su</cp:lastModifiedBy>
  <cp:revision>26</cp:revision>
  <cp:lastPrinted>1601-01-01T00:00:00Z</cp:lastPrinted>
  <dcterms:created xsi:type="dcterms:W3CDTF">2005-10-24T19:40:36Z</dcterms:created>
  <dcterms:modified xsi:type="dcterms:W3CDTF">2015-10-20T08:31:33Z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