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2" r:id="rId5"/>
    <p:sldId id="259" r:id="rId6"/>
    <p:sldId id="268" r:id="rId7"/>
    <p:sldId id="263" r:id="rId8"/>
    <p:sldId id="261" r:id="rId9"/>
    <p:sldId id="264" r:id="rId10"/>
    <p:sldId id="267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C397A-9449-4469-95B1-4E7D226CA601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89059-3964-43E9-BBBF-A4FA83BBE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0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89059-3964-43E9-BBBF-A4FA83BBEA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89059-3964-43E9-BBBF-A4FA83BBEA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F25A-E61E-441F-9CDF-6B0DCAAE2944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9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9175-8C55-4BEC-8F8E-28A0ECECE3D1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3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35D4-ADBC-4E1C-A5F8-F5CBD573E42E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ADC-2A55-4CC5-BDBA-A2B7B4D929E7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9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870-507A-4C1C-B9F1-FFB7F6041AC6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9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C3C1-C4D1-46AC-8942-1AC8ADA02C07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3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8BC1-8E84-4999-A872-49EB44BE1E16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D5BF-F7E3-4DD4-9C5F-00A9D93EEDD3}" type="datetime1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6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A60E-82B2-4340-8B30-4C34D8A5A714}" type="datetime1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13FB-C14F-4EE8-A8C6-11309A189C65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5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38B6-C15B-44C6-8AED-60219E9F2833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2A06-6CC4-48B1-AA5A-BCD1E04D5C50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10055-5BF3-44F3-B240-5AA59625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5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7654"/>
          </a:xfrm>
        </p:spPr>
        <p:txBody>
          <a:bodyPr/>
          <a:lstStyle/>
          <a:p>
            <a:r>
              <a:rPr lang="en-US" b="1" dirty="0" smtClean="0"/>
              <a:t>Data Mining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71990"/>
            <a:ext cx="9144000" cy="104318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Classification [Decision Tree]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4FED-E5DC-4BF5-9A37-8C1763E7592F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13" y="365125"/>
            <a:ext cx="10812887" cy="781095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b="1" i="1" dirty="0" smtClean="0">
                <a:latin typeface="+mn-lt"/>
              </a:rPr>
              <a:t>Tertiary Tree [</a:t>
            </a:r>
            <a:r>
              <a:rPr lang="en-US" sz="3600" b="1" i="1" dirty="0" err="1" smtClean="0">
                <a:latin typeface="+mn-lt"/>
              </a:rPr>
              <a:t>Multiway</a:t>
            </a:r>
            <a:r>
              <a:rPr lang="en-US" sz="3600" b="1" i="1" dirty="0" smtClean="0">
                <a:latin typeface="+mn-lt"/>
              </a:rPr>
              <a:t> Splitting]</a:t>
            </a:r>
            <a:endParaRPr lang="en-US" sz="3600" b="1" i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57" y="1482143"/>
            <a:ext cx="5335812" cy="43781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405" y="2713931"/>
            <a:ext cx="4114800" cy="1914525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1967-33CE-4B81-90EF-C985C89D3DB1}" type="datetime1">
              <a:rPr lang="en-US" smtClean="0"/>
              <a:t>12/4/2017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249217"/>
            <a:ext cx="10864403" cy="806851"/>
          </a:xfrm>
        </p:spPr>
        <p:txBody>
          <a:bodyPr/>
          <a:lstStyle/>
          <a:p>
            <a:r>
              <a:rPr lang="en-US" b="1" i="1" dirty="0" smtClean="0"/>
              <a:t>Create Decision tree for Training Set </a:t>
            </a:r>
            <a:endParaRPr lang="en-US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40" y="1469266"/>
            <a:ext cx="3940935" cy="4326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98520" y="1469266"/>
            <a:ext cx="1751527" cy="346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10659" y="2757154"/>
            <a:ext cx="1751527" cy="346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69734" y="4274446"/>
            <a:ext cx="1751527" cy="346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Humidity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102045" y="2744272"/>
            <a:ext cx="1335378" cy="346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62413" y="4274446"/>
            <a:ext cx="1335378" cy="346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46776" y="4274446"/>
            <a:ext cx="1335378" cy="346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Don’t Play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2239" y="5829036"/>
            <a:ext cx="1335378" cy="346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Don’t Play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0436" y="5829036"/>
            <a:ext cx="1335378" cy="346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134893" y="1814714"/>
            <a:ext cx="1227520" cy="942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134893" y="3102601"/>
            <a:ext cx="1056070" cy="1209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</p:cNvCxnSpPr>
          <p:nvPr/>
        </p:nvCxnSpPr>
        <p:spPr>
          <a:xfrm flipH="1">
            <a:off x="8886420" y="3103809"/>
            <a:ext cx="3" cy="1170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260914" y="3122458"/>
            <a:ext cx="1377038" cy="1151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763795" y="4649075"/>
            <a:ext cx="596854" cy="1179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37404" y="4635088"/>
            <a:ext cx="625524" cy="1193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0"/>
          </p:cNvCxnSpPr>
          <p:nvPr/>
        </p:nvCxnSpPr>
        <p:spPr>
          <a:xfrm flipH="1">
            <a:off x="5769734" y="1817027"/>
            <a:ext cx="590915" cy="927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87727" y="2049350"/>
            <a:ext cx="100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Overcast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58125" y="2030432"/>
            <a:ext cx="150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{Sunny, Rainy}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37404" y="344771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233960" y="3461199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Cool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30577" y="3547724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76743" y="5078501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413535" y="511781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A34A-E082-4593-89DA-1945800EF852}" type="datetime1">
              <a:rPr lang="en-US" smtClean="0"/>
              <a:t>12/4/2017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52" y="184821"/>
            <a:ext cx="10825766" cy="909883"/>
          </a:xfrm>
        </p:spPr>
        <p:txBody>
          <a:bodyPr/>
          <a:lstStyle/>
          <a:p>
            <a:r>
              <a:rPr lang="en-US" b="1" i="1" dirty="0" smtClean="0"/>
              <a:t>Implement Test Set on this Tree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827" y="1275008"/>
            <a:ext cx="4564488" cy="21237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83650"/>
              </p:ext>
            </p:extLst>
          </p:nvPr>
        </p:nvGraphicFramePr>
        <p:xfrm>
          <a:off x="5844146" y="4308646"/>
          <a:ext cx="6184724" cy="18582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6181"/>
                <a:gridCol w="1546181"/>
                <a:gridCol w="1546181"/>
                <a:gridCol w="1546181"/>
              </a:tblGrid>
              <a:tr h="4645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Outlook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Temperature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Humidity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Sunny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Don’t Play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Rainy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Don’t Play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Overcast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53" y="965915"/>
            <a:ext cx="5592046" cy="534576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FFA-48EB-43BB-A968-8B632B2B2D3E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2580" y="2086378"/>
            <a:ext cx="6300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/>
              <a:t>Any Questions? </a:t>
            </a:r>
            <a:endParaRPr lang="en-US" sz="7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129566" y="3477297"/>
            <a:ext cx="57894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/>
              <a:t>Thank You.....  </a:t>
            </a:r>
            <a:endParaRPr lang="en-US" sz="7200" b="1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8BC-1266-4A74-BE05-1E207F6AEF96}" type="datetime1">
              <a:rPr lang="en-US" smtClean="0"/>
              <a:t>12/4/2017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/>
          <a:lstStyle/>
          <a:p>
            <a:r>
              <a:rPr lang="en-US" b="1" i="1" dirty="0"/>
              <a:t>Classify a phenomenon in a predefined class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/>
          <a:lstStyle/>
          <a:p>
            <a:r>
              <a:rPr lang="en-US" dirty="0"/>
              <a:t>The phenomenon is usually presented in the form of an observation </a:t>
            </a:r>
            <a:r>
              <a:rPr lang="en-US" dirty="0" smtClean="0"/>
              <a:t>record(tuple</a:t>
            </a:r>
            <a:r>
              <a:rPr lang="en-US" dirty="0"/>
              <a:t>).</a:t>
            </a:r>
          </a:p>
          <a:p>
            <a:r>
              <a:rPr lang="en-US" dirty="0" smtClean="0"/>
              <a:t>The </a:t>
            </a:r>
            <a:r>
              <a:rPr lang="en-US" dirty="0"/>
              <a:t>classifier is an algorithm that carries out the classification, and </a:t>
            </a:r>
            <a:r>
              <a:rPr lang="en-US" dirty="0" smtClean="0"/>
              <a:t>the classifiers are typically presented as decision trees. In these trees the nodes are </a:t>
            </a:r>
            <a:r>
              <a:rPr lang="en-US" dirty="0"/>
              <a:t>labelled by conditions that allow the decision </a:t>
            </a:r>
            <a:r>
              <a:rPr lang="en-US" dirty="0" smtClean="0"/>
              <a:t>making. </a:t>
            </a:r>
          </a:p>
          <a:p>
            <a:r>
              <a:rPr lang="en-US" dirty="0"/>
              <a:t>There are two typical methods of classification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Decision trees </a:t>
            </a:r>
          </a:p>
          <a:p>
            <a:pPr lvl="1"/>
            <a:r>
              <a:rPr lang="en-US" dirty="0" smtClean="0"/>
              <a:t>Neural </a:t>
            </a:r>
            <a:r>
              <a:rPr lang="en-US" dirty="0"/>
              <a:t>networks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2E7-FDA7-4811-9547-E4BBD69ED43B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r>
              <a:rPr lang="en-US" b="1" i="1" dirty="0" smtClean="0"/>
              <a:t>Decision trees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/>
          <a:lstStyle/>
          <a:p>
            <a:pPr algn="just"/>
            <a:r>
              <a:rPr lang="en-US" dirty="0"/>
              <a:t>A decision tree is a structure that includes a root node, branches, and leaf nodes. Each internal node denotes a test on an attribute, each branch denotes the outcome of a test, and each leaf node holds a </a:t>
            </a:r>
            <a:r>
              <a:rPr lang="en-US" dirty="0" smtClean="0"/>
              <a:t>class </a:t>
            </a:r>
            <a:r>
              <a:rPr lang="en-US" dirty="0"/>
              <a:t>label. The topmost node in the tree is the root node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r>
              <a:rPr lang="en-US" dirty="0"/>
              <a:t>The benefits of having a decision tree are as follows −</a:t>
            </a:r>
          </a:p>
          <a:p>
            <a:pPr lvl="1"/>
            <a:r>
              <a:rPr lang="en-US" dirty="0"/>
              <a:t>It does not require any domain knowledge.</a:t>
            </a:r>
          </a:p>
          <a:p>
            <a:pPr lvl="1"/>
            <a:r>
              <a:rPr lang="en-US" dirty="0"/>
              <a:t>It is easy to comprehend.</a:t>
            </a:r>
          </a:p>
          <a:p>
            <a:pPr lvl="1"/>
            <a:r>
              <a:rPr lang="en-US" dirty="0"/>
              <a:t>The learning and classification steps of a decision tree are simple and fast.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E467-2EA8-4D62-AAF9-8E5954B96E58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Structure of Decision Tree</a:t>
            </a:r>
            <a:endParaRPr lang="en-US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533" y="1360398"/>
            <a:ext cx="7519317" cy="490137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5883-B7D1-4A12-AE51-35970B513B47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>
            <a:normAutofit/>
          </a:bodyPr>
          <a:lstStyle/>
          <a:p>
            <a:r>
              <a:rPr lang="en-US" b="1" i="1" dirty="0"/>
              <a:t>Decision </a:t>
            </a:r>
            <a:r>
              <a:rPr lang="en-US" b="1" i="1" dirty="0" smtClean="0"/>
              <a:t>Tree Algorithm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/>
          <a:lstStyle/>
          <a:p>
            <a:r>
              <a:rPr lang="en-US" dirty="0" smtClean="0"/>
              <a:t>There are many Decision Tree Algorithm. Like as..</a:t>
            </a:r>
          </a:p>
          <a:p>
            <a:pPr lvl="1"/>
            <a:r>
              <a:rPr lang="en-US" dirty="0" smtClean="0"/>
              <a:t>Hunt’s Algorithm [for Binary Splitting]</a:t>
            </a:r>
          </a:p>
          <a:p>
            <a:pPr lvl="1"/>
            <a:r>
              <a:rPr lang="en-US" dirty="0" smtClean="0"/>
              <a:t>Tertiary Tree [</a:t>
            </a:r>
            <a:r>
              <a:rPr lang="en-US" dirty="0" err="1" smtClean="0"/>
              <a:t>Multiway</a:t>
            </a:r>
            <a:r>
              <a:rPr lang="en-US" dirty="0" smtClean="0"/>
              <a:t> Splitting]</a:t>
            </a:r>
          </a:p>
          <a:p>
            <a:pPr lvl="1"/>
            <a:r>
              <a:rPr lang="en-US" dirty="0" smtClean="0"/>
              <a:t>CART</a:t>
            </a:r>
          </a:p>
          <a:p>
            <a:pPr lvl="1"/>
            <a:r>
              <a:rPr lang="en-US" dirty="0"/>
              <a:t>ID3, </a:t>
            </a:r>
            <a:r>
              <a:rPr lang="en-US" dirty="0" smtClean="0"/>
              <a:t>C4.5</a:t>
            </a:r>
          </a:p>
          <a:p>
            <a:pPr lvl="1"/>
            <a:r>
              <a:rPr lang="en-US" dirty="0"/>
              <a:t>SLIQ,SPRINT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459C-E272-496F-B757-BF6DCF2B8DE6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65126"/>
            <a:ext cx="10903039" cy="858368"/>
          </a:xfrm>
        </p:spPr>
        <p:txBody>
          <a:bodyPr/>
          <a:lstStyle/>
          <a:p>
            <a:r>
              <a:rPr lang="en-US" b="1" i="1" dirty="0" smtClean="0"/>
              <a:t>Hunt’s Algorithm [for Binary Splitting]</a:t>
            </a:r>
            <a:endParaRPr lang="en-US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78" y="1223494"/>
            <a:ext cx="4348095" cy="521154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368896"/>
              </p:ext>
            </p:extLst>
          </p:nvPr>
        </p:nvGraphicFramePr>
        <p:xfrm>
          <a:off x="5844146" y="2728768"/>
          <a:ext cx="5785476" cy="180459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33172"/>
                <a:gridCol w="1648496"/>
                <a:gridCol w="1734192"/>
                <a:gridCol w="1369616"/>
              </a:tblGrid>
              <a:tr h="5711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Marital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Taxable</a:t>
                      </a:r>
                      <a:r>
                        <a:rPr lang="en-US" baseline="0" dirty="0" smtClean="0"/>
                        <a:t> Income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Cheat</a:t>
                      </a:r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Divorced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96271" y="4868214"/>
            <a:ext cx="1331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Test Set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02F1-063E-40F0-A184-22987986E697}" type="datetime1">
              <a:rPr lang="en-US" smtClean="0"/>
              <a:t>12/4/2017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159063"/>
            <a:ext cx="10774251" cy="858368"/>
          </a:xfrm>
        </p:spPr>
        <p:txBody>
          <a:bodyPr/>
          <a:lstStyle/>
          <a:p>
            <a:r>
              <a:rPr lang="en-US" b="1" i="1" dirty="0" smtClean="0"/>
              <a:t>Attributes of Training Set 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064" y="1017431"/>
            <a:ext cx="5654900" cy="518767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AD79-B382-4EC2-BE8E-9476452A24DD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9" y="107548"/>
            <a:ext cx="10515600" cy="768215"/>
          </a:xfrm>
        </p:spPr>
        <p:txBody>
          <a:bodyPr/>
          <a:lstStyle/>
          <a:p>
            <a:r>
              <a:rPr lang="en-US" b="1" i="1" dirty="0" smtClean="0"/>
              <a:t>Create Decision tree for Training Set </a:t>
            </a:r>
            <a:endParaRPr lang="en-US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95" y="1159098"/>
            <a:ext cx="5654900" cy="51876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26598" y="1468183"/>
            <a:ext cx="1700011" cy="437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Refund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00349" y="2968566"/>
            <a:ext cx="1700011" cy="437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Marital Status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26389" y="4278992"/>
            <a:ext cx="1700011" cy="437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Taxable Income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5287" y="2936372"/>
            <a:ext cx="746974" cy="43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174309" y="3406448"/>
            <a:ext cx="537156" cy="872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032937" y="4716874"/>
            <a:ext cx="581428" cy="84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354632" y="4749065"/>
            <a:ext cx="586528" cy="81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8567673" y="3419324"/>
            <a:ext cx="746974" cy="859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>
            <a:off x="9131121" y="1906065"/>
            <a:ext cx="419234" cy="1062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478197" y="1906065"/>
            <a:ext cx="876435" cy="10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435135" y="2208041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67974" y="219562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560820" y="3568268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106571" y="3619876"/>
            <a:ext cx="188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{Single, Divorced }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84386" y="491970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80 K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707378" y="4919707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80 K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0368836" y="4272534"/>
            <a:ext cx="746974" cy="43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605503" y="5595859"/>
            <a:ext cx="746974" cy="43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6703725" y="5534657"/>
            <a:ext cx="746974" cy="43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92428" y="3071598"/>
            <a:ext cx="15712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520484" y="3419324"/>
            <a:ext cx="8500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5307" y="4101908"/>
            <a:ext cx="15712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46243" y="4101908"/>
            <a:ext cx="8500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2427" y="5104373"/>
            <a:ext cx="15712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20484" y="5104373"/>
            <a:ext cx="85000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32586" y="1249251"/>
            <a:ext cx="0" cy="901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601532" y="1236363"/>
            <a:ext cx="0" cy="901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86389" y="1249251"/>
            <a:ext cx="0" cy="901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92426" y="3419324"/>
            <a:ext cx="283464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92427" y="4749065"/>
            <a:ext cx="283464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5307" y="5750361"/>
            <a:ext cx="283464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46243" y="4742609"/>
            <a:ext cx="8500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20484" y="5753545"/>
            <a:ext cx="8500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46243" y="3071598"/>
            <a:ext cx="8500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92427" y="4385240"/>
            <a:ext cx="39319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88564" y="5428429"/>
            <a:ext cx="39319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96935" y="6059503"/>
            <a:ext cx="39319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46243" y="4385240"/>
            <a:ext cx="8500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46243" y="5428429"/>
            <a:ext cx="85000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46243" y="6053047"/>
            <a:ext cx="85000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Date Placeholder 7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19BD-DE9E-4841-B45A-D45813A3F6C0}" type="datetime1">
              <a:rPr lang="en-US" smtClean="0"/>
              <a:t>12/4/2017</a:t>
            </a:fld>
            <a:endParaRPr lang="en-US"/>
          </a:p>
        </p:txBody>
      </p:sp>
      <p:sp>
        <p:nvSpPr>
          <p:cNvPr id="79" name="Footer Placeholder 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4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38" grpId="0"/>
      <p:bldP spid="39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28" y="72277"/>
            <a:ext cx="10864403" cy="793974"/>
          </a:xfrm>
        </p:spPr>
        <p:txBody>
          <a:bodyPr/>
          <a:lstStyle/>
          <a:p>
            <a:r>
              <a:rPr lang="en-US" b="1" i="1" dirty="0" smtClean="0"/>
              <a:t>Implement Test Set on this Tree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72" y="1034536"/>
            <a:ext cx="5076825" cy="494347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05004"/>
              </p:ext>
            </p:extLst>
          </p:nvPr>
        </p:nvGraphicFramePr>
        <p:xfrm>
          <a:off x="6075965" y="1595428"/>
          <a:ext cx="5785476" cy="180459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33172"/>
                <a:gridCol w="1648496"/>
                <a:gridCol w="1734192"/>
                <a:gridCol w="1369616"/>
              </a:tblGrid>
              <a:tr h="5711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Marital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Taxable</a:t>
                      </a:r>
                      <a:r>
                        <a:rPr lang="en-US" baseline="0" dirty="0" smtClean="0"/>
                        <a:t> Income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Cheat</a:t>
                      </a:r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Divorced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620296"/>
              </p:ext>
            </p:extLst>
          </p:nvPr>
        </p:nvGraphicFramePr>
        <p:xfrm>
          <a:off x="6075965" y="4096141"/>
          <a:ext cx="5785476" cy="180459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33172"/>
                <a:gridCol w="1648496"/>
                <a:gridCol w="1734192"/>
                <a:gridCol w="1369616"/>
              </a:tblGrid>
              <a:tr h="5711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Marital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Taxable</a:t>
                      </a:r>
                      <a:r>
                        <a:rPr lang="en-US" baseline="0" dirty="0" smtClean="0"/>
                        <a:t> Income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Cheat</a:t>
                      </a:r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Divorced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7" idx="1"/>
          </p:cNvCxnSpPr>
          <p:nvPr/>
        </p:nvCxnSpPr>
        <p:spPr>
          <a:xfrm>
            <a:off x="5306096" y="2395470"/>
            <a:ext cx="769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5400000">
            <a:off x="2697943" y="1070881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4302169">
            <a:off x="3305172" y="2393507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3409158">
            <a:off x="4276334" y="3660583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033078" y="468790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5400000">
            <a:off x="2805301" y="1082220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4302169">
            <a:off x="3223772" y="2199462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033078" y="510875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8020524">
            <a:off x="3176109" y="3688238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7524765">
            <a:off x="1683848" y="4926253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306096" y="2730697"/>
            <a:ext cx="769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306096" y="3155700"/>
            <a:ext cx="769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5400000">
            <a:off x="2908359" y="1070881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4302169">
            <a:off x="3223773" y="2393507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8020524">
            <a:off x="3289401" y="3660583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3429723">
            <a:off x="2588592" y="4923893"/>
            <a:ext cx="45720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1033078" y="552960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38D-713B-4C1B-B768-D3BB39DF9660}" type="datetime1">
              <a:rPr lang="en-US" smtClean="0"/>
              <a:t>12/4/2017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Decision Tree [Data Mining]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0055-5BF3-44F3-B240-5AA5962532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7" grpId="0"/>
      <p:bldP spid="18" grpId="0" animBg="1"/>
      <p:bldP spid="19" grpId="0" animBg="1"/>
      <p:bldP spid="21" grpId="0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479</Words>
  <Application>Microsoft Office PowerPoint</Application>
  <PresentationFormat>Widescreen</PresentationFormat>
  <Paragraphs>166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Data Mining </vt:lpstr>
      <vt:lpstr>Classify a phenomenon in a predefined class</vt:lpstr>
      <vt:lpstr>Decision trees</vt:lpstr>
      <vt:lpstr>Structure of Decision Tree</vt:lpstr>
      <vt:lpstr>Decision Tree Algorithm </vt:lpstr>
      <vt:lpstr>Hunt’s Algorithm [for Binary Splitting]</vt:lpstr>
      <vt:lpstr>Attributes of Training Set </vt:lpstr>
      <vt:lpstr>Create Decision tree for Training Set </vt:lpstr>
      <vt:lpstr>Implement Test Set on this Tree</vt:lpstr>
      <vt:lpstr>Tertiary Tree [Multiway Splitting]</vt:lpstr>
      <vt:lpstr>Create Decision tree for Training Set </vt:lpstr>
      <vt:lpstr>Implement Test Set on this Tree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User</dc:creator>
  <cp:lastModifiedBy>User</cp:lastModifiedBy>
  <cp:revision>28</cp:revision>
  <dcterms:created xsi:type="dcterms:W3CDTF">2017-12-04T07:06:03Z</dcterms:created>
  <dcterms:modified xsi:type="dcterms:W3CDTF">2017-12-04T09:50:12Z</dcterms:modified>
</cp:coreProperties>
</file>